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89"/>
  </p:notesMasterIdLst>
  <p:handoutMasterIdLst>
    <p:handoutMasterId r:id="rId90"/>
  </p:handoutMasterIdLst>
  <p:sldIdLst>
    <p:sldId id="331" r:id="rId2"/>
    <p:sldId id="332" r:id="rId3"/>
    <p:sldId id="333" r:id="rId4"/>
    <p:sldId id="334" r:id="rId5"/>
    <p:sldId id="335" r:id="rId6"/>
    <p:sldId id="336" r:id="rId7"/>
    <p:sldId id="399" r:id="rId8"/>
    <p:sldId id="445" r:id="rId9"/>
    <p:sldId id="447" r:id="rId10"/>
    <p:sldId id="400" r:id="rId11"/>
    <p:sldId id="338" r:id="rId12"/>
    <p:sldId id="339" r:id="rId13"/>
    <p:sldId id="432" r:id="rId14"/>
    <p:sldId id="340" r:id="rId15"/>
    <p:sldId id="341" r:id="rId16"/>
    <p:sldId id="342" r:id="rId17"/>
    <p:sldId id="343" r:id="rId18"/>
    <p:sldId id="344" r:id="rId19"/>
    <p:sldId id="345" r:id="rId20"/>
    <p:sldId id="346" r:id="rId21"/>
    <p:sldId id="347" r:id="rId22"/>
    <p:sldId id="350" r:id="rId23"/>
    <p:sldId id="351" r:id="rId24"/>
    <p:sldId id="352" r:id="rId25"/>
    <p:sldId id="353" r:id="rId26"/>
    <p:sldId id="433" r:id="rId27"/>
    <p:sldId id="348" r:id="rId28"/>
    <p:sldId id="349" r:id="rId29"/>
    <p:sldId id="354" r:id="rId30"/>
    <p:sldId id="446" r:id="rId31"/>
    <p:sldId id="355" r:id="rId32"/>
    <p:sldId id="436" r:id="rId33"/>
    <p:sldId id="356" r:id="rId34"/>
    <p:sldId id="357" r:id="rId35"/>
    <p:sldId id="413" r:id="rId36"/>
    <p:sldId id="358" r:id="rId37"/>
    <p:sldId id="359" r:id="rId38"/>
    <p:sldId id="434" r:id="rId39"/>
    <p:sldId id="360" r:id="rId40"/>
    <p:sldId id="361" r:id="rId41"/>
    <p:sldId id="362" r:id="rId42"/>
    <p:sldId id="401" r:id="rId43"/>
    <p:sldId id="363" r:id="rId44"/>
    <p:sldId id="364" r:id="rId45"/>
    <p:sldId id="435" r:id="rId46"/>
    <p:sldId id="365" r:id="rId47"/>
    <p:sldId id="366" r:id="rId48"/>
    <p:sldId id="370" r:id="rId49"/>
    <p:sldId id="367" r:id="rId50"/>
    <p:sldId id="368" r:id="rId51"/>
    <p:sldId id="369" r:id="rId52"/>
    <p:sldId id="371" r:id="rId53"/>
    <p:sldId id="372" r:id="rId54"/>
    <p:sldId id="373" r:id="rId55"/>
    <p:sldId id="374" r:id="rId56"/>
    <p:sldId id="375" r:id="rId57"/>
    <p:sldId id="376" r:id="rId58"/>
    <p:sldId id="377" r:id="rId59"/>
    <p:sldId id="378" r:id="rId60"/>
    <p:sldId id="379" r:id="rId61"/>
    <p:sldId id="380" r:id="rId62"/>
    <p:sldId id="381" r:id="rId63"/>
    <p:sldId id="382" r:id="rId64"/>
    <p:sldId id="383" r:id="rId65"/>
    <p:sldId id="384" r:id="rId66"/>
    <p:sldId id="398" r:id="rId67"/>
    <p:sldId id="385" r:id="rId68"/>
    <p:sldId id="437" r:id="rId69"/>
    <p:sldId id="438" r:id="rId70"/>
    <p:sldId id="440" r:id="rId71"/>
    <p:sldId id="441" r:id="rId72"/>
    <p:sldId id="442" r:id="rId73"/>
    <p:sldId id="443" r:id="rId74"/>
    <p:sldId id="444" r:id="rId75"/>
    <p:sldId id="439" r:id="rId76"/>
    <p:sldId id="448" r:id="rId77"/>
    <p:sldId id="449" r:id="rId78"/>
    <p:sldId id="390" r:id="rId79"/>
    <p:sldId id="391" r:id="rId80"/>
    <p:sldId id="392" r:id="rId81"/>
    <p:sldId id="393" r:id="rId82"/>
    <p:sldId id="402" r:id="rId83"/>
    <p:sldId id="403" r:id="rId84"/>
    <p:sldId id="394" r:id="rId85"/>
    <p:sldId id="395" r:id="rId86"/>
    <p:sldId id="396" r:id="rId87"/>
    <p:sldId id="397" r:id="rId88"/>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A. Harazduk"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0000"/>
    <a:srgbClr val="CCE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6" d="100"/>
          <a:sy n="86" d="100"/>
        </p:scale>
        <p:origin x="1382" y="62"/>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DA2B448-5B32-4C86-9071-539F429AD23D}"/>
              </a:ext>
            </a:extLst>
          </p:cNvPr>
          <p:cNvSpPr>
            <a:spLocks noGrp="1" noChangeArrowheads="1"/>
          </p:cNvSpPr>
          <p:nvPr>
            <p:ph type="hdr" sz="quarter"/>
          </p:nvPr>
        </p:nvSpPr>
        <p:spPr bwMode="auto">
          <a:xfrm>
            <a:off x="0" y="0"/>
            <a:ext cx="3106738"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defTabSz="89146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CDE15070-1DB7-4BAF-AF00-9CA533B11C40}"/>
              </a:ext>
            </a:extLst>
          </p:cNvPr>
          <p:cNvSpPr>
            <a:spLocks noGrp="1" noChangeArrowheads="1"/>
          </p:cNvSpPr>
          <p:nvPr>
            <p:ph type="dt" sz="quarter" idx="1"/>
          </p:nvPr>
        </p:nvSpPr>
        <p:spPr bwMode="auto">
          <a:xfrm>
            <a:off x="3994150" y="0"/>
            <a:ext cx="3105150"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algn="r" defTabSz="89146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E8B2CE28-C21A-46DD-80BE-160B1487E654}"/>
              </a:ext>
            </a:extLst>
          </p:cNvPr>
          <p:cNvSpPr>
            <a:spLocks noGrp="1" noChangeArrowheads="1"/>
          </p:cNvSpPr>
          <p:nvPr>
            <p:ph type="ftr" sz="quarter" idx="2"/>
          </p:nvPr>
        </p:nvSpPr>
        <p:spPr bwMode="auto">
          <a:xfrm>
            <a:off x="0" y="8939213"/>
            <a:ext cx="3106738"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defTabSz="89146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154A7592-9F10-4165-B09F-4DDCD667A7A4}"/>
              </a:ext>
            </a:extLst>
          </p:cNvPr>
          <p:cNvSpPr>
            <a:spLocks noGrp="1" noChangeArrowheads="1"/>
          </p:cNvSpPr>
          <p:nvPr>
            <p:ph type="sldNum" sz="quarter" idx="3"/>
          </p:nvPr>
        </p:nvSpPr>
        <p:spPr bwMode="auto">
          <a:xfrm>
            <a:off x="3994150" y="8939213"/>
            <a:ext cx="3105150"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algn="r" defTabSz="890588">
              <a:defRPr sz="1100">
                <a:latin typeface="Helvetica" panose="020B0604020202020204" pitchFamily="34" charset="0"/>
              </a:defRPr>
            </a:lvl1pPr>
          </a:lstStyle>
          <a:p>
            <a:pPr>
              <a:defRPr/>
            </a:pPr>
            <a:fld id="{9F477D1F-653E-4813-A030-210F1AFCE44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5DBB73B-45C6-4188-9D92-92E16770B214}"/>
              </a:ext>
            </a:extLst>
          </p:cNvPr>
          <p:cNvSpPr>
            <a:spLocks noGrp="1" noChangeArrowheads="1"/>
          </p:cNvSpPr>
          <p:nvPr>
            <p:ph type="hdr" sz="quarter"/>
          </p:nvPr>
        </p:nvSpPr>
        <p:spPr bwMode="auto">
          <a:xfrm>
            <a:off x="0"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defTabSz="939909">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25D5C84A-FAFF-4B2D-80B1-3FD5874B2475}"/>
              </a:ext>
            </a:extLst>
          </p:cNvPr>
          <p:cNvSpPr>
            <a:spLocks noGrp="1" noChangeArrowheads="1"/>
          </p:cNvSpPr>
          <p:nvPr>
            <p:ph type="dt" idx="1"/>
          </p:nvPr>
        </p:nvSpPr>
        <p:spPr bwMode="auto">
          <a:xfrm>
            <a:off x="4016375"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algn="r" defTabSz="939909">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D0AAAD56-AFA6-4E6E-86E7-81ADA0FBDD80}"/>
              </a:ext>
            </a:extLst>
          </p:cNvPr>
          <p:cNvSpPr>
            <a:spLocks noGrp="1" noRot="1" noChangeAspect="1" noChangeArrowheads="1" noTextEdit="1"/>
          </p:cNvSpPr>
          <p:nvPr>
            <p:ph type="sldImg" idx="2"/>
          </p:nvPr>
        </p:nvSpPr>
        <p:spPr bwMode="auto">
          <a:xfrm>
            <a:off x="1200150" y="704850"/>
            <a:ext cx="4687888"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00D0CE9-1894-4903-A71E-6E451ADDD980}"/>
              </a:ext>
            </a:extLst>
          </p:cNvPr>
          <p:cNvSpPr>
            <a:spLocks noGrp="1" noChangeArrowheads="1"/>
          </p:cNvSpPr>
          <p:nvPr>
            <p:ph type="body" sz="quarter" idx="3"/>
          </p:nvPr>
        </p:nvSpPr>
        <p:spPr bwMode="auto">
          <a:xfrm>
            <a:off x="944563" y="4452938"/>
            <a:ext cx="5197475" cy="4214812"/>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5833F7D6-9591-4849-9BB2-E9BAD3D884CD}"/>
              </a:ext>
            </a:extLst>
          </p:cNvPr>
          <p:cNvSpPr>
            <a:spLocks noGrp="1" noChangeArrowheads="1"/>
          </p:cNvSpPr>
          <p:nvPr>
            <p:ph type="ftr" sz="quarter" idx="4"/>
          </p:nvPr>
        </p:nvSpPr>
        <p:spPr bwMode="auto">
          <a:xfrm>
            <a:off x="0"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defTabSz="939909">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7A07B508-1D75-4038-BA2E-FF7125F96AA4}"/>
              </a:ext>
            </a:extLst>
          </p:cNvPr>
          <p:cNvSpPr>
            <a:spLocks noGrp="1" noChangeArrowheads="1"/>
          </p:cNvSpPr>
          <p:nvPr>
            <p:ph type="sldNum" sz="quarter" idx="5"/>
          </p:nvPr>
        </p:nvSpPr>
        <p:spPr bwMode="auto">
          <a:xfrm>
            <a:off x="4016375"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algn="r" defTabSz="939800">
              <a:defRPr sz="1200">
                <a:latin typeface="Times New Roman" panose="02020603050405020304" pitchFamily="18" charset="0"/>
              </a:defRPr>
            </a:lvl1pPr>
          </a:lstStyle>
          <a:p>
            <a:pPr>
              <a:defRPr/>
            </a:pPr>
            <a:fld id="{A83F8D19-F4FD-447C-A243-150A0EA296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968A61E-CE46-4939-B3A0-E6F45E10F9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07D9BB-CA93-4D1A-AF1B-34A271B0371C}"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7" name="Rectangle 2">
            <a:extLst>
              <a:ext uri="{FF2B5EF4-FFF2-40B4-BE49-F238E27FC236}">
                <a16:creationId xmlns:a16="http://schemas.microsoft.com/office/drawing/2014/main" id="{974473F3-4D61-4E3A-A212-CC4210303EB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A666DE5-3350-471A-BE6D-CAA4265F98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5C4FFD2E-7A86-4E01-9249-7699F22077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D1E6CAC-8E5B-42A1-9DB8-F482FA80985F}"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792004E4-8214-4F50-99D2-A9C563ECCFB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4B5E9E9-3C22-4184-8D35-E1C54D5F87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CB125D3-66E6-4937-9527-E016F10D77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03A9EC7-023D-47D3-A7DC-765ABECB1B2B}"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6627" name="Rectangle 2">
            <a:extLst>
              <a:ext uri="{FF2B5EF4-FFF2-40B4-BE49-F238E27FC236}">
                <a16:creationId xmlns:a16="http://schemas.microsoft.com/office/drawing/2014/main" id="{C8243FB3-513F-4D1D-B3E7-AD0765B70D6D}"/>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F9A28192-3896-429B-B5E4-4E1E4F20F7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ABA952A-D359-4EFF-B53B-B8171154DA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05E06E5-0C69-424F-82B1-D0C35B9BCA98}"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29699" name="Rectangle 2">
            <a:extLst>
              <a:ext uri="{FF2B5EF4-FFF2-40B4-BE49-F238E27FC236}">
                <a16:creationId xmlns:a16="http://schemas.microsoft.com/office/drawing/2014/main" id="{DA5EFBC1-7414-4A0A-9C8F-6D8E81F779C8}"/>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4487D610-F0C1-49AC-A258-011C1CB170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95259F3-B17F-4BC2-88BB-F08835431E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A796287-2009-4880-92B2-CD240287D502}"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31747" name="Rectangle 2">
            <a:extLst>
              <a:ext uri="{FF2B5EF4-FFF2-40B4-BE49-F238E27FC236}">
                <a16:creationId xmlns:a16="http://schemas.microsoft.com/office/drawing/2014/main" id="{3B9840AB-70E3-4ADC-A4F2-F75BA5A64693}"/>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6C75B21-5198-4D16-866E-E1AF1424D0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27C825C-84BB-416F-9757-363882DE17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014E6EC-7CFB-4EA9-97C9-A91B9A61E645}"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33795" name="Rectangle 2">
            <a:extLst>
              <a:ext uri="{FF2B5EF4-FFF2-40B4-BE49-F238E27FC236}">
                <a16:creationId xmlns:a16="http://schemas.microsoft.com/office/drawing/2014/main" id="{0B095846-1859-49A6-9B20-31745A439B6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738053CD-8413-4042-ACC0-1CA19D9777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5273510-EAEA-44E5-8810-9560AA0219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6437E47-25B2-4EE5-B998-EC19A0EC827D}"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35843" name="Rectangle 2">
            <a:extLst>
              <a:ext uri="{FF2B5EF4-FFF2-40B4-BE49-F238E27FC236}">
                <a16:creationId xmlns:a16="http://schemas.microsoft.com/office/drawing/2014/main" id="{69AFCAB5-A4DB-4598-A458-9D95662BFAAA}"/>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2E41136-A265-4939-BE39-6375E51C80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1FCF285-EDBA-4162-97DA-138A164F0B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5837BC0-684E-4B85-9A26-E4D7F6E6CFDC}"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37891" name="Rectangle 2">
            <a:extLst>
              <a:ext uri="{FF2B5EF4-FFF2-40B4-BE49-F238E27FC236}">
                <a16:creationId xmlns:a16="http://schemas.microsoft.com/office/drawing/2014/main" id="{6A8A4A67-FC61-48A2-8176-FC634600429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A988C5B3-3C47-41C1-A7EF-10E0FFDC0E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BA74DCD-99B2-40BF-B92D-7EA5E529CD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A2578A6-ACC7-4343-AA35-60AAC9D43F3E}"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39939" name="Rectangle 2">
            <a:extLst>
              <a:ext uri="{FF2B5EF4-FFF2-40B4-BE49-F238E27FC236}">
                <a16:creationId xmlns:a16="http://schemas.microsoft.com/office/drawing/2014/main" id="{B55D98BF-AD4C-4640-8CDC-F15418A956CE}"/>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5F2BCB11-6D1A-4E0E-9ADA-7727691926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Shows a sequence of bursts and the guesses that are made for subsequent bursts.  Take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79BD6ED-5926-4A50-889E-DD441A0832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0CAD369-3F5B-4BF7-A398-BF0057F2F356}"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41987" name="Rectangle 2">
            <a:extLst>
              <a:ext uri="{FF2B5EF4-FFF2-40B4-BE49-F238E27FC236}">
                <a16:creationId xmlns:a16="http://schemas.microsoft.com/office/drawing/2014/main" id="{5D01A6D6-1981-4B30-BA7D-9BAC97C4F44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008AFF79-CAD5-4C2A-B5C7-4B56C4DA80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541ECE5-4DFF-4D09-BDFD-9C4BF68DAE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4CC1DA-5548-4D87-B708-54A81C014B2F}"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44035" name="Rectangle 2">
            <a:extLst>
              <a:ext uri="{FF2B5EF4-FFF2-40B4-BE49-F238E27FC236}">
                <a16:creationId xmlns:a16="http://schemas.microsoft.com/office/drawing/2014/main" id="{44DE4363-2408-432A-9E8C-A899C23F6DC5}"/>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1949011D-30C1-41FC-AA7C-2BF34957C0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E46A4D7-8686-482B-8546-077663038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C5208D9-5ADE-4D68-86D8-1335FF210BDE}"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82C2B9E-C75C-41D2-8BC0-AD401E50D8F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B127D995-0A1F-4F29-9B9E-C82590C5C7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9AD4FE5B-BB9C-4DB8-BF43-D3DC359A4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12B6A1-5908-4255-8A5C-0235B9162C80}"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50179" name="Rectangle 2">
            <a:extLst>
              <a:ext uri="{FF2B5EF4-FFF2-40B4-BE49-F238E27FC236}">
                <a16:creationId xmlns:a16="http://schemas.microsoft.com/office/drawing/2014/main" id="{F7EB3DB3-4A13-46D0-B4DB-83744FA39070}"/>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A9482C3C-F456-41F2-AD60-53C9141851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85797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9E829E0-9D12-4B96-9448-5D8AB3933D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1B3CFD-53AC-4585-8D61-55623CE7B56E}"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52227" name="Rectangle 2">
            <a:extLst>
              <a:ext uri="{FF2B5EF4-FFF2-40B4-BE49-F238E27FC236}">
                <a16:creationId xmlns:a16="http://schemas.microsoft.com/office/drawing/2014/main" id="{AFDF5BCF-EE11-4A6E-BACF-0ABC6EEDF48D}"/>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D36CB313-FF2C-44C4-A8BF-0AD4B6E054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57674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6C43B080-7944-4303-B306-165FABA3FA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6F43640-8883-419C-A175-B2A473AF87F2}"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54275" name="Rectangle 2">
            <a:extLst>
              <a:ext uri="{FF2B5EF4-FFF2-40B4-BE49-F238E27FC236}">
                <a16:creationId xmlns:a16="http://schemas.microsoft.com/office/drawing/2014/main" id="{A9AA4927-A33B-4670-BEA5-8BDA90DC19D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274B0AC-901C-4847-B68E-DD2F2B853E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The greater the time quantum the fewer the context switches. Number of context switches is inversely related to time quantum.</a:t>
            </a:r>
          </a:p>
        </p:txBody>
      </p:sp>
    </p:spTree>
    <p:extLst>
      <p:ext uri="{BB962C8B-B14F-4D97-AF65-F5344CB8AC3E}">
        <p14:creationId xmlns:p14="http://schemas.microsoft.com/office/powerpoint/2010/main" val="1748696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C199F887-4ADA-4202-ABA3-3DC394824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FCB6284-F005-4A46-8FC3-648907E43A25}"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56323" name="Rectangle 2">
            <a:extLst>
              <a:ext uri="{FF2B5EF4-FFF2-40B4-BE49-F238E27FC236}">
                <a16:creationId xmlns:a16="http://schemas.microsoft.com/office/drawing/2014/main" id="{ABD013F1-1E1E-4D79-AD8B-2F68EFA1DB9D}"/>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6D6FC8CF-A287-4703-AABD-880D8D7CBC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49841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D58BC58-CD3E-4928-842F-EBE4B31C4A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61A8516-1DF6-42CA-A1C3-44FD269B6C89}"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46083" name="Rectangle 2">
            <a:extLst>
              <a:ext uri="{FF2B5EF4-FFF2-40B4-BE49-F238E27FC236}">
                <a16:creationId xmlns:a16="http://schemas.microsoft.com/office/drawing/2014/main" id="{B2FA9937-46F9-4EDD-9FC0-BB0FBAEC3D99}"/>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18197D8-29B2-429E-ABA5-99FC10058B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19431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556078C-BEC2-4687-956D-4C9EB4AC7D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C6AF0B5-B229-4F19-8BC0-03AC364793EB}"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48131" name="Rectangle 2">
            <a:extLst>
              <a:ext uri="{FF2B5EF4-FFF2-40B4-BE49-F238E27FC236}">
                <a16:creationId xmlns:a16="http://schemas.microsoft.com/office/drawing/2014/main" id="{A918D93F-5AF5-4812-BE7F-CAA2B1FEC601}"/>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7C0C448D-E5CA-4BB9-995F-775629AE3A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73831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91408C6-1AFD-464F-B86A-D02331EEE5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65C9418-0956-45BD-908D-7E4EC0709510}"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58371" name="Rectangle 2">
            <a:extLst>
              <a:ext uri="{FF2B5EF4-FFF2-40B4-BE49-F238E27FC236}">
                <a16:creationId xmlns:a16="http://schemas.microsoft.com/office/drawing/2014/main" id="{5B013CC0-5480-4511-A2E1-24E56A706225}"/>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B1FFE019-4182-4339-A481-4020BD1B3A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72251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5F90DF35-E22C-4491-BA50-BA91C0B7AC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58E847-39B5-427A-898B-207049F786E6}"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60E67B0E-F0E2-47AA-B18B-F4F741DB3A72}"/>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97E5A0B1-2888-4CB9-8A67-7579E4FDFA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6A4F1D12-771B-4CA1-A787-9F628B682E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93C4444-BE36-48D5-B663-9D7158DE1FA1}"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60419" name="Rectangle 2">
            <a:extLst>
              <a:ext uri="{FF2B5EF4-FFF2-40B4-BE49-F238E27FC236}">
                <a16:creationId xmlns:a16="http://schemas.microsoft.com/office/drawing/2014/main" id="{7C2AD9B4-0C44-4731-9D5C-941DB4775FEC}"/>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130D17A6-639A-44AF-85FE-16E4F7BB9F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C8DC57D-4A26-4E39-8531-82BBA01E8F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ADF8AED-142A-4B0F-B51E-7C410AD11230}"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
        <p:nvSpPr>
          <p:cNvPr id="62467" name="Rectangle 2">
            <a:extLst>
              <a:ext uri="{FF2B5EF4-FFF2-40B4-BE49-F238E27FC236}">
                <a16:creationId xmlns:a16="http://schemas.microsoft.com/office/drawing/2014/main" id="{1CD6E3D3-F7CF-4FA5-B026-4873AF605FDF}"/>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78915BCF-EEDB-4A44-A41B-D736D0DC56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036890D-1D08-4F02-AA05-8485B8451485}"/>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474DB917-6B2E-4688-8754-909561B8EA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FA5A460C-8A6B-427F-ACA1-814B9D2DBF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466EAE6-1997-45EA-80A4-91E3472FC484}"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64515" name="Rectangle 2">
            <a:extLst>
              <a:ext uri="{FF2B5EF4-FFF2-40B4-BE49-F238E27FC236}">
                <a16:creationId xmlns:a16="http://schemas.microsoft.com/office/drawing/2014/main" id="{9EC6C747-7EF1-485B-ACDF-AE5D20E4C7F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FD15730D-263D-4E68-848F-BD303C0755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4C75E6-9538-427A-AB2C-D18E1215A5AC}" type="slidenum">
              <a:rPr lang="en-US" altLang="x-none" smtClean="0"/>
              <a:pPr>
                <a:defRPr/>
              </a:pPr>
              <a:t>35</a:t>
            </a:fld>
            <a:endParaRPr lang="en-US" altLang="x-none"/>
          </a:p>
        </p:txBody>
      </p:sp>
    </p:spTree>
    <p:extLst>
      <p:ext uri="{BB962C8B-B14F-4D97-AF65-F5344CB8AC3E}">
        <p14:creationId xmlns:p14="http://schemas.microsoft.com/office/powerpoint/2010/main" val="1285193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2E2EB9F-F2A4-4A99-B126-F24F85326B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D65CBE8-0828-4C4A-991B-2E2F1A2CBC8E}"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66563" name="Rectangle 2">
            <a:extLst>
              <a:ext uri="{FF2B5EF4-FFF2-40B4-BE49-F238E27FC236}">
                <a16:creationId xmlns:a16="http://schemas.microsoft.com/office/drawing/2014/main" id="{2CC2A80B-8E41-4899-9F58-90F32F3A624B}"/>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37FF26A5-EA35-4F2F-B89A-85B0763C65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6FB39106-7037-41B2-A8AC-E07749AF12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AE9C322-D841-422E-8211-794E3A04B7A4}"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68611" name="Rectangle 2">
            <a:extLst>
              <a:ext uri="{FF2B5EF4-FFF2-40B4-BE49-F238E27FC236}">
                <a16:creationId xmlns:a16="http://schemas.microsoft.com/office/drawing/2014/main" id="{731536A0-02A1-4C48-9A18-BC83CFD3EA39}"/>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0A5116D4-5C03-423C-9D77-77F6673C3D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29E738D-DA83-4897-9F6B-52263B9035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BBB5928-8B21-48A2-AFA5-37A1BCA274B5}"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70659" name="Rectangle 2">
            <a:extLst>
              <a:ext uri="{FF2B5EF4-FFF2-40B4-BE49-F238E27FC236}">
                <a16:creationId xmlns:a16="http://schemas.microsoft.com/office/drawing/2014/main" id="{F8ECD47C-59D4-4CEC-A450-8C16ACA6E846}"/>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170AE15C-A215-491C-AD76-FB02C3DBDA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3532D160-6E42-4CE6-AE36-D33F8A3D3E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5287C7-9C67-45BF-9280-60F3B80CCCFF}"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72707" name="Rectangle 2">
            <a:extLst>
              <a:ext uri="{FF2B5EF4-FFF2-40B4-BE49-F238E27FC236}">
                <a16:creationId xmlns:a16="http://schemas.microsoft.com/office/drawing/2014/main" id="{94D90630-87D8-4C46-8BCD-C8A2C9FEEF2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37326595-E939-41B6-8766-45F7FE6C1E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819D417-D340-4158-A798-4991DBDC45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78188E1-177B-4924-A0F8-6EB8A30202E0}"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74755" name="Rectangle 2">
            <a:extLst>
              <a:ext uri="{FF2B5EF4-FFF2-40B4-BE49-F238E27FC236}">
                <a16:creationId xmlns:a16="http://schemas.microsoft.com/office/drawing/2014/main" id="{557821C4-3469-4D48-B4CD-6CA178F4EE29}"/>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D5FC1310-126B-45B4-8142-82F7570176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B537ED6-5F8B-48F5-A07B-C7D56ADCEAFC}"/>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92975AE6-41A5-4685-B2D2-74079F24F2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Non-uniform Memory Access – CPU has to access non-local memory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6928FA3-1223-44C7-877A-8BAA1A643E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B3F6A5-547E-4D61-A98A-D28130392FCF}"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79875" name="Rectangle 2">
            <a:extLst>
              <a:ext uri="{FF2B5EF4-FFF2-40B4-BE49-F238E27FC236}">
                <a16:creationId xmlns:a16="http://schemas.microsoft.com/office/drawing/2014/main" id="{80627009-8936-49F6-81C8-283779125E4C}"/>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11C26825-9E52-404E-98CA-EA4EBCF3CF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7E528AD-167C-4C16-AF2D-551781B0E305}"/>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F9E9DF1E-7660-44F0-8AAA-A5F3C1A197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80977798-923C-4D55-951D-C52AEB67BB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75D2C82-5A21-4309-8A4E-9B90FBCB4F02}"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1" name="Rectangle 2">
            <a:extLst>
              <a:ext uri="{FF2B5EF4-FFF2-40B4-BE49-F238E27FC236}">
                <a16:creationId xmlns:a16="http://schemas.microsoft.com/office/drawing/2014/main" id="{5DCE32A0-FE2B-4274-9C80-A148748EEAD0}"/>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DF43C907-00F5-4219-8491-E25AACBA43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3118B001-3B6C-4502-9497-9701A33E1287}"/>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57C276D4-CC5E-45A4-8781-89B016C4D4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Clock ticks don’t come thru the hypervisor. Virtual reality is not reality. Virtual clock. Software lock</a:t>
            </a:r>
          </a:p>
        </p:txBody>
      </p:sp>
      <p:sp>
        <p:nvSpPr>
          <p:cNvPr id="4" name="Slide Number Placeholder 3"/>
          <p:cNvSpPr>
            <a:spLocks noGrp="1"/>
          </p:cNvSpPr>
          <p:nvPr>
            <p:ph type="sldNum" sz="quarter" idx="5"/>
          </p:nvPr>
        </p:nvSpPr>
        <p:spPr/>
        <p:txBody>
          <a:bodyPr/>
          <a:lstStyle/>
          <a:p>
            <a:pPr>
              <a:defRPr/>
            </a:pPr>
            <a:fld id="{A83F8D19-F4FD-447C-A243-150A0EA29636}" type="slidenum">
              <a:rPr lang="en-US" altLang="en-US" smtClean="0"/>
              <a:pPr>
                <a:defRPr/>
              </a:pPr>
              <a:t>48</a:t>
            </a:fld>
            <a:endParaRPr lang="en-US" altLang="en-US"/>
          </a:p>
        </p:txBody>
      </p:sp>
    </p:spTree>
    <p:extLst>
      <p:ext uri="{BB962C8B-B14F-4D97-AF65-F5344CB8AC3E}">
        <p14:creationId xmlns:p14="http://schemas.microsoft.com/office/powerpoint/2010/main" val="3092035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265634D-1CE6-4AC0-88F7-7284244F9787}"/>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0FAE6627-D111-443C-BFB1-068CE7E903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2D3196A2-106F-4565-A460-67C821CECC32}"/>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62BE98B1-2C50-4EB5-8D62-4FBB4EC96B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2DCF7A7D-4C33-4627-846B-B2A97D602C3B}"/>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D47BAB5E-F0BB-4CC5-9CBB-833000ED85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EC86DB4B-D94E-4A94-80ED-E76A6CB9F9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46F27B7-62B7-45D8-BA09-56869C72387C}"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93187" name="Rectangle 2">
            <a:extLst>
              <a:ext uri="{FF2B5EF4-FFF2-40B4-BE49-F238E27FC236}">
                <a16:creationId xmlns:a16="http://schemas.microsoft.com/office/drawing/2014/main" id="{86126EAE-0DE4-4945-AB1D-0DBB8CB016FE}"/>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0A35A6F2-B77D-43FF-8666-38A24A8561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Continuous, non-increasing or non-decreasing but not both. Real-time version of shortest job first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DA9D9A4-D0B5-4547-889E-9A43FC42E2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F16149A-2600-401F-9045-3C2CADC884AA}"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95235" name="Rectangle 2">
            <a:extLst>
              <a:ext uri="{FF2B5EF4-FFF2-40B4-BE49-F238E27FC236}">
                <a16:creationId xmlns:a16="http://schemas.microsoft.com/office/drawing/2014/main" id="{18C3A038-B9EC-46ED-B7EA-A50D6CD4DA12}"/>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2DCFAD0D-1BEC-465A-9066-9630030C7E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10EC9EA-9879-4614-9423-D0703955E2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EB9DF94-F9C1-4CE6-9672-6DCAE4916A15}"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97283" name="Rectangle 2">
            <a:extLst>
              <a:ext uri="{FF2B5EF4-FFF2-40B4-BE49-F238E27FC236}">
                <a16:creationId xmlns:a16="http://schemas.microsoft.com/office/drawing/2014/main" id="{DAE5F441-62C0-4CEC-91CD-C4F0A2EF9AA5}"/>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2C1558C0-CBFD-4CD3-8ECC-270EB5A8D4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Preemptive version of rt </a:t>
            </a:r>
            <a:r>
              <a:rPr lang="en-US" altLang="en-US" dirty="0" err="1">
                <a:latin typeface="Times New Roman" panose="02020603050405020304" pitchFamily="18" charset="0"/>
              </a:rPr>
              <a:t>sjf</a:t>
            </a:r>
            <a:endParaRPr lang="en-US" altLang="en-US" dirty="0">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4A41CDB2-3F1B-40FE-A024-4D41B9B595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B5394C2-E73C-48F1-8EC1-B56CDBA99DC2}"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99331" name="Rectangle 2">
            <a:extLst>
              <a:ext uri="{FF2B5EF4-FFF2-40B4-BE49-F238E27FC236}">
                <a16:creationId xmlns:a16="http://schemas.microsoft.com/office/drawing/2014/main" id="{A76E23A1-54EE-42CA-BA25-277ADCC26835}"/>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83343E3C-FA9C-4F50-A8CF-46396373F0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7D626040-8740-4CA3-966E-6B34D0C3CC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BDC1E61-45C3-46C7-90A8-87F52B46A343}"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101379" name="Rectangle 2">
            <a:extLst>
              <a:ext uri="{FF2B5EF4-FFF2-40B4-BE49-F238E27FC236}">
                <a16:creationId xmlns:a16="http://schemas.microsoft.com/office/drawing/2014/main" id="{FA0A76D3-B7A8-44AF-AA77-32904771C981}"/>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D3962257-6C69-43DE-9A65-900B1487B4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8858AE2-3157-459D-8CDA-4FD328CD2F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378B276-D9FD-4851-9ACF-931CB66EBDC4}"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4339" name="Rectangle 2">
            <a:extLst>
              <a:ext uri="{FF2B5EF4-FFF2-40B4-BE49-F238E27FC236}">
                <a16:creationId xmlns:a16="http://schemas.microsoft.com/office/drawing/2014/main" id="{18BA73CA-3268-451B-8F16-433F522C791B}"/>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C8D0F9B-24CA-4A9D-A3A8-C182327678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Studies of computer activites continually show a high frequeny of short burts and a low frequency of long bursts.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CD08413-07DB-4DB5-90D7-FF7601BAAD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52A7E87-4652-4EB9-A2B4-5A3D8ADA49B2}"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103427" name="Rectangle 2">
            <a:extLst>
              <a:ext uri="{FF2B5EF4-FFF2-40B4-BE49-F238E27FC236}">
                <a16:creationId xmlns:a16="http://schemas.microsoft.com/office/drawing/2014/main" id="{71FC7684-A658-47AA-89B0-BAE94BECBA9F}"/>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47121579-C486-43F2-B023-387152ED98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950AC676-0AA0-4C5A-9F88-22071F1A1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2AEACB1-C692-40BE-902E-2F65152FF117}"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105475" name="Rectangle 2">
            <a:extLst>
              <a:ext uri="{FF2B5EF4-FFF2-40B4-BE49-F238E27FC236}">
                <a16:creationId xmlns:a16="http://schemas.microsoft.com/office/drawing/2014/main" id="{3C9A5EB5-9A56-49B3-A02B-D8821B57C826}"/>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1637A73B-1B71-407E-898D-09C65EDB79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9583E7EB-CD85-4A95-86C6-0099E2E15F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1EDA508-D1AE-42F5-A7C4-2C60C021B91B}"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07523" name="Rectangle 2">
            <a:extLst>
              <a:ext uri="{FF2B5EF4-FFF2-40B4-BE49-F238E27FC236}">
                <a16:creationId xmlns:a16="http://schemas.microsoft.com/office/drawing/2014/main" id="{5A7022EB-9941-4EAB-9D4C-080107CE9D6B}"/>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49C9EB10-DFFB-4B01-8FB3-EC61326AA5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878B42D1-7A2D-4FDA-AD7D-38B3F22E1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D3A1B4D-BAE3-4424-B2EB-CBBEF6D6ABA8}"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109571" name="Rectangle 2">
            <a:extLst>
              <a:ext uri="{FF2B5EF4-FFF2-40B4-BE49-F238E27FC236}">
                <a16:creationId xmlns:a16="http://schemas.microsoft.com/office/drawing/2014/main" id="{18564857-423C-462A-9FB0-09BDF4A31307}"/>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059E0C5E-702B-4AA3-9834-9CA72D2E92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8A32F3E3-8FC7-4AAF-B472-D526EECCC5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DCC5A5-986A-4644-81B8-BD434EDC204A}"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111619" name="Rectangle 2">
            <a:extLst>
              <a:ext uri="{FF2B5EF4-FFF2-40B4-BE49-F238E27FC236}">
                <a16:creationId xmlns:a16="http://schemas.microsoft.com/office/drawing/2014/main" id="{80A704F9-D9B4-4381-A065-0E7156299B19}"/>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FEDC6114-B4AB-4812-B76C-CA69E9DE23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ECE3B84-B0B1-48CA-98F9-78B001D54E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46C0C42-7F8E-4723-96A6-901AC4F2D138}"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113667" name="Rectangle 2">
            <a:extLst>
              <a:ext uri="{FF2B5EF4-FFF2-40B4-BE49-F238E27FC236}">
                <a16:creationId xmlns:a16="http://schemas.microsoft.com/office/drawing/2014/main" id="{F25A0D06-7E6C-4E5D-9230-B0D37ED8179C}"/>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D4420DB0-453A-4BE7-9204-DBEB43C087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404D8483-0C82-4DC1-AB37-FD54FE876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7D94C5C-21D8-4EB6-955C-F1443C096B03}" type="slidenum">
              <a:rPr lang="en-US" altLang="en-US" smtClean="0">
                <a:latin typeface="Times New Roman" panose="02020603050405020304" pitchFamily="18" charset="0"/>
              </a:rPr>
              <a:pPr/>
              <a:t>67</a:t>
            </a:fld>
            <a:endParaRPr lang="en-US" altLang="en-US">
              <a:latin typeface="Times New Roman" panose="02020603050405020304" pitchFamily="18" charset="0"/>
            </a:endParaRPr>
          </a:p>
        </p:txBody>
      </p:sp>
      <p:sp>
        <p:nvSpPr>
          <p:cNvPr id="119811" name="Rectangle 2">
            <a:extLst>
              <a:ext uri="{FF2B5EF4-FFF2-40B4-BE49-F238E27FC236}">
                <a16:creationId xmlns:a16="http://schemas.microsoft.com/office/drawing/2014/main" id="{87EDE4AD-0FC5-4FDA-B0FC-BBCD16C7C34F}"/>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B4066ADC-6529-440C-9039-A7ACCAEB0B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24B3C692-B220-4F9F-B02F-844B824B53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BD4DEC2-4416-4723-9537-135AACD21AA0}" type="slidenum">
              <a:rPr lang="en-US" altLang="en-US" smtClean="0">
                <a:latin typeface="Times New Roman" panose="02020603050405020304" pitchFamily="18" charset="0"/>
              </a:rPr>
              <a:pPr/>
              <a:t>78</a:t>
            </a:fld>
            <a:endParaRPr lang="en-US" altLang="en-US">
              <a:latin typeface="Times New Roman" panose="02020603050405020304" pitchFamily="18" charset="0"/>
            </a:endParaRPr>
          </a:p>
        </p:txBody>
      </p:sp>
      <p:sp>
        <p:nvSpPr>
          <p:cNvPr id="128003" name="Rectangle 2">
            <a:extLst>
              <a:ext uri="{FF2B5EF4-FFF2-40B4-BE49-F238E27FC236}">
                <a16:creationId xmlns:a16="http://schemas.microsoft.com/office/drawing/2014/main" id="{8FE65736-1437-4BE6-BF40-A7D42E6738CD}"/>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5033D129-7BB9-4891-93E1-88201201A0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9DCE73FA-FFB7-4893-AF48-A1C199AAE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207F8C-DA9D-424D-98F0-DC5C666CC17E}" type="slidenum">
              <a:rPr lang="en-US" altLang="en-US" smtClean="0">
                <a:latin typeface="Times New Roman" panose="02020603050405020304" pitchFamily="18" charset="0"/>
              </a:rPr>
              <a:pPr/>
              <a:t>79</a:t>
            </a:fld>
            <a:endParaRPr lang="en-US" altLang="en-US">
              <a:latin typeface="Times New Roman" panose="02020603050405020304" pitchFamily="18" charset="0"/>
            </a:endParaRPr>
          </a:p>
        </p:txBody>
      </p:sp>
      <p:sp>
        <p:nvSpPr>
          <p:cNvPr id="130051" name="Rectangle 2">
            <a:extLst>
              <a:ext uri="{FF2B5EF4-FFF2-40B4-BE49-F238E27FC236}">
                <a16:creationId xmlns:a16="http://schemas.microsoft.com/office/drawing/2014/main" id="{8FE9D622-7275-43F6-B772-A2301E229F25}"/>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4E0AB78A-217F-4360-8458-7DEF6D8F2F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B97FCBC0-44F8-48A3-86E6-895123859A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4F0FDE-D56F-4718-9949-662F6E8FCD0D}" type="slidenum">
              <a:rPr lang="en-US" altLang="en-US" smtClean="0">
                <a:latin typeface="Times New Roman" panose="02020603050405020304" pitchFamily="18" charset="0"/>
              </a:rPr>
              <a:pPr/>
              <a:t>85</a:t>
            </a:fld>
            <a:endParaRPr lang="en-US" altLang="en-US">
              <a:latin typeface="Times New Roman" panose="02020603050405020304" pitchFamily="18" charset="0"/>
            </a:endParaRPr>
          </a:p>
        </p:txBody>
      </p:sp>
      <p:sp>
        <p:nvSpPr>
          <p:cNvPr id="137219" name="Rectangle 2">
            <a:extLst>
              <a:ext uri="{FF2B5EF4-FFF2-40B4-BE49-F238E27FC236}">
                <a16:creationId xmlns:a16="http://schemas.microsoft.com/office/drawing/2014/main" id="{4633856B-0895-4F9F-9998-FDCF395BBD5E}"/>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1F6B53B0-E6B1-4B65-8D46-7DBCB7BBDD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3D9918D-44D8-448F-B5EA-EBAE34C860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9B9621F-9121-4C04-B037-14DDCD0B994C}"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6387" name="Rectangle 2">
            <a:extLst>
              <a:ext uri="{FF2B5EF4-FFF2-40B4-BE49-F238E27FC236}">
                <a16:creationId xmlns:a16="http://schemas.microsoft.com/office/drawing/2014/main" id="{D2B8BF52-2C65-49D0-87E8-AD178BA99806}"/>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08E2BD89-64F4-4D75-8CAB-3EA7A82815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7E5AFE0C-BE57-4BC3-B87C-CB0321A546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B325D1F-9571-4433-8DE8-1328F477CE58}" type="slidenum">
              <a:rPr lang="en-US" altLang="en-US" smtClean="0">
                <a:latin typeface="Times New Roman" panose="02020603050405020304" pitchFamily="18" charset="0"/>
              </a:rPr>
              <a:pPr/>
              <a:t>87</a:t>
            </a:fld>
            <a:endParaRPr lang="en-US" altLang="en-US">
              <a:latin typeface="Times New Roman" panose="02020603050405020304" pitchFamily="18" charset="0"/>
            </a:endParaRPr>
          </a:p>
        </p:txBody>
      </p:sp>
      <p:sp>
        <p:nvSpPr>
          <p:cNvPr id="140291" name="Rectangle 2">
            <a:extLst>
              <a:ext uri="{FF2B5EF4-FFF2-40B4-BE49-F238E27FC236}">
                <a16:creationId xmlns:a16="http://schemas.microsoft.com/office/drawing/2014/main" id="{92302A05-7F68-403D-B7D6-AE66C869FAC5}"/>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D8F55574-6B68-4A9D-8655-BF0F67EA63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981831E-83A9-4573-9C02-977DA4855E0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C7C1D403-340D-4AEA-9877-6057FBEF35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0EAD37A-D1DF-40EA-B533-9993C973CD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9794F8B-D0DD-487D-9F61-17B7007E5814}"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0DBAD7E0-65A1-493C-8B93-3C638BBB6BD9}"/>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C52D3DAA-9606-4084-968C-701E541F83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D818A35-DD1A-4AF2-88C4-053A67DF0CEE}"/>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E57E460-B7FF-4036-B69D-694F7D68FC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Point out that how much time is spent switching vs. how much time actually running.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28FD4A17-CAA6-43DF-B0EB-E6A92AD1A3F7}"/>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0EFD7FF5-79BD-4C35-BA8D-ADE7DAA24579}"/>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1EC84719-1629-457F-90DD-52B96DA0564E}"/>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29C469C9-B3C7-47A8-8DAC-66430F9F5E7C}"/>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76F6D447-F7C6-44DE-9470-2ED4F55D2BC4}"/>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a:solidFill>
                  <a:srgbClr val="336699"/>
                </a:solidFill>
                <a:latin typeface="Helvetica" pitchFamily="-84" charset="0"/>
              </a:rPr>
              <a:t>Silberschatz, Galvin and Gagne ©2013</a:t>
            </a:r>
          </a:p>
        </p:txBody>
      </p:sp>
      <p:sp>
        <p:nvSpPr>
          <p:cNvPr id="8" name="Text Box 8">
            <a:extLst>
              <a:ext uri="{FF2B5EF4-FFF2-40B4-BE49-F238E27FC236}">
                <a16:creationId xmlns:a16="http://schemas.microsoft.com/office/drawing/2014/main" id="{70D74543-0E5D-4249-978E-14C6B889284B}"/>
              </a:ext>
            </a:extLst>
          </p:cNvPr>
          <p:cNvSpPr txBox="1">
            <a:spLocks noChangeArrowheads="1"/>
          </p:cNvSpPr>
          <p:nvPr/>
        </p:nvSpPr>
        <p:spPr bwMode="auto">
          <a:xfrm>
            <a:off x="26988" y="6613525"/>
            <a:ext cx="2695575"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a:solidFill>
                  <a:srgbClr val="336699"/>
                </a:solidFill>
                <a:latin typeface="Helvetica" pitchFamily="-84" charset="0"/>
              </a:rPr>
              <a:t>Operating System Concepts – 9</a:t>
            </a:r>
            <a:r>
              <a:rPr lang="en-US" altLang="en-US" sz="1000" b="1" baseline="30000">
                <a:solidFill>
                  <a:srgbClr val="336699"/>
                </a:solidFill>
                <a:latin typeface="Helvetica" pitchFamily="-84" charset="0"/>
              </a:rPr>
              <a:t>th</a:t>
            </a:r>
            <a:r>
              <a:rPr lang="en-US" altLang="en-US" sz="1000" b="1">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E10EF82E-42B7-4EEB-81E2-392ABE7B3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0CD83512-6C3B-4C59-9C77-A896AED2E4D7}"/>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278140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66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60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106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4017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913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485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59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70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14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56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DF8FAB50-5FF5-4FBF-BFA8-9197D120B9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6CDD660A-9C9B-4DBC-93E7-952C8DC3AAFB}"/>
              </a:ext>
            </a:extLst>
          </p:cNvPr>
          <p:cNvSpPr>
            <a:spLocks noGrp="1" noChangeArrowheads="1"/>
          </p:cNvSpPr>
          <p:nvPr>
            <p:ph type="title"/>
          </p:nvPr>
        </p:nvSpPr>
        <p:spPr bwMode="auto">
          <a:xfrm>
            <a:off x="457200" y="2778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5C5B5089-C2D3-4285-8F7A-9924D8094B15}"/>
              </a:ext>
            </a:extLst>
          </p:cNvPr>
          <p:cNvSpPr>
            <a:spLocks noGrp="1" noChangeArrowheads="1"/>
          </p:cNvSpPr>
          <p:nvPr>
            <p:ph type="body" idx="1"/>
          </p:nvPr>
        </p:nvSpPr>
        <p:spPr bwMode="auto">
          <a:xfrm>
            <a:off x="806450" y="1233488"/>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8E274507-E81A-4FDC-8CEF-89F33BDB3FD3}"/>
              </a:ext>
            </a:extLst>
          </p:cNvPr>
          <p:cNvSpPr>
            <a:spLocks noChangeArrowheads="1"/>
          </p:cNvSpPr>
          <p:nvPr/>
        </p:nvSpPr>
        <p:spPr bwMode="auto">
          <a:xfrm>
            <a:off x="0" y="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0" name="Line 6">
            <a:extLst>
              <a:ext uri="{FF2B5EF4-FFF2-40B4-BE49-F238E27FC236}">
                <a16:creationId xmlns:a16="http://schemas.microsoft.com/office/drawing/2014/main" id="{5ED40146-C036-4BC8-B308-FD7236C22DB4}"/>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5162A166-5A59-462D-8955-9C3157B89B1E}"/>
              </a:ext>
            </a:extLst>
          </p:cNvPr>
          <p:cNvSpPr>
            <a:spLocks noChangeArrowheads="1"/>
          </p:cNvSpPr>
          <p:nvPr/>
        </p:nvSpPr>
        <p:spPr bwMode="auto">
          <a:xfrm>
            <a:off x="0" y="2286000"/>
            <a:ext cx="228600" cy="2286000"/>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2" name="Rectangle 8">
            <a:extLst>
              <a:ext uri="{FF2B5EF4-FFF2-40B4-BE49-F238E27FC236}">
                <a16:creationId xmlns:a16="http://schemas.microsoft.com/office/drawing/2014/main" id="{6603381E-938B-47A1-A6DF-2541AF640BEE}"/>
              </a:ext>
            </a:extLst>
          </p:cNvPr>
          <p:cNvSpPr>
            <a:spLocks noChangeArrowheads="1"/>
          </p:cNvSpPr>
          <p:nvPr/>
        </p:nvSpPr>
        <p:spPr bwMode="auto">
          <a:xfrm>
            <a:off x="0" y="457200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3" name="Text Box 9">
            <a:extLst>
              <a:ext uri="{FF2B5EF4-FFF2-40B4-BE49-F238E27FC236}">
                <a16:creationId xmlns:a16="http://schemas.microsoft.com/office/drawing/2014/main" id="{7DC06748-1A9C-4A54-B8C2-5ADCB24DE1C9}"/>
              </a:ext>
            </a:extLst>
          </p:cNvPr>
          <p:cNvSpPr txBox="1">
            <a:spLocks noChangeArrowheads="1"/>
          </p:cNvSpPr>
          <p:nvPr/>
        </p:nvSpPr>
        <p:spPr bwMode="auto">
          <a:xfrm>
            <a:off x="4256088" y="6613525"/>
            <a:ext cx="447675" cy="246063"/>
          </a:xfrm>
          <a:prstGeom prst="rect">
            <a:avLst/>
          </a:prstGeom>
          <a:noFill/>
          <a:ln>
            <a:noFill/>
          </a:ln>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anose="020B0604020202020204" pitchFamily="34" charset="0"/>
              </a:rPr>
              <a:t>6.</a:t>
            </a:r>
            <a:fld id="{4D2695AF-EB09-4A40-A011-66B53F5DB220}"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ADABB129-1506-415C-9177-37449EC42ABC}"/>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a:solidFill>
                  <a:srgbClr val="006699"/>
                </a:solidFill>
                <a:latin typeface="Helvetica" pitchFamily="-84" charset="0"/>
              </a:rPr>
              <a:t>Silberschatz, Galvin and Gagne ©2013</a:t>
            </a:r>
          </a:p>
        </p:txBody>
      </p:sp>
      <p:sp>
        <p:nvSpPr>
          <p:cNvPr id="1035" name="Text Box 11">
            <a:extLst>
              <a:ext uri="{FF2B5EF4-FFF2-40B4-BE49-F238E27FC236}">
                <a16:creationId xmlns:a16="http://schemas.microsoft.com/office/drawing/2014/main" id="{A05FF156-079E-4EDE-86F4-FFF5F2A81C93}"/>
              </a:ext>
            </a:extLst>
          </p:cNvPr>
          <p:cNvSpPr txBox="1">
            <a:spLocks noChangeArrowheads="1"/>
          </p:cNvSpPr>
          <p:nvPr/>
        </p:nvSpPr>
        <p:spPr bwMode="auto">
          <a:xfrm>
            <a:off x="185738" y="6621463"/>
            <a:ext cx="2638425" cy="244475"/>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a:solidFill>
                  <a:srgbClr val="006699"/>
                </a:solidFill>
                <a:latin typeface="Helvetica" pitchFamily="-84" charset="0"/>
              </a:rPr>
              <a:t>Operating System Concepts – 9</a:t>
            </a:r>
            <a:r>
              <a:rPr lang="en-US" altLang="en-US" sz="1000" b="1" baseline="30000">
                <a:solidFill>
                  <a:srgbClr val="006699"/>
                </a:solidFill>
                <a:latin typeface="Helvetica" pitchFamily="-84" charset="0"/>
              </a:rPr>
              <a:t>th</a:t>
            </a:r>
            <a:r>
              <a:rPr lang="en-US" altLang="en-US" sz="1000" b="1">
                <a:solidFill>
                  <a:srgbClr val="006699"/>
                </a:solidFill>
                <a:latin typeface="Helvetica" pitchFamily="-84" charset="0"/>
              </a:rPr>
              <a:t> Edition</a:t>
            </a:r>
          </a:p>
        </p:txBody>
      </p:sp>
      <p:pic>
        <p:nvPicPr>
          <p:cNvPr id="1036" name="Picture 12" descr="dino_6">
            <a:extLst>
              <a:ext uri="{FF2B5EF4-FFF2-40B4-BE49-F238E27FC236}">
                <a16:creationId xmlns:a16="http://schemas.microsoft.com/office/drawing/2014/main" id="{D1F5F77C-15F7-466A-84D2-0C96EC445C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3"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a:buChar char="n"/>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80000"/>
        <a:buFont typeface="Monotype Sorts"/>
        <a:buChar char="l"/>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hyperlink" Target="https://searchdatacenter.techtarget.com/definition/kernel-based-Virtual-Machine-KV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droidviews.com/init-d-can-androi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5DDDC2A-481A-4161-99D5-D5FB3D5A70D1}"/>
              </a:ext>
            </a:extLst>
          </p:cNvPr>
          <p:cNvSpPr>
            <a:spLocks noGrp="1" noChangeArrowheads="1"/>
          </p:cNvSpPr>
          <p:nvPr>
            <p:ph type="ctrTitle"/>
          </p:nvPr>
        </p:nvSpPr>
        <p:spPr>
          <a:xfrm>
            <a:off x="685800" y="782638"/>
            <a:ext cx="7772400" cy="2127250"/>
          </a:xfrm>
        </p:spPr>
        <p:txBody>
          <a:bodyPr/>
          <a:lstStyle/>
          <a:p>
            <a:pPr eaLnBrk="1" hangingPunct="1"/>
            <a:r>
              <a:rPr lang="en-US" altLang="en-US"/>
              <a:t>Chapter 5:  CPU Scheduling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846BB42-AEB2-4DA7-B278-F66441E00FD1}"/>
              </a:ext>
            </a:extLst>
          </p:cNvPr>
          <p:cNvSpPr>
            <a:spLocks noGrp="1" noChangeArrowheads="1"/>
          </p:cNvSpPr>
          <p:nvPr>
            <p:ph type="title"/>
          </p:nvPr>
        </p:nvSpPr>
        <p:spPr>
          <a:xfrm>
            <a:off x="982663" y="182563"/>
            <a:ext cx="8229600" cy="576262"/>
          </a:xfrm>
        </p:spPr>
        <p:txBody>
          <a:bodyPr/>
          <a:lstStyle/>
          <a:p>
            <a:pPr eaLnBrk="1" hangingPunct="1"/>
            <a:r>
              <a:rPr lang="en-US" altLang="en-US"/>
              <a:t>CPU Switch From Process to Process</a:t>
            </a:r>
          </a:p>
        </p:txBody>
      </p:sp>
      <p:pic>
        <p:nvPicPr>
          <p:cNvPr id="21507" name="Picture 9">
            <a:extLst>
              <a:ext uri="{FF2B5EF4-FFF2-40B4-BE49-F238E27FC236}">
                <a16:creationId xmlns:a16="http://schemas.microsoft.com/office/drawing/2014/main" id="{12C29E3A-D3CE-4C84-B252-908D11312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1104900"/>
            <a:ext cx="69691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43FAA6F-C943-423E-95E7-BD17382D9B24}"/>
              </a:ext>
            </a:extLst>
          </p:cNvPr>
          <p:cNvSpPr>
            <a:spLocks noGrp="1" noChangeArrowheads="1"/>
          </p:cNvSpPr>
          <p:nvPr>
            <p:ph type="title"/>
          </p:nvPr>
        </p:nvSpPr>
        <p:spPr>
          <a:xfrm>
            <a:off x="990600" y="214313"/>
            <a:ext cx="7696200" cy="576262"/>
          </a:xfrm>
        </p:spPr>
        <p:txBody>
          <a:bodyPr/>
          <a:lstStyle/>
          <a:p>
            <a:pPr eaLnBrk="1" hangingPunct="1"/>
            <a:r>
              <a:rPr lang="en-US" altLang="en-US"/>
              <a:t>Scheduling Criteria</a:t>
            </a:r>
          </a:p>
        </p:txBody>
      </p:sp>
      <p:sp>
        <p:nvSpPr>
          <p:cNvPr id="23555" name="Rectangle 3">
            <a:extLst>
              <a:ext uri="{FF2B5EF4-FFF2-40B4-BE49-F238E27FC236}">
                <a16:creationId xmlns:a16="http://schemas.microsoft.com/office/drawing/2014/main" id="{231C13A0-DEA0-4151-80DC-202D7392B53D}"/>
              </a:ext>
            </a:extLst>
          </p:cNvPr>
          <p:cNvSpPr>
            <a:spLocks noGrp="1" noChangeArrowheads="1"/>
          </p:cNvSpPr>
          <p:nvPr>
            <p:ph type="body" idx="1"/>
          </p:nvPr>
        </p:nvSpPr>
        <p:spPr>
          <a:xfrm>
            <a:off x="933450" y="1246188"/>
            <a:ext cx="7156450" cy="4959350"/>
          </a:xfrm>
        </p:spPr>
        <p:txBody>
          <a:bodyPr/>
          <a:lstStyle/>
          <a:p>
            <a:r>
              <a:rPr lang="en-US" altLang="en-US" b="1"/>
              <a:t>CPU utilization </a:t>
            </a:r>
            <a:r>
              <a:rPr lang="en-US" altLang="en-US"/>
              <a:t>– keep the CPU as busy as possible</a:t>
            </a:r>
          </a:p>
          <a:p>
            <a:r>
              <a:rPr lang="en-US" altLang="en-US" b="1"/>
              <a:t>Throughput</a:t>
            </a:r>
            <a:r>
              <a:rPr lang="en-US" altLang="en-US"/>
              <a:t> – # of processes that complete their execution per time unit</a:t>
            </a:r>
          </a:p>
          <a:p>
            <a:r>
              <a:rPr lang="en-US" altLang="en-US" b="1"/>
              <a:t>Turnaround time </a:t>
            </a:r>
            <a:r>
              <a:rPr lang="en-US" altLang="en-US"/>
              <a:t>– amount of time to execute a particular process</a:t>
            </a:r>
          </a:p>
          <a:p>
            <a:r>
              <a:rPr lang="en-US" altLang="en-US" b="1"/>
              <a:t>Waiting time </a:t>
            </a:r>
            <a:r>
              <a:rPr lang="en-US" altLang="en-US"/>
              <a:t>– amount of time a process has been waiting in the ready queue</a:t>
            </a:r>
          </a:p>
          <a:p>
            <a:r>
              <a:rPr lang="en-US" altLang="en-US" b="1"/>
              <a:t>Response time </a:t>
            </a:r>
            <a:r>
              <a:rPr lang="en-US" altLang="en-US"/>
              <a:t>– amount of time it takes from when a request was submitted until the first response is produced, not output  (for time-sharing environment)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7EB79FF-D030-4810-8512-5C20D00BB228}"/>
              </a:ext>
            </a:extLst>
          </p:cNvPr>
          <p:cNvSpPr>
            <a:spLocks noGrp="1" noChangeArrowheads="1"/>
          </p:cNvSpPr>
          <p:nvPr>
            <p:ph type="title"/>
          </p:nvPr>
        </p:nvSpPr>
        <p:spPr>
          <a:xfrm>
            <a:off x="1554163" y="138113"/>
            <a:ext cx="7513637" cy="576262"/>
          </a:xfrm>
        </p:spPr>
        <p:txBody>
          <a:bodyPr/>
          <a:lstStyle/>
          <a:p>
            <a:pPr eaLnBrk="1" hangingPunct="1"/>
            <a:r>
              <a:rPr lang="en-US" altLang="en-US" sz="2800"/>
              <a:t>Scheduling Algorithm Optimization Criteria</a:t>
            </a:r>
          </a:p>
        </p:txBody>
      </p:sp>
      <p:sp>
        <p:nvSpPr>
          <p:cNvPr id="25603" name="Rectangle 3">
            <a:extLst>
              <a:ext uri="{FF2B5EF4-FFF2-40B4-BE49-F238E27FC236}">
                <a16:creationId xmlns:a16="http://schemas.microsoft.com/office/drawing/2014/main" id="{4C9C1E20-CCE8-4E6D-A8A1-2254C11612BF}"/>
              </a:ext>
            </a:extLst>
          </p:cNvPr>
          <p:cNvSpPr>
            <a:spLocks noGrp="1" noChangeArrowheads="1"/>
          </p:cNvSpPr>
          <p:nvPr>
            <p:ph type="body" idx="1"/>
          </p:nvPr>
        </p:nvSpPr>
        <p:spPr>
          <a:xfrm>
            <a:off x="852488" y="1174750"/>
            <a:ext cx="6115050" cy="4483100"/>
          </a:xfrm>
        </p:spPr>
        <p:txBody>
          <a:bodyPr/>
          <a:lstStyle/>
          <a:p>
            <a:r>
              <a:rPr lang="en-US" altLang="en-US"/>
              <a:t>Max CPU utilization</a:t>
            </a:r>
          </a:p>
          <a:p>
            <a:r>
              <a:rPr lang="en-US" altLang="en-US"/>
              <a:t>Max throughput</a:t>
            </a:r>
          </a:p>
          <a:p>
            <a:r>
              <a:rPr lang="en-US" altLang="en-US"/>
              <a:t>Min turnaround time </a:t>
            </a:r>
          </a:p>
          <a:p>
            <a:r>
              <a:rPr lang="en-US" altLang="en-US"/>
              <a:t>Min waiting time </a:t>
            </a:r>
          </a:p>
          <a:p>
            <a:r>
              <a:rPr lang="en-US" altLang="en-US"/>
              <a:t>Min response 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3B6D2DD-6300-4F72-9833-2B0184887033}"/>
              </a:ext>
            </a:extLst>
          </p:cNvPr>
          <p:cNvSpPr>
            <a:spLocks noGrp="1" noChangeArrowheads="1"/>
          </p:cNvSpPr>
          <p:nvPr>
            <p:ph type="title"/>
          </p:nvPr>
        </p:nvSpPr>
        <p:spPr/>
        <p:txBody>
          <a:bodyPr/>
          <a:lstStyle/>
          <a:p>
            <a:r>
              <a:rPr lang="en-US" altLang="en-US"/>
              <a:t>CPU Scheduling Analytics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DC2E97-0B49-49F7-B796-8CA631706E19}"/>
                  </a:ext>
                </a:extLst>
              </p:cNvPr>
              <p:cNvSpPr>
                <a:spLocks noGrp="1"/>
              </p:cNvSpPr>
              <p:nvPr>
                <p:ph idx="1"/>
              </p:nvPr>
            </p:nvSpPr>
            <p:spPr>
              <a:xfrm>
                <a:off x="806450" y="1233488"/>
                <a:ext cx="8229600" cy="4530725"/>
              </a:xfrm>
            </p:spPr>
            <p:txBody>
              <a:bodyPr/>
              <a:lstStyle/>
              <a:p>
                <a:pPr>
                  <a:buFont typeface="Monotype Sorts" pitchFamily="-84" charset="2"/>
                  <a:buChar char="n"/>
                  <a:defRPr/>
                </a:pPr>
                <a:r>
                  <a:rPr lang="en-US" b="1" dirty="0"/>
                  <a:t>Average</a:t>
                </a:r>
                <a:r>
                  <a:rPr lang="en-US" dirty="0"/>
                  <a:t> </a:t>
                </a:r>
                <a:r>
                  <a:rPr lang="en-US" b="1" dirty="0">
                    <a:solidFill>
                      <a:srgbClr val="0070C0"/>
                    </a:solidFill>
                  </a:rPr>
                  <a:t>Waiting time</a:t>
                </a:r>
                <a:r>
                  <a:rPr lang="en-US" dirty="0"/>
                  <a:t> is the </a:t>
                </a:r>
                <a:r>
                  <a:rPr lang="en-US" b="1" dirty="0"/>
                  <a:t>sum of the waiting times </a:t>
                </a:r>
                <a:r>
                  <a:rPr lang="en-US" dirty="0"/>
                  <a:t>divided by the number of processes:</a:t>
                </a:r>
              </a:p>
              <a:p>
                <a:pPr lvl="1">
                  <a:buFont typeface="Monotype Sorts" pitchFamily="-84" charset="2"/>
                  <a:buChar char="l"/>
                  <a:defRPr/>
                </a:pPr>
                <a:r>
                  <a:rPr lang="en-US" dirty="0" err="1"/>
                  <a:t>waitingTime</a:t>
                </a:r>
                <a:r>
                  <a:rPr lang="en-US" dirty="0"/>
                  <a:t> = </a:t>
                </a:r>
                <a:r>
                  <a:rPr lang="en-US" dirty="0" err="1"/>
                  <a:t>startTime</a:t>
                </a:r>
                <a:r>
                  <a:rPr lang="en-US" dirty="0"/>
                  <a:t> – </a:t>
                </a:r>
                <a:r>
                  <a:rPr lang="en-US" dirty="0" err="1"/>
                  <a:t>arrivalTime</a:t>
                </a:r>
                <a:endParaRPr lang="en-US" dirty="0"/>
              </a:p>
              <a:p>
                <a:pPr marL="1543050" lvl="4" indent="0">
                  <a:buNone/>
                  <a:defRPr/>
                </a:pPr>
                <a:r>
                  <a:rPr lang="en-US" sz="2000" i="1" dirty="0">
                    <a:latin typeface="Cambria Math" panose="02040503050406030204" pitchFamily="18" charset="0"/>
                    <a:ea typeface="Cambria Math" panose="02040503050406030204" pitchFamily="18" charset="0"/>
                  </a:rPr>
                  <a:t>average waiting time </a:t>
                </a:r>
                <a:r>
                  <a:rPr lang="en-US" sz="2000" dirty="0"/>
                  <a:t>= </a:t>
                </a:r>
                <a14:m>
                  <m:oMath xmlns:m="http://schemas.openxmlformats.org/officeDocument/2006/math">
                    <m:r>
                      <m:rPr>
                        <m:nor/>
                      </m:rPr>
                      <a:rPr lang="en-US" sz="2000" dirty="0">
                        <a:latin typeface="Symbol" panose="05050102010706020507" pitchFamily="18" charset="2"/>
                        <a:ea typeface="Cambria" panose="02040503050406030204" pitchFamily="18" charset="0"/>
                      </a:rPr>
                      <m:t>å</m:t>
                    </m:r>
                    <m:r>
                      <m:rPr>
                        <m:nor/>
                      </m:rPr>
                      <a:rPr lang="en-US" sz="2000" dirty="0">
                        <a:latin typeface="Cambria" panose="02040503050406030204" pitchFamily="18" charset="0"/>
                        <a:ea typeface="Cambria" panose="02040503050406030204" pitchFamily="18" charset="0"/>
                      </a:rPr>
                      <m:t> </m:t>
                    </m:r>
                  </m:oMath>
                </a14:m>
                <a:r>
                  <a:rPr lang="en-US" sz="2000" i="1" dirty="0" err="1">
                    <a:latin typeface="Cambria Math" panose="02040503050406030204" pitchFamily="18" charset="0"/>
                    <a:ea typeface="Cambria Math" panose="02040503050406030204" pitchFamily="18" charset="0"/>
                  </a:rPr>
                  <a:t>waitTime</a:t>
                </a:r>
                <a:r>
                  <a:rPr lang="en-US" sz="2000" i="1" baseline="-25000" dirty="0" err="1">
                    <a:latin typeface="Cambria Math" panose="02040503050406030204" pitchFamily="18" charset="0"/>
                    <a:ea typeface="Cambria Math" panose="02040503050406030204" pitchFamily="18" charset="0"/>
                  </a:rPr>
                  <a:t>i</a:t>
                </a:r>
                <a:r>
                  <a:rPr lang="en-US" sz="2000" i="1" dirty="0">
                    <a:latin typeface="Cambria Math" panose="02040503050406030204" pitchFamily="18" charset="0"/>
                    <a:ea typeface="Cambria Math" panose="02040503050406030204" pitchFamily="18" charset="0"/>
                  </a:rPr>
                  <a:t>/n</a:t>
                </a:r>
              </a:p>
              <a:p>
                <a:pPr>
                  <a:buFont typeface="Monotype Sorts" pitchFamily="-84" charset="2"/>
                  <a:buChar char="n"/>
                  <a:defRPr/>
                </a:pPr>
                <a:r>
                  <a:rPr lang="en-US" b="1" dirty="0"/>
                  <a:t>Average</a:t>
                </a:r>
                <a:r>
                  <a:rPr lang="en-US" dirty="0"/>
                  <a:t> </a:t>
                </a:r>
                <a:r>
                  <a:rPr lang="en-US" b="1" dirty="0">
                    <a:solidFill>
                      <a:srgbClr val="0070C0"/>
                    </a:solidFill>
                  </a:rPr>
                  <a:t>Turnaround</a:t>
                </a:r>
                <a:r>
                  <a:rPr lang="en-US" dirty="0"/>
                  <a:t> time is the </a:t>
                </a:r>
                <a:r>
                  <a:rPr lang="en-US" b="1" dirty="0"/>
                  <a:t>sum of the turnaround times</a:t>
                </a:r>
                <a:r>
                  <a:rPr lang="en-US" dirty="0"/>
                  <a:t> divided by the number of processes:</a:t>
                </a:r>
              </a:p>
              <a:p>
                <a:pPr lvl="1">
                  <a:buFont typeface="Monotype Sorts" pitchFamily="-84" charset="2"/>
                  <a:buChar char="l"/>
                  <a:defRPr/>
                </a:pPr>
                <a:r>
                  <a:rPr lang="en-US" dirty="0" err="1"/>
                  <a:t>turnaroundTime</a:t>
                </a:r>
                <a:r>
                  <a:rPr lang="en-US" dirty="0"/>
                  <a:t> = </a:t>
                </a:r>
                <a:r>
                  <a:rPr lang="en-US" dirty="0" err="1"/>
                  <a:t>finishTime</a:t>
                </a:r>
                <a:r>
                  <a:rPr lang="en-US" dirty="0"/>
                  <a:t> – </a:t>
                </a:r>
                <a:r>
                  <a:rPr lang="en-US" dirty="0" err="1"/>
                  <a:t>arrivalTime</a:t>
                </a:r>
                <a:endParaRPr lang="en-US" dirty="0"/>
              </a:p>
              <a:p>
                <a:pPr marL="1543050" lvl="4" indent="0">
                  <a:buNone/>
                  <a:defRPr/>
                </a:pPr>
                <a14:m>
                  <m:oMathPara xmlns:m="http://schemas.openxmlformats.org/officeDocument/2006/math">
                    <m:oMathParaPr>
                      <m:jc m:val="centerGroup"/>
                    </m:oMathParaPr>
                    <m:oMath xmlns:m="http://schemas.openxmlformats.org/officeDocument/2006/math">
                      <m:r>
                        <m:rPr>
                          <m:nor/>
                        </m:rPr>
                        <a:rPr lang="en-US" sz="2000" i="1" dirty="0">
                          <a:latin typeface="Cambria Math" panose="02040503050406030204" pitchFamily="18" charset="0"/>
                          <a:ea typeface="Cambria Math" panose="02040503050406030204" pitchFamily="18" charset="0"/>
                        </a:rPr>
                        <m:t>average</m:t>
                      </m:r>
                      <m:r>
                        <m:rPr>
                          <m:nor/>
                        </m:rPr>
                        <a:rPr lang="en-US" sz="2000" i="1" dirty="0">
                          <a:latin typeface="Cambria Math" panose="02040503050406030204" pitchFamily="18" charset="0"/>
                          <a:ea typeface="Cambria Math" panose="02040503050406030204" pitchFamily="18" charset="0"/>
                        </a:rPr>
                        <m:t> </m:t>
                      </m:r>
                      <m:r>
                        <m:rPr>
                          <m:nor/>
                        </m:rPr>
                        <a:rPr lang="en-US" sz="2000" b="0" i="1" dirty="0" smtClean="0">
                          <a:latin typeface="Cambria Math" panose="02040503050406030204" pitchFamily="18" charset="0"/>
                          <a:ea typeface="Cambria Math" panose="02040503050406030204" pitchFamily="18" charset="0"/>
                        </a:rPr>
                        <m:t>turnaround</m:t>
                      </m:r>
                      <m:r>
                        <m:rPr>
                          <m:nor/>
                        </m:rPr>
                        <a:rPr lang="en-US" sz="2000" i="1" dirty="0">
                          <a:latin typeface="Cambria Math" panose="02040503050406030204" pitchFamily="18" charset="0"/>
                          <a:ea typeface="Cambria Math" panose="02040503050406030204" pitchFamily="18" charset="0"/>
                        </a:rPr>
                        <m:t> </m:t>
                      </m:r>
                      <m:r>
                        <m:rPr>
                          <m:nor/>
                        </m:rPr>
                        <a:rPr lang="en-US" sz="2000" b="0" i="1" dirty="0" smtClean="0">
                          <a:latin typeface="Cambria Math" panose="02040503050406030204" pitchFamily="18" charset="0"/>
                          <a:ea typeface="Cambria Math" panose="02040503050406030204" pitchFamily="18" charset="0"/>
                        </a:rPr>
                        <m:t>t</m:t>
                      </m:r>
                      <m:r>
                        <m:rPr>
                          <m:nor/>
                        </m:rPr>
                        <a:rPr lang="en-US" sz="2000" i="1" dirty="0">
                          <a:latin typeface="Cambria Math" panose="02040503050406030204" pitchFamily="18" charset="0"/>
                          <a:ea typeface="Cambria Math" panose="02040503050406030204" pitchFamily="18" charset="0"/>
                        </a:rPr>
                        <m:t>ime</m:t>
                      </m:r>
                      <m:r>
                        <m:rPr>
                          <m:nor/>
                        </m:rPr>
                        <a:rPr lang="en-US" sz="2000" i="1" dirty="0">
                          <a:latin typeface="Cambria Math" panose="02040503050406030204" pitchFamily="18" charset="0"/>
                          <a:ea typeface="Cambria Math" panose="02040503050406030204" pitchFamily="18" charset="0"/>
                        </a:rPr>
                        <m:t> </m:t>
                      </m:r>
                      <m:r>
                        <m:rPr>
                          <m:nor/>
                        </m:rPr>
                        <a:rPr lang="en-US" sz="2000" dirty="0">
                          <a:latin typeface="Cambria" panose="02040503050406030204" pitchFamily="18" charset="0"/>
                          <a:ea typeface="Cambria" panose="02040503050406030204" pitchFamily="18" charset="0"/>
                        </a:rPr>
                        <m:t>=</m:t>
                      </m:r>
                      <m:r>
                        <m:rPr>
                          <m:nor/>
                        </m:rPr>
                        <a:rPr lang="en-US" sz="2000" dirty="0">
                          <a:latin typeface="Symbol" panose="05050102010706020507" pitchFamily="18" charset="2"/>
                          <a:ea typeface="Cambria" panose="02040503050406030204" pitchFamily="18" charset="0"/>
                        </a:rPr>
                        <m:t>å</m:t>
                      </m:r>
                      <m:r>
                        <m:rPr>
                          <m:nor/>
                        </m:rPr>
                        <a:rPr lang="en-US" sz="2000" b="0" i="1" dirty="0" smtClean="0">
                          <a:latin typeface="Cambria Math" panose="02040503050406030204" pitchFamily="18" charset="0"/>
                          <a:ea typeface="Cambria Math" panose="02040503050406030204" pitchFamily="18" charset="0"/>
                        </a:rPr>
                        <m:t>turnaround</m:t>
                      </m:r>
                      <m:r>
                        <m:rPr>
                          <m:nor/>
                        </m:rPr>
                        <a:rPr lang="en-US" sz="2000" i="1" dirty="0">
                          <a:latin typeface="Cambria Math" panose="02040503050406030204" pitchFamily="18" charset="0"/>
                          <a:ea typeface="Cambria Math" panose="02040503050406030204" pitchFamily="18" charset="0"/>
                        </a:rPr>
                        <m:t>Time</m:t>
                      </m:r>
                      <m:r>
                        <m:rPr>
                          <m:nor/>
                        </m:rPr>
                        <a:rPr lang="en-US" sz="2000" i="1" baseline="-25000" dirty="0">
                          <a:latin typeface="Cambria Math" panose="02040503050406030204" pitchFamily="18" charset="0"/>
                          <a:ea typeface="Cambria Math" panose="02040503050406030204" pitchFamily="18" charset="0"/>
                        </a:rPr>
                        <m:t>i</m:t>
                      </m:r>
                      <m:r>
                        <m:rPr>
                          <m:nor/>
                        </m:rPr>
                        <a:rPr lang="en-US" sz="2000" i="1" dirty="0">
                          <a:latin typeface="Cambria Math" panose="02040503050406030204" pitchFamily="18" charset="0"/>
                          <a:ea typeface="Cambria Math" panose="02040503050406030204" pitchFamily="18" charset="0"/>
                        </a:rPr>
                        <m:t>/</m:t>
                      </m:r>
                      <m:r>
                        <m:rPr>
                          <m:nor/>
                        </m:rPr>
                        <a:rPr lang="en-US" sz="2000" i="1" dirty="0">
                          <a:latin typeface="Cambria Math" panose="02040503050406030204" pitchFamily="18" charset="0"/>
                          <a:ea typeface="Cambria Math" panose="02040503050406030204" pitchFamily="18" charset="0"/>
                        </a:rPr>
                        <m:t>n</m:t>
                      </m:r>
                    </m:oMath>
                  </m:oMathPara>
                </a14:m>
                <a:endParaRPr lang="en-US" sz="2000" i="1" dirty="0">
                  <a:latin typeface="Cambria Math" panose="02040503050406030204" pitchFamily="18" charset="0"/>
                  <a:ea typeface="Cambria Math" panose="02040503050406030204" pitchFamily="18" charset="0"/>
                </a:endParaRPr>
              </a:p>
              <a:p>
                <a:pPr>
                  <a:buFont typeface="Monotype Sorts" pitchFamily="-84" charset="2"/>
                  <a:buChar char="n"/>
                  <a:defRPr/>
                </a:pPr>
                <a:r>
                  <a:rPr lang="en-US" b="1" dirty="0"/>
                  <a:t>Average</a:t>
                </a:r>
                <a:r>
                  <a:rPr lang="en-US" dirty="0"/>
                  <a:t> </a:t>
                </a:r>
                <a:r>
                  <a:rPr lang="en-US" b="1" dirty="0">
                    <a:solidFill>
                      <a:srgbClr val="0070C0"/>
                    </a:solidFill>
                  </a:rPr>
                  <a:t>Throughput</a:t>
                </a:r>
                <a:r>
                  <a:rPr lang="en-US" dirty="0"/>
                  <a:t> is the number of processes completed per unit time:</a:t>
                </a:r>
              </a:p>
              <a:p>
                <a:pPr lvl="1">
                  <a:buFont typeface="Monotype Sorts" pitchFamily="-84" charset="2"/>
                  <a:buChar char="l"/>
                  <a:defRPr/>
                </a:pPr>
                <a:r>
                  <a:rPr lang="en-US" dirty="0"/>
                  <a:t>Number of processes that complete their execution per unit time.</a:t>
                </a:r>
              </a:p>
              <a:p>
                <a:pPr marL="857250" lvl="2" indent="0">
                  <a:buNone/>
                  <a:defRPr/>
                </a:pPr>
                <a:r>
                  <a:rPr lang="en-US" i="1" dirty="0"/>
                  <a:t>	         throughput</a:t>
                </a:r>
                <a:r>
                  <a:rPr lang="en-US" dirty="0"/>
                  <a:t> = </a:t>
                </a:r>
                <a:r>
                  <a:rPr lang="en-US" i="1" dirty="0"/>
                  <a:t>processes/</a:t>
                </a:r>
                <a:r>
                  <a:rPr lang="en-US" i="1" dirty="0" err="1"/>
                  <a:t>finishTime</a:t>
                </a:r>
                <a:endParaRPr lang="en-US" i="1" dirty="0"/>
              </a:p>
              <a:p>
                <a:pPr lvl="1">
                  <a:buFont typeface="Monotype Sorts" pitchFamily="-84" charset="2"/>
                  <a:buChar char="l"/>
                  <a:defRPr/>
                </a:pPr>
                <a:r>
                  <a:rPr lang="en-US" dirty="0"/>
                  <a:t>Sum of the throughputs divided by the number of processes.</a:t>
                </a:r>
              </a:p>
              <a:p>
                <a:pPr marL="457200" lvl="1" indent="0">
                  <a:buNone/>
                  <a:defRPr/>
                </a:pPr>
                <a:r>
                  <a:rPr lang="en-US" dirty="0">
                    <a:ea typeface="Cambria Math" panose="02040503050406030204" pitchFamily="18" charset="0"/>
                  </a:rPr>
                  <a:t>	        </a:t>
                </a:r>
                <a14:m>
                  <m:oMath xmlns:m="http://schemas.openxmlformats.org/officeDocument/2006/math">
                    <m:r>
                      <m:rPr>
                        <m:nor/>
                      </m:rPr>
                      <a:rPr lang="en-US" i="1" dirty="0">
                        <a:latin typeface="Cambria Math" panose="02040503050406030204" pitchFamily="18" charset="0"/>
                        <a:ea typeface="Cambria Math" panose="02040503050406030204" pitchFamily="18" charset="0"/>
                      </a:rPr>
                      <m:t>average</m:t>
                    </m:r>
                    <m:r>
                      <m:rPr>
                        <m:nor/>
                      </m:rPr>
                      <a:rPr lang="en-US" i="1" dirty="0">
                        <a:latin typeface="Cambria Math" panose="02040503050406030204" pitchFamily="18" charset="0"/>
                        <a:ea typeface="Cambria Math" panose="02040503050406030204" pitchFamily="18" charset="0"/>
                      </a:rPr>
                      <m:t> </m:t>
                    </m:r>
                    <m:r>
                      <m:rPr>
                        <m:nor/>
                      </m:rPr>
                      <a:rPr lang="en-US" i="1" dirty="0">
                        <a:latin typeface="Cambria Math" panose="02040503050406030204" pitchFamily="18" charset="0"/>
                        <a:ea typeface="Cambria Math" panose="02040503050406030204" pitchFamily="18" charset="0"/>
                      </a:rPr>
                      <m:t>throughput</m:t>
                    </m:r>
                    <m:r>
                      <m:rPr>
                        <m:nor/>
                      </m:rPr>
                      <a:rPr lang="en-US" i="1" dirty="0">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ea typeface="Cambria Math" panose="02040503050406030204" pitchFamily="18" charset="0"/>
                      </a:rPr>
                      <m:t>= [(1/</m:t>
                    </m:r>
                    <m:r>
                      <m:rPr>
                        <m:nor/>
                      </m:rPr>
                      <a:rPr lang="en-US" dirty="0">
                        <a:latin typeface="Cambria Math" panose="02040503050406030204" pitchFamily="18" charset="0"/>
                        <a:ea typeface="Cambria Math" panose="02040503050406030204" pitchFamily="18" charset="0"/>
                      </a:rPr>
                      <m:t>t</m:t>
                    </m:r>
                    <m:r>
                      <m:rPr>
                        <m:nor/>
                      </m:rPr>
                      <a:rPr lang="en-US" dirty="0">
                        <a:latin typeface="Cambria Math" panose="02040503050406030204" pitchFamily="18" charset="0"/>
                        <a:ea typeface="Cambria Math" panose="02040503050406030204" pitchFamily="18" charset="0"/>
                      </a:rPr>
                      <m:t>1 + 2/</m:t>
                    </m:r>
                    <m:r>
                      <m:rPr>
                        <m:nor/>
                      </m:rPr>
                      <a:rPr lang="en-US" dirty="0">
                        <a:latin typeface="Cambria Math" panose="02040503050406030204" pitchFamily="18" charset="0"/>
                        <a:ea typeface="Cambria Math" panose="02040503050406030204" pitchFamily="18" charset="0"/>
                      </a:rPr>
                      <m:t>t</m:t>
                    </m:r>
                    <m:r>
                      <m:rPr>
                        <m:nor/>
                      </m:rPr>
                      <a:rPr lang="en-US" dirty="0">
                        <a:latin typeface="Cambria Math" panose="02040503050406030204" pitchFamily="18" charset="0"/>
                        <a:ea typeface="Cambria Math" panose="02040503050406030204" pitchFamily="18" charset="0"/>
                      </a:rPr>
                      <m:t>2 +</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𝑛</m:t>
                    </m:r>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𝑡</m:t>
                    </m:r>
                    <m:r>
                      <m:rPr>
                        <m:nor/>
                      </m:rPr>
                      <a:rPr lang="en-US" dirty="0">
                        <a:latin typeface="Cambria Math" panose="02040503050406030204" pitchFamily="18" charset="0"/>
                        <a:ea typeface="Cambria Math" panose="02040503050406030204" pitchFamily="18" charset="0"/>
                      </a:rPr>
                      <m:t>n</m:t>
                    </m:r>
                    <m:r>
                      <m:rPr>
                        <m:nor/>
                      </m:rPr>
                      <a:rPr lang="en-US" dirty="0">
                        <a:latin typeface="Cambria Math" panose="02040503050406030204" pitchFamily="18" charset="0"/>
                        <a:ea typeface="Cambria Math" panose="02040503050406030204" pitchFamily="18" charset="0"/>
                      </a:rPr>
                      <m:t>]/</m:t>
                    </m:r>
                    <m:r>
                      <m:rPr>
                        <m:nor/>
                      </m:rPr>
                      <a:rPr lang="en-US" dirty="0">
                        <a:latin typeface="Cambria Math" panose="02040503050406030204" pitchFamily="18" charset="0"/>
                        <a:ea typeface="Cambria Math" panose="02040503050406030204" pitchFamily="18" charset="0"/>
                      </a:rPr>
                      <m:t>n</m:t>
                    </m:r>
                    <m:r>
                      <m:rPr>
                        <m:nor/>
                      </m:rPr>
                      <a:rPr lang="en-US" dirty="0">
                        <a:latin typeface="Cambria Math" panose="02040503050406030204" pitchFamily="18" charset="0"/>
                        <a:ea typeface="Cambria Math" panose="02040503050406030204" pitchFamily="18" charset="0"/>
                      </a:rPr>
                      <m:t> </m:t>
                    </m:r>
                  </m:oMath>
                </a14:m>
                <a:endParaRPr lang="en-US" i="1" dirty="0">
                  <a:latin typeface="Cambria" panose="02040503050406030204" pitchFamily="18" charset="0"/>
                  <a:ea typeface="Cambria" panose="02040503050406030204" pitchFamily="18" charset="0"/>
                </a:endParaRPr>
              </a:p>
              <a:p>
                <a:pPr lvl="1">
                  <a:buFont typeface="Monotype Sorts" pitchFamily="-84" charset="2"/>
                  <a:buChar char="l"/>
                  <a:defRPr/>
                </a:pPr>
                <a:endParaRPr lang="en-US" i="1" dirty="0">
                  <a:latin typeface="Cambria" panose="02040503050406030204" pitchFamily="18" charset="0"/>
                  <a:ea typeface="Cambria" panose="02040503050406030204" pitchFamily="18" charset="0"/>
                </a:endParaRPr>
              </a:p>
              <a:p>
                <a:pPr marL="457200" lvl="1" indent="0">
                  <a:buNone/>
                  <a:defRPr/>
                </a:pPr>
                <a:endParaRPr lang="en-US" dirty="0"/>
              </a:p>
              <a:p>
                <a:pPr>
                  <a:buFont typeface="Monotype Sorts" pitchFamily="-84" charset="2"/>
                  <a:buChar char="n"/>
                  <a:defRPr/>
                </a:pPr>
                <a:endParaRPr lang="en-US" dirty="0"/>
              </a:p>
            </p:txBody>
          </p:sp>
        </mc:Choice>
        <mc:Fallback xmlns="">
          <p:sp>
            <p:nvSpPr>
              <p:cNvPr id="3" name="Content Placeholder 2">
                <a:extLst>
                  <a:ext uri="{FF2B5EF4-FFF2-40B4-BE49-F238E27FC236}">
                    <a16:creationId xmlns:a16="http://schemas.microsoft.com/office/drawing/2014/main" id="{23DC2E97-0B49-49F7-B796-8CA631706E19}"/>
                  </a:ext>
                </a:extLst>
              </p:cNvPr>
              <p:cNvSpPr>
                <a:spLocks noGrp="1" noRot="1" noChangeAspect="1" noMove="1" noResize="1" noEditPoints="1" noAdjustHandles="1" noChangeArrowheads="1" noChangeShapeType="1" noTextEdit="1"/>
              </p:cNvSpPr>
              <p:nvPr>
                <p:ph idx="1"/>
              </p:nvPr>
            </p:nvSpPr>
            <p:spPr>
              <a:xfrm>
                <a:off x="806450" y="1233488"/>
                <a:ext cx="8229600" cy="4530725"/>
              </a:xfrm>
              <a:blipFill>
                <a:blip r:embed="rId2"/>
                <a:stretch>
                  <a:fillRect l="-593" t="-672" r="-222" b="-2823"/>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D05D35E-DD8B-456F-8A9B-F4BC4B72F34C}"/>
              </a:ext>
            </a:extLst>
          </p:cNvPr>
          <p:cNvSpPr>
            <a:spLocks noGrp="1" noChangeArrowheads="1"/>
          </p:cNvSpPr>
          <p:nvPr>
            <p:ph type="title"/>
          </p:nvPr>
        </p:nvSpPr>
        <p:spPr>
          <a:xfrm>
            <a:off x="1150938" y="268288"/>
            <a:ext cx="7997825" cy="457200"/>
          </a:xfrm>
        </p:spPr>
        <p:txBody>
          <a:bodyPr/>
          <a:lstStyle/>
          <a:p>
            <a:pPr eaLnBrk="1" hangingPunct="1"/>
            <a:r>
              <a:rPr lang="en-US" altLang="en-US" sz="2400"/>
              <a:t>First- Come, First-Served (FCFS) Scheduling</a:t>
            </a:r>
          </a:p>
        </p:txBody>
      </p:sp>
      <p:sp>
        <p:nvSpPr>
          <p:cNvPr id="28675" name="Rectangle 3">
            <a:extLst>
              <a:ext uri="{FF2B5EF4-FFF2-40B4-BE49-F238E27FC236}">
                <a16:creationId xmlns:a16="http://schemas.microsoft.com/office/drawing/2014/main" id="{952D0AAA-1881-47BA-AA75-615F1AE38553}"/>
              </a:ext>
            </a:extLst>
          </p:cNvPr>
          <p:cNvSpPr>
            <a:spLocks noGrp="1" noChangeArrowheads="1"/>
          </p:cNvSpPr>
          <p:nvPr>
            <p:ph type="body" idx="1"/>
          </p:nvPr>
        </p:nvSpPr>
        <p:spPr>
          <a:xfrm>
            <a:off x="833438" y="1250949"/>
            <a:ext cx="7566025" cy="4848009"/>
          </a:xfrm>
        </p:spPr>
        <p:txBody>
          <a:bodyPr/>
          <a:lstStyle/>
          <a:p>
            <a:pPr>
              <a:lnSpc>
                <a:spcPct val="90000"/>
              </a:lnSpc>
              <a:buFont typeface="Monotype Sorts"/>
              <a:buNone/>
              <a:tabLst>
                <a:tab pos="3028950" algn="ctr"/>
                <a:tab pos="4633913" algn="ctr"/>
              </a:tabLst>
            </a:pPr>
            <a:r>
              <a:rPr lang="en-US" altLang="en-US" sz="1600" dirty="0"/>
              <a:t>		</a:t>
            </a:r>
            <a:r>
              <a:rPr lang="en-US" altLang="en-US" u="sng" dirty="0"/>
              <a:t>Process</a:t>
            </a:r>
            <a:r>
              <a:rPr lang="en-US" altLang="en-US" dirty="0"/>
              <a:t>	</a:t>
            </a:r>
            <a:r>
              <a:rPr lang="en-US" altLang="en-US" u="sng" dirty="0"/>
              <a:t>Burst Time	</a:t>
            </a:r>
          </a:p>
          <a:p>
            <a:pPr>
              <a:lnSpc>
                <a:spcPct val="90000"/>
              </a:lnSpc>
              <a:buFont typeface="Monotype Sorts"/>
              <a:buNone/>
              <a:tabLst>
                <a:tab pos="3028950" algn="ctr"/>
                <a:tab pos="4633913" algn="ctr"/>
              </a:tabLst>
            </a:pPr>
            <a:r>
              <a:rPr lang="en-US" altLang="en-US" dirty="0"/>
              <a:t>		 </a:t>
            </a:r>
            <a:r>
              <a:rPr lang="en-US" altLang="en-US" i="1" dirty="0"/>
              <a:t>P</a:t>
            </a:r>
            <a:r>
              <a:rPr lang="en-US" altLang="en-US" i="1" baseline="-25000" dirty="0"/>
              <a:t>1</a:t>
            </a:r>
            <a:r>
              <a:rPr lang="en-US" altLang="en-US" dirty="0"/>
              <a:t>	24</a:t>
            </a:r>
          </a:p>
          <a:p>
            <a:pPr>
              <a:lnSpc>
                <a:spcPct val="90000"/>
              </a:lnSpc>
              <a:buFont typeface="Monotype Sorts"/>
              <a:buNone/>
              <a:tabLst>
                <a:tab pos="3028950" algn="ctr"/>
                <a:tab pos="4633913" algn="ctr"/>
              </a:tabLst>
            </a:pPr>
            <a:r>
              <a:rPr lang="en-US" altLang="en-US" dirty="0"/>
              <a:t>		 </a:t>
            </a:r>
            <a:r>
              <a:rPr lang="en-US" altLang="en-US" i="1" dirty="0"/>
              <a:t>P</a:t>
            </a:r>
            <a:r>
              <a:rPr lang="en-US" altLang="en-US" i="1" baseline="-25000" dirty="0"/>
              <a:t>2</a:t>
            </a:r>
            <a:r>
              <a:rPr lang="en-US" altLang="en-US" dirty="0"/>
              <a:t> 	3</a:t>
            </a:r>
          </a:p>
          <a:p>
            <a:pPr>
              <a:lnSpc>
                <a:spcPct val="90000"/>
              </a:lnSpc>
              <a:buFont typeface="Monotype Sorts"/>
              <a:buNone/>
              <a:tabLst>
                <a:tab pos="3028950" algn="ctr"/>
                <a:tab pos="4633913" algn="ctr"/>
              </a:tabLst>
            </a:pPr>
            <a:r>
              <a:rPr lang="en-US" altLang="en-US" dirty="0"/>
              <a:t>		 </a:t>
            </a:r>
            <a:r>
              <a:rPr lang="en-US" altLang="en-US" i="1" dirty="0"/>
              <a:t>P</a:t>
            </a:r>
            <a:r>
              <a:rPr lang="en-US" altLang="en-US" i="1" baseline="-25000" dirty="0"/>
              <a:t>3	 </a:t>
            </a:r>
            <a:r>
              <a:rPr lang="en-US" altLang="en-US" dirty="0"/>
              <a:t>3</a:t>
            </a:r>
            <a:r>
              <a:rPr lang="en-US" altLang="en-US" i="1" baseline="-25000" dirty="0"/>
              <a:t> </a:t>
            </a:r>
          </a:p>
          <a:p>
            <a:pPr>
              <a:lnSpc>
                <a:spcPct val="90000"/>
              </a:lnSpc>
              <a:tabLst>
                <a:tab pos="3028950" algn="ctr"/>
                <a:tab pos="4633913" algn="ctr"/>
              </a:tabLst>
            </a:pPr>
            <a:r>
              <a:rPr lang="en-US" altLang="en-US" dirty="0"/>
              <a:t>Suppose that the processes arrive in the order: </a:t>
            </a:r>
            <a:r>
              <a:rPr lang="en-US" altLang="en-US" i="1" dirty="0"/>
              <a:t>P</a:t>
            </a:r>
            <a:r>
              <a:rPr lang="en-US" altLang="en-US" i="1" baseline="-25000" dirty="0"/>
              <a:t>1</a:t>
            </a:r>
            <a:r>
              <a:rPr lang="en-US" altLang="en-US" dirty="0"/>
              <a:t> , </a:t>
            </a:r>
            <a:r>
              <a:rPr lang="en-US" altLang="en-US" i="1" dirty="0"/>
              <a:t>P</a:t>
            </a:r>
            <a:r>
              <a:rPr lang="en-US" altLang="en-US" i="1" baseline="-25000" dirty="0"/>
              <a:t>2</a:t>
            </a:r>
            <a:r>
              <a:rPr lang="en-US" altLang="en-US" dirty="0"/>
              <a:t> , </a:t>
            </a:r>
            <a:r>
              <a:rPr lang="en-US" altLang="en-US" i="1" dirty="0"/>
              <a:t>P</a:t>
            </a:r>
            <a:r>
              <a:rPr lang="en-US" altLang="en-US" i="1" baseline="-25000" dirty="0"/>
              <a:t>3  </a:t>
            </a:r>
            <a:br>
              <a:rPr lang="en-US" altLang="en-US" i="1" baseline="-25000" dirty="0"/>
            </a:br>
            <a:r>
              <a:rPr lang="en-US" altLang="en-US" dirty="0"/>
              <a:t>The Gantt Chart for the schedule is:</a:t>
            </a:r>
            <a:br>
              <a:rPr lang="en-US" altLang="en-US" dirty="0"/>
            </a:br>
            <a:br>
              <a:rPr lang="en-US" altLang="en-US" sz="1600" dirty="0"/>
            </a:br>
            <a:br>
              <a:rPr lang="en-US" altLang="en-US" sz="1600" dirty="0"/>
            </a:br>
            <a:br>
              <a:rPr lang="en-US" altLang="en-US" sz="1600" dirty="0"/>
            </a:br>
            <a:br>
              <a:rPr lang="en-US" altLang="en-US" sz="1600" dirty="0"/>
            </a:br>
            <a:endParaRPr lang="en-US" altLang="en-US" sz="1600" dirty="0"/>
          </a:p>
          <a:p>
            <a:pPr>
              <a:lnSpc>
                <a:spcPct val="90000"/>
              </a:lnSpc>
              <a:tabLst>
                <a:tab pos="3028950" algn="ctr"/>
                <a:tab pos="4633913" algn="ctr"/>
              </a:tabLst>
            </a:pPr>
            <a:r>
              <a:rPr lang="en-US" altLang="en-US" dirty="0"/>
              <a:t>Waiting time for </a:t>
            </a:r>
            <a:r>
              <a:rPr lang="en-US" altLang="en-US" i="1" dirty="0"/>
              <a:t>P</a:t>
            </a:r>
            <a:r>
              <a:rPr lang="en-US" altLang="en-US" i="1" baseline="-25000" dirty="0"/>
              <a:t>1</a:t>
            </a:r>
            <a:r>
              <a:rPr lang="en-US" altLang="en-US" dirty="0"/>
              <a:t>  = 0; </a:t>
            </a:r>
            <a:r>
              <a:rPr lang="en-US" altLang="en-US" i="1" dirty="0"/>
              <a:t>P</a:t>
            </a:r>
            <a:r>
              <a:rPr lang="en-US" altLang="en-US" i="1" baseline="-25000" dirty="0"/>
              <a:t>2</a:t>
            </a:r>
            <a:r>
              <a:rPr lang="en-US" altLang="en-US" dirty="0"/>
              <a:t>  = 24; </a:t>
            </a:r>
            <a:r>
              <a:rPr lang="en-US" altLang="en-US" i="1" dirty="0"/>
              <a:t>P</a:t>
            </a:r>
            <a:r>
              <a:rPr lang="en-US" altLang="en-US" i="1" baseline="-25000" dirty="0"/>
              <a:t>3 </a:t>
            </a:r>
            <a:r>
              <a:rPr lang="en-US" altLang="en-US" dirty="0"/>
              <a:t>= 27</a:t>
            </a:r>
          </a:p>
          <a:p>
            <a:pPr>
              <a:lnSpc>
                <a:spcPct val="90000"/>
              </a:lnSpc>
              <a:tabLst>
                <a:tab pos="3028950" algn="ctr"/>
                <a:tab pos="4633913" algn="ctr"/>
              </a:tabLst>
            </a:pPr>
            <a:r>
              <a:rPr lang="en-US" altLang="en-US" dirty="0"/>
              <a:t>Average waiting time:  (0 + 24 + 27)/3 = 17</a:t>
            </a:r>
          </a:p>
          <a:p>
            <a:pPr>
              <a:lnSpc>
                <a:spcPct val="90000"/>
              </a:lnSpc>
              <a:tabLst>
                <a:tab pos="3028950" algn="ctr"/>
                <a:tab pos="4633913" algn="ctr"/>
              </a:tabLst>
            </a:pPr>
            <a:r>
              <a:rPr lang="en-US" altLang="en-US" dirty="0"/>
              <a:t>Average throughput = [1/24 + 2/27 + 3/30 ]/3 = .072 process/</a:t>
            </a:r>
            <a:r>
              <a:rPr lang="en-US" altLang="en-US" dirty="0" err="1"/>
              <a:t>msec</a:t>
            </a:r>
            <a:endParaRPr lang="en-US" altLang="en-US" dirty="0"/>
          </a:p>
          <a:p>
            <a:pPr>
              <a:lnSpc>
                <a:spcPct val="90000"/>
              </a:lnSpc>
              <a:tabLst>
                <a:tab pos="3028950" algn="ctr"/>
                <a:tab pos="4633913" algn="ctr"/>
              </a:tabLst>
            </a:pPr>
            <a:r>
              <a:rPr lang="en-US" altLang="en-US" dirty="0"/>
              <a:t>Average turnaround = (24 + 27 + 30)/3 = 27</a:t>
            </a:r>
          </a:p>
        </p:txBody>
      </p:sp>
      <p:pic>
        <p:nvPicPr>
          <p:cNvPr id="28676" name="Picture 1">
            <a:extLst>
              <a:ext uri="{FF2B5EF4-FFF2-40B4-BE49-F238E27FC236}">
                <a16:creationId xmlns:a16="http://schemas.microsoft.com/office/drawing/2014/main" id="{61D93656-B3A1-4861-9F44-84ADFC701E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3479800"/>
            <a:ext cx="695483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28E1BA7-BBF6-4039-A786-9944E60CC312}"/>
              </a:ext>
            </a:extLst>
          </p:cNvPr>
          <p:cNvSpPr>
            <a:spLocks noGrp="1" noChangeArrowheads="1"/>
          </p:cNvSpPr>
          <p:nvPr>
            <p:ph type="title"/>
          </p:nvPr>
        </p:nvSpPr>
        <p:spPr>
          <a:xfrm>
            <a:off x="982663" y="277813"/>
            <a:ext cx="7704137" cy="576262"/>
          </a:xfrm>
        </p:spPr>
        <p:txBody>
          <a:bodyPr/>
          <a:lstStyle/>
          <a:p>
            <a:pPr eaLnBrk="1" hangingPunct="1"/>
            <a:r>
              <a:rPr lang="en-US" altLang="en-US"/>
              <a:t>FCFS Scheduling (Cont.)</a:t>
            </a:r>
          </a:p>
        </p:txBody>
      </p:sp>
      <p:sp>
        <p:nvSpPr>
          <p:cNvPr id="13315" name="Rectangle 3">
            <a:extLst>
              <a:ext uri="{FF2B5EF4-FFF2-40B4-BE49-F238E27FC236}">
                <a16:creationId xmlns:a16="http://schemas.microsoft.com/office/drawing/2014/main" id="{7416CE60-72A6-45A9-85A8-977AC4685551}"/>
              </a:ext>
            </a:extLst>
          </p:cNvPr>
          <p:cNvSpPr>
            <a:spLocks noGrp="1" noChangeArrowheads="1"/>
          </p:cNvSpPr>
          <p:nvPr>
            <p:ph type="body" idx="1"/>
          </p:nvPr>
        </p:nvSpPr>
        <p:spPr>
          <a:xfrm>
            <a:off x="908050" y="1233488"/>
            <a:ext cx="7651750" cy="4530725"/>
          </a:xfrm>
        </p:spPr>
        <p:txBody>
          <a:bodyPr/>
          <a:lstStyle/>
          <a:p>
            <a:pPr>
              <a:buFont typeface="Monotype Sorts" pitchFamily="-84" charset="2"/>
              <a:buNone/>
              <a:tabLst>
                <a:tab pos="3649345" algn="ctr"/>
              </a:tabLst>
              <a:defRPr/>
            </a:pPr>
            <a:r>
              <a:rPr lang="en-US" altLang="en-US" dirty="0"/>
              <a:t>Suppose that the processes arrive in the order:</a:t>
            </a:r>
          </a:p>
          <a:p>
            <a:pPr>
              <a:buFont typeface="Monotype Sorts" pitchFamily="-84" charset="2"/>
              <a:buNone/>
              <a:tabLst>
                <a:tab pos="3649345" algn="ctr"/>
              </a:tabLst>
              <a:defRPr/>
            </a:pPr>
            <a:r>
              <a:rPr lang="en-US" altLang="en-US" dirty="0"/>
              <a:t>		 </a:t>
            </a:r>
            <a:r>
              <a:rPr lang="en-US" altLang="en-US" i="1" dirty="0"/>
              <a:t>P</a:t>
            </a:r>
            <a:r>
              <a:rPr lang="en-US" altLang="en-US" i="1" baseline="-25000" dirty="0"/>
              <a:t>2</a:t>
            </a:r>
            <a:r>
              <a:rPr lang="en-US" altLang="en-US" dirty="0"/>
              <a:t> , </a:t>
            </a:r>
            <a:r>
              <a:rPr lang="en-US" altLang="en-US" i="1" dirty="0"/>
              <a:t>P</a:t>
            </a:r>
            <a:r>
              <a:rPr lang="en-US" altLang="en-US" i="1" baseline="-25000" dirty="0"/>
              <a:t>3</a:t>
            </a:r>
            <a:r>
              <a:rPr lang="en-US" altLang="en-US" dirty="0"/>
              <a:t> , </a:t>
            </a:r>
            <a:r>
              <a:rPr lang="en-US" altLang="en-US" i="1" dirty="0"/>
              <a:t>P</a:t>
            </a:r>
            <a:r>
              <a:rPr lang="en-US" altLang="en-US" i="1" baseline="-25000" dirty="0"/>
              <a:t>1</a:t>
            </a:r>
            <a:r>
              <a:rPr lang="en-US" altLang="en-US" dirty="0"/>
              <a:t> </a:t>
            </a:r>
          </a:p>
          <a:p>
            <a:pPr>
              <a:buFont typeface="Monotype Sorts" pitchFamily="-84" charset="2"/>
              <a:buChar char="n"/>
              <a:tabLst>
                <a:tab pos="3649345" algn="ctr"/>
              </a:tabLst>
              <a:defRPr/>
            </a:pPr>
            <a:r>
              <a:rPr lang="en-US" altLang="en-US" dirty="0"/>
              <a:t>The Gantt chart for the schedule is:</a:t>
            </a:r>
            <a:br>
              <a:rPr lang="en-US" altLang="en-US" dirty="0"/>
            </a:br>
            <a:endParaRPr lang="en-US" altLang="en-US" dirty="0"/>
          </a:p>
          <a:p>
            <a:pPr>
              <a:buFont typeface="Monotype Sorts" pitchFamily="-84" charset="2"/>
              <a:buChar char="n"/>
              <a:tabLst>
                <a:tab pos="3649345" algn="ctr"/>
              </a:tabLst>
              <a:defRPr/>
            </a:pPr>
            <a:endParaRPr lang="en-US" altLang="en-US" dirty="0"/>
          </a:p>
          <a:p>
            <a:pPr>
              <a:buFont typeface="Monotype Sorts" pitchFamily="-84" charset="2"/>
              <a:buChar char="n"/>
              <a:tabLst>
                <a:tab pos="3649345" algn="ctr"/>
              </a:tabLst>
              <a:defRPr/>
            </a:pPr>
            <a:endParaRPr lang="en-US" altLang="en-US" dirty="0"/>
          </a:p>
          <a:p>
            <a:pPr marL="0" indent="0">
              <a:buFont typeface="Monotype Sorts" pitchFamily="-84" charset="2"/>
              <a:buNone/>
              <a:tabLst>
                <a:tab pos="3649345" algn="ctr"/>
              </a:tabLst>
              <a:defRPr/>
            </a:pPr>
            <a:endParaRPr lang="en-US" altLang="en-US" dirty="0"/>
          </a:p>
          <a:p>
            <a:pPr>
              <a:buFont typeface="Monotype Sorts" pitchFamily="-84" charset="2"/>
              <a:buChar char="n"/>
              <a:tabLst>
                <a:tab pos="3649345" algn="ctr"/>
              </a:tabLst>
              <a:defRPr/>
            </a:pPr>
            <a:r>
              <a:rPr lang="en-US" altLang="en-US" dirty="0"/>
              <a:t>Waiting time for </a:t>
            </a:r>
            <a:r>
              <a:rPr lang="en-US" altLang="en-US" i="1" dirty="0"/>
              <a:t>P</a:t>
            </a:r>
            <a:r>
              <a:rPr lang="en-US" altLang="en-US" i="1" baseline="-25000" dirty="0"/>
              <a:t>1 </a:t>
            </a:r>
            <a:r>
              <a:rPr lang="en-US" altLang="en-US" i="1" dirty="0"/>
              <a:t>=</a:t>
            </a:r>
            <a:r>
              <a:rPr lang="en-US" altLang="en-US" dirty="0"/>
              <a:t> 6</a:t>
            </a:r>
            <a:r>
              <a:rPr lang="en-US" altLang="en-US" i="1" dirty="0"/>
              <a:t>;</a:t>
            </a:r>
            <a:r>
              <a:rPr lang="en-US" altLang="en-US" i="1" baseline="-25000" dirty="0"/>
              <a:t> </a:t>
            </a:r>
            <a:r>
              <a:rPr lang="en-US" altLang="en-US" i="1" dirty="0"/>
              <a:t>P</a:t>
            </a:r>
            <a:r>
              <a:rPr lang="en-US" altLang="en-US" i="1" baseline="-25000" dirty="0"/>
              <a:t>2</a:t>
            </a:r>
            <a:r>
              <a:rPr lang="en-US" altLang="en-US" dirty="0"/>
              <a:t> = 0</a:t>
            </a:r>
            <a:r>
              <a:rPr lang="en-US" altLang="en-US" i="1" baseline="-25000" dirty="0"/>
              <a:t>; </a:t>
            </a:r>
            <a:r>
              <a:rPr lang="en-US" altLang="en-US" i="1" dirty="0"/>
              <a:t>P</a:t>
            </a:r>
            <a:r>
              <a:rPr lang="en-US" altLang="en-US" i="1" baseline="-25000" dirty="0"/>
              <a:t>3 </a:t>
            </a:r>
            <a:r>
              <a:rPr lang="en-US" altLang="en-US" i="1" dirty="0"/>
              <a:t>= </a:t>
            </a:r>
            <a:r>
              <a:rPr lang="en-US" altLang="en-US" dirty="0"/>
              <a:t>3</a:t>
            </a:r>
            <a:endParaRPr lang="en-US" altLang="en-US" i="1" dirty="0"/>
          </a:p>
          <a:p>
            <a:pPr>
              <a:buFont typeface="Monotype Sorts" pitchFamily="-84" charset="2"/>
              <a:buChar char="n"/>
              <a:tabLst>
                <a:tab pos="3649345" algn="ctr"/>
              </a:tabLst>
              <a:defRPr/>
            </a:pPr>
            <a:r>
              <a:rPr lang="en-US" altLang="en-US" dirty="0"/>
              <a:t>Average waiting time:   (6 + 0 + 3)/3 = 3</a:t>
            </a:r>
          </a:p>
          <a:p>
            <a:pPr>
              <a:buFont typeface="Monotype Sorts" pitchFamily="-84" charset="2"/>
              <a:buChar char="n"/>
              <a:tabLst>
                <a:tab pos="3649345" algn="ctr"/>
              </a:tabLst>
              <a:defRPr/>
            </a:pPr>
            <a:r>
              <a:rPr lang="en-US" altLang="en-US" dirty="0"/>
              <a:t>Much better than previous case</a:t>
            </a:r>
          </a:p>
          <a:p>
            <a:pPr>
              <a:buFont typeface="Monotype Sorts" pitchFamily="-84" charset="2"/>
              <a:buChar char="n"/>
              <a:tabLst>
                <a:tab pos="3649345" algn="ctr"/>
              </a:tabLst>
              <a:defRPr/>
            </a:pPr>
            <a:r>
              <a:rPr lang="en-US" altLang="en-US" b="1" dirty="0">
                <a:solidFill>
                  <a:srgbClr val="3366FF"/>
                </a:solidFill>
              </a:rPr>
              <a:t>Convoy effect </a:t>
            </a:r>
            <a:r>
              <a:rPr lang="en-US" altLang="en-US" dirty="0"/>
              <a:t>- short process backed up behind long process</a:t>
            </a:r>
          </a:p>
          <a:p>
            <a:pPr lvl="1">
              <a:buFont typeface="Monotype Sorts" pitchFamily="-84" charset="2"/>
              <a:buChar char="l"/>
              <a:tabLst>
                <a:tab pos="3649345" algn="ctr"/>
              </a:tabLst>
              <a:defRPr/>
            </a:pPr>
            <a:r>
              <a:rPr lang="en-US" altLang="en-US" dirty="0"/>
              <a:t>Consider one CPU-bound and many I/O-bound processes</a:t>
            </a:r>
          </a:p>
          <a:p>
            <a:pPr lvl="1">
              <a:buFont typeface="Monotype Sorts" pitchFamily="-84" charset="2"/>
              <a:buChar char="l"/>
              <a:tabLst>
                <a:tab pos="3649345" algn="ctr"/>
              </a:tabLst>
              <a:defRPr/>
            </a:pPr>
            <a:r>
              <a:rPr lang="en-US" altLang="en-US" dirty="0"/>
              <a:t>Is there a change in throughput? </a:t>
            </a:r>
            <a:r>
              <a:rPr lang="en-US" altLang="en-US" dirty="0">
                <a:solidFill>
                  <a:schemeClr val="accent3">
                    <a:lumMod val="65000"/>
                  </a:schemeClr>
                </a:solidFill>
              </a:rPr>
              <a:t>.2555 </a:t>
            </a:r>
          </a:p>
          <a:p>
            <a:pPr lvl="1">
              <a:buFont typeface="Monotype Sorts" pitchFamily="-84" charset="2"/>
              <a:buChar char="l"/>
              <a:tabLst>
                <a:tab pos="3649345" algn="ctr"/>
              </a:tabLst>
              <a:defRPr/>
            </a:pPr>
            <a:r>
              <a:rPr lang="en-US" altLang="en-US" dirty="0"/>
              <a:t>Is there a change in turnaround? </a:t>
            </a:r>
            <a:r>
              <a:rPr lang="en-US" altLang="en-US" dirty="0">
                <a:solidFill>
                  <a:schemeClr val="accent3">
                    <a:lumMod val="65000"/>
                  </a:schemeClr>
                </a:solidFill>
              </a:rPr>
              <a:t>13</a:t>
            </a:r>
          </a:p>
        </p:txBody>
      </p:sp>
      <p:pic>
        <p:nvPicPr>
          <p:cNvPr id="30724" name="Picture 1">
            <a:extLst>
              <a:ext uri="{FF2B5EF4-FFF2-40B4-BE49-F238E27FC236}">
                <a16:creationId xmlns:a16="http://schemas.microsoft.com/office/drawing/2014/main" id="{AF28657C-4165-42F0-871C-D64F222CA7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2632075"/>
            <a:ext cx="71231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E99681D-D8F6-4A48-B91B-ECE41D18E7F1}"/>
              </a:ext>
            </a:extLst>
          </p:cNvPr>
          <p:cNvSpPr>
            <a:spLocks noGrp="1" noChangeArrowheads="1"/>
          </p:cNvSpPr>
          <p:nvPr>
            <p:ph type="title"/>
          </p:nvPr>
        </p:nvSpPr>
        <p:spPr>
          <a:xfrm>
            <a:off x="1058863" y="188913"/>
            <a:ext cx="7704137" cy="576262"/>
          </a:xfrm>
        </p:spPr>
        <p:txBody>
          <a:bodyPr/>
          <a:lstStyle/>
          <a:p>
            <a:pPr eaLnBrk="1" hangingPunct="1"/>
            <a:r>
              <a:rPr lang="en-US" altLang="en-US"/>
              <a:t>Shortest-Job-First (SJF) Scheduling</a:t>
            </a:r>
          </a:p>
        </p:txBody>
      </p:sp>
      <p:sp>
        <p:nvSpPr>
          <p:cNvPr id="32771" name="Rectangle 3">
            <a:extLst>
              <a:ext uri="{FF2B5EF4-FFF2-40B4-BE49-F238E27FC236}">
                <a16:creationId xmlns:a16="http://schemas.microsoft.com/office/drawing/2014/main" id="{400142D3-AAFE-4D66-8102-9391FA8A6E56}"/>
              </a:ext>
            </a:extLst>
          </p:cNvPr>
          <p:cNvSpPr>
            <a:spLocks noGrp="1" noChangeArrowheads="1"/>
          </p:cNvSpPr>
          <p:nvPr>
            <p:ph type="body" idx="1"/>
          </p:nvPr>
        </p:nvSpPr>
        <p:spPr>
          <a:xfrm>
            <a:off x="908050" y="1233488"/>
            <a:ext cx="7143750" cy="4530725"/>
          </a:xfrm>
        </p:spPr>
        <p:txBody>
          <a:bodyPr/>
          <a:lstStyle/>
          <a:p>
            <a:r>
              <a:rPr lang="en-US" altLang="en-US"/>
              <a:t>Associate with each process the length of its next CPU burst</a:t>
            </a:r>
          </a:p>
          <a:p>
            <a:pPr lvl="1"/>
            <a:r>
              <a:rPr lang="en-US" altLang="en-US"/>
              <a:t> Use these lengths to schedule the process with the shortest time</a:t>
            </a:r>
          </a:p>
          <a:p>
            <a:r>
              <a:rPr lang="en-US" altLang="en-US"/>
              <a:t>SJF is optimal – gives minimum average waiting time for a given set of processes</a:t>
            </a:r>
          </a:p>
          <a:p>
            <a:pPr lvl="1"/>
            <a:r>
              <a:rPr lang="en-US" altLang="en-US"/>
              <a:t>The difficulty is knowing the length of the next CPU request</a:t>
            </a:r>
          </a:p>
          <a:p>
            <a:pPr lvl="1"/>
            <a:r>
              <a:rPr lang="en-US" altLang="en-US"/>
              <a:t>Could ask the user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C899B9F-6A58-4773-9E44-B0642B61171B}"/>
              </a:ext>
            </a:extLst>
          </p:cNvPr>
          <p:cNvSpPr>
            <a:spLocks noGrp="1" noChangeArrowheads="1"/>
          </p:cNvSpPr>
          <p:nvPr>
            <p:ph type="title"/>
          </p:nvPr>
        </p:nvSpPr>
        <p:spPr>
          <a:xfrm>
            <a:off x="457200" y="201613"/>
            <a:ext cx="8229600" cy="576262"/>
          </a:xfrm>
        </p:spPr>
        <p:txBody>
          <a:bodyPr/>
          <a:lstStyle/>
          <a:p>
            <a:pPr eaLnBrk="1" hangingPunct="1"/>
            <a:r>
              <a:rPr lang="en-US" altLang="en-US"/>
              <a:t>Example of SJF</a:t>
            </a:r>
          </a:p>
        </p:txBody>
      </p:sp>
      <p:sp>
        <p:nvSpPr>
          <p:cNvPr id="34819" name="Rectangle 36">
            <a:extLst>
              <a:ext uri="{FF2B5EF4-FFF2-40B4-BE49-F238E27FC236}">
                <a16:creationId xmlns:a16="http://schemas.microsoft.com/office/drawing/2014/main" id="{BB504D1F-A9FD-4250-A01B-1128D534B6FB}"/>
              </a:ext>
            </a:extLst>
          </p:cNvPr>
          <p:cNvSpPr>
            <a:spLocks noGrp="1" noChangeArrowheads="1"/>
          </p:cNvSpPr>
          <p:nvPr>
            <p:ph type="body" idx="1"/>
          </p:nvPr>
        </p:nvSpPr>
        <p:spPr>
          <a:xfrm>
            <a:off x="806450" y="1233488"/>
            <a:ext cx="8229600" cy="4741184"/>
          </a:xfrm>
        </p:spPr>
        <p:txBody>
          <a:bodyPr/>
          <a:lstStyle/>
          <a:p>
            <a:pPr>
              <a:buFont typeface="Monotype Sorts"/>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Arriva</a:t>
            </a:r>
            <a:r>
              <a:rPr lang="en-US" altLang="en-US" u="sng" dirty="0">
                <a:solidFill>
                  <a:schemeClr val="bg1"/>
                </a:solidFill>
              </a:rPr>
              <a:t>	l Time</a:t>
            </a:r>
            <a:r>
              <a:rPr lang="en-US" altLang="en-US" dirty="0"/>
              <a:t>	</a:t>
            </a:r>
            <a:r>
              <a:rPr lang="en-US" altLang="en-US" u="sng" dirty="0"/>
              <a:t>Burst Time</a:t>
            </a:r>
            <a:endParaRPr lang="en-US" altLang="en-US" dirty="0"/>
          </a:p>
          <a:p>
            <a:pPr>
              <a:buFont typeface="Monotype Sorts"/>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a:t>
            </a:r>
            <a:r>
              <a:rPr lang="en-US" altLang="en-US" dirty="0">
                <a:solidFill>
                  <a:schemeClr val="bg1"/>
                </a:solidFill>
              </a:rPr>
              <a:t>0.0</a:t>
            </a:r>
            <a:r>
              <a:rPr lang="en-US" altLang="en-US" dirty="0"/>
              <a:t>	6</a:t>
            </a:r>
          </a:p>
          <a:p>
            <a:pPr>
              <a:buFont typeface="Monotype Sorts"/>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chemeClr val="bg1"/>
                </a:solidFill>
              </a:rPr>
              <a:t>2.0</a:t>
            </a:r>
            <a:r>
              <a:rPr lang="en-US" altLang="en-US" dirty="0"/>
              <a:t>	8</a:t>
            </a:r>
          </a:p>
          <a:p>
            <a:pPr>
              <a:buFont typeface="Monotype Sorts"/>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chemeClr val="bg1"/>
                </a:solidFill>
              </a:rPr>
              <a:t>4.0</a:t>
            </a:r>
            <a:r>
              <a:rPr lang="en-US" altLang="en-US" dirty="0"/>
              <a:t>	7</a:t>
            </a:r>
          </a:p>
          <a:p>
            <a:pPr>
              <a:buFont typeface="Monotype Sorts"/>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chemeClr val="bg1"/>
                </a:solidFill>
              </a:rPr>
              <a:t>5.0</a:t>
            </a:r>
            <a:r>
              <a:rPr lang="en-US" altLang="en-US" dirty="0"/>
              <a:t>	3</a:t>
            </a:r>
          </a:p>
          <a:p>
            <a:pPr>
              <a:tabLst>
                <a:tab pos="1600200" algn="ctr"/>
                <a:tab pos="3251200" algn="ctr"/>
                <a:tab pos="5140325" algn="ctr"/>
              </a:tabLst>
            </a:pPr>
            <a:r>
              <a:rPr lang="en-US" altLang="en-US" dirty="0"/>
              <a:t>SJF scheduling chart</a:t>
            </a:r>
          </a:p>
          <a:p>
            <a:pPr marL="0" indent="0">
              <a:buNone/>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Average waiting time = (3 + 16 + 9 + 0) / 4 = 7</a:t>
            </a:r>
          </a:p>
          <a:p>
            <a:pPr>
              <a:tabLst>
                <a:tab pos="1600200" algn="ctr"/>
                <a:tab pos="3251200" algn="ctr"/>
                <a:tab pos="5140325" algn="ctr"/>
              </a:tabLst>
            </a:pPr>
            <a:r>
              <a:rPr lang="en-US" altLang="en-US" dirty="0"/>
              <a:t>Average throughput time = [1/3 + 2/9 + 3/16 + 4/24]/4 = .227proc/</a:t>
            </a:r>
            <a:r>
              <a:rPr lang="en-US" altLang="en-US" dirty="0" err="1"/>
              <a:t>msec</a:t>
            </a:r>
            <a:endParaRPr lang="en-US" altLang="en-US" dirty="0"/>
          </a:p>
          <a:p>
            <a:pPr>
              <a:tabLst>
                <a:tab pos="1600200" algn="ctr"/>
                <a:tab pos="3251200" algn="ctr"/>
                <a:tab pos="5140325" algn="ctr"/>
              </a:tabLst>
            </a:pPr>
            <a:r>
              <a:rPr lang="en-US" altLang="en-US" dirty="0"/>
              <a:t>Average turnaround time = (3 + 9 + 16 + 24)/4 = 13</a:t>
            </a:r>
            <a:endParaRPr lang="en-US" altLang="en-US" i="1" baseline="-25000" dirty="0"/>
          </a:p>
        </p:txBody>
      </p:sp>
      <p:pic>
        <p:nvPicPr>
          <p:cNvPr id="34820" name="Picture 1">
            <a:extLst>
              <a:ext uri="{FF2B5EF4-FFF2-40B4-BE49-F238E27FC236}">
                <a16:creationId xmlns:a16="http://schemas.microsoft.com/office/drawing/2014/main" id="{1EDC474B-1DFD-45A8-B6DA-D5AAA9F6F4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3956" y="3604080"/>
            <a:ext cx="67960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19508C9-D5F3-47E6-8B29-B4716E2A48DE}"/>
              </a:ext>
            </a:extLst>
          </p:cNvPr>
          <p:cNvSpPr>
            <a:spLocks noGrp="1" noChangeArrowheads="1"/>
          </p:cNvSpPr>
          <p:nvPr>
            <p:ph type="title"/>
          </p:nvPr>
        </p:nvSpPr>
        <p:spPr>
          <a:xfrm>
            <a:off x="1279525" y="153988"/>
            <a:ext cx="7772400" cy="611187"/>
          </a:xfrm>
        </p:spPr>
        <p:txBody>
          <a:bodyPr/>
          <a:lstStyle/>
          <a:p>
            <a:pPr eaLnBrk="1" hangingPunct="1"/>
            <a:r>
              <a:rPr lang="en-US" altLang="en-US"/>
              <a:t>Determining Length of Next CPU Burst</a:t>
            </a:r>
          </a:p>
        </p:txBody>
      </p:sp>
      <p:sp>
        <p:nvSpPr>
          <p:cNvPr id="16387" name="Rectangle 3">
            <a:extLst>
              <a:ext uri="{FF2B5EF4-FFF2-40B4-BE49-F238E27FC236}">
                <a16:creationId xmlns:a16="http://schemas.microsoft.com/office/drawing/2014/main" id="{90408A90-C8A2-4A46-9EE8-5F7E3AC1AC2E}"/>
              </a:ext>
            </a:extLst>
          </p:cNvPr>
          <p:cNvSpPr>
            <a:spLocks noGrp="1" noChangeArrowheads="1"/>
          </p:cNvSpPr>
          <p:nvPr>
            <p:ph type="body" idx="1"/>
          </p:nvPr>
        </p:nvSpPr>
        <p:spPr>
          <a:xfrm>
            <a:off x="1047750" y="1233488"/>
            <a:ext cx="7435850" cy="4935537"/>
          </a:xfrm>
        </p:spPr>
        <p:txBody>
          <a:bodyPr/>
          <a:lstStyle/>
          <a:p>
            <a:pPr>
              <a:buFont typeface="Monotype Sorts" pitchFamily="-84" charset="2"/>
              <a:buChar char="n"/>
              <a:defRPr/>
            </a:pPr>
            <a:r>
              <a:rPr lang="en-US" altLang="en-US" dirty="0"/>
              <a:t>Can only </a:t>
            </a:r>
            <a:r>
              <a:rPr lang="en-US" altLang="en-US" b="1" i="1" dirty="0"/>
              <a:t>estimate</a:t>
            </a:r>
            <a:r>
              <a:rPr lang="en-US" altLang="en-US" dirty="0"/>
              <a:t> the length – should be similar to the previous one</a:t>
            </a:r>
          </a:p>
          <a:p>
            <a:pPr lvl="1">
              <a:buFont typeface="Monotype Sorts" pitchFamily="-84" charset="2"/>
              <a:buChar char="l"/>
              <a:defRPr/>
            </a:pPr>
            <a:r>
              <a:rPr lang="en-US" altLang="en-US" dirty="0"/>
              <a:t>Then pick process with shortest predicted next CPU burst</a:t>
            </a:r>
          </a:p>
          <a:p>
            <a:pPr>
              <a:buFont typeface="Monotype Sorts" pitchFamily="-84" charset="2"/>
              <a:buChar char="n"/>
              <a:defRPr/>
            </a:pPr>
            <a:r>
              <a:rPr lang="en-US" altLang="en-US" dirty="0"/>
              <a:t>Can be done by using the length of previous CPU bursts, using exponential averaging. </a:t>
            </a:r>
          </a:p>
          <a:p>
            <a:pPr>
              <a:buFont typeface="Monotype Sorts" pitchFamily="-84" charset="2"/>
              <a:buChar char="n"/>
              <a:defRPr/>
            </a:pPr>
            <a:endParaRPr lang="en-US" altLang="en-US" dirty="0"/>
          </a:p>
          <a:p>
            <a:pPr>
              <a:buFont typeface="Monotype Sorts" pitchFamily="-84" charset="2"/>
              <a:buChar char="n"/>
              <a:defRPr/>
            </a:pPr>
            <a:endParaRPr lang="en-US" altLang="en-US" dirty="0"/>
          </a:p>
          <a:p>
            <a:pPr>
              <a:buFont typeface="Monotype Sorts" pitchFamily="-84" charset="2"/>
              <a:buChar char="n"/>
              <a:defRPr/>
            </a:pPr>
            <a:endParaRPr lang="en-US" altLang="en-US" dirty="0"/>
          </a:p>
          <a:p>
            <a:pPr marL="0" indent="0">
              <a:buFont typeface="Monotype Sorts" pitchFamily="-84" charset="2"/>
              <a:buNone/>
              <a:defRPr/>
            </a:pPr>
            <a:endParaRPr lang="en-US" altLang="en-US" dirty="0"/>
          </a:p>
          <a:p>
            <a:pPr>
              <a:buFont typeface="Monotype Sorts" pitchFamily="-84" charset="2"/>
              <a:buChar char="n"/>
              <a:defRPr/>
            </a:pPr>
            <a:r>
              <a:rPr lang="en-US" altLang="en-US" dirty="0"/>
              <a:t>Commonly, </a:t>
            </a:r>
            <a:r>
              <a:rPr lang="en-US" altLang="en-US" dirty="0">
                <a:latin typeface="Lucida Grande" pitchFamily="-84" charset="0"/>
              </a:rPr>
              <a:t>α </a:t>
            </a:r>
            <a:r>
              <a:rPr lang="en-US" altLang="en-US" dirty="0"/>
              <a:t>set to ½ </a:t>
            </a:r>
          </a:p>
          <a:p>
            <a:pPr>
              <a:buFont typeface="Monotype Sorts" pitchFamily="-84" charset="2"/>
              <a:buChar char="n"/>
              <a:defRPr/>
            </a:pPr>
            <a:r>
              <a:rPr lang="en-US" altLang="en-US" dirty="0"/>
              <a:t>Preemptive version called </a:t>
            </a:r>
            <a:r>
              <a:rPr lang="en-US" altLang="en-US" b="1" dirty="0">
                <a:solidFill>
                  <a:srgbClr val="3366FF"/>
                </a:solidFill>
              </a:rPr>
              <a:t>shortest-remaining-time-first</a:t>
            </a:r>
          </a:p>
          <a:p>
            <a:pPr>
              <a:buFont typeface="Monotype Sorts" pitchFamily="-84" charset="2"/>
              <a:buChar char="n"/>
              <a:defRPr/>
            </a:pPr>
            <a:r>
              <a:rPr lang="en-US" altLang="en-US" dirty="0"/>
              <a:t>Exponential averaging is a weighted average that gives the most weight to the most recent bursts.</a:t>
            </a:r>
          </a:p>
          <a:p>
            <a:pPr lvl="1">
              <a:buFont typeface="Monotype Sorts" pitchFamily="-84" charset="2"/>
              <a:buNone/>
              <a:defRPr/>
            </a:pPr>
            <a:r>
              <a:rPr lang="en-US" altLang="en-US" dirty="0"/>
              <a:t>	It’s a way of predicting the next CPU burst.</a:t>
            </a:r>
          </a:p>
          <a:p>
            <a:pPr lvl="1">
              <a:buFont typeface="Monotype Sorts" pitchFamily="-84" charset="2"/>
              <a:buNone/>
              <a:defRPr/>
            </a:pPr>
            <a:endParaRPr lang="en-US" altLang="en-US" dirty="0"/>
          </a:p>
        </p:txBody>
      </p:sp>
      <p:graphicFrame>
        <p:nvGraphicFramePr>
          <p:cNvPr id="36868" name="Object 2">
            <a:extLst>
              <a:ext uri="{FF2B5EF4-FFF2-40B4-BE49-F238E27FC236}">
                <a16:creationId xmlns:a16="http://schemas.microsoft.com/office/drawing/2014/main" id="{A07D5C58-CE8C-441C-A98D-D22CA8A0C768}"/>
              </a:ext>
            </a:extLst>
          </p:cNvPr>
          <p:cNvGraphicFramePr>
            <a:graphicFrameLocks noChangeAspect="1"/>
          </p:cNvGraphicFramePr>
          <p:nvPr/>
        </p:nvGraphicFramePr>
        <p:xfrm>
          <a:off x="1979613" y="3103563"/>
          <a:ext cx="4427537" cy="1254125"/>
        </p:xfrm>
        <a:graphic>
          <a:graphicData uri="http://schemas.openxmlformats.org/presentationml/2006/ole">
            <mc:AlternateContent xmlns:mc="http://schemas.openxmlformats.org/markup-compatibility/2006">
              <mc:Choice xmlns:v="urn:schemas-microsoft-com:vml" Requires="v">
                <p:oleObj spid="_x0000_s37010" name="Equation" r:id="rId4" imgW="6400800" imgH="1778000" progId="Equation.3">
                  <p:embed/>
                </p:oleObj>
              </mc:Choice>
              <mc:Fallback>
                <p:oleObj name="Equation" r:id="rId4" imgW="6400800" imgH="1778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3103563"/>
                        <a:ext cx="442753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6869" name="Object 3">
            <a:extLst>
              <a:ext uri="{FF2B5EF4-FFF2-40B4-BE49-F238E27FC236}">
                <a16:creationId xmlns:a16="http://schemas.microsoft.com/office/drawing/2014/main" id="{7270D381-68AC-40C2-A2A4-F5B877751F3F}"/>
              </a:ext>
            </a:extLst>
          </p:cNvPr>
          <p:cNvGraphicFramePr>
            <a:graphicFrameLocks noChangeAspect="1"/>
          </p:cNvGraphicFramePr>
          <p:nvPr/>
        </p:nvGraphicFramePr>
        <p:xfrm>
          <a:off x="2982913" y="4016375"/>
          <a:ext cx="2722562" cy="471488"/>
        </p:xfrm>
        <a:graphic>
          <a:graphicData uri="http://schemas.openxmlformats.org/presentationml/2006/ole">
            <mc:AlternateContent xmlns:mc="http://schemas.openxmlformats.org/markup-compatibility/2006">
              <mc:Choice xmlns:v="urn:schemas-microsoft-com:vml" Requires="v">
                <p:oleObj spid="_x0000_s37011" name="Equation" r:id="rId6" imgW="1320800" imgH="228600" progId="Equation.3">
                  <p:embed/>
                </p:oleObj>
              </mc:Choice>
              <mc:Fallback>
                <p:oleObj name="Equation" r:id="rId6" imgW="13208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2913" y="4016375"/>
                        <a:ext cx="27225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1ED1D83-C09D-48A2-96E3-8DFDFD0BA21B}"/>
              </a:ext>
            </a:extLst>
          </p:cNvPr>
          <p:cNvSpPr>
            <a:spLocks noGrp="1" noChangeArrowheads="1"/>
          </p:cNvSpPr>
          <p:nvPr>
            <p:ph type="title"/>
          </p:nvPr>
        </p:nvSpPr>
        <p:spPr>
          <a:xfrm>
            <a:off x="950913" y="-17463"/>
            <a:ext cx="8223250" cy="677863"/>
          </a:xfrm>
        </p:spPr>
        <p:txBody>
          <a:bodyPr/>
          <a:lstStyle/>
          <a:p>
            <a:pPr eaLnBrk="1" hangingPunct="1"/>
            <a:r>
              <a:rPr lang="en-US" altLang="en-US" sz="2400"/>
              <a:t>Prediction of the Length of the Next CPU Burst</a:t>
            </a:r>
          </a:p>
        </p:txBody>
      </p:sp>
      <p:pic>
        <p:nvPicPr>
          <p:cNvPr id="38915" name="Picture 1" descr="6_03.pdf">
            <a:extLst>
              <a:ext uri="{FF2B5EF4-FFF2-40B4-BE49-F238E27FC236}">
                <a16:creationId xmlns:a16="http://schemas.microsoft.com/office/drawing/2014/main" id="{B42B04C8-4D62-437B-A879-45C746287A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1282700"/>
            <a:ext cx="538797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1">
            <a:extLst>
              <a:ext uri="{FF2B5EF4-FFF2-40B4-BE49-F238E27FC236}">
                <a16:creationId xmlns:a16="http://schemas.microsoft.com/office/drawing/2014/main" id="{B36292D5-F30E-43E1-90C6-60F6FD930A46}"/>
              </a:ext>
            </a:extLst>
          </p:cNvPr>
          <p:cNvSpPr txBox="1">
            <a:spLocks noChangeArrowheads="1"/>
          </p:cNvSpPr>
          <p:nvPr/>
        </p:nvSpPr>
        <p:spPr bwMode="auto">
          <a:xfrm>
            <a:off x="1152525" y="5738813"/>
            <a:ext cx="6838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a:t>(1/2)6+(1/2)10 = 8    (1/2)4+(1/2)8=6   (1/2)6+(1/2)6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0813D12-F894-4D06-A736-81110C049608}"/>
              </a:ext>
            </a:extLst>
          </p:cNvPr>
          <p:cNvSpPr>
            <a:spLocks noGrp="1" noChangeArrowheads="1"/>
          </p:cNvSpPr>
          <p:nvPr>
            <p:ph type="title"/>
          </p:nvPr>
        </p:nvSpPr>
        <p:spPr>
          <a:xfrm>
            <a:off x="914400" y="176213"/>
            <a:ext cx="7772400" cy="576262"/>
          </a:xfrm>
        </p:spPr>
        <p:txBody>
          <a:bodyPr/>
          <a:lstStyle/>
          <a:p>
            <a:pPr eaLnBrk="1" hangingPunct="1"/>
            <a:r>
              <a:rPr lang="en-US" altLang="en-US"/>
              <a:t>Chapter 5:  CPU Scheduling</a:t>
            </a:r>
          </a:p>
        </p:txBody>
      </p:sp>
      <p:sp>
        <p:nvSpPr>
          <p:cNvPr id="7171" name="Rectangle 3">
            <a:extLst>
              <a:ext uri="{FF2B5EF4-FFF2-40B4-BE49-F238E27FC236}">
                <a16:creationId xmlns:a16="http://schemas.microsoft.com/office/drawing/2014/main" id="{FE94E927-82FB-4276-AA2F-7D3972A030A6}"/>
              </a:ext>
            </a:extLst>
          </p:cNvPr>
          <p:cNvSpPr>
            <a:spLocks noGrp="1" noChangeArrowheads="1"/>
          </p:cNvSpPr>
          <p:nvPr>
            <p:ph type="body" idx="1"/>
          </p:nvPr>
        </p:nvSpPr>
        <p:spPr>
          <a:xfrm>
            <a:off x="857250" y="1195388"/>
            <a:ext cx="7335838" cy="3773487"/>
          </a:xfrm>
        </p:spPr>
        <p:txBody>
          <a:bodyPr/>
          <a:lstStyle/>
          <a:p>
            <a:r>
              <a:rPr lang="en-US" altLang="en-US"/>
              <a:t>Basic Concepts</a:t>
            </a:r>
          </a:p>
          <a:p>
            <a:r>
              <a:rPr lang="en-US" altLang="en-US"/>
              <a:t>Scheduling Criteria </a:t>
            </a:r>
          </a:p>
          <a:p>
            <a:r>
              <a:rPr lang="en-US" altLang="en-US"/>
              <a:t>Scheduling Algorithms</a:t>
            </a:r>
          </a:p>
          <a:p>
            <a:r>
              <a:rPr lang="en-US" altLang="en-US"/>
              <a:t>Thread Scheduling</a:t>
            </a:r>
          </a:p>
          <a:p>
            <a:r>
              <a:rPr lang="en-US" altLang="en-US"/>
              <a:t>Multiple-Processor Scheduling</a:t>
            </a:r>
          </a:p>
          <a:p>
            <a:r>
              <a:rPr lang="en-US" altLang="en-US"/>
              <a:t>Real-Time CPU Scheduling</a:t>
            </a:r>
          </a:p>
          <a:p>
            <a:r>
              <a:rPr lang="en-US" altLang="en-US"/>
              <a:t>Operating Systems Examples</a:t>
            </a:r>
          </a:p>
          <a:p>
            <a:r>
              <a:rPr lang="en-US" altLang="en-US"/>
              <a:t>Algorithm Evaluation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ECEF766-4869-4113-A334-DF4836E953F9}"/>
              </a:ext>
            </a:extLst>
          </p:cNvPr>
          <p:cNvSpPr>
            <a:spLocks noGrp="1" noChangeArrowheads="1"/>
          </p:cNvSpPr>
          <p:nvPr>
            <p:ph type="title"/>
          </p:nvPr>
        </p:nvSpPr>
        <p:spPr>
          <a:xfrm>
            <a:off x="1362075" y="201613"/>
            <a:ext cx="7451725" cy="576262"/>
          </a:xfrm>
        </p:spPr>
        <p:txBody>
          <a:bodyPr/>
          <a:lstStyle/>
          <a:p>
            <a:pPr eaLnBrk="1" hangingPunct="1"/>
            <a:r>
              <a:rPr lang="en-US" altLang="en-US"/>
              <a:t>Examples of Exponential Averaging</a:t>
            </a:r>
          </a:p>
        </p:txBody>
      </p:sp>
      <p:sp>
        <p:nvSpPr>
          <p:cNvPr id="40963" name="Rectangle 3">
            <a:extLst>
              <a:ext uri="{FF2B5EF4-FFF2-40B4-BE49-F238E27FC236}">
                <a16:creationId xmlns:a16="http://schemas.microsoft.com/office/drawing/2014/main" id="{D8A3AAAD-F98E-4D48-BABF-2358E5481CFE}"/>
              </a:ext>
            </a:extLst>
          </p:cNvPr>
          <p:cNvSpPr>
            <a:spLocks noGrp="1" noChangeArrowheads="1"/>
          </p:cNvSpPr>
          <p:nvPr>
            <p:ph type="body" idx="1"/>
          </p:nvPr>
        </p:nvSpPr>
        <p:spPr>
          <a:xfrm>
            <a:off x="908050" y="1233488"/>
            <a:ext cx="7245350" cy="4530725"/>
          </a:xfrm>
        </p:spPr>
        <p:txBody>
          <a:bodyPr/>
          <a:lstStyle/>
          <a:p>
            <a:pPr>
              <a:lnSpc>
                <a:spcPct val="90000"/>
              </a:lnSpc>
            </a:pPr>
            <a:r>
              <a:rPr lang="en-US" altLang="en-US" dirty="0">
                <a:sym typeface="Symbol" panose="05050102010706020507" pitchFamily="18" charset="2"/>
              </a:rPr>
              <a:t> =0</a:t>
            </a:r>
          </a:p>
          <a:p>
            <a:pPr lvl="1">
              <a:lnSpc>
                <a:spcPct val="90000"/>
              </a:lnSpc>
            </a:pPr>
            <a:r>
              <a:rPr lang="en-US" altLang="en-US" dirty="0">
                <a:sym typeface="Symbol" panose="05050102010706020507" pitchFamily="18" charset="2"/>
              </a:rPr>
              <a:t></a:t>
            </a:r>
            <a:r>
              <a:rPr lang="en-US" altLang="en-US" baseline="-25000" dirty="0">
                <a:sym typeface="Symbol" panose="05050102010706020507" pitchFamily="18" charset="2"/>
              </a:rPr>
              <a:t>n+1</a:t>
            </a:r>
            <a:r>
              <a:rPr lang="en-US" altLang="en-US" dirty="0">
                <a:sym typeface="Symbol" panose="05050102010706020507" pitchFamily="18" charset="2"/>
              </a:rPr>
              <a:t> = </a:t>
            </a:r>
            <a:r>
              <a:rPr lang="en-US" altLang="en-US" baseline="-25000" dirty="0">
                <a:sym typeface="Symbol" panose="05050102010706020507" pitchFamily="18" charset="2"/>
              </a:rPr>
              <a:t>n</a:t>
            </a:r>
          </a:p>
          <a:p>
            <a:pPr lvl="1">
              <a:lnSpc>
                <a:spcPct val="90000"/>
              </a:lnSpc>
            </a:pPr>
            <a:r>
              <a:rPr lang="en-US" altLang="en-US" dirty="0">
                <a:sym typeface="Symbol" panose="05050102010706020507" pitchFamily="18" charset="2"/>
              </a:rPr>
              <a:t>Recent history does not count</a:t>
            </a:r>
          </a:p>
          <a:p>
            <a:pPr>
              <a:lnSpc>
                <a:spcPct val="90000"/>
              </a:lnSpc>
            </a:pPr>
            <a:r>
              <a:rPr lang="en-US" altLang="en-US" dirty="0">
                <a:sym typeface="Symbol" panose="05050102010706020507" pitchFamily="18" charset="2"/>
              </a:rPr>
              <a:t> =1</a:t>
            </a:r>
          </a:p>
          <a:p>
            <a:pPr lvl="1">
              <a:lnSpc>
                <a:spcPct val="90000"/>
              </a:lnSpc>
            </a:pPr>
            <a:r>
              <a:rPr lang="en-US" altLang="en-US" dirty="0">
                <a:sym typeface="Symbol" panose="05050102010706020507" pitchFamily="18" charset="2"/>
              </a:rPr>
              <a:t> </a:t>
            </a:r>
            <a:r>
              <a:rPr lang="en-US" altLang="en-US" baseline="-25000" dirty="0">
                <a:sym typeface="Symbol" panose="05050102010706020507" pitchFamily="18" charset="2"/>
              </a:rPr>
              <a:t>n+1</a:t>
            </a:r>
            <a:r>
              <a:rPr lang="en-US" altLang="en-US" dirty="0">
                <a:sym typeface="Symbol" panose="05050102010706020507" pitchFamily="18" charset="2"/>
              </a:rPr>
              <a:t> =  </a:t>
            </a:r>
            <a:r>
              <a:rPr lang="en-US" altLang="en-US" i="1" dirty="0" err="1">
                <a:sym typeface="Symbol" panose="05050102010706020507" pitchFamily="18" charset="2"/>
              </a:rPr>
              <a:t>t</a:t>
            </a:r>
            <a:r>
              <a:rPr lang="en-US" altLang="en-US" baseline="-25000" dirty="0" err="1">
                <a:sym typeface="Symbol" panose="05050102010706020507" pitchFamily="18" charset="2"/>
              </a:rPr>
              <a:t>n</a:t>
            </a:r>
            <a:endParaRPr lang="en-US" altLang="en-US" baseline="-25000" dirty="0">
              <a:sym typeface="Symbol" panose="05050102010706020507" pitchFamily="18" charset="2"/>
            </a:endParaRPr>
          </a:p>
          <a:p>
            <a:pPr lvl="1">
              <a:lnSpc>
                <a:spcPct val="90000"/>
              </a:lnSpc>
            </a:pPr>
            <a:r>
              <a:rPr lang="en-US" altLang="en-US" dirty="0">
                <a:sym typeface="Symbol" panose="05050102010706020507" pitchFamily="18" charset="2"/>
              </a:rPr>
              <a:t>Only the actual last CPU burst counts</a:t>
            </a:r>
          </a:p>
          <a:p>
            <a:pPr>
              <a:lnSpc>
                <a:spcPct val="90000"/>
              </a:lnSpc>
            </a:pPr>
            <a:r>
              <a:rPr lang="en-US" altLang="en-US" dirty="0">
                <a:sym typeface="Symbol" panose="05050102010706020507" pitchFamily="18" charset="2"/>
              </a:rPr>
              <a:t>If we expand the formula, we get:</a:t>
            </a:r>
          </a:p>
          <a:p>
            <a:pPr lvl="2">
              <a:lnSpc>
                <a:spcPct val="90000"/>
              </a:lnSpc>
              <a:buFont typeface="Webdings" panose="05030102010509060703" pitchFamily="18" charset="2"/>
              <a:buNone/>
            </a:pPr>
            <a:r>
              <a:rPr lang="en-US" altLang="en-US" dirty="0">
                <a:sym typeface="Symbol" panose="05050102010706020507" pitchFamily="18" charset="2"/>
              </a:rPr>
              <a:t></a:t>
            </a:r>
            <a:r>
              <a:rPr lang="en-US" altLang="en-US" i="1" baseline="-25000" dirty="0">
                <a:sym typeface="Symbol" panose="05050102010706020507" pitchFamily="18" charset="2"/>
              </a:rPr>
              <a:t>n</a:t>
            </a:r>
            <a:r>
              <a:rPr lang="en-US" altLang="en-US" baseline="-25000" dirty="0">
                <a:sym typeface="Symbol" panose="05050102010706020507" pitchFamily="18" charset="2"/>
              </a:rPr>
              <a:t>+1</a:t>
            </a:r>
            <a:r>
              <a:rPr lang="en-US" altLang="en-US" dirty="0">
                <a:sym typeface="Symbol" panose="05050102010706020507" pitchFamily="18" charset="2"/>
              </a:rPr>
              <a:t> =  </a:t>
            </a:r>
            <a:r>
              <a:rPr lang="en-US" altLang="en-US" dirty="0" err="1">
                <a:sym typeface="Symbol" panose="05050102010706020507" pitchFamily="18" charset="2"/>
              </a:rPr>
              <a:t>t</a:t>
            </a:r>
            <a:r>
              <a:rPr lang="en-US" altLang="en-US" i="1" baseline="-25000" dirty="0" err="1">
                <a:sym typeface="Symbol" panose="05050102010706020507" pitchFamily="18" charset="2"/>
              </a:rPr>
              <a:t>n</a:t>
            </a:r>
            <a:r>
              <a:rPr lang="en-US" altLang="en-US" dirty="0">
                <a:sym typeface="Symbol" panose="05050102010706020507" pitchFamily="18" charset="2"/>
              </a:rPr>
              <a:t>+(1</a:t>
            </a:r>
            <a:r>
              <a:rPr lang="en-US" altLang="en-US" i="1" dirty="0">
                <a:sym typeface="Symbol" panose="05050102010706020507" pitchFamily="18" charset="2"/>
              </a:rPr>
              <a:t> - </a:t>
            </a:r>
            <a:r>
              <a:rPr lang="en-US" altLang="en-US" dirty="0">
                <a:sym typeface="Symbol" panose="05050102010706020507" pitchFamily="18" charset="2"/>
              </a:rPr>
              <a:t></a:t>
            </a:r>
            <a:r>
              <a:rPr lang="en-US" altLang="en-US" i="1" dirty="0">
                <a:sym typeface="Symbol" panose="05050102010706020507" pitchFamily="18" charset="2"/>
              </a:rPr>
              <a:t>)</a:t>
            </a:r>
            <a:r>
              <a:rPr lang="en-US" altLang="en-US" dirty="0">
                <a:sym typeface="Symbol" panose="05050102010706020507" pitchFamily="18" charset="2"/>
              </a:rPr>
              <a:t> </a:t>
            </a:r>
            <a:r>
              <a:rPr lang="en-US" altLang="en-US" i="1" dirty="0" err="1">
                <a:sym typeface="Symbol" panose="05050102010706020507" pitchFamily="18" charset="2"/>
              </a:rPr>
              <a:t>t</a:t>
            </a:r>
            <a:r>
              <a:rPr lang="en-US" altLang="en-US" i="1" baseline="-25000" dirty="0" err="1">
                <a:sym typeface="Symbol" panose="05050102010706020507" pitchFamily="18" charset="2"/>
              </a:rPr>
              <a:t>n</a:t>
            </a:r>
            <a:r>
              <a:rPr lang="en-US" altLang="en-US" i="1" dirty="0">
                <a:sym typeface="Symbol" panose="05050102010706020507" pitchFamily="18" charset="2"/>
              </a:rPr>
              <a:t> </a:t>
            </a:r>
            <a:r>
              <a:rPr lang="en-US" altLang="en-US" baseline="-25000" dirty="0">
                <a:sym typeface="Symbol" panose="05050102010706020507" pitchFamily="18" charset="2"/>
              </a:rPr>
              <a:t>-1</a:t>
            </a:r>
            <a:r>
              <a:rPr lang="en-US" altLang="en-US" i="1" baseline="-25000" dirty="0">
                <a:sym typeface="Symbol" panose="05050102010706020507" pitchFamily="18" charset="2"/>
              </a:rPr>
              <a:t> </a:t>
            </a:r>
            <a:r>
              <a:rPr lang="en-US" altLang="en-US" dirty="0">
                <a:sym typeface="Symbol" panose="05050102010706020507" pitchFamily="18" charset="2"/>
              </a:rPr>
              <a:t>+ …</a:t>
            </a:r>
          </a:p>
          <a:p>
            <a:pPr lvl="2">
              <a:lnSpc>
                <a:spcPct val="90000"/>
              </a:lnSpc>
              <a:buFont typeface="Webdings" panose="05030102010509060703" pitchFamily="18" charset="2"/>
              <a:buNone/>
            </a:pPr>
            <a:r>
              <a:rPr lang="en-US" altLang="en-US" dirty="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1 -  </a:t>
            </a:r>
            <a:r>
              <a:rPr lang="en-US" altLang="en-US" i="1" dirty="0">
                <a:sym typeface="Symbol" panose="05050102010706020507" pitchFamily="18" charset="2"/>
              </a:rPr>
              <a:t>)</a:t>
            </a:r>
            <a:r>
              <a:rPr lang="en-US" altLang="en-US" i="1" baseline="30000" dirty="0">
                <a:sym typeface="Symbol" panose="05050102010706020507" pitchFamily="18" charset="2"/>
              </a:rPr>
              <a:t>j</a:t>
            </a:r>
            <a:r>
              <a:rPr lang="en-US" altLang="en-US" baseline="30000" dirty="0">
                <a:sym typeface="Symbol" panose="05050102010706020507" pitchFamily="18" charset="2"/>
              </a:rPr>
              <a:t> </a:t>
            </a:r>
            <a:r>
              <a:rPr lang="en-US" altLang="en-US" dirty="0">
                <a:sym typeface="Symbol" panose="05050102010706020507" pitchFamily="18" charset="2"/>
              </a:rPr>
              <a:t> </a:t>
            </a:r>
            <a:r>
              <a:rPr lang="en-US" altLang="en-US" i="1" dirty="0" err="1">
                <a:sym typeface="Symbol" panose="05050102010706020507" pitchFamily="18" charset="2"/>
              </a:rPr>
              <a:t>t</a:t>
            </a:r>
            <a:r>
              <a:rPr lang="en-US" altLang="en-US" i="1" baseline="-25000" dirty="0" err="1">
                <a:sym typeface="Symbol" panose="05050102010706020507" pitchFamily="18" charset="2"/>
              </a:rPr>
              <a:t>n</a:t>
            </a: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i="1" baseline="-25000" dirty="0">
                <a:sym typeface="Symbol" panose="05050102010706020507" pitchFamily="18" charset="2"/>
              </a:rPr>
              <a:t>j</a:t>
            </a:r>
            <a:r>
              <a:rPr lang="en-US" altLang="en-US" i="1" dirty="0">
                <a:sym typeface="Symbol" panose="05050102010706020507" pitchFamily="18" charset="2"/>
              </a:rPr>
              <a:t> </a:t>
            </a:r>
            <a:r>
              <a:rPr lang="en-US" altLang="en-US" dirty="0">
                <a:sym typeface="Symbol" panose="05050102010706020507" pitchFamily="18" charset="2"/>
              </a:rPr>
              <a:t>+ …</a:t>
            </a:r>
          </a:p>
          <a:p>
            <a:pPr lvl="2">
              <a:lnSpc>
                <a:spcPct val="90000"/>
              </a:lnSpc>
              <a:buFont typeface="Webdings" panose="05030102010509060703" pitchFamily="18" charset="2"/>
              <a:buNone/>
            </a:pPr>
            <a:r>
              <a:rPr lang="en-US" altLang="en-US" dirty="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1 -  </a:t>
            </a:r>
            <a:r>
              <a:rPr lang="en-US" altLang="en-US" i="1" dirty="0">
                <a:sym typeface="Symbol" panose="05050102010706020507" pitchFamily="18" charset="2"/>
              </a:rPr>
              <a:t>)</a:t>
            </a:r>
            <a:r>
              <a:rPr lang="en-US" altLang="en-US" i="1" baseline="30000" dirty="0">
                <a:sym typeface="Symbol" panose="05050102010706020507" pitchFamily="18" charset="2"/>
              </a:rPr>
              <a:t>n</a:t>
            </a:r>
            <a:r>
              <a:rPr lang="en-US" altLang="en-US" baseline="30000" dirty="0">
                <a:sym typeface="Symbol" panose="05050102010706020507" pitchFamily="18" charset="2"/>
              </a:rPr>
              <a:t> +1 </a:t>
            </a:r>
            <a:r>
              <a:rPr lang="en-US" altLang="en-US" dirty="0">
                <a:sym typeface="Symbol" panose="05050102010706020507" pitchFamily="18" charset="2"/>
              </a:rPr>
              <a:t></a:t>
            </a:r>
            <a:r>
              <a:rPr lang="en-US" altLang="en-US" baseline="-25000" dirty="0">
                <a:sym typeface="Symbol" panose="05050102010706020507" pitchFamily="18" charset="2"/>
              </a:rPr>
              <a:t>0</a:t>
            </a:r>
            <a:br>
              <a:rPr lang="en-US" altLang="en-US" baseline="-25000" dirty="0">
                <a:sym typeface="Symbol" panose="05050102010706020507" pitchFamily="18" charset="2"/>
              </a:rPr>
            </a:br>
            <a:endParaRPr lang="en-US" altLang="en-US" baseline="-25000" dirty="0">
              <a:sym typeface="Symbol" panose="05050102010706020507" pitchFamily="18" charset="2"/>
            </a:endParaRPr>
          </a:p>
          <a:p>
            <a:pPr>
              <a:lnSpc>
                <a:spcPct val="90000"/>
              </a:lnSpc>
            </a:pPr>
            <a:r>
              <a:rPr lang="en-US" altLang="en-US" dirty="0">
                <a:sym typeface="Symbol" panose="05050102010706020507" pitchFamily="18" charset="2"/>
              </a:rPr>
              <a:t>Since both  and (1 - ) are less than or equal to 1, each successive term has less weight than its predecessor</a:t>
            </a:r>
          </a:p>
          <a:p>
            <a:pPr>
              <a:lnSpc>
                <a:spcPct val="90000"/>
              </a:lnSpc>
            </a:pPr>
            <a:r>
              <a:rPr lang="en-US" altLang="en-US" dirty="0">
                <a:sym typeface="Symbol" panose="05050102010706020507" pitchFamily="18" charset="2"/>
              </a:rPr>
              <a:t>The previous term is the previous prediction vs current burst</a:t>
            </a:r>
          </a:p>
          <a:p>
            <a:pPr>
              <a:lnSpc>
                <a:spcPct val="90000"/>
              </a:lnSpc>
              <a:buFont typeface="Monotype Sorts"/>
              <a:buNone/>
            </a:pPr>
            <a:endParaRPr lang="en-US" altLang="en-US" dirty="0">
              <a:sym typeface="Symbol" panose="05050102010706020507" pitchFamily="18" charset="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F755AF9-B28B-4FBB-BB9A-4D50219F1C5B}"/>
              </a:ext>
            </a:extLst>
          </p:cNvPr>
          <p:cNvSpPr>
            <a:spLocks noGrp="1" noChangeArrowheads="1"/>
          </p:cNvSpPr>
          <p:nvPr>
            <p:ph type="title"/>
          </p:nvPr>
        </p:nvSpPr>
        <p:spPr>
          <a:xfrm>
            <a:off x="1092200" y="277813"/>
            <a:ext cx="7594600" cy="576262"/>
          </a:xfrm>
        </p:spPr>
        <p:txBody>
          <a:bodyPr/>
          <a:lstStyle/>
          <a:p>
            <a:pPr eaLnBrk="1" hangingPunct="1"/>
            <a:r>
              <a:rPr lang="en-US" altLang="en-US" sz="2800"/>
              <a:t>Example of Shortest-remaining-time-first</a:t>
            </a:r>
          </a:p>
        </p:txBody>
      </p:sp>
      <p:sp>
        <p:nvSpPr>
          <p:cNvPr id="19459" name="Rectangle 36">
            <a:extLst>
              <a:ext uri="{FF2B5EF4-FFF2-40B4-BE49-F238E27FC236}">
                <a16:creationId xmlns:a16="http://schemas.microsoft.com/office/drawing/2014/main" id="{0B6F5EFF-6145-4D80-B10B-E49758F96469}"/>
              </a:ext>
            </a:extLst>
          </p:cNvPr>
          <p:cNvSpPr>
            <a:spLocks noGrp="1" noChangeArrowheads="1"/>
          </p:cNvSpPr>
          <p:nvPr>
            <p:ph type="body" idx="1"/>
          </p:nvPr>
        </p:nvSpPr>
        <p:spPr>
          <a:xfrm>
            <a:off x="1073150" y="1233488"/>
            <a:ext cx="7600950" cy="4530725"/>
          </a:xfrm>
        </p:spPr>
        <p:txBody>
          <a:bodyPr/>
          <a:lstStyle/>
          <a:p>
            <a:pPr>
              <a:buFont typeface="Monotype Sorts" pitchFamily="-84" charset="2"/>
              <a:buChar char="n"/>
              <a:tabLst>
                <a:tab pos="1601312" algn="ctr"/>
                <a:tab pos="3252629" algn="ctr"/>
                <a:tab pos="5141754" algn="ctr"/>
              </a:tabLst>
              <a:defRPr/>
            </a:pPr>
            <a:r>
              <a:rPr lang="en-US" altLang="en-US" dirty="0"/>
              <a:t>Now we add the concepts of varying arrival times and preemption to the analysis</a:t>
            </a:r>
          </a:p>
          <a:p>
            <a:pPr>
              <a:buFont typeface="Monotype Sorts" pitchFamily="-84" charset="2"/>
              <a:buNone/>
              <a:tabLst>
                <a:tab pos="1601312" algn="ctr"/>
                <a:tab pos="3252629" algn="ctr"/>
                <a:tab pos="5141754" algn="ctr"/>
              </a:tabLst>
              <a:defRPr/>
            </a:pPr>
            <a:r>
              <a:rPr lang="en-US" altLang="en-US" dirty="0"/>
              <a:t>		         </a:t>
            </a:r>
            <a:r>
              <a:rPr lang="en-US" altLang="en-US" u="sng" dirty="0" err="1"/>
              <a:t>Process</a:t>
            </a:r>
            <a:r>
              <a:rPr lang="en-US" altLang="en-US" u="sng" dirty="0" err="1">
                <a:solidFill>
                  <a:schemeClr val="bg1"/>
                </a:solidFill>
              </a:rPr>
              <a:t>A</a:t>
            </a:r>
            <a:r>
              <a:rPr lang="en-US" altLang="en-US" u="sng" dirty="0">
                <a:solidFill>
                  <a:schemeClr val="bg1"/>
                </a:solidFill>
              </a:rPr>
              <a:t>	</a:t>
            </a:r>
            <a:r>
              <a:rPr lang="en-US" altLang="en-US" u="sng" dirty="0" err="1">
                <a:solidFill>
                  <a:schemeClr val="bg1"/>
                </a:solidFill>
              </a:rPr>
              <a:t>arri</a:t>
            </a:r>
            <a:r>
              <a:rPr lang="en-US" altLang="en-US" u="sng" dirty="0">
                <a:solidFill>
                  <a:schemeClr val="bg1"/>
                </a:solidFill>
              </a:rPr>
              <a:t> </a:t>
            </a:r>
            <a:r>
              <a:rPr lang="en-US" altLang="en-US" i="1" u="sng" dirty="0"/>
              <a:t>Arrival </a:t>
            </a:r>
            <a:r>
              <a:rPr lang="en-US" altLang="en-US" u="sng" dirty="0" err="1"/>
              <a:t>Time</a:t>
            </a:r>
            <a:r>
              <a:rPr lang="en-US" altLang="en-US" u="sng" dirty="0" err="1">
                <a:solidFill>
                  <a:schemeClr val="bg1"/>
                </a:solidFill>
              </a:rPr>
              <a:t>T</a:t>
            </a:r>
            <a:r>
              <a:rPr lang="en-US" altLang="en-US" dirty="0"/>
              <a:t>	</a:t>
            </a:r>
            <a:r>
              <a:rPr lang="en-US" altLang="en-US" u="sng" dirty="0"/>
              <a:t>Burst Time</a:t>
            </a:r>
            <a:endParaRPr lang="en-US" altLang="en-US" dirty="0"/>
          </a:p>
          <a:p>
            <a:pPr>
              <a:buFont typeface="Monotype Sorts" pitchFamily="-84" charset="2"/>
              <a:buNone/>
              <a:tabLst>
                <a:tab pos="1601312" algn="ctr"/>
                <a:tab pos="3252629" algn="ctr"/>
                <a:tab pos="5141754" algn="ctr"/>
              </a:tabLst>
              <a:defRPr/>
            </a:pPr>
            <a:r>
              <a:rPr lang="en-US" altLang="en-US" dirty="0"/>
              <a:t>		 </a:t>
            </a:r>
            <a:r>
              <a:rPr lang="en-US" altLang="en-US" i="1" dirty="0"/>
              <a:t>P</a:t>
            </a:r>
            <a:r>
              <a:rPr lang="en-US" altLang="en-US" i="1" baseline="-25000" dirty="0"/>
              <a:t>1</a:t>
            </a:r>
            <a:r>
              <a:rPr lang="en-US" altLang="en-US" dirty="0"/>
              <a:t>	</a:t>
            </a:r>
            <a:r>
              <a:rPr lang="en-US" altLang="en-US" dirty="0">
                <a:solidFill>
                  <a:srgbClr val="000000"/>
                </a:solidFill>
              </a:rPr>
              <a:t>0</a:t>
            </a:r>
            <a:r>
              <a:rPr lang="en-US" altLang="en-US" dirty="0"/>
              <a:t>	8</a:t>
            </a:r>
          </a:p>
          <a:p>
            <a:pPr>
              <a:buFont typeface="Monotype Sorts" pitchFamily="-84" charset="2"/>
              <a:buNone/>
              <a:tabLst>
                <a:tab pos="1601312" algn="ctr"/>
                <a:tab pos="3252629" algn="ctr"/>
                <a:tab pos="5141754" algn="ctr"/>
              </a:tabLst>
              <a:defRPr/>
            </a:pPr>
            <a:r>
              <a:rPr lang="en-US" altLang="en-US" dirty="0"/>
              <a:t>		 </a:t>
            </a:r>
            <a:r>
              <a:rPr lang="en-US" altLang="en-US" i="1" dirty="0"/>
              <a:t>P</a:t>
            </a:r>
            <a:r>
              <a:rPr lang="en-US" altLang="en-US" i="1" baseline="-25000" dirty="0"/>
              <a:t>2 	</a:t>
            </a:r>
            <a:r>
              <a:rPr lang="en-US" altLang="en-US" dirty="0">
                <a:solidFill>
                  <a:srgbClr val="000000"/>
                </a:solidFill>
              </a:rPr>
              <a:t>1</a:t>
            </a:r>
            <a:r>
              <a:rPr lang="en-US" altLang="en-US" dirty="0"/>
              <a:t>	4</a:t>
            </a:r>
          </a:p>
          <a:p>
            <a:pPr>
              <a:buFont typeface="Monotype Sorts" pitchFamily="-84" charset="2"/>
              <a:buNone/>
              <a:tabLst>
                <a:tab pos="1601312" algn="ctr"/>
                <a:tab pos="3252629" algn="ctr"/>
                <a:tab pos="5141754" algn="ctr"/>
              </a:tabLst>
              <a:defRPr/>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2</a:t>
            </a:r>
            <a:r>
              <a:rPr lang="en-US" altLang="en-US" dirty="0"/>
              <a:t>	9</a:t>
            </a:r>
          </a:p>
          <a:p>
            <a:pPr>
              <a:buFont typeface="Monotype Sorts" pitchFamily="-84" charset="2"/>
              <a:buNone/>
              <a:tabLst>
                <a:tab pos="1601312" algn="ctr"/>
                <a:tab pos="3252629" algn="ctr"/>
                <a:tab pos="5141754" algn="ctr"/>
              </a:tabLst>
              <a:defRPr/>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3</a:t>
            </a:r>
            <a:r>
              <a:rPr lang="en-US" altLang="en-US" dirty="0"/>
              <a:t>	5</a:t>
            </a:r>
          </a:p>
          <a:p>
            <a:pPr>
              <a:buFont typeface="Monotype Sorts" pitchFamily="-84" charset="2"/>
              <a:buChar char="n"/>
              <a:tabLst>
                <a:tab pos="1601312" algn="ctr"/>
                <a:tab pos="3252629" algn="ctr"/>
                <a:tab pos="5141754" algn="ctr"/>
              </a:tabLst>
              <a:defRPr/>
            </a:pPr>
            <a:r>
              <a:rPr lang="en-US" altLang="en-US" i="1" dirty="0"/>
              <a:t>Preemptive </a:t>
            </a:r>
            <a:r>
              <a:rPr lang="en-US" altLang="en-US" dirty="0"/>
              <a:t>SJF Gantt Chart</a:t>
            </a:r>
          </a:p>
          <a:p>
            <a:pPr>
              <a:buFont typeface="Monotype Sorts" pitchFamily="-84" charset="2"/>
              <a:buChar char="n"/>
              <a:tabLst>
                <a:tab pos="1601312" algn="ctr"/>
                <a:tab pos="3252629" algn="ctr"/>
                <a:tab pos="5141754" algn="ctr"/>
              </a:tabLst>
              <a:defRPr/>
            </a:pPr>
            <a:endParaRPr lang="en-US" altLang="en-US" dirty="0"/>
          </a:p>
          <a:p>
            <a:pPr>
              <a:buFont typeface="Monotype Sorts" pitchFamily="-84" charset="2"/>
              <a:buChar char="n"/>
              <a:tabLst>
                <a:tab pos="1601312" algn="ctr"/>
                <a:tab pos="3252629" algn="ctr"/>
                <a:tab pos="5141754" algn="ctr"/>
              </a:tabLst>
              <a:defRPr/>
            </a:pPr>
            <a:endParaRPr lang="en-US" altLang="en-US" dirty="0"/>
          </a:p>
          <a:p>
            <a:pPr marL="0" indent="0">
              <a:buFont typeface="Monotype Sorts" pitchFamily="-84" charset="2"/>
              <a:buNone/>
              <a:tabLst>
                <a:tab pos="1601312" algn="ctr"/>
                <a:tab pos="3252629" algn="ctr"/>
                <a:tab pos="5141754" algn="ctr"/>
              </a:tabLst>
              <a:defRPr/>
            </a:pPr>
            <a:endParaRPr lang="en-US" altLang="en-US" dirty="0"/>
          </a:p>
          <a:p>
            <a:pPr>
              <a:buFont typeface="Monotype Sorts" pitchFamily="-84" charset="2"/>
              <a:buChar char="n"/>
              <a:tabLst>
                <a:tab pos="1601312" algn="ctr"/>
                <a:tab pos="3252629" algn="ctr"/>
                <a:tab pos="5141754" algn="ctr"/>
              </a:tabLst>
              <a:defRPr/>
            </a:pPr>
            <a:r>
              <a:rPr lang="en-US" altLang="en-US" dirty="0"/>
              <a:t>Average waiting time = [(10-1)+(1-1)+(17-2)+5-3)]/4 = 26/4 = 6.5 </a:t>
            </a:r>
            <a:r>
              <a:rPr lang="en-US" altLang="en-US" dirty="0" err="1"/>
              <a:t>msec</a:t>
            </a:r>
            <a:endParaRPr lang="en-US" altLang="en-US" dirty="0"/>
          </a:p>
          <a:p>
            <a:pPr>
              <a:buFont typeface="Monotype Sorts" pitchFamily="-84" charset="2"/>
              <a:buChar char="n"/>
              <a:tabLst>
                <a:tab pos="1601312" algn="ctr"/>
                <a:tab pos="3252629" algn="ctr"/>
                <a:tab pos="5141754" algn="ctr"/>
              </a:tabLst>
              <a:defRPr/>
            </a:pPr>
            <a:r>
              <a:rPr lang="en-US" altLang="en-US" dirty="0"/>
              <a:t>Average throughput = [</a:t>
            </a:r>
          </a:p>
          <a:p>
            <a:pPr>
              <a:buFont typeface="Monotype Sorts" pitchFamily="-84" charset="2"/>
              <a:buChar char="n"/>
              <a:tabLst>
                <a:tab pos="1601312" algn="ctr"/>
                <a:tab pos="3252629" algn="ctr"/>
                <a:tab pos="5141754" algn="ctr"/>
              </a:tabLst>
              <a:defRPr/>
            </a:pPr>
            <a:endParaRPr lang="en-US" altLang="en-US" i="1" baseline="-25000" dirty="0"/>
          </a:p>
          <a:p>
            <a:pPr>
              <a:buFont typeface="Monotype Sorts" pitchFamily="-84" charset="2"/>
              <a:buNone/>
              <a:tabLst>
                <a:tab pos="1601312" algn="ctr"/>
                <a:tab pos="3252629" algn="ctr"/>
                <a:tab pos="5141754" algn="ctr"/>
              </a:tabLst>
              <a:defRPr/>
            </a:pPr>
            <a:endParaRPr lang="en-US" altLang="en-US" i="1" baseline="-25000" dirty="0"/>
          </a:p>
        </p:txBody>
      </p:sp>
      <p:pic>
        <p:nvPicPr>
          <p:cNvPr id="43012" name="Picture 1">
            <a:extLst>
              <a:ext uri="{FF2B5EF4-FFF2-40B4-BE49-F238E27FC236}">
                <a16:creationId xmlns:a16="http://schemas.microsoft.com/office/drawing/2014/main" id="{510EFDF2-C2A9-47C4-9A6A-30006C3510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213" y="4284663"/>
            <a:ext cx="65357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F23834E-73AB-4919-BF52-9A7BE745EFCB}"/>
              </a:ext>
            </a:extLst>
          </p:cNvPr>
          <p:cNvSpPr>
            <a:spLocks noGrp="1" noChangeArrowheads="1"/>
          </p:cNvSpPr>
          <p:nvPr>
            <p:ph type="title"/>
          </p:nvPr>
        </p:nvSpPr>
        <p:spPr>
          <a:xfrm>
            <a:off x="457200" y="176213"/>
            <a:ext cx="8229600" cy="576262"/>
          </a:xfrm>
        </p:spPr>
        <p:txBody>
          <a:bodyPr/>
          <a:lstStyle/>
          <a:p>
            <a:pPr eaLnBrk="1" hangingPunct="1"/>
            <a:r>
              <a:rPr lang="en-US" altLang="en-US"/>
              <a:t>Round Robin (RR)</a:t>
            </a:r>
          </a:p>
        </p:txBody>
      </p:sp>
      <p:sp>
        <p:nvSpPr>
          <p:cNvPr id="49155" name="Rectangle 3">
            <a:extLst>
              <a:ext uri="{FF2B5EF4-FFF2-40B4-BE49-F238E27FC236}">
                <a16:creationId xmlns:a16="http://schemas.microsoft.com/office/drawing/2014/main" id="{B81D6F48-4906-4603-86E2-E82291DB8CFD}"/>
              </a:ext>
            </a:extLst>
          </p:cNvPr>
          <p:cNvSpPr>
            <a:spLocks noGrp="1" noChangeArrowheads="1"/>
          </p:cNvSpPr>
          <p:nvPr>
            <p:ph type="body" idx="1"/>
          </p:nvPr>
        </p:nvSpPr>
        <p:spPr>
          <a:xfrm>
            <a:off x="889000" y="1231900"/>
            <a:ext cx="7150100" cy="4483100"/>
          </a:xfrm>
        </p:spPr>
        <p:txBody>
          <a:bodyPr/>
          <a:lstStyle/>
          <a:p>
            <a:r>
              <a:rPr lang="en-US" altLang="en-US"/>
              <a:t>Each process gets a small unit of CPU time (</a:t>
            </a:r>
            <a:r>
              <a:rPr lang="en-US" altLang="en-US" b="1">
                <a:solidFill>
                  <a:srgbClr val="3366FF"/>
                </a:solidFill>
              </a:rPr>
              <a:t>time</a:t>
            </a:r>
            <a:r>
              <a:rPr lang="en-US" altLang="en-US" b="1"/>
              <a:t> </a:t>
            </a:r>
            <a:r>
              <a:rPr lang="en-US" altLang="en-US" b="1">
                <a:solidFill>
                  <a:srgbClr val="3366FF"/>
                </a:solidFill>
              </a:rPr>
              <a:t>quantum</a:t>
            </a:r>
            <a:r>
              <a:rPr lang="en-US" altLang="en-US" b="1"/>
              <a:t> </a:t>
            </a:r>
            <a:r>
              <a:rPr lang="en-US" altLang="en-US" i="1"/>
              <a:t>q</a:t>
            </a:r>
            <a:r>
              <a:rPr lang="en-US" altLang="en-US"/>
              <a:t>), usually 10-100 milliseconds.  After this time has elapsed, the process is preempted and added to the end of the ready queue.</a:t>
            </a:r>
          </a:p>
          <a:p>
            <a:r>
              <a:rPr lang="en-US" altLang="en-US"/>
              <a:t>If there are </a:t>
            </a:r>
            <a:r>
              <a:rPr lang="en-US" altLang="en-US" i="1"/>
              <a:t>n</a:t>
            </a:r>
            <a:r>
              <a:rPr lang="en-US" altLang="en-US"/>
              <a:t> processes in the ready queue and the time quantum is </a:t>
            </a:r>
            <a:r>
              <a:rPr lang="en-US" altLang="en-US" i="1"/>
              <a:t>q</a:t>
            </a:r>
            <a:r>
              <a:rPr lang="en-US" altLang="en-US"/>
              <a:t>, then each process gets 1/</a:t>
            </a:r>
            <a:r>
              <a:rPr lang="en-US" altLang="en-US" i="1"/>
              <a:t>n</a:t>
            </a:r>
            <a:r>
              <a:rPr lang="en-US" altLang="en-US"/>
              <a:t> of the CPU time in chunks of at most </a:t>
            </a:r>
            <a:r>
              <a:rPr lang="en-US" altLang="en-US" i="1"/>
              <a:t>q</a:t>
            </a:r>
            <a:r>
              <a:rPr lang="en-US" altLang="en-US"/>
              <a:t> time units at once.  No process waits more than (</a:t>
            </a:r>
            <a:r>
              <a:rPr lang="en-US" altLang="en-US" i="1"/>
              <a:t>n</a:t>
            </a:r>
            <a:r>
              <a:rPr lang="en-US" altLang="en-US"/>
              <a:t>-1)</a:t>
            </a:r>
            <a:r>
              <a:rPr lang="en-US" altLang="en-US" i="1"/>
              <a:t>q </a:t>
            </a:r>
            <a:r>
              <a:rPr lang="en-US" altLang="en-US"/>
              <a:t>time units.</a:t>
            </a:r>
          </a:p>
          <a:p>
            <a:r>
              <a:rPr lang="en-US" altLang="en-US"/>
              <a:t>Timer interrupts every quantum to schedule next process</a:t>
            </a:r>
          </a:p>
          <a:p>
            <a:r>
              <a:rPr lang="en-US" altLang="en-US"/>
              <a:t>Performance</a:t>
            </a:r>
          </a:p>
          <a:p>
            <a:pPr lvl="1"/>
            <a:r>
              <a:rPr lang="en-US" altLang="en-US" i="1"/>
              <a:t>q</a:t>
            </a:r>
            <a:r>
              <a:rPr lang="en-US" altLang="en-US"/>
              <a:t> large </a:t>
            </a:r>
            <a:r>
              <a:rPr lang="en-US" altLang="en-US">
                <a:sym typeface="Symbol" panose="05050102010706020507" pitchFamily="18" charset="2"/>
              </a:rPr>
              <a:t> FIFO</a:t>
            </a:r>
          </a:p>
          <a:p>
            <a:pPr lvl="1"/>
            <a:r>
              <a:rPr lang="en-US" altLang="en-US" i="1">
                <a:sym typeface="Symbol" panose="05050102010706020507" pitchFamily="18" charset="2"/>
              </a:rPr>
              <a:t>q </a:t>
            </a:r>
            <a:r>
              <a:rPr lang="en-US" altLang="en-US">
                <a:sym typeface="Symbol" panose="05050102010706020507" pitchFamily="18" charset="2"/>
              </a:rPr>
              <a:t>small  </a:t>
            </a:r>
            <a:r>
              <a:rPr lang="en-US" altLang="en-US" i="1">
                <a:sym typeface="Symbol" panose="05050102010706020507" pitchFamily="18" charset="2"/>
              </a:rPr>
              <a:t>q </a:t>
            </a:r>
            <a:r>
              <a:rPr lang="en-US" altLang="en-US">
                <a:sym typeface="Symbol" panose="05050102010706020507" pitchFamily="18" charset="2"/>
              </a:rPr>
              <a:t>must be large with respect to context switch, otherwise overhead is too high</a:t>
            </a:r>
          </a:p>
        </p:txBody>
      </p:sp>
    </p:spTree>
    <p:extLst>
      <p:ext uri="{BB962C8B-B14F-4D97-AF65-F5344CB8AC3E}">
        <p14:creationId xmlns:p14="http://schemas.microsoft.com/office/powerpoint/2010/main" val="3558652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BEE513E-29B1-4AA4-AF8B-7A962ECE3F4A}"/>
              </a:ext>
            </a:extLst>
          </p:cNvPr>
          <p:cNvSpPr>
            <a:spLocks noGrp="1" noChangeArrowheads="1"/>
          </p:cNvSpPr>
          <p:nvPr>
            <p:ph type="title"/>
          </p:nvPr>
        </p:nvSpPr>
        <p:spPr>
          <a:xfrm>
            <a:off x="1358900" y="139700"/>
            <a:ext cx="7750175" cy="647700"/>
          </a:xfrm>
        </p:spPr>
        <p:txBody>
          <a:bodyPr/>
          <a:lstStyle/>
          <a:p>
            <a:pPr eaLnBrk="1" hangingPunct="1"/>
            <a:r>
              <a:rPr lang="en-US" altLang="en-US"/>
              <a:t>Example of RR with Time Quantum = 4</a:t>
            </a:r>
          </a:p>
        </p:txBody>
      </p:sp>
      <p:sp>
        <p:nvSpPr>
          <p:cNvPr id="51203" name="Rectangle 3">
            <a:extLst>
              <a:ext uri="{FF2B5EF4-FFF2-40B4-BE49-F238E27FC236}">
                <a16:creationId xmlns:a16="http://schemas.microsoft.com/office/drawing/2014/main" id="{B6989317-FF37-49EF-AB40-B7E8595FAB17}"/>
              </a:ext>
            </a:extLst>
          </p:cNvPr>
          <p:cNvSpPr>
            <a:spLocks noGrp="1" noChangeArrowheads="1"/>
          </p:cNvSpPr>
          <p:nvPr>
            <p:ph type="body" idx="1"/>
          </p:nvPr>
        </p:nvSpPr>
        <p:spPr>
          <a:xfrm>
            <a:off x="954088" y="1193800"/>
            <a:ext cx="7351712" cy="4483100"/>
          </a:xfrm>
        </p:spPr>
        <p:txBody>
          <a:bodyPr/>
          <a:lstStyle/>
          <a:p>
            <a:pPr>
              <a:lnSpc>
                <a:spcPct val="90000"/>
              </a:lnSpc>
              <a:buFont typeface="Monotype Sorts"/>
              <a:buNone/>
              <a:tabLst>
                <a:tab pos="2219325" algn="ctr"/>
                <a:tab pos="3994150" algn="ctr"/>
              </a:tabLst>
            </a:pPr>
            <a:r>
              <a:rPr lang="en-US" altLang="en-US" dirty="0"/>
              <a:t>		</a:t>
            </a:r>
            <a:r>
              <a:rPr lang="en-US" altLang="en-US" u="sng" dirty="0"/>
              <a:t>Process</a:t>
            </a:r>
            <a:r>
              <a:rPr lang="en-US" altLang="en-US" dirty="0"/>
              <a:t>	</a:t>
            </a:r>
            <a:r>
              <a:rPr lang="en-US" altLang="en-US" u="sng" dirty="0"/>
              <a:t>Burst Time</a:t>
            </a:r>
          </a:p>
          <a:p>
            <a:pPr>
              <a:lnSpc>
                <a:spcPct val="90000"/>
              </a:lnSpc>
              <a:buFont typeface="Monotype Sorts"/>
              <a:buNone/>
              <a:tabLst>
                <a:tab pos="2219325" algn="ctr"/>
                <a:tab pos="3994150" algn="ctr"/>
              </a:tabLst>
            </a:pPr>
            <a:r>
              <a:rPr lang="en-US" altLang="en-US" i="1" dirty="0"/>
              <a:t>		P</a:t>
            </a:r>
            <a:r>
              <a:rPr lang="en-US" altLang="en-US" i="1" baseline="-25000" dirty="0"/>
              <a:t>1	</a:t>
            </a:r>
            <a:r>
              <a:rPr lang="en-US" altLang="en-US" dirty="0"/>
              <a:t>24</a:t>
            </a:r>
          </a:p>
          <a:p>
            <a:pPr>
              <a:lnSpc>
                <a:spcPct val="90000"/>
              </a:lnSpc>
              <a:buFont typeface="Monotype Sorts"/>
              <a:buNone/>
              <a:tabLst>
                <a:tab pos="2219325" algn="ctr"/>
                <a:tab pos="3994150" algn="ctr"/>
              </a:tabLst>
            </a:pPr>
            <a:r>
              <a:rPr lang="en-US" altLang="en-US" dirty="0"/>
              <a:t>		 </a:t>
            </a:r>
            <a:r>
              <a:rPr lang="en-US" altLang="en-US" i="1" dirty="0"/>
              <a:t>P</a:t>
            </a:r>
            <a:r>
              <a:rPr lang="en-US" altLang="en-US" i="1" baseline="-25000" dirty="0"/>
              <a:t>2	 </a:t>
            </a:r>
            <a:r>
              <a:rPr lang="en-US" altLang="en-US" dirty="0"/>
              <a:t>3</a:t>
            </a:r>
          </a:p>
          <a:p>
            <a:pPr>
              <a:lnSpc>
                <a:spcPct val="90000"/>
              </a:lnSpc>
              <a:buFont typeface="Monotype Sorts"/>
              <a:buNone/>
              <a:tabLst>
                <a:tab pos="2219325" algn="ctr"/>
                <a:tab pos="3994150" algn="ctr"/>
              </a:tabLst>
            </a:pPr>
            <a:r>
              <a:rPr lang="en-US" altLang="en-US" dirty="0"/>
              <a:t>		 </a:t>
            </a:r>
            <a:r>
              <a:rPr lang="en-US" altLang="en-US" i="1" dirty="0"/>
              <a:t>P</a:t>
            </a:r>
            <a:r>
              <a:rPr lang="en-US" altLang="en-US" i="1" baseline="-25000" dirty="0"/>
              <a:t>3	</a:t>
            </a:r>
            <a:r>
              <a:rPr lang="en-US" altLang="en-US" dirty="0"/>
              <a:t>3	</a:t>
            </a:r>
          </a:p>
          <a:p>
            <a:pPr>
              <a:lnSpc>
                <a:spcPct val="90000"/>
              </a:lnSpc>
              <a:tabLst>
                <a:tab pos="2219325" algn="ctr"/>
                <a:tab pos="3994150" algn="ctr"/>
              </a:tabLst>
            </a:pPr>
            <a:r>
              <a:rPr lang="en-US" altLang="en-US" dirty="0"/>
              <a:t>The Gantt chart is: </a:t>
            </a: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a:p>
            <a:pPr>
              <a:lnSpc>
                <a:spcPct val="90000"/>
              </a:lnSpc>
              <a:tabLst>
                <a:tab pos="2219325" algn="ctr"/>
                <a:tab pos="3994150" algn="ctr"/>
              </a:tabLst>
            </a:pPr>
            <a:r>
              <a:rPr lang="en-US" altLang="en-US" dirty="0"/>
              <a:t>Typically, higher average turnaround than SJF, but better </a:t>
            </a:r>
            <a:r>
              <a:rPr lang="en-US" altLang="en-US" b="1" i="1" dirty="0"/>
              <a:t>response</a:t>
            </a:r>
          </a:p>
          <a:p>
            <a:pPr>
              <a:lnSpc>
                <a:spcPct val="90000"/>
              </a:lnSpc>
              <a:tabLst>
                <a:tab pos="2219325" algn="ctr"/>
                <a:tab pos="3994150" algn="ctr"/>
              </a:tabLst>
            </a:pPr>
            <a:r>
              <a:rPr lang="en-US" altLang="en-US" dirty="0"/>
              <a:t>q should be large compared to context switch time</a:t>
            </a:r>
          </a:p>
          <a:p>
            <a:pPr>
              <a:lnSpc>
                <a:spcPct val="90000"/>
              </a:lnSpc>
              <a:tabLst>
                <a:tab pos="2219325" algn="ctr"/>
                <a:tab pos="3994150" algn="ctr"/>
              </a:tabLst>
            </a:pPr>
            <a:r>
              <a:rPr lang="en-US" altLang="en-US" dirty="0"/>
              <a:t>q usually 10ms to 100ms, context switch &lt; 10 </a:t>
            </a:r>
            <a:r>
              <a:rPr lang="en-US" altLang="en-US" dirty="0" err="1"/>
              <a:t>usec</a:t>
            </a:r>
            <a:endParaRPr lang="en-US" altLang="en-US" dirty="0"/>
          </a:p>
          <a:p>
            <a:pPr>
              <a:lnSpc>
                <a:spcPct val="90000"/>
              </a:lnSpc>
              <a:tabLst>
                <a:tab pos="2219325" algn="ctr"/>
                <a:tab pos="3994150" algn="ctr"/>
              </a:tabLst>
            </a:pPr>
            <a:endParaRPr lang="en-US" altLang="en-US" dirty="0"/>
          </a:p>
        </p:txBody>
      </p:sp>
      <p:pic>
        <p:nvPicPr>
          <p:cNvPr id="51204" name="Picture 1">
            <a:extLst>
              <a:ext uri="{FF2B5EF4-FFF2-40B4-BE49-F238E27FC236}">
                <a16:creationId xmlns:a16="http://schemas.microsoft.com/office/drawing/2014/main" id="{08BABC5C-E505-4680-9786-28BF3A5448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3227388"/>
            <a:ext cx="67706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489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5BDC6B9-53A8-4461-ABAD-F02EDFD895EA}"/>
              </a:ext>
            </a:extLst>
          </p:cNvPr>
          <p:cNvSpPr>
            <a:spLocks noGrp="1" noChangeArrowheads="1"/>
          </p:cNvSpPr>
          <p:nvPr>
            <p:ph type="title"/>
          </p:nvPr>
        </p:nvSpPr>
        <p:spPr>
          <a:xfrm>
            <a:off x="1063625" y="182563"/>
            <a:ext cx="7829550" cy="525462"/>
          </a:xfrm>
        </p:spPr>
        <p:txBody>
          <a:bodyPr/>
          <a:lstStyle/>
          <a:p>
            <a:pPr eaLnBrk="1" hangingPunct="1"/>
            <a:r>
              <a:rPr lang="en-US" altLang="en-US" sz="2800"/>
              <a:t>Time Quantum and Context Switch Time</a:t>
            </a:r>
          </a:p>
        </p:txBody>
      </p:sp>
      <p:pic>
        <p:nvPicPr>
          <p:cNvPr id="53251" name="Picture 7">
            <a:extLst>
              <a:ext uri="{FF2B5EF4-FFF2-40B4-BE49-F238E27FC236}">
                <a16:creationId xmlns:a16="http://schemas.microsoft.com/office/drawing/2014/main" id="{5F9DFB92-D04C-4903-8205-E50CD237B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9388"/>
            <a:ext cx="6527800"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1">
            <a:extLst>
              <a:ext uri="{FF2B5EF4-FFF2-40B4-BE49-F238E27FC236}">
                <a16:creationId xmlns:a16="http://schemas.microsoft.com/office/drawing/2014/main" id="{EE123334-8756-4FFB-BAA5-AB03738CD200}"/>
              </a:ext>
            </a:extLst>
          </p:cNvPr>
          <p:cNvSpPr txBox="1">
            <a:spLocks noChangeArrowheads="1"/>
          </p:cNvSpPr>
          <p:nvPr/>
        </p:nvSpPr>
        <p:spPr bwMode="auto">
          <a:xfrm>
            <a:off x="1063625" y="5108575"/>
            <a:ext cx="7815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The greater the time quantum, the fewer the number of context</a:t>
            </a:r>
          </a:p>
          <a:p>
            <a:pPr>
              <a:spcBef>
                <a:spcPct val="0"/>
              </a:spcBef>
              <a:buClrTx/>
              <a:buSzTx/>
              <a:buFontTx/>
              <a:buNone/>
            </a:pPr>
            <a:r>
              <a:rPr kumimoji="0" lang="en-US" altLang="en-US">
                <a:latin typeface="Verdana" panose="020B0604030504040204" pitchFamily="34" charset="0"/>
              </a:rPr>
              <a:t>Switches.</a:t>
            </a:r>
          </a:p>
          <a:p>
            <a:pPr>
              <a:spcBef>
                <a:spcPct val="0"/>
              </a:spcBef>
              <a:buClrTx/>
              <a:buSzTx/>
              <a:buFontTx/>
              <a:buNone/>
            </a:pPr>
            <a:endParaRPr kumimoji="0" lang="en-US" altLang="en-US">
              <a:latin typeface="Verdana" panose="020B0604030504040204" pitchFamily="34" charset="0"/>
            </a:endParaRPr>
          </a:p>
          <a:p>
            <a:pPr>
              <a:spcBef>
                <a:spcPct val="0"/>
              </a:spcBef>
              <a:buClrTx/>
              <a:buSzTx/>
              <a:buFontTx/>
              <a:buNone/>
            </a:pPr>
            <a:r>
              <a:rPr kumimoji="0" lang="en-US" altLang="en-US">
                <a:latin typeface="Verdana" panose="020B0604030504040204" pitchFamily="34" charset="0"/>
              </a:rPr>
              <a:t>Number of context switches is inversely related to time quantum.</a:t>
            </a:r>
          </a:p>
        </p:txBody>
      </p:sp>
    </p:spTree>
    <p:extLst>
      <p:ext uri="{BB962C8B-B14F-4D97-AF65-F5344CB8AC3E}">
        <p14:creationId xmlns:p14="http://schemas.microsoft.com/office/powerpoint/2010/main" val="3754532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317E4CE-9D28-4743-8458-9FF5D1FD0D66}"/>
              </a:ext>
            </a:extLst>
          </p:cNvPr>
          <p:cNvSpPr>
            <a:spLocks noGrp="1" noChangeArrowheads="1"/>
          </p:cNvSpPr>
          <p:nvPr>
            <p:ph type="title"/>
          </p:nvPr>
        </p:nvSpPr>
        <p:spPr>
          <a:xfrm>
            <a:off x="830263" y="266700"/>
            <a:ext cx="8535987" cy="457200"/>
          </a:xfrm>
        </p:spPr>
        <p:txBody>
          <a:bodyPr/>
          <a:lstStyle/>
          <a:p>
            <a:pPr eaLnBrk="1" hangingPunct="1"/>
            <a:r>
              <a:rPr lang="en-US" altLang="en-US" sz="2400"/>
              <a:t>Turnaround Time Varies With The Time Quantum</a:t>
            </a:r>
          </a:p>
        </p:txBody>
      </p:sp>
      <p:pic>
        <p:nvPicPr>
          <p:cNvPr id="55299" name="Picture 7">
            <a:extLst>
              <a:ext uri="{FF2B5EF4-FFF2-40B4-BE49-F238E27FC236}">
                <a16:creationId xmlns:a16="http://schemas.microsoft.com/office/drawing/2014/main" id="{7FDC7C91-B724-481A-A952-BCCFA44E5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388" y="1379538"/>
            <a:ext cx="5005387"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3">
            <a:extLst>
              <a:ext uri="{FF2B5EF4-FFF2-40B4-BE49-F238E27FC236}">
                <a16:creationId xmlns:a16="http://schemas.microsoft.com/office/drawing/2014/main" id="{72B51752-E5B7-42D5-BB4D-28F3E343B6A8}"/>
              </a:ext>
            </a:extLst>
          </p:cNvPr>
          <p:cNvSpPr txBox="1">
            <a:spLocks noChangeArrowheads="1"/>
          </p:cNvSpPr>
          <p:nvPr/>
        </p:nvSpPr>
        <p:spPr bwMode="auto">
          <a:xfrm>
            <a:off x="5937250" y="3744913"/>
            <a:ext cx="2312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spcBef>
                <a:spcPct val="35000"/>
              </a:spcBef>
              <a:buClr>
                <a:srgbClr val="993300"/>
              </a:buClr>
              <a:buSzPct val="90000"/>
              <a:buFont typeface="Monotype Sorts"/>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300">
                <a:latin typeface="Verdana" panose="020B0604030504040204" pitchFamily="34" charset="0"/>
              </a:rPr>
              <a:t>80% of CPU bursts should be shorter than q</a:t>
            </a:r>
          </a:p>
        </p:txBody>
      </p:sp>
    </p:spTree>
    <p:extLst>
      <p:ext uri="{BB962C8B-B14F-4D97-AF65-F5344CB8AC3E}">
        <p14:creationId xmlns:p14="http://schemas.microsoft.com/office/powerpoint/2010/main" val="1888769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9488-7976-4BB3-81C4-F0EC240A4BCB}"/>
              </a:ext>
            </a:extLst>
          </p:cNvPr>
          <p:cNvSpPr>
            <a:spLocks noGrp="1"/>
          </p:cNvSpPr>
          <p:nvPr>
            <p:ph type="title"/>
          </p:nvPr>
        </p:nvSpPr>
        <p:spPr/>
        <p:txBody>
          <a:bodyPr/>
          <a:lstStyle/>
          <a:p>
            <a:r>
              <a:rPr lang="en-US" dirty="0"/>
              <a:t>Round Robin Example</a:t>
            </a:r>
          </a:p>
        </p:txBody>
      </p:sp>
      <p:sp>
        <p:nvSpPr>
          <p:cNvPr id="3" name="Content Placeholder 2">
            <a:extLst>
              <a:ext uri="{FF2B5EF4-FFF2-40B4-BE49-F238E27FC236}">
                <a16:creationId xmlns:a16="http://schemas.microsoft.com/office/drawing/2014/main" id="{079E36CE-9556-45F7-8164-42284E63516D}"/>
              </a:ext>
            </a:extLst>
          </p:cNvPr>
          <p:cNvSpPr>
            <a:spLocks noGrp="1"/>
          </p:cNvSpPr>
          <p:nvPr>
            <p:ph idx="1"/>
          </p:nvPr>
        </p:nvSpPr>
        <p:spPr/>
        <p:txBody>
          <a:bodyPr/>
          <a:lstStyle/>
          <a:p>
            <a:r>
              <a:rPr lang="en-US" dirty="0"/>
              <a:t>Calculating Average Waiting time in Round-Robin Scheduling.</a:t>
            </a:r>
          </a:p>
          <a:p>
            <a:r>
              <a:rPr lang="en-US" dirty="0"/>
              <a:t>Let’s create a Gantt Chart for the following scenario. We have 4 processes each with the following CPU Burst times:</a:t>
            </a:r>
          </a:p>
          <a:p>
            <a:r>
              <a:rPr lang="en-US" dirty="0"/>
              <a:t>How would you calculate Average Waiting time?</a:t>
            </a:r>
          </a:p>
          <a:p>
            <a:r>
              <a:rPr lang="en-US" dirty="0"/>
              <a:t>Assume a quantum = 20 (aka Time Slice)</a:t>
            </a:r>
          </a:p>
          <a:p>
            <a:pPr marL="0" indent="0">
              <a:buNone/>
            </a:pPr>
            <a:endParaRPr lang="en-US" dirty="0"/>
          </a:p>
        </p:txBody>
      </p:sp>
      <p:sp>
        <p:nvSpPr>
          <p:cNvPr id="5" name="TextBox 4">
            <a:extLst>
              <a:ext uri="{FF2B5EF4-FFF2-40B4-BE49-F238E27FC236}">
                <a16:creationId xmlns:a16="http://schemas.microsoft.com/office/drawing/2014/main" id="{6ADC9291-AB5F-4A45-9349-98C3DEB7CE72}"/>
              </a:ext>
            </a:extLst>
          </p:cNvPr>
          <p:cNvSpPr txBox="1"/>
          <p:nvPr/>
        </p:nvSpPr>
        <p:spPr>
          <a:xfrm>
            <a:off x="6294267" y="2601157"/>
            <a:ext cx="2290439" cy="1754326"/>
          </a:xfrm>
          <a:prstGeom prst="rect">
            <a:avLst/>
          </a:prstGeom>
          <a:noFill/>
        </p:spPr>
        <p:txBody>
          <a:bodyPr wrap="square" rtlCol="0">
            <a:spAutoFit/>
          </a:bodyPr>
          <a:lstStyle/>
          <a:p>
            <a:r>
              <a:rPr lang="en-US" dirty="0"/>
              <a:t>               </a:t>
            </a:r>
            <a:r>
              <a:rPr lang="en-US" b="1" dirty="0">
                <a:solidFill>
                  <a:srgbClr val="0070C0"/>
                </a:solidFill>
              </a:rPr>
              <a:t>CPU</a:t>
            </a:r>
          </a:p>
          <a:p>
            <a:r>
              <a:rPr lang="en-US" b="1" u="sng" dirty="0">
                <a:solidFill>
                  <a:srgbClr val="0070C0"/>
                </a:solidFill>
              </a:rPr>
              <a:t>Process   Burst</a:t>
            </a:r>
          </a:p>
          <a:p>
            <a:r>
              <a:rPr lang="en-US" dirty="0"/>
              <a:t>P1               48</a:t>
            </a:r>
          </a:p>
          <a:p>
            <a:r>
              <a:rPr lang="en-US" dirty="0"/>
              <a:t>P2               14</a:t>
            </a:r>
          </a:p>
          <a:p>
            <a:r>
              <a:rPr lang="en-US" dirty="0"/>
              <a:t>P3               63</a:t>
            </a:r>
          </a:p>
          <a:p>
            <a:r>
              <a:rPr lang="en-US" dirty="0"/>
              <a:t>P4               21</a:t>
            </a:r>
          </a:p>
        </p:txBody>
      </p:sp>
      <p:pic>
        <p:nvPicPr>
          <p:cNvPr id="6" name="Picture 5">
            <a:extLst>
              <a:ext uri="{FF2B5EF4-FFF2-40B4-BE49-F238E27FC236}">
                <a16:creationId xmlns:a16="http://schemas.microsoft.com/office/drawing/2014/main" id="{1DCFD8BD-7FEE-413D-ADFC-E9FC38BB81E8}"/>
              </a:ext>
            </a:extLst>
          </p:cNvPr>
          <p:cNvPicPr>
            <a:picLocks noChangeAspect="1"/>
          </p:cNvPicPr>
          <p:nvPr/>
        </p:nvPicPr>
        <p:blipFill rotWithShape="1">
          <a:blip r:embed="rId2"/>
          <a:srcRect l="33398" t="45815" r="34854" b="35210"/>
          <a:stretch/>
        </p:blipFill>
        <p:spPr>
          <a:xfrm>
            <a:off x="850839" y="3234999"/>
            <a:ext cx="4864964" cy="1473693"/>
          </a:xfrm>
          <a:prstGeom prst="rect">
            <a:avLst/>
          </a:prstGeom>
        </p:spPr>
      </p:pic>
      <p:sp>
        <p:nvSpPr>
          <p:cNvPr id="7" name="TextBox 6">
            <a:extLst>
              <a:ext uri="{FF2B5EF4-FFF2-40B4-BE49-F238E27FC236}">
                <a16:creationId xmlns:a16="http://schemas.microsoft.com/office/drawing/2014/main" id="{C780658C-F912-4947-8241-BBADEB533257}"/>
              </a:ext>
            </a:extLst>
          </p:cNvPr>
          <p:cNvSpPr txBox="1"/>
          <p:nvPr/>
        </p:nvSpPr>
        <p:spPr>
          <a:xfrm>
            <a:off x="966071" y="3602514"/>
            <a:ext cx="471604" cy="369332"/>
          </a:xfrm>
          <a:prstGeom prst="rect">
            <a:avLst/>
          </a:prstGeom>
          <a:noFill/>
        </p:spPr>
        <p:txBody>
          <a:bodyPr wrap="none" rtlCol="0">
            <a:spAutoFit/>
          </a:bodyPr>
          <a:lstStyle/>
          <a:p>
            <a:r>
              <a:rPr lang="en-US" dirty="0"/>
              <a:t>P1</a:t>
            </a:r>
          </a:p>
        </p:txBody>
      </p:sp>
      <p:sp>
        <p:nvSpPr>
          <p:cNvPr id="8" name="TextBox 7">
            <a:extLst>
              <a:ext uri="{FF2B5EF4-FFF2-40B4-BE49-F238E27FC236}">
                <a16:creationId xmlns:a16="http://schemas.microsoft.com/office/drawing/2014/main" id="{09003595-74F0-4112-9C34-62F63FBABD85}"/>
              </a:ext>
            </a:extLst>
          </p:cNvPr>
          <p:cNvSpPr txBox="1"/>
          <p:nvPr/>
        </p:nvSpPr>
        <p:spPr>
          <a:xfrm>
            <a:off x="1501164" y="3606043"/>
            <a:ext cx="471604" cy="369332"/>
          </a:xfrm>
          <a:prstGeom prst="rect">
            <a:avLst/>
          </a:prstGeom>
          <a:noFill/>
        </p:spPr>
        <p:txBody>
          <a:bodyPr wrap="none" rtlCol="0">
            <a:spAutoFit/>
          </a:bodyPr>
          <a:lstStyle/>
          <a:p>
            <a:r>
              <a:rPr lang="en-US" dirty="0"/>
              <a:t>P2</a:t>
            </a:r>
          </a:p>
        </p:txBody>
      </p:sp>
      <p:sp>
        <p:nvSpPr>
          <p:cNvPr id="9" name="TextBox 8">
            <a:extLst>
              <a:ext uri="{FF2B5EF4-FFF2-40B4-BE49-F238E27FC236}">
                <a16:creationId xmlns:a16="http://schemas.microsoft.com/office/drawing/2014/main" id="{CED03B43-CCA6-4AEB-A0DB-51A95D7721F9}"/>
              </a:ext>
            </a:extLst>
          </p:cNvPr>
          <p:cNvSpPr txBox="1"/>
          <p:nvPr/>
        </p:nvSpPr>
        <p:spPr>
          <a:xfrm>
            <a:off x="2001304" y="3607807"/>
            <a:ext cx="471604" cy="369332"/>
          </a:xfrm>
          <a:prstGeom prst="rect">
            <a:avLst/>
          </a:prstGeom>
          <a:noFill/>
        </p:spPr>
        <p:txBody>
          <a:bodyPr wrap="none" rtlCol="0">
            <a:spAutoFit/>
          </a:bodyPr>
          <a:lstStyle/>
          <a:p>
            <a:r>
              <a:rPr lang="en-US" dirty="0"/>
              <a:t>P3</a:t>
            </a:r>
          </a:p>
        </p:txBody>
      </p:sp>
      <p:sp>
        <p:nvSpPr>
          <p:cNvPr id="10" name="TextBox 9">
            <a:extLst>
              <a:ext uri="{FF2B5EF4-FFF2-40B4-BE49-F238E27FC236}">
                <a16:creationId xmlns:a16="http://schemas.microsoft.com/office/drawing/2014/main" id="{49C29A12-64D2-4E0C-A656-90CDC7A839FF}"/>
              </a:ext>
            </a:extLst>
          </p:cNvPr>
          <p:cNvSpPr txBox="1"/>
          <p:nvPr/>
        </p:nvSpPr>
        <p:spPr>
          <a:xfrm>
            <a:off x="2520437" y="3602514"/>
            <a:ext cx="471604" cy="369332"/>
          </a:xfrm>
          <a:prstGeom prst="rect">
            <a:avLst/>
          </a:prstGeom>
          <a:noFill/>
        </p:spPr>
        <p:txBody>
          <a:bodyPr wrap="none" rtlCol="0">
            <a:spAutoFit/>
          </a:bodyPr>
          <a:lstStyle/>
          <a:p>
            <a:r>
              <a:rPr lang="en-US" dirty="0"/>
              <a:t>P4</a:t>
            </a:r>
          </a:p>
        </p:txBody>
      </p:sp>
      <p:sp>
        <p:nvSpPr>
          <p:cNvPr id="11" name="TextBox 10">
            <a:extLst>
              <a:ext uri="{FF2B5EF4-FFF2-40B4-BE49-F238E27FC236}">
                <a16:creationId xmlns:a16="http://schemas.microsoft.com/office/drawing/2014/main" id="{1EBE36E4-7EE0-44A4-965C-B9DC77923095}"/>
              </a:ext>
            </a:extLst>
          </p:cNvPr>
          <p:cNvSpPr txBox="1"/>
          <p:nvPr/>
        </p:nvSpPr>
        <p:spPr>
          <a:xfrm>
            <a:off x="3098901" y="3606043"/>
            <a:ext cx="471604" cy="369332"/>
          </a:xfrm>
          <a:prstGeom prst="rect">
            <a:avLst/>
          </a:prstGeom>
          <a:noFill/>
        </p:spPr>
        <p:txBody>
          <a:bodyPr wrap="none" rtlCol="0">
            <a:spAutoFit/>
          </a:bodyPr>
          <a:lstStyle/>
          <a:p>
            <a:r>
              <a:rPr lang="en-US" dirty="0"/>
              <a:t>P1</a:t>
            </a:r>
          </a:p>
        </p:txBody>
      </p:sp>
      <p:sp>
        <p:nvSpPr>
          <p:cNvPr id="12" name="TextBox 11">
            <a:extLst>
              <a:ext uri="{FF2B5EF4-FFF2-40B4-BE49-F238E27FC236}">
                <a16:creationId xmlns:a16="http://schemas.microsoft.com/office/drawing/2014/main" id="{D1BE93CC-D6AD-48DA-876D-336FCE062010}"/>
              </a:ext>
            </a:extLst>
          </p:cNvPr>
          <p:cNvSpPr txBox="1"/>
          <p:nvPr/>
        </p:nvSpPr>
        <p:spPr>
          <a:xfrm>
            <a:off x="3567281" y="3614921"/>
            <a:ext cx="471604" cy="369332"/>
          </a:xfrm>
          <a:prstGeom prst="rect">
            <a:avLst/>
          </a:prstGeom>
          <a:noFill/>
        </p:spPr>
        <p:txBody>
          <a:bodyPr wrap="none" rtlCol="0">
            <a:spAutoFit/>
          </a:bodyPr>
          <a:lstStyle/>
          <a:p>
            <a:r>
              <a:rPr lang="en-US" dirty="0"/>
              <a:t>P3</a:t>
            </a:r>
          </a:p>
        </p:txBody>
      </p:sp>
      <p:sp>
        <p:nvSpPr>
          <p:cNvPr id="13" name="TextBox 12">
            <a:extLst>
              <a:ext uri="{FF2B5EF4-FFF2-40B4-BE49-F238E27FC236}">
                <a16:creationId xmlns:a16="http://schemas.microsoft.com/office/drawing/2014/main" id="{5A781008-197A-4E77-B14E-EF2C1FB7D851}"/>
              </a:ext>
            </a:extLst>
          </p:cNvPr>
          <p:cNvSpPr txBox="1"/>
          <p:nvPr/>
        </p:nvSpPr>
        <p:spPr>
          <a:xfrm>
            <a:off x="4130910" y="3629092"/>
            <a:ext cx="471604" cy="369332"/>
          </a:xfrm>
          <a:prstGeom prst="rect">
            <a:avLst/>
          </a:prstGeom>
          <a:noFill/>
        </p:spPr>
        <p:txBody>
          <a:bodyPr wrap="none" rtlCol="0">
            <a:spAutoFit/>
          </a:bodyPr>
          <a:lstStyle/>
          <a:p>
            <a:r>
              <a:rPr lang="en-US" dirty="0"/>
              <a:t>P4</a:t>
            </a:r>
          </a:p>
        </p:txBody>
      </p:sp>
      <p:sp>
        <p:nvSpPr>
          <p:cNvPr id="14" name="TextBox 13">
            <a:extLst>
              <a:ext uri="{FF2B5EF4-FFF2-40B4-BE49-F238E27FC236}">
                <a16:creationId xmlns:a16="http://schemas.microsoft.com/office/drawing/2014/main" id="{107D225E-0532-4BD2-9A7D-09DE347E65E8}"/>
              </a:ext>
            </a:extLst>
          </p:cNvPr>
          <p:cNvSpPr txBox="1"/>
          <p:nvPr/>
        </p:nvSpPr>
        <p:spPr>
          <a:xfrm>
            <a:off x="4623519" y="3618449"/>
            <a:ext cx="471604" cy="369332"/>
          </a:xfrm>
          <a:prstGeom prst="rect">
            <a:avLst/>
          </a:prstGeom>
          <a:noFill/>
        </p:spPr>
        <p:txBody>
          <a:bodyPr wrap="none" rtlCol="0">
            <a:spAutoFit/>
          </a:bodyPr>
          <a:lstStyle/>
          <a:p>
            <a:r>
              <a:rPr lang="en-US" dirty="0"/>
              <a:t>P1</a:t>
            </a:r>
          </a:p>
        </p:txBody>
      </p:sp>
      <p:sp>
        <p:nvSpPr>
          <p:cNvPr id="15" name="TextBox 14">
            <a:extLst>
              <a:ext uri="{FF2B5EF4-FFF2-40B4-BE49-F238E27FC236}">
                <a16:creationId xmlns:a16="http://schemas.microsoft.com/office/drawing/2014/main" id="{D18E2802-0D61-4343-A065-88DE1D62AA81}"/>
              </a:ext>
            </a:extLst>
          </p:cNvPr>
          <p:cNvSpPr txBox="1"/>
          <p:nvPr/>
        </p:nvSpPr>
        <p:spPr>
          <a:xfrm>
            <a:off x="5133258" y="3629092"/>
            <a:ext cx="471604" cy="369332"/>
          </a:xfrm>
          <a:prstGeom prst="rect">
            <a:avLst/>
          </a:prstGeom>
          <a:noFill/>
        </p:spPr>
        <p:txBody>
          <a:bodyPr wrap="none" rtlCol="0">
            <a:spAutoFit/>
          </a:bodyPr>
          <a:lstStyle/>
          <a:p>
            <a:r>
              <a:rPr lang="en-US" dirty="0"/>
              <a:t>P3</a:t>
            </a:r>
          </a:p>
        </p:txBody>
      </p:sp>
      <p:sp>
        <p:nvSpPr>
          <p:cNvPr id="16" name="TextBox 15">
            <a:extLst>
              <a:ext uri="{FF2B5EF4-FFF2-40B4-BE49-F238E27FC236}">
                <a16:creationId xmlns:a16="http://schemas.microsoft.com/office/drawing/2014/main" id="{EEFBA581-A1EA-4C8B-9838-8EBBAF154A0B}"/>
              </a:ext>
            </a:extLst>
          </p:cNvPr>
          <p:cNvSpPr txBox="1"/>
          <p:nvPr/>
        </p:nvSpPr>
        <p:spPr>
          <a:xfrm>
            <a:off x="5554539" y="3629092"/>
            <a:ext cx="471604" cy="369332"/>
          </a:xfrm>
          <a:prstGeom prst="rect">
            <a:avLst/>
          </a:prstGeom>
          <a:noFill/>
        </p:spPr>
        <p:txBody>
          <a:bodyPr wrap="none" rtlCol="0">
            <a:spAutoFit/>
          </a:bodyPr>
          <a:lstStyle/>
          <a:p>
            <a:r>
              <a:rPr lang="en-US" dirty="0"/>
              <a:t>P4</a:t>
            </a:r>
          </a:p>
        </p:txBody>
      </p:sp>
    </p:spTree>
    <p:extLst>
      <p:ext uri="{BB962C8B-B14F-4D97-AF65-F5344CB8AC3E}">
        <p14:creationId xmlns:p14="http://schemas.microsoft.com/office/powerpoint/2010/main" val="2945417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CA144BC-88D4-4970-BF72-B0DF3C467DF5}"/>
              </a:ext>
            </a:extLst>
          </p:cNvPr>
          <p:cNvSpPr>
            <a:spLocks noGrp="1" noChangeArrowheads="1"/>
          </p:cNvSpPr>
          <p:nvPr>
            <p:ph type="title"/>
          </p:nvPr>
        </p:nvSpPr>
        <p:spPr>
          <a:xfrm>
            <a:off x="963613" y="201613"/>
            <a:ext cx="7723187" cy="576262"/>
          </a:xfrm>
        </p:spPr>
        <p:txBody>
          <a:bodyPr/>
          <a:lstStyle/>
          <a:p>
            <a:pPr eaLnBrk="1" hangingPunct="1"/>
            <a:r>
              <a:rPr lang="en-US" altLang="en-US"/>
              <a:t>Priority Scheduling</a:t>
            </a:r>
          </a:p>
        </p:txBody>
      </p:sp>
      <p:sp>
        <p:nvSpPr>
          <p:cNvPr id="45059" name="Rectangle 3">
            <a:extLst>
              <a:ext uri="{FF2B5EF4-FFF2-40B4-BE49-F238E27FC236}">
                <a16:creationId xmlns:a16="http://schemas.microsoft.com/office/drawing/2014/main" id="{3B5376A0-F597-4E37-B293-AA1F7E5B36E5}"/>
              </a:ext>
            </a:extLst>
          </p:cNvPr>
          <p:cNvSpPr>
            <a:spLocks noGrp="1" noChangeArrowheads="1"/>
          </p:cNvSpPr>
          <p:nvPr>
            <p:ph type="body" idx="1"/>
          </p:nvPr>
        </p:nvSpPr>
        <p:spPr>
          <a:xfrm>
            <a:off x="882650" y="1233488"/>
            <a:ext cx="7423150" cy="4530725"/>
          </a:xfrm>
        </p:spPr>
        <p:txBody>
          <a:bodyPr/>
          <a:lstStyle/>
          <a:p>
            <a:r>
              <a:rPr lang="en-US" altLang="en-US"/>
              <a:t>A priority number (integer) is associated with each process</a:t>
            </a:r>
          </a:p>
          <a:p>
            <a:endParaRPr lang="en-US" altLang="en-US" sz="800"/>
          </a:p>
          <a:p>
            <a:r>
              <a:rPr lang="en-US" altLang="en-US"/>
              <a:t>The CPU is allocated to the process with the highest priority (smallest integer </a:t>
            </a:r>
            <a:r>
              <a:rPr lang="en-US" altLang="en-US">
                <a:sym typeface="Symbol" panose="05050102010706020507" pitchFamily="18" charset="2"/>
              </a:rPr>
              <a:t> highest priority)</a:t>
            </a:r>
          </a:p>
          <a:p>
            <a:pPr lvl="1"/>
            <a:r>
              <a:rPr lang="en-US" altLang="en-US"/>
              <a:t>Preemptive</a:t>
            </a:r>
          </a:p>
          <a:p>
            <a:pPr lvl="1"/>
            <a:r>
              <a:rPr lang="en-US" altLang="en-US"/>
              <a:t>Nonpreemptive</a:t>
            </a:r>
          </a:p>
          <a:p>
            <a:pPr lvl="1"/>
            <a:endParaRPr lang="en-US" altLang="en-US" sz="800"/>
          </a:p>
          <a:p>
            <a:r>
              <a:rPr lang="en-US" altLang="en-US"/>
              <a:t>SJF is priority scheduling where priority is the inverse of predicted next CPU burst time</a:t>
            </a:r>
          </a:p>
          <a:p>
            <a:endParaRPr lang="en-US" altLang="en-US" sz="800"/>
          </a:p>
          <a:p>
            <a:r>
              <a:rPr lang="en-US" altLang="en-US"/>
              <a:t>Problem </a:t>
            </a:r>
            <a:r>
              <a:rPr lang="en-US" altLang="en-US">
                <a:sym typeface="Symbol" panose="05050102010706020507" pitchFamily="18" charset="2"/>
              </a:rPr>
              <a:t> </a:t>
            </a:r>
            <a:r>
              <a:rPr lang="en-US" altLang="en-US" b="1">
                <a:solidFill>
                  <a:srgbClr val="3366FF"/>
                </a:solidFill>
                <a:sym typeface="Symbol" panose="05050102010706020507" pitchFamily="18" charset="2"/>
              </a:rPr>
              <a:t>Starvation</a:t>
            </a:r>
            <a:r>
              <a:rPr lang="en-US" altLang="en-US" b="1">
                <a:sym typeface="Symbol" panose="05050102010706020507" pitchFamily="18" charset="2"/>
              </a:rPr>
              <a:t> </a:t>
            </a:r>
            <a:r>
              <a:rPr lang="en-US" altLang="en-US">
                <a:sym typeface="Symbol" panose="05050102010706020507" pitchFamily="18" charset="2"/>
              </a:rPr>
              <a:t>– low priority processes may never execute</a:t>
            </a:r>
          </a:p>
          <a:p>
            <a:endParaRPr lang="en-US" altLang="en-US" sz="800">
              <a:sym typeface="Symbol" panose="05050102010706020507" pitchFamily="18" charset="2"/>
            </a:endParaRPr>
          </a:p>
          <a:p>
            <a:r>
              <a:rPr lang="en-US" altLang="en-US">
                <a:sym typeface="Symbol" panose="05050102010706020507" pitchFamily="18" charset="2"/>
              </a:rPr>
              <a:t>Solution  </a:t>
            </a:r>
            <a:r>
              <a:rPr lang="en-US" altLang="en-US" b="1">
                <a:solidFill>
                  <a:srgbClr val="3366FF"/>
                </a:solidFill>
                <a:sym typeface="Symbol" panose="05050102010706020507" pitchFamily="18" charset="2"/>
              </a:rPr>
              <a:t>Aging</a:t>
            </a:r>
            <a:r>
              <a:rPr lang="en-US" altLang="en-US" b="1">
                <a:sym typeface="Symbol" panose="05050102010706020507" pitchFamily="18" charset="2"/>
              </a:rPr>
              <a:t> </a:t>
            </a:r>
            <a:r>
              <a:rPr lang="en-US" altLang="en-US">
                <a:sym typeface="Symbol" panose="05050102010706020507" pitchFamily="18" charset="2"/>
              </a:rPr>
              <a:t>– as time progresses increase the priority of the process</a:t>
            </a:r>
          </a:p>
          <a:p>
            <a:pPr>
              <a:buFont typeface="Monotype Sorts"/>
              <a:buNone/>
            </a:pPr>
            <a:endParaRPr lang="en-US" altLang="en-US" b="1">
              <a:solidFill>
                <a:srgbClr val="3366FF"/>
              </a:solidFill>
              <a:sym typeface="Symbol" panose="05050102010706020507" pitchFamily="18" charset="2"/>
            </a:endParaRPr>
          </a:p>
        </p:txBody>
      </p:sp>
    </p:spTree>
    <p:extLst>
      <p:ext uri="{BB962C8B-B14F-4D97-AF65-F5344CB8AC3E}">
        <p14:creationId xmlns:p14="http://schemas.microsoft.com/office/powerpoint/2010/main" val="278949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407F011-8E7F-4C0F-AAEE-168FC5A75358}"/>
              </a:ext>
            </a:extLst>
          </p:cNvPr>
          <p:cNvSpPr>
            <a:spLocks noGrp="1" noChangeArrowheads="1"/>
          </p:cNvSpPr>
          <p:nvPr>
            <p:ph type="title"/>
          </p:nvPr>
        </p:nvSpPr>
        <p:spPr>
          <a:xfrm>
            <a:off x="1406525" y="201613"/>
            <a:ext cx="7280275" cy="576262"/>
          </a:xfrm>
        </p:spPr>
        <p:txBody>
          <a:bodyPr/>
          <a:lstStyle/>
          <a:p>
            <a:pPr eaLnBrk="1" hangingPunct="1"/>
            <a:r>
              <a:rPr lang="en-US" altLang="en-US"/>
              <a:t>Example of Priority Scheduling</a:t>
            </a:r>
          </a:p>
        </p:txBody>
      </p:sp>
      <p:sp>
        <p:nvSpPr>
          <p:cNvPr id="47107" name="Rectangle 36">
            <a:extLst>
              <a:ext uri="{FF2B5EF4-FFF2-40B4-BE49-F238E27FC236}">
                <a16:creationId xmlns:a16="http://schemas.microsoft.com/office/drawing/2014/main" id="{EBACF50A-C9A6-4DC8-AC28-D833F64B7438}"/>
              </a:ext>
            </a:extLst>
          </p:cNvPr>
          <p:cNvSpPr>
            <a:spLocks noGrp="1" noChangeArrowheads="1"/>
          </p:cNvSpPr>
          <p:nvPr>
            <p:ph type="body" idx="1"/>
          </p:nvPr>
        </p:nvSpPr>
        <p:spPr>
          <a:xfrm>
            <a:off x="806450" y="1233487"/>
            <a:ext cx="8337550" cy="5043025"/>
          </a:xfrm>
        </p:spPr>
        <p:txBody>
          <a:bodyPr/>
          <a:lstStyle/>
          <a:p>
            <a:pPr>
              <a:buFont typeface="Monotype Sorts"/>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a:t>
            </a:r>
            <a:r>
              <a:rPr lang="en-US" altLang="en-US" u="sng" dirty="0">
                <a:solidFill>
                  <a:schemeClr val="bg1"/>
                </a:solidFill>
              </a:rPr>
              <a:t>	</a:t>
            </a:r>
            <a:r>
              <a:rPr lang="en-US" altLang="en-US" u="sng" dirty="0" err="1">
                <a:solidFill>
                  <a:schemeClr val="bg1"/>
                </a:solidFill>
              </a:rPr>
              <a:t>arri</a:t>
            </a:r>
            <a:r>
              <a:rPr lang="en-US" altLang="en-US" u="sng" dirty="0">
                <a:solidFill>
                  <a:schemeClr val="bg1"/>
                </a:solidFill>
              </a:rPr>
              <a:t> </a:t>
            </a:r>
            <a:r>
              <a:rPr lang="en-US" altLang="en-US" u="sng" dirty="0"/>
              <a:t>Burst </a:t>
            </a:r>
            <a:r>
              <a:rPr lang="en-US" altLang="en-US" u="sng" dirty="0" err="1"/>
              <a:t>Time</a:t>
            </a:r>
            <a:r>
              <a:rPr lang="en-US" altLang="en-US" u="sng" dirty="0" err="1">
                <a:solidFill>
                  <a:schemeClr val="bg1"/>
                </a:solidFill>
              </a:rPr>
              <a:t>T</a:t>
            </a:r>
            <a:r>
              <a:rPr lang="en-US" altLang="en-US" dirty="0"/>
              <a:t>	</a:t>
            </a:r>
            <a:r>
              <a:rPr lang="en-US" altLang="en-US" u="sng" dirty="0"/>
              <a:t>Priority</a:t>
            </a:r>
            <a:endParaRPr lang="en-US" altLang="en-US" dirty="0"/>
          </a:p>
          <a:p>
            <a:pPr>
              <a:buFont typeface="Monotype Sorts"/>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1</a:t>
            </a:r>
            <a:r>
              <a:rPr lang="en-US" altLang="en-US" dirty="0">
                <a:solidFill>
                  <a:srgbClr val="000000"/>
                </a:solidFill>
              </a:rPr>
              <a:t>0</a:t>
            </a:r>
            <a:r>
              <a:rPr lang="en-US" altLang="en-US" dirty="0"/>
              <a:t>	3</a:t>
            </a:r>
          </a:p>
          <a:p>
            <a:pPr>
              <a:buFont typeface="Monotype Sorts"/>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1</a:t>
            </a:r>
            <a:r>
              <a:rPr lang="en-US" altLang="en-US" dirty="0"/>
              <a:t>	1</a:t>
            </a:r>
          </a:p>
          <a:p>
            <a:pPr>
              <a:buFont typeface="Monotype Sorts"/>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2</a:t>
            </a:r>
            <a:r>
              <a:rPr lang="en-US" altLang="en-US" dirty="0"/>
              <a:t>	4</a:t>
            </a:r>
          </a:p>
          <a:p>
            <a:pPr>
              <a:buFont typeface="Monotype Sorts"/>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1</a:t>
            </a:r>
            <a:r>
              <a:rPr lang="en-US" altLang="en-US" dirty="0"/>
              <a:t>	5</a:t>
            </a:r>
          </a:p>
          <a:p>
            <a:pPr>
              <a:buFont typeface="Monotype Sorts"/>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5	2</a:t>
            </a:r>
          </a:p>
          <a:p>
            <a:pPr>
              <a:buFont typeface="Monotype Sorts"/>
              <a:buNone/>
              <a:tabLst>
                <a:tab pos="1600200" algn="ctr"/>
                <a:tab pos="3251200" algn="ctr"/>
                <a:tab pos="5140325" algn="ctr"/>
              </a:tabLst>
            </a:pPr>
            <a:endParaRPr lang="en-US" altLang="en-US" baseline="-25000" dirty="0"/>
          </a:p>
          <a:p>
            <a:pPr>
              <a:tabLst>
                <a:tab pos="1600200" algn="ctr"/>
                <a:tab pos="3251200" algn="ctr"/>
                <a:tab pos="5140325" algn="ctr"/>
              </a:tabLst>
            </a:pPr>
            <a:r>
              <a:rPr lang="en-US" altLang="en-US" dirty="0"/>
              <a:t>Priority scheduling Gantt Chart</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Average waiting time = (0+1+6+16+18)/5 = 8.2 </a:t>
            </a:r>
            <a:r>
              <a:rPr lang="en-US" altLang="en-US" dirty="0" err="1"/>
              <a:t>msec</a:t>
            </a:r>
            <a:endParaRPr lang="en-US" altLang="en-US" dirty="0"/>
          </a:p>
          <a:p>
            <a:pPr>
              <a:tabLst>
                <a:tab pos="1600200" algn="ctr"/>
                <a:tab pos="3251200" algn="ctr"/>
                <a:tab pos="5140325" algn="ctr"/>
              </a:tabLst>
            </a:pPr>
            <a:r>
              <a:rPr lang="en-US" altLang="en-US" dirty="0"/>
              <a:t>Average turn-around = (1+6+16+18+19)/5 = 12 </a:t>
            </a:r>
            <a:r>
              <a:rPr lang="en-US" altLang="en-US" dirty="0" err="1"/>
              <a:t>msec</a:t>
            </a:r>
            <a:endParaRPr lang="en-US" altLang="en-US" dirty="0"/>
          </a:p>
          <a:p>
            <a:pPr>
              <a:tabLst>
                <a:tab pos="1600200" algn="ctr"/>
                <a:tab pos="3251200" algn="ctr"/>
                <a:tab pos="5140325" algn="ctr"/>
              </a:tabLst>
            </a:pPr>
            <a:r>
              <a:rPr lang="en-US" altLang="en-US" dirty="0"/>
              <a:t>Average throughput = (1/1 + 2/6 + 3/16 + 4/18 + 5/19)/5 = .402 jobs/</a:t>
            </a:r>
            <a:r>
              <a:rPr lang="en-US" altLang="en-US" dirty="0" err="1"/>
              <a:t>msec</a:t>
            </a:r>
            <a:endParaRPr lang="en-US" altLang="en-US" dirty="0"/>
          </a:p>
          <a:p>
            <a:pPr marL="0" indent="0">
              <a:buNone/>
              <a:tabLst>
                <a:tab pos="1600200" algn="ctr"/>
                <a:tab pos="3251200" algn="ctr"/>
                <a:tab pos="5140325" algn="ctr"/>
              </a:tabLst>
            </a:pPr>
            <a:endParaRPr lang="en-US" altLang="en-US" i="1" baseline="-25000" dirty="0"/>
          </a:p>
        </p:txBody>
      </p:sp>
      <p:pic>
        <p:nvPicPr>
          <p:cNvPr id="47108" name="Picture 1">
            <a:extLst>
              <a:ext uri="{FF2B5EF4-FFF2-40B4-BE49-F238E27FC236}">
                <a16:creationId xmlns:a16="http://schemas.microsoft.com/office/drawing/2014/main" id="{C20CFA95-71A7-475B-992C-868437740CAA}"/>
              </a:ext>
            </a:extLst>
          </p:cNvPr>
          <p:cNvPicPr>
            <a:picLocks noChangeAspect="1"/>
          </p:cNvPicPr>
          <p:nvPr/>
        </p:nvPicPr>
        <p:blipFill>
          <a:blip r:embed="rId3">
            <a:extLst>
              <a:ext uri="{28A0092B-C50C-407E-A947-70E740481C1C}">
                <a14:useLocalDpi xmlns:a14="http://schemas.microsoft.com/office/drawing/2010/main" val="0"/>
              </a:ext>
            </a:extLst>
          </a:blip>
          <a:srcRect r="1563" b="15196"/>
          <a:stretch>
            <a:fillRect/>
          </a:stretch>
        </p:blipFill>
        <p:spPr bwMode="auto">
          <a:xfrm>
            <a:off x="1119188" y="4279900"/>
            <a:ext cx="71675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011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B66ABDE-5130-4D4A-9354-BE834B5DBF8F}"/>
              </a:ext>
            </a:extLst>
          </p:cNvPr>
          <p:cNvSpPr>
            <a:spLocks noGrp="1" noChangeArrowheads="1"/>
          </p:cNvSpPr>
          <p:nvPr>
            <p:ph type="title"/>
          </p:nvPr>
        </p:nvSpPr>
        <p:spPr>
          <a:xfrm>
            <a:off x="973138" y="153988"/>
            <a:ext cx="7713662" cy="576262"/>
          </a:xfrm>
        </p:spPr>
        <p:txBody>
          <a:bodyPr/>
          <a:lstStyle/>
          <a:p>
            <a:pPr eaLnBrk="1" hangingPunct="1"/>
            <a:r>
              <a:rPr lang="en-US" altLang="en-US"/>
              <a:t>Multilevel Queue</a:t>
            </a:r>
          </a:p>
        </p:txBody>
      </p:sp>
      <p:sp>
        <p:nvSpPr>
          <p:cNvPr id="57347" name="Rectangle 3">
            <a:extLst>
              <a:ext uri="{FF2B5EF4-FFF2-40B4-BE49-F238E27FC236}">
                <a16:creationId xmlns:a16="http://schemas.microsoft.com/office/drawing/2014/main" id="{8D07C652-8619-41C2-95D7-2EA9193A6299}"/>
              </a:ext>
            </a:extLst>
          </p:cNvPr>
          <p:cNvSpPr>
            <a:spLocks noGrp="1" noChangeArrowheads="1"/>
          </p:cNvSpPr>
          <p:nvPr>
            <p:ph type="body" idx="1"/>
          </p:nvPr>
        </p:nvSpPr>
        <p:spPr>
          <a:xfrm>
            <a:off x="844550" y="1068388"/>
            <a:ext cx="7537450" cy="5221287"/>
          </a:xfrm>
        </p:spPr>
        <p:txBody>
          <a:bodyPr/>
          <a:lstStyle/>
          <a:p>
            <a:r>
              <a:rPr lang="en-US" altLang="en-US"/>
              <a:t>Ready queue is partitioned into separate queues, eg:</a:t>
            </a:r>
          </a:p>
          <a:p>
            <a:pPr lvl="1"/>
            <a:r>
              <a:rPr lang="en-US" altLang="en-US" b="1">
                <a:solidFill>
                  <a:srgbClr val="3366FF"/>
                </a:solidFill>
              </a:rPr>
              <a:t>foreground</a:t>
            </a:r>
            <a:r>
              <a:rPr lang="en-US" altLang="en-US"/>
              <a:t> (interactive)</a:t>
            </a:r>
          </a:p>
          <a:p>
            <a:pPr lvl="1"/>
            <a:r>
              <a:rPr lang="en-US" altLang="en-US" b="1">
                <a:solidFill>
                  <a:srgbClr val="3366FF"/>
                </a:solidFill>
              </a:rPr>
              <a:t>background</a:t>
            </a:r>
            <a:r>
              <a:rPr lang="en-US" altLang="en-US"/>
              <a:t> (batch)</a:t>
            </a:r>
          </a:p>
          <a:p>
            <a:r>
              <a:rPr lang="en-US" altLang="en-US"/>
              <a:t>Process permanently in a given queue</a:t>
            </a:r>
            <a:endParaRPr lang="en-US" altLang="en-US" sz="800"/>
          </a:p>
          <a:p>
            <a:r>
              <a:rPr lang="en-US" altLang="en-US"/>
              <a:t>Each queue has its own scheduling algorithm:</a:t>
            </a:r>
          </a:p>
          <a:p>
            <a:pPr lvl="1"/>
            <a:r>
              <a:rPr lang="en-US" altLang="en-US"/>
              <a:t>foreground – RR</a:t>
            </a:r>
          </a:p>
          <a:p>
            <a:pPr lvl="1"/>
            <a:r>
              <a:rPr lang="en-US" altLang="en-US"/>
              <a:t>background – FCFS</a:t>
            </a:r>
            <a:endParaRPr lang="en-US" altLang="en-US" sz="800"/>
          </a:p>
          <a:p>
            <a:r>
              <a:rPr lang="en-US" altLang="en-US"/>
              <a:t>Scheduling must be done between the queues:</a:t>
            </a:r>
          </a:p>
          <a:p>
            <a:pPr lvl="1"/>
            <a:r>
              <a:rPr lang="en-US" altLang="en-US"/>
              <a:t>Fixed priority scheduling; (i.e., serve all from foreground then from background).  Possibility of starvation.</a:t>
            </a:r>
          </a:p>
          <a:p>
            <a:pPr lvl="1"/>
            <a:r>
              <a:rPr lang="en-US" altLang="en-US"/>
              <a:t>Time slice – each queue gets a certain amount of CPU time which it can schedule amongst its processes; i.e., 80% to foreground in RR</a:t>
            </a:r>
          </a:p>
          <a:p>
            <a:pPr lvl="1"/>
            <a:r>
              <a:rPr lang="en-US" altLang="en-US"/>
              <a:t>20% to background in FCFS </a:t>
            </a:r>
          </a:p>
        </p:txBody>
      </p:sp>
    </p:spTree>
    <p:extLst>
      <p:ext uri="{BB962C8B-B14F-4D97-AF65-F5344CB8AC3E}">
        <p14:creationId xmlns:p14="http://schemas.microsoft.com/office/powerpoint/2010/main" val="409054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6CACD93-6CF6-47DC-97F6-12820710B7C5}"/>
              </a:ext>
            </a:extLst>
          </p:cNvPr>
          <p:cNvSpPr>
            <a:spLocks noGrp="1" noChangeArrowheads="1"/>
          </p:cNvSpPr>
          <p:nvPr>
            <p:ph type="title"/>
          </p:nvPr>
        </p:nvSpPr>
        <p:spPr>
          <a:xfrm>
            <a:off x="457200" y="176213"/>
            <a:ext cx="8229600" cy="576262"/>
          </a:xfrm>
        </p:spPr>
        <p:txBody>
          <a:bodyPr/>
          <a:lstStyle/>
          <a:p>
            <a:pPr eaLnBrk="1" hangingPunct="1"/>
            <a:r>
              <a:rPr lang="en-US" altLang="en-US"/>
              <a:t>Objectives</a:t>
            </a:r>
          </a:p>
        </p:txBody>
      </p:sp>
      <p:sp>
        <p:nvSpPr>
          <p:cNvPr id="9219" name="Content Placeholder 2">
            <a:extLst>
              <a:ext uri="{FF2B5EF4-FFF2-40B4-BE49-F238E27FC236}">
                <a16:creationId xmlns:a16="http://schemas.microsoft.com/office/drawing/2014/main" id="{6A075085-A069-4919-A1D4-289573E12E6C}"/>
              </a:ext>
            </a:extLst>
          </p:cNvPr>
          <p:cNvSpPr>
            <a:spLocks noGrp="1" noChangeArrowheads="1"/>
          </p:cNvSpPr>
          <p:nvPr>
            <p:ph idx="1"/>
          </p:nvPr>
        </p:nvSpPr>
        <p:spPr>
          <a:xfrm>
            <a:off x="946150" y="1233488"/>
            <a:ext cx="7283450" cy="4530725"/>
          </a:xfrm>
        </p:spPr>
        <p:txBody>
          <a:bodyPr/>
          <a:lstStyle/>
          <a:p>
            <a:r>
              <a:rPr lang="en-US" altLang="en-US"/>
              <a:t>To introduce CPU scheduling, which is the basis for multiprogrammed operating systems</a:t>
            </a:r>
          </a:p>
          <a:p>
            <a:r>
              <a:rPr lang="en-US" altLang="en-US"/>
              <a:t>To describe various CPU-scheduling algorithms</a:t>
            </a:r>
          </a:p>
          <a:p>
            <a:r>
              <a:rPr lang="en-US" altLang="en-US"/>
              <a:t>To discuss evaluation criteria for selecting a CPU-scheduling algorithm for a particular system</a:t>
            </a:r>
          </a:p>
          <a:p>
            <a:r>
              <a:rPr lang="en-US" altLang="en-US"/>
              <a:t>To examine the scheduling algorithms of several operating systems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A9D5C2FC-823B-4BE1-B7C0-AF75E3CFC681}"/>
              </a:ext>
            </a:extLst>
          </p:cNvPr>
          <p:cNvSpPr>
            <a:spLocks noGrp="1" noChangeArrowheads="1"/>
          </p:cNvSpPr>
          <p:nvPr>
            <p:ph type="title"/>
          </p:nvPr>
        </p:nvSpPr>
        <p:spPr>
          <a:xfrm>
            <a:off x="973138" y="153988"/>
            <a:ext cx="7713662" cy="576262"/>
          </a:xfrm>
        </p:spPr>
        <p:txBody>
          <a:bodyPr/>
          <a:lstStyle/>
          <a:p>
            <a:pPr eaLnBrk="1" hangingPunct="1"/>
            <a:r>
              <a:rPr lang="en-US" altLang="en-US"/>
              <a:t>Multilevel Queue</a:t>
            </a:r>
          </a:p>
        </p:txBody>
      </p:sp>
      <p:sp>
        <p:nvSpPr>
          <p:cNvPr id="54274" name="Rectangle 3">
            <a:extLst>
              <a:ext uri="{FF2B5EF4-FFF2-40B4-BE49-F238E27FC236}">
                <a16:creationId xmlns:a16="http://schemas.microsoft.com/office/drawing/2014/main" id="{E07F3399-EC46-479B-8370-2999548D9E50}"/>
              </a:ext>
            </a:extLst>
          </p:cNvPr>
          <p:cNvSpPr>
            <a:spLocks noGrp="1" noChangeArrowheads="1"/>
          </p:cNvSpPr>
          <p:nvPr>
            <p:ph type="body" idx="1"/>
          </p:nvPr>
        </p:nvSpPr>
        <p:spPr>
          <a:xfrm>
            <a:off x="844550" y="1068388"/>
            <a:ext cx="7537450" cy="5221287"/>
          </a:xfrm>
        </p:spPr>
        <p:txBody>
          <a:bodyPr/>
          <a:lstStyle/>
          <a:p>
            <a:r>
              <a:rPr lang="en-US" altLang="en-US"/>
              <a:t>With priority scheduling, have separate queues for each priority.</a:t>
            </a:r>
          </a:p>
          <a:p>
            <a:r>
              <a:rPr lang="en-US" altLang="en-US"/>
              <a:t>Schedule the process in the highest-priority queue!</a:t>
            </a:r>
          </a:p>
        </p:txBody>
      </p:sp>
      <p:pic>
        <p:nvPicPr>
          <p:cNvPr id="54275" name="Picture 1">
            <a:extLst>
              <a:ext uri="{FF2B5EF4-FFF2-40B4-BE49-F238E27FC236}">
                <a16:creationId xmlns:a16="http://schemas.microsoft.com/office/drawing/2014/main" id="{BDC44E72-EB91-44E0-B023-D8D90934EB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2108200"/>
            <a:ext cx="30734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770421C-DE31-4405-AF69-46CB5AF1C113}"/>
              </a:ext>
            </a:extLst>
          </p:cNvPr>
          <p:cNvSpPr>
            <a:spLocks noGrp="1" noChangeArrowheads="1"/>
          </p:cNvSpPr>
          <p:nvPr>
            <p:ph type="title"/>
          </p:nvPr>
        </p:nvSpPr>
        <p:spPr>
          <a:xfrm>
            <a:off x="1090613" y="188913"/>
            <a:ext cx="7596187" cy="576262"/>
          </a:xfrm>
        </p:spPr>
        <p:txBody>
          <a:bodyPr/>
          <a:lstStyle/>
          <a:p>
            <a:pPr eaLnBrk="1" hangingPunct="1"/>
            <a:r>
              <a:rPr lang="en-US" altLang="en-US"/>
              <a:t>Multilevel Queue Scheduling</a:t>
            </a:r>
          </a:p>
        </p:txBody>
      </p:sp>
      <p:pic>
        <p:nvPicPr>
          <p:cNvPr id="59395" name="Picture 4" descr="5">
            <a:extLst>
              <a:ext uri="{FF2B5EF4-FFF2-40B4-BE49-F238E27FC236}">
                <a16:creationId xmlns:a16="http://schemas.microsoft.com/office/drawing/2014/main" id="{D88BE023-6F60-4978-83E3-95DB71392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1466850"/>
            <a:ext cx="668655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6EA8-868A-4ADA-ABDE-9327091F86F8}"/>
              </a:ext>
            </a:extLst>
          </p:cNvPr>
          <p:cNvSpPr>
            <a:spLocks noGrp="1"/>
          </p:cNvSpPr>
          <p:nvPr>
            <p:ph type="title"/>
          </p:nvPr>
        </p:nvSpPr>
        <p:spPr/>
        <p:txBody>
          <a:bodyPr/>
          <a:lstStyle/>
          <a:p>
            <a:r>
              <a:rPr lang="en-US" dirty="0"/>
              <a:t>Multilevel-Queue Scheduling</a:t>
            </a:r>
          </a:p>
        </p:txBody>
      </p:sp>
      <p:sp>
        <p:nvSpPr>
          <p:cNvPr id="3" name="Content Placeholder 2">
            <a:extLst>
              <a:ext uri="{FF2B5EF4-FFF2-40B4-BE49-F238E27FC236}">
                <a16:creationId xmlns:a16="http://schemas.microsoft.com/office/drawing/2014/main" id="{8206BE7D-A1FF-40C5-A0E0-B46575005B7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ED9F748-A670-46B4-84B4-C7074DF3BFD8}"/>
              </a:ext>
            </a:extLst>
          </p:cNvPr>
          <p:cNvPicPr>
            <a:picLocks noChangeAspect="1"/>
          </p:cNvPicPr>
          <p:nvPr/>
        </p:nvPicPr>
        <p:blipFill rotWithShape="1">
          <a:blip r:embed="rId2"/>
          <a:srcRect l="50001" t="21673" r="8057" b="22577"/>
          <a:stretch/>
        </p:blipFill>
        <p:spPr>
          <a:xfrm>
            <a:off x="1056444" y="1233489"/>
            <a:ext cx="7386222" cy="4136994"/>
          </a:xfrm>
          <a:prstGeom prst="rect">
            <a:avLst/>
          </a:prstGeom>
        </p:spPr>
      </p:pic>
    </p:spTree>
    <p:extLst>
      <p:ext uri="{BB962C8B-B14F-4D97-AF65-F5344CB8AC3E}">
        <p14:creationId xmlns:p14="http://schemas.microsoft.com/office/powerpoint/2010/main" val="2171692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28799DF-5E9C-4566-9849-783CE3ED7D4E}"/>
              </a:ext>
            </a:extLst>
          </p:cNvPr>
          <p:cNvSpPr>
            <a:spLocks noGrp="1" noChangeArrowheads="1"/>
          </p:cNvSpPr>
          <p:nvPr>
            <p:ph type="title"/>
          </p:nvPr>
        </p:nvSpPr>
        <p:spPr>
          <a:xfrm>
            <a:off x="660400" y="239713"/>
            <a:ext cx="8026400" cy="576262"/>
          </a:xfrm>
        </p:spPr>
        <p:txBody>
          <a:bodyPr/>
          <a:lstStyle/>
          <a:p>
            <a:pPr eaLnBrk="1" hangingPunct="1"/>
            <a:r>
              <a:rPr lang="en-US" altLang="en-US"/>
              <a:t>Multilevel Feedback Queue</a:t>
            </a:r>
          </a:p>
        </p:txBody>
      </p:sp>
      <p:sp>
        <p:nvSpPr>
          <p:cNvPr id="61443" name="Rectangle 3">
            <a:extLst>
              <a:ext uri="{FF2B5EF4-FFF2-40B4-BE49-F238E27FC236}">
                <a16:creationId xmlns:a16="http://schemas.microsoft.com/office/drawing/2014/main" id="{CC7E9DB7-5284-48CB-ACB5-D96DA3F21BE3}"/>
              </a:ext>
            </a:extLst>
          </p:cNvPr>
          <p:cNvSpPr>
            <a:spLocks noGrp="1" noChangeArrowheads="1"/>
          </p:cNvSpPr>
          <p:nvPr>
            <p:ph type="body" idx="1"/>
          </p:nvPr>
        </p:nvSpPr>
        <p:spPr>
          <a:xfrm>
            <a:off x="979488" y="1468438"/>
            <a:ext cx="7351712" cy="4483100"/>
          </a:xfrm>
        </p:spPr>
        <p:txBody>
          <a:bodyPr/>
          <a:lstStyle/>
          <a:p>
            <a:r>
              <a:rPr lang="en-US" altLang="en-US" dirty="0"/>
              <a:t>A process can move between the various queues; aging can be implemented this way</a:t>
            </a:r>
          </a:p>
          <a:p>
            <a:r>
              <a:rPr lang="en-US" altLang="en-US" dirty="0"/>
              <a:t>Multilevel-feedback-queue scheduler defined by the following parameters:</a:t>
            </a:r>
          </a:p>
          <a:p>
            <a:pPr lvl="1"/>
            <a:r>
              <a:rPr lang="en-US" altLang="en-US" dirty="0"/>
              <a:t>number of queues</a:t>
            </a:r>
          </a:p>
          <a:p>
            <a:pPr lvl="1"/>
            <a:r>
              <a:rPr lang="en-US" altLang="en-US" dirty="0"/>
              <a:t>scheduling algorithms for each queue</a:t>
            </a:r>
          </a:p>
          <a:p>
            <a:pPr lvl="1"/>
            <a:r>
              <a:rPr lang="en-US" altLang="en-US" dirty="0"/>
              <a:t>method used to determine when to upgrade a process</a:t>
            </a:r>
          </a:p>
          <a:p>
            <a:pPr lvl="1"/>
            <a:r>
              <a:rPr lang="en-US" altLang="en-US" dirty="0"/>
              <a:t>method used to determine when to demote a process</a:t>
            </a:r>
          </a:p>
          <a:p>
            <a:pPr lvl="1"/>
            <a:r>
              <a:rPr lang="en-US" altLang="en-US" dirty="0"/>
              <a:t>method used to determine which queue a process will enter when that process needs service</a:t>
            </a:r>
            <a:endParaRPr lang="en-US" dirty="0"/>
          </a:p>
          <a:p>
            <a:r>
              <a:rPr lang="en-US" dirty="0"/>
              <a:t>Most operating systems, including Windows, Linux, and OS X support a form of multilevel queues and scheduling classes.</a:t>
            </a: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3DD6584-C93B-4EC9-A854-2BB51DCC293D}"/>
              </a:ext>
            </a:extLst>
          </p:cNvPr>
          <p:cNvSpPr>
            <a:spLocks noGrp="1" noChangeArrowheads="1"/>
          </p:cNvSpPr>
          <p:nvPr>
            <p:ph type="title"/>
          </p:nvPr>
        </p:nvSpPr>
        <p:spPr>
          <a:xfrm>
            <a:off x="1371600" y="50800"/>
            <a:ext cx="7710488" cy="679450"/>
          </a:xfrm>
        </p:spPr>
        <p:txBody>
          <a:bodyPr/>
          <a:lstStyle/>
          <a:p>
            <a:pPr eaLnBrk="1" hangingPunct="1"/>
            <a:r>
              <a:rPr lang="en-US" altLang="en-US"/>
              <a:t>Example of Multilevel Feedback Queue</a:t>
            </a:r>
          </a:p>
        </p:txBody>
      </p:sp>
      <p:sp>
        <p:nvSpPr>
          <p:cNvPr id="63491" name="Rectangle 3">
            <a:extLst>
              <a:ext uri="{FF2B5EF4-FFF2-40B4-BE49-F238E27FC236}">
                <a16:creationId xmlns:a16="http://schemas.microsoft.com/office/drawing/2014/main" id="{789561AB-82CD-42DC-AA75-2CC22D2ACE5B}"/>
              </a:ext>
            </a:extLst>
          </p:cNvPr>
          <p:cNvSpPr>
            <a:spLocks noGrp="1" noChangeArrowheads="1"/>
          </p:cNvSpPr>
          <p:nvPr>
            <p:ph type="body" idx="1"/>
          </p:nvPr>
        </p:nvSpPr>
        <p:spPr>
          <a:xfrm>
            <a:off x="806450" y="1233488"/>
            <a:ext cx="4065588" cy="4530725"/>
          </a:xfrm>
        </p:spPr>
        <p:txBody>
          <a:bodyPr/>
          <a:lstStyle/>
          <a:p>
            <a:r>
              <a:rPr lang="en-US" altLang="en-US"/>
              <a:t>Three queues: </a:t>
            </a:r>
          </a:p>
          <a:p>
            <a:pPr lvl="1"/>
            <a:r>
              <a:rPr lang="en-US" altLang="en-US" sz="1400" i="1"/>
              <a:t>Q</a:t>
            </a:r>
            <a:r>
              <a:rPr lang="en-US" altLang="en-US" sz="1400" baseline="-25000"/>
              <a:t>0</a:t>
            </a:r>
            <a:r>
              <a:rPr lang="en-US" altLang="en-US" sz="1400"/>
              <a:t> – RR with time quantum 8 milliseconds</a:t>
            </a:r>
          </a:p>
          <a:p>
            <a:pPr lvl="1"/>
            <a:r>
              <a:rPr lang="en-US" altLang="en-US" sz="1400" i="1"/>
              <a:t>Q</a:t>
            </a:r>
            <a:r>
              <a:rPr lang="en-US" altLang="en-US" sz="1400" baseline="-25000"/>
              <a:t>1</a:t>
            </a:r>
            <a:r>
              <a:rPr lang="en-US" altLang="en-US" sz="1400"/>
              <a:t> – RR time quantum 16 milliseconds</a:t>
            </a:r>
          </a:p>
          <a:p>
            <a:pPr lvl="1"/>
            <a:r>
              <a:rPr lang="en-US" altLang="en-US" sz="1400" i="1"/>
              <a:t>Q</a:t>
            </a:r>
            <a:r>
              <a:rPr lang="en-US" altLang="en-US" sz="1400" baseline="-25000"/>
              <a:t>2</a:t>
            </a:r>
            <a:r>
              <a:rPr lang="en-US" altLang="en-US" sz="1400"/>
              <a:t> – FCFS</a:t>
            </a:r>
          </a:p>
          <a:p>
            <a:pPr lvl="1"/>
            <a:endParaRPr lang="en-US" altLang="en-US" sz="1400"/>
          </a:p>
          <a:p>
            <a:r>
              <a:rPr lang="en-US" altLang="en-US"/>
              <a:t>Scheduling</a:t>
            </a:r>
          </a:p>
          <a:p>
            <a:pPr lvl="1"/>
            <a:r>
              <a:rPr lang="en-US" altLang="en-US" sz="1400"/>
              <a:t>A new job enters queue </a:t>
            </a:r>
            <a:r>
              <a:rPr lang="en-US" altLang="en-US" sz="1400" i="1"/>
              <a:t>Q</a:t>
            </a:r>
            <a:r>
              <a:rPr lang="en-US" altLang="en-US" sz="1400" i="1" baseline="-25000"/>
              <a:t>0</a:t>
            </a:r>
            <a:r>
              <a:rPr lang="en-US" altLang="en-US" sz="1400" i="1"/>
              <a:t> </a:t>
            </a:r>
            <a:r>
              <a:rPr lang="en-US" altLang="en-US" sz="1400"/>
              <a:t>which is served</a:t>
            </a:r>
            <a:r>
              <a:rPr lang="en-US" altLang="en-US" sz="1400" i="1"/>
              <a:t> </a:t>
            </a:r>
            <a:r>
              <a:rPr lang="en-US" altLang="en-US" sz="1400"/>
              <a:t>FCFS</a:t>
            </a:r>
          </a:p>
          <a:p>
            <a:pPr lvl="2"/>
            <a:r>
              <a:rPr lang="en-US" altLang="en-US" sz="1400"/>
              <a:t>When it gains CPU, job receives 8 milliseconds</a:t>
            </a:r>
          </a:p>
          <a:p>
            <a:pPr lvl="2"/>
            <a:r>
              <a:rPr lang="en-US" altLang="en-US" sz="1400"/>
              <a:t>If it does not finish in 8 milliseconds, job is moved to queue </a:t>
            </a:r>
            <a:r>
              <a:rPr lang="en-US" altLang="en-US" sz="1400" i="1"/>
              <a:t>Q</a:t>
            </a:r>
            <a:r>
              <a:rPr lang="en-US" altLang="en-US" sz="1400" baseline="-25000"/>
              <a:t>1</a:t>
            </a:r>
            <a:endParaRPr lang="en-US" altLang="en-US" sz="1400"/>
          </a:p>
          <a:p>
            <a:pPr lvl="1"/>
            <a:r>
              <a:rPr lang="en-US" altLang="en-US" sz="1400"/>
              <a:t>At </a:t>
            </a:r>
            <a:r>
              <a:rPr lang="en-US" altLang="en-US" sz="1400" i="1"/>
              <a:t>Q</a:t>
            </a:r>
            <a:r>
              <a:rPr lang="en-US" altLang="en-US" sz="1400" baseline="-25000"/>
              <a:t>1</a:t>
            </a:r>
            <a:r>
              <a:rPr lang="en-US" altLang="en-US" sz="1400"/>
              <a:t> job is again served FCFS and receives 16 additional milliseconds</a:t>
            </a:r>
          </a:p>
          <a:p>
            <a:pPr lvl="2"/>
            <a:r>
              <a:rPr lang="en-US" altLang="en-US" sz="1400"/>
              <a:t>If it still does not complete, it is preempted and moved to queue </a:t>
            </a:r>
            <a:r>
              <a:rPr lang="en-US" altLang="en-US" sz="1400" i="1"/>
              <a:t>Q</a:t>
            </a:r>
            <a:r>
              <a:rPr lang="en-US" altLang="en-US" sz="1400" baseline="-25000"/>
              <a:t>2</a:t>
            </a:r>
            <a:endParaRPr lang="en-US" altLang="en-US" sz="1400"/>
          </a:p>
        </p:txBody>
      </p:sp>
      <p:pic>
        <p:nvPicPr>
          <p:cNvPr id="63492" name="Picture 4" descr="5">
            <a:extLst>
              <a:ext uri="{FF2B5EF4-FFF2-40B4-BE49-F238E27FC236}">
                <a16:creationId xmlns:a16="http://schemas.microsoft.com/office/drawing/2014/main" id="{EA1B6F9B-3B1C-4A74-B905-A9D54B9C0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2159000"/>
            <a:ext cx="3862388"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7649A-30F0-4ABE-9C26-5CAC9AE2B114}"/>
              </a:ext>
            </a:extLst>
          </p:cNvPr>
          <p:cNvSpPr>
            <a:spLocks noGrp="1"/>
          </p:cNvSpPr>
          <p:nvPr>
            <p:ph type="title"/>
          </p:nvPr>
        </p:nvSpPr>
        <p:spPr/>
        <p:txBody>
          <a:bodyPr/>
          <a:lstStyle/>
          <a:p>
            <a:r>
              <a:rPr lang="en-US" dirty="0"/>
              <a:t>Multilevel vs Multilevel Feedback</a:t>
            </a:r>
          </a:p>
        </p:txBody>
      </p:sp>
      <p:sp>
        <p:nvSpPr>
          <p:cNvPr id="3" name="Content Placeholder 2">
            <a:extLst>
              <a:ext uri="{FF2B5EF4-FFF2-40B4-BE49-F238E27FC236}">
                <a16:creationId xmlns:a16="http://schemas.microsoft.com/office/drawing/2014/main" id="{DD10BFD2-C2CA-492F-B91A-72F733D86938}"/>
              </a:ext>
            </a:extLst>
          </p:cNvPr>
          <p:cNvSpPr>
            <a:spLocks noGrp="1"/>
          </p:cNvSpPr>
          <p:nvPr>
            <p:ph idx="1"/>
          </p:nvPr>
        </p:nvSpPr>
        <p:spPr/>
        <p:txBody>
          <a:bodyPr/>
          <a:lstStyle/>
          <a:p>
            <a:r>
              <a:rPr lang="en-US" dirty="0"/>
              <a:t>Multilevel Queue is permanently assigned to a queue based on properties of the process.</a:t>
            </a:r>
          </a:p>
          <a:p>
            <a:pPr lvl="1"/>
            <a:r>
              <a:rPr lang="en-US" sz="1600" dirty="0"/>
              <a:t>Priority Queues based on assigned priority</a:t>
            </a:r>
          </a:p>
          <a:p>
            <a:pPr lvl="1"/>
            <a:r>
              <a:rPr lang="en-US" sz="1600" dirty="0"/>
              <a:t>Priority Queues based on process type</a:t>
            </a:r>
          </a:p>
          <a:p>
            <a:pPr lvl="2"/>
            <a:r>
              <a:rPr lang="en-US" sz="1600" dirty="0"/>
              <a:t>Real-time process queue</a:t>
            </a:r>
          </a:p>
          <a:p>
            <a:pPr lvl="2"/>
            <a:r>
              <a:rPr lang="en-US" sz="1600" dirty="0"/>
              <a:t>System initiated process queue</a:t>
            </a:r>
          </a:p>
          <a:p>
            <a:pPr lvl="2"/>
            <a:r>
              <a:rPr lang="en-US" sz="1600" dirty="0"/>
              <a:t>Interactive process queue</a:t>
            </a:r>
          </a:p>
          <a:p>
            <a:pPr lvl="2"/>
            <a:r>
              <a:rPr lang="en-US" sz="1600" dirty="0"/>
              <a:t>Batch process queue</a:t>
            </a:r>
          </a:p>
          <a:p>
            <a:r>
              <a:rPr lang="en-US" dirty="0"/>
              <a:t>Multilevel Feedback Queue adjusts process queues based on process performance.</a:t>
            </a:r>
          </a:p>
          <a:p>
            <a:pPr lvl="1"/>
            <a:r>
              <a:rPr lang="en-US" altLang="en-US" sz="1600" dirty="0"/>
              <a:t>method used to determine when to upgrade a process</a:t>
            </a:r>
          </a:p>
          <a:p>
            <a:pPr lvl="1"/>
            <a:r>
              <a:rPr lang="en-US" altLang="en-US" sz="1600" dirty="0"/>
              <a:t>method used to determine when to demote a process</a:t>
            </a:r>
          </a:p>
          <a:p>
            <a:pPr lvl="1"/>
            <a:r>
              <a:rPr lang="en-US" altLang="en-US" sz="1600" dirty="0"/>
              <a:t>method used to determine which queue a process will enter when that process needs service</a:t>
            </a:r>
          </a:p>
          <a:p>
            <a:pPr lvl="1"/>
            <a:endParaRPr lang="en-US" dirty="0"/>
          </a:p>
          <a:p>
            <a:endParaRPr lang="en-US" dirty="0"/>
          </a:p>
        </p:txBody>
      </p:sp>
    </p:spTree>
    <p:extLst>
      <p:ext uri="{BB962C8B-B14F-4D97-AF65-F5344CB8AC3E}">
        <p14:creationId xmlns:p14="http://schemas.microsoft.com/office/powerpoint/2010/main" val="3348676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5F12A87-732E-46AB-A61F-7F3D1F8E10A7}"/>
              </a:ext>
            </a:extLst>
          </p:cNvPr>
          <p:cNvSpPr>
            <a:spLocks noGrp="1" noChangeArrowheads="1"/>
          </p:cNvSpPr>
          <p:nvPr>
            <p:ph type="title"/>
          </p:nvPr>
        </p:nvSpPr>
        <p:spPr>
          <a:xfrm>
            <a:off x="457200" y="201613"/>
            <a:ext cx="8229600" cy="576262"/>
          </a:xfrm>
        </p:spPr>
        <p:txBody>
          <a:bodyPr/>
          <a:lstStyle/>
          <a:p>
            <a:pPr eaLnBrk="1" hangingPunct="1"/>
            <a:r>
              <a:rPr lang="en-US" altLang="en-US"/>
              <a:t>Thread Scheduling</a:t>
            </a:r>
          </a:p>
        </p:txBody>
      </p:sp>
      <p:sp>
        <p:nvSpPr>
          <p:cNvPr id="64515" name="Rectangle 3">
            <a:extLst>
              <a:ext uri="{FF2B5EF4-FFF2-40B4-BE49-F238E27FC236}">
                <a16:creationId xmlns:a16="http://schemas.microsoft.com/office/drawing/2014/main" id="{C0AA85AF-EB8C-4D59-9EE5-325CCAA272E6}"/>
              </a:ext>
            </a:extLst>
          </p:cNvPr>
          <p:cNvSpPr>
            <a:spLocks noGrp="1" noChangeArrowheads="1"/>
          </p:cNvSpPr>
          <p:nvPr>
            <p:ph type="body" idx="1"/>
          </p:nvPr>
        </p:nvSpPr>
        <p:spPr>
          <a:xfrm>
            <a:off x="844550" y="1273175"/>
            <a:ext cx="7661275" cy="3546475"/>
          </a:xfrm>
        </p:spPr>
        <p:txBody>
          <a:bodyPr/>
          <a:lstStyle/>
          <a:p>
            <a:pPr>
              <a:buFont typeface="Monotype Sorts" pitchFamily="-84" charset="2"/>
              <a:buChar char="n"/>
              <a:defRPr/>
            </a:pPr>
            <a:r>
              <a:rPr lang="en-US" altLang="en-US" dirty="0"/>
              <a:t>Distinction between user-level and kernel-level threads</a:t>
            </a:r>
          </a:p>
          <a:p>
            <a:pPr>
              <a:buFont typeface="Monotype Sorts" pitchFamily="-84" charset="2"/>
              <a:buChar char="n"/>
              <a:defRPr/>
            </a:pPr>
            <a:r>
              <a:rPr lang="en-US" altLang="en-US" dirty="0"/>
              <a:t>When threads supported, threads scheduled, not processes</a:t>
            </a:r>
          </a:p>
          <a:p>
            <a:pPr>
              <a:buFont typeface="Monotype Sorts" pitchFamily="-84" charset="2"/>
              <a:buChar char="n"/>
              <a:defRPr/>
            </a:pPr>
            <a:r>
              <a:rPr lang="en-US" altLang="en-US" dirty="0"/>
              <a:t>Many-to-one and many-to-many models, thread library schedules user-level threads to run on LWP</a:t>
            </a:r>
          </a:p>
          <a:p>
            <a:pPr lvl="1">
              <a:buFont typeface="Monotype Sorts" pitchFamily="-84" charset="2"/>
              <a:buChar char="l"/>
              <a:defRPr/>
            </a:pPr>
            <a:r>
              <a:rPr lang="en-US" altLang="en-US" dirty="0"/>
              <a:t>Known as </a:t>
            </a:r>
            <a:r>
              <a:rPr lang="en-US" altLang="en-US" b="1" dirty="0">
                <a:solidFill>
                  <a:srgbClr val="3366FF"/>
                </a:solidFill>
              </a:rPr>
              <a:t>process-contention scope </a:t>
            </a:r>
            <a:r>
              <a:rPr lang="en-US" altLang="en-US" b="1" dirty="0"/>
              <a:t>(</a:t>
            </a:r>
            <a:r>
              <a:rPr lang="en-US" altLang="en-US" b="1" dirty="0">
                <a:solidFill>
                  <a:srgbClr val="3366FF"/>
                </a:solidFill>
              </a:rPr>
              <a:t>PCS</a:t>
            </a:r>
            <a:r>
              <a:rPr lang="en-US" altLang="en-US" b="1" dirty="0"/>
              <a:t>) </a:t>
            </a:r>
            <a:r>
              <a:rPr lang="en-US" altLang="en-US" dirty="0"/>
              <a:t>since scheduling competition is between threads within the same process</a:t>
            </a:r>
          </a:p>
          <a:p>
            <a:pPr lvl="1">
              <a:buFont typeface="Monotype Sorts" pitchFamily="-84" charset="2"/>
              <a:buChar char="l"/>
              <a:defRPr/>
            </a:pPr>
            <a:r>
              <a:rPr lang="en-US" altLang="en-US" dirty="0"/>
              <a:t>Typically done via priority set by programmer, managed by the thread library.</a:t>
            </a:r>
          </a:p>
          <a:p>
            <a:pPr>
              <a:buFont typeface="Monotype Sorts" pitchFamily="-84" charset="2"/>
              <a:buChar char="n"/>
              <a:defRPr/>
            </a:pPr>
            <a:r>
              <a:rPr lang="en-US" altLang="en-US" dirty="0"/>
              <a:t>Kernel thread scheduled onto available CPU is </a:t>
            </a:r>
            <a:r>
              <a:rPr lang="en-US" altLang="en-US" b="1" dirty="0">
                <a:solidFill>
                  <a:srgbClr val="3366FF"/>
                </a:solidFill>
              </a:rPr>
              <a:t>system-contention scope</a:t>
            </a:r>
            <a:r>
              <a:rPr lang="en-US" altLang="en-US" b="1" dirty="0"/>
              <a:t> (</a:t>
            </a:r>
            <a:r>
              <a:rPr lang="en-US" altLang="en-US" b="1" dirty="0">
                <a:solidFill>
                  <a:srgbClr val="3366FF"/>
                </a:solidFill>
              </a:rPr>
              <a:t>SCS</a:t>
            </a:r>
            <a:r>
              <a:rPr lang="en-US" altLang="en-US" b="1" dirty="0"/>
              <a:t>) </a:t>
            </a:r>
            <a:r>
              <a:rPr lang="en-US" altLang="en-US" dirty="0"/>
              <a:t>– competition among all threads in system</a:t>
            </a:r>
          </a:p>
          <a:p>
            <a:pPr marL="457200" lvl="1" indent="0">
              <a:buFont typeface="Monotype Sorts" pitchFamily="-84" charset="2"/>
              <a:buNone/>
              <a:defRPr/>
            </a:pPr>
            <a:r>
              <a:rPr lang="en-US" altLang="en-US" dirty="0"/>
              <a:t>    One to one user to kernel threads, system schedules the threads.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78ED543-91FD-4B8A-BE10-2B40D735D1F1}"/>
              </a:ext>
            </a:extLst>
          </p:cNvPr>
          <p:cNvSpPr>
            <a:spLocks noGrp="1" noChangeArrowheads="1"/>
          </p:cNvSpPr>
          <p:nvPr>
            <p:ph type="title"/>
          </p:nvPr>
        </p:nvSpPr>
        <p:spPr>
          <a:xfrm>
            <a:off x="709613" y="188913"/>
            <a:ext cx="7977187" cy="576262"/>
          </a:xfrm>
        </p:spPr>
        <p:txBody>
          <a:bodyPr/>
          <a:lstStyle/>
          <a:p>
            <a:pPr eaLnBrk="1" hangingPunct="1"/>
            <a:r>
              <a:rPr lang="en-US" altLang="en-US" dirty="0" err="1"/>
              <a:t>Pthread</a:t>
            </a:r>
            <a:r>
              <a:rPr lang="en-US" altLang="en-US" dirty="0"/>
              <a:t> Scheduling</a:t>
            </a:r>
          </a:p>
        </p:txBody>
      </p:sp>
      <p:sp>
        <p:nvSpPr>
          <p:cNvPr id="67587" name="Rectangle 3">
            <a:extLst>
              <a:ext uri="{FF2B5EF4-FFF2-40B4-BE49-F238E27FC236}">
                <a16:creationId xmlns:a16="http://schemas.microsoft.com/office/drawing/2014/main" id="{21DBB7C5-F4D1-46AE-925A-E3B740079EB0}"/>
              </a:ext>
            </a:extLst>
          </p:cNvPr>
          <p:cNvSpPr>
            <a:spLocks noGrp="1" noChangeArrowheads="1"/>
          </p:cNvSpPr>
          <p:nvPr>
            <p:ph type="body" idx="1"/>
          </p:nvPr>
        </p:nvSpPr>
        <p:spPr>
          <a:xfrm>
            <a:off x="958850" y="1336675"/>
            <a:ext cx="6978650" cy="3546475"/>
          </a:xfrm>
        </p:spPr>
        <p:txBody>
          <a:bodyPr/>
          <a:lstStyle/>
          <a:p>
            <a:r>
              <a:rPr lang="en-US" altLang="en-US" dirty="0"/>
              <a:t>API allows specifying either PCS or SCS during thread creation</a:t>
            </a:r>
          </a:p>
          <a:p>
            <a:pPr lvl="1"/>
            <a:r>
              <a:rPr lang="en-US" altLang="en-US" dirty="0"/>
              <a:t>PTHREAD_SCOPE_PROCESS schedules threads using PCS scheduling -- schedules user threads onto available LWPs using the Many-to-many model.</a:t>
            </a:r>
          </a:p>
          <a:p>
            <a:pPr lvl="1"/>
            <a:r>
              <a:rPr lang="en-US" altLang="en-US" dirty="0"/>
              <a:t>PTHREAD_SCOPE_SYSTEM schedules threads using SCS scheduling -- binds a thread to particular LWPs like one-to-one model.</a:t>
            </a:r>
          </a:p>
          <a:p>
            <a:r>
              <a:rPr lang="en-US" altLang="en-US" dirty="0"/>
              <a:t>Can be limited by OS – Linux and Mac OS X only allow PTHREAD_SCOPE_SYSTEM</a:t>
            </a:r>
          </a:p>
          <a:p>
            <a:r>
              <a:rPr lang="en-US" altLang="en-US" dirty="0" err="1"/>
              <a:t>Pthread_attr_getscope</a:t>
            </a:r>
            <a:r>
              <a:rPr lang="en-US" altLang="en-US" dirty="0"/>
              <a:t>/</a:t>
            </a:r>
            <a:r>
              <a:rPr lang="en-US" altLang="en-US" dirty="0" err="1"/>
              <a:t>pthread_attr_setscope</a:t>
            </a:r>
            <a:r>
              <a:rPr lang="en-US" altLang="en-US" dirty="0"/>
              <a:t> for determining and setting the scope contention respectively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FFCD-E030-4DEB-8E00-BE41001E6779}"/>
              </a:ext>
            </a:extLst>
          </p:cNvPr>
          <p:cNvSpPr>
            <a:spLocks noGrp="1"/>
          </p:cNvSpPr>
          <p:nvPr>
            <p:ph type="title"/>
          </p:nvPr>
        </p:nvSpPr>
        <p:spPr/>
        <p:txBody>
          <a:bodyPr/>
          <a:lstStyle/>
          <a:p>
            <a:r>
              <a:rPr lang="en-US" dirty="0" err="1"/>
              <a:t>Pthread</a:t>
            </a:r>
            <a:r>
              <a:rPr lang="en-US" dirty="0"/>
              <a:t> Scheduling</a:t>
            </a:r>
          </a:p>
        </p:txBody>
      </p:sp>
      <p:sp>
        <p:nvSpPr>
          <p:cNvPr id="3" name="Content Placeholder 2">
            <a:extLst>
              <a:ext uri="{FF2B5EF4-FFF2-40B4-BE49-F238E27FC236}">
                <a16:creationId xmlns:a16="http://schemas.microsoft.com/office/drawing/2014/main" id="{46064F4C-E676-4EEF-98D7-975F06E2908E}"/>
              </a:ext>
            </a:extLst>
          </p:cNvPr>
          <p:cNvSpPr>
            <a:spLocks noGrp="1"/>
          </p:cNvSpPr>
          <p:nvPr>
            <p:ph idx="1"/>
          </p:nvPr>
        </p:nvSpPr>
        <p:spPr/>
        <p:txBody>
          <a:bodyPr/>
          <a:lstStyle/>
          <a:p>
            <a:r>
              <a:rPr lang="en-US" dirty="0"/>
              <a:t>PTHREAD_SCOPE_SYSTEM</a:t>
            </a:r>
          </a:p>
          <a:p>
            <a:pPr lvl="1"/>
            <a:r>
              <a:rPr lang="en-US" dirty="0"/>
              <a:t>The thread competes for resources with all other threads in </a:t>
            </a:r>
            <a:r>
              <a:rPr lang="en-US" b="1" dirty="0"/>
              <a:t>all other processes </a:t>
            </a:r>
            <a:r>
              <a:rPr lang="en-US" dirty="0"/>
              <a:t>on the system that are in the same scheduling allocation   domain (a group of one or more processors).</a:t>
            </a:r>
          </a:p>
          <a:p>
            <a:r>
              <a:rPr lang="en-US" dirty="0"/>
              <a:t>PTHREAD_SCOPE_PROCESS</a:t>
            </a:r>
          </a:p>
          <a:p>
            <a:pPr lvl="1"/>
            <a:r>
              <a:rPr lang="en-US" dirty="0"/>
              <a:t>The thread competes for resources with all other threads in the </a:t>
            </a:r>
            <a:r>
              <a:rPr lang="en-US" b="1" dirty="0"/>
              <a:t>same    process </a:t>
            </a:r>
            <a:r>
              <a:rPr lang="en-US" dirty="0"/>
              <a:t>that were also created with this scope.   </a:t>
            </a:r>
          </a:p>
          <a:p>
            <a:pPr lvl="1"/>
            <a:r>
              <a:rPr lang="en-US" dirty="0"/>
              <a:t>Posix.1 leaves it </a:t>
            </a:r>
            <a:r>
              <a:rPr lang="en-US" b="1" dirty="0"/>
              <a:t>unspecified</a:t>
            </a:r>
            <a:r>
              <a:rPr lang="en-US" dirty="0"/>
              <a:t> how these threads contend with </a:t>
            </a:r>
            <a:r>
              <a:rPr lang="en-US" b="1" dirty="0"/>
              <a:t>other</a:t>
            </a:r>
            <a:r>
              <a:rPr lang="en-US" dirty="0"/>
              <a:t> </a:t>
            </a:r>
            <a:r>
              <a:rPr lang="en-US" b="1" dirty="0"/>
              <a:t>threads in other process </a:t>
            </a:r>
            <a:r>
              <a:rPr lang="en-US" dirty="0"/>
              <a:t>on the system or with other threads in the same process that were created with the PTHREAD_SCOPE_SYSTEM contention scope.</a:t>
            </a:r>
          </a:p>
          <a:p>
            <a:r>
              <a:rPr lang="en-US" dirty="0"/>
              <a:t>POSIX.1 requires that an implementation support at least one of these contention scopes. Linux supports PTHREAD_SCOPE_SYSTEM, but not PTHREAD_SCOPE_PROCESS.    </a:t>
            </a:r>
            <a:r>
              <a:rPr lang="en-US" b="1" i="1" dirty="0"/>
              <a:t>IT IS IGNORED!</a:t>
            </a:r>
          </a:p>
        </p:txBody>
      </p:sp>
    </p:spTree>
    <p:extLst>
      <p:ext uri="{BB962C8B-B14F-4D97-AF65-F5344CB8AC3E}">
        <p14:creationId xmlns:p14="http://schemas.microsoft.com/office/powerpoint/2010/main" val="3444934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12FE0DA-3B42-40BC-BB6A-D7D439FDD9A2}"/>
              </a:ext>
            </a:extLst>
          </p:cNvPr>
          <p:cNvSpPr>
            <a:spLocks noGrp="1" noChangeArrowheads="1"/>
          </p:cNvSpPr>
          <p:nvPr>
            <p:ph type="title"/>
          </p:nvPr>
        </p:nvSpPr>
        <p:spPr/>
        <p:txBody>
          <a:bodyPr/>
          <a:lstStyle/>
          <a:p>
            <a:pPr eaLnBrk="1" hangingPunct="1"/>
            <a:r>
              <a:rPr lang="en-US" altLang="en-US"/>
              <a:t>Pthread Scheduling API</a:t>
            </a:r>
          </a:p>
        </p:txBody>
      </p:sp>
      <p:sp>
        <p:nvSpPr>
          <p:cNvPr id="69635" name="Rectangle 3">
            <a:extLst>
              <a:ext uri="{FF2B5EF4-FFF2-40B4-BE49-F238E27FC236}">
                <a16:creationId xmlns:a16="http://schemas.microsoft.com/office/drawing/2014/main" id="{A72CA77E-9A77-4C97-8C2B-31D0494701AD}"/>
              </a:ext>
            </a:extLst>
          </p:cNvPr>
          <p:cNvSpPr>
            <a:spLocks noGrp="1" noChangeArrowheads="1"/>
          </p:cNvSpPr>
          <p:nvPr>
            <p:ph type="body" idx="1"/>
          </p:nvPr>
        </p:nvSpPr>
        <p:spPr>
          <a:xfrm>
            <a:off x="1538288" y="942975"/>
            <a:ext cx="6818312" cy="4919663"/>
          </a:xfrm>
        </p:spPr>
        <p:txBody>
          <a:bodyPr/>
          <a:lstStyle/>
          <a:p>
            <a:pPr marL="0" indent="0">
              <a:buFont typeface="Monotype Sorts"/>
              <a:buNone/>
            </a:pPr>
            <a:r>
              <a:rPr lang="en-US" altLang="en-US" sz="1400" dirty="0">
                <a:latin typeface="Courier New" panose="02070309020205020404" pitchFamily="49" charset="0"/>
                <a:cs typeface="Courier New" panose="02070309020205020404" pitchFamily="49" charset="0"/>
              </a:rPr>
              <a:t>#include &lt;</a:t>
            </a:r>
            <a:r>
              <a:rPr lang="en-US" altLang="en-US" sz="1400" dirty="0" err="1">
                <a:latin typeface="Courier New" panose="02070309020205020404" pitchFamily="49" charset="0"/>
                <a:cs typeface="Courier New" panose="02070309020205020404" pitchFamily="49" charset="0"/>
              </a:rPr>
              <a:t>pthread.h</a:t>
            </a:r>
            <a:r>
              <a:rPr lang="en-US" altLang="en-US" sz="1400" dirty="0">
                <a:latin typeface="Courier New" panose="02070309020205020404" pitchFamily="49" charset="0"/>
                <a:cs typeface="Courier New" panose="02070309020205020404" pitchFamily="49" charset="0"/>
              </a:rPr>
              <a:t>&gt; </a:t>
            </a:r>
          </a:p>
          <a:p>
            <a:pPr marL="0" indent="0">
              <a:buFont typeface="Monotype Sorts"/>
              <a:buNone/>
            </a:pPr>
            <a:r>
              <a:rPr lang="en-US" altLang="en-US" sz="1400" dirty="0">
                <a:latin typeface="Courier New" panose="02070309020205020404" pitchFamily="49" charset="0"/>
                <a:cs typeface="Courier New" panose="02070309020205020404" pitchFamily="49" charset="0"/>
              </a:rPr>
              <a:t>#include &lt;</a:t>
            </a:r>
            <a:r>
              <a:rPr lang="en-US" altLang="en-US" sz="1400" dirty="0" err="1">
                <a:latin typeface="Courier New" panose="02070309020205020404" pitchFamily="49" charset="0"/>
                <a:cs typeface="Courier New" panose="02070309020205020404" pitchFamily="49" charset="0"/>
              </a:rPr>
              <a:t>stdio.h</a:t>
            </a:r>
            <a:r>
              <a:rPr lang="en-US" altLang="en-US" sz="1400" dirty="0">
                <a:latin typeface="Courier New" panose="02070309020205020404" pitchFamily="49" charset="0"/>
                <a:cs typeface="Courier New" panose="02070309020205020404" pitchFamily="49" charset="0"/>
              </a:rPr>
              <a:t>&gt; </a:t>
            </a:r>
          </a:p>
          <a:p>
            <a:pPr marL="0" indent="0">
              <a:buFont typeface="Monotype Sorts"/>
              <a:buNone/>
            </a:pPr>
            <a:r>
              <a:rPr lang="en-US" altLang="en-US" sz="1400" dirty="0">
                <a:latin typeface="Courier New" panose="02070309020205020404" pitchFamily="49" charset="0"/>
                <a:cs typeface="Courier New" panose="02070309020205020404" pitchFamily="49" charset="0"/>
              </a:rPr>
              <a:t>#define NUM_THREADS 5 </a:t>
            </a:r>
          </a:p>
          <a:p>
            <a:pPr marL="0" indent="0">
              <a:buFont typeface="Monotype Sorts"/>
              <a:buNone/>
            </a:pPr>
            <a:r>
              <a:rPr lang="en-US" altLang="en-US" sz="1400" dirty="0">
                <a:latin typeface="Courier New" panose="02070309020205020404" pitchFamily="49" charset="0"/>
                <a:cs typeface="Courier New" panose="02070309020205020404" pitchFamily="49" charset="0"/>
              </a:rPr>
              <a:t>int main(int </a:t>
            </a:r>
            <a:r>
              <a:rPr lang="en-US" altLang="en-US" sz="1400" dirty="0" err="1">
                <a:latin typeface="Courier New" panose="02070309020205020404" pitchFamily="49" charset="0"/>
                <a:cs typeface="Courier New" panose="02070309020205020404" pitchFamily="49" charset="0"/>
              </a:rPr>
              <a:t>argc</a:t>
            </a:r>
            <a:r>
              <a:rPr lang="en-US" altLang="en-US" sz="1400" dirty="0">
                <a:latin typeface="Courier New" panose="02070309020205020404" pitchFamily="49" charset="0"/>
                <a:cs typeface="Courier New" panose="02070309020205020404" pitchFamily="49" charset="0"/>
              </a:rPr>
              <a:t>, char *</a:t>
            </a:r>
            <a:r>
              <a:rPr lang="en-US" altLang="en-US" sz="1400" dirty="0" err="1">
                <a:latin typeface="Courier New" panose="02070309020205020404" pitchFamily="49" charset="0"/>
                <a:cs typeface="Courier New" panose="02070309020205020404" pitchFamily="49" charset="0"/>
              </a:rPr>
              <a:t>argv</a:t>
            </a:r>
            <a:r>
              <a:rPr lang="en-US" altLang="en-US" sz="1400" dirty="0">
                <a:latin typeface="Courier New" panose="02070309020205020404" pitchFamily="49" charset="0"/>
                <a:cs typeface="Courier New" panose="02070309020205020404" pitchFamily="49" charset="0"/>
              </a:rPr>
              <a:t>[]) { </a:t>
            </a:r>
          </a:p>
          <a:p>
            <a:pPr marL="0" indent="0">
              <a:buFont typeface="Monotype Sorts"/>
              <a:buNone/>
            </a:pPr>
            <a:r>
              <a:rPr lang="en-US" altLang="en-US" sz="1400" dirty="0">
                <a:latin typeface="Courier New" panose="02070309020205020404" pitchFamily="49" charset="0"/>
                <a:cs typeface="Courier New" panose="02070309020205020404" pitchFamily="49" charset="0"/>
              </a:rPr>
              <a:t>   int </a:t>
            </a:r>
            <a:r>
              <a:rPr lang="en-US" altLang="en-US" sz="1400" dirty="0" err="1">
                <a:latin typeface="Courier New" panose="02070309020205020404" pitchFamily="49" charset="0"/>
                <a:cs typeface="Courier New" panose="02070309020205020404" pitchFamily="49" charset="0"/>
              </a:rPr>
              <a:t>i</a:t>
            </a:r>
            <a:r>
              <a:rPr lang="en-US" altLang="en-US" sz="1400" dirty="0">
                <a:latin typeface="Courier New" panose="02070309020205020404" pitchFamily="49" charset="0"/>
                <a:cs typeface="Courier New" panose="02070309020205020404" pitchFamily="49" charset="0"/>
              </a:rPr>
              <a:t>, scope;</a:t>
            </a:r>
            <a:br>
              <a:rPr lang="en-US" altLang="en-US" sz="1400" dirty="0">
                <a:latin typeface="Courier New" panose="02070309020205020404" pitchFamily="49" charset="0"/>
                <a:cs typeface="Courier New" panose="02070309020205020404" pitchFamily="49" charset="0"/>
              </a:rPr>
            </a:br>
            <a:r>
              <a:rPr lang="en-US" altLang="en-US" sz="1400" dirty="0">
                <a:latin typeface="Courier New" panose="02070309020205020404" pitchFamily="49" charset="0"/>
                <a:cs typeface="Courier New" panose="02070309020205020404" pitchFamily="49" charset="0"/>
              </a:rPr>
              <a:t>   </a:t>
            </a:r>
            <a:r>
              <a:rPr lang="en-US" altLang="en-US" sz="1400" dirty="0" err="1">
                <a:latin typeface="Courier New" panose="02070309020205020404" pitchFamily="49" charset="0"/>
                <a:cs typeface="Courier New" panose="02070309020205020404" pitchFamily="49" charset="0"/>
              </a:rPr>
              <a:t>pthread_t</a:t>
            </a:r>
            <a:r>
              <a:rPr lang="en-US" altLang="en-US" sz="1400" dirty="0">
                <a:latin typeface="Courier New" panose="02070309020205020404" pitchFamily="49" charset="0"/>
                <a:cs typeface="Courier New" panose="02070309020205020404" pitchFamily="49" charset="0"/>
              </a:rPr>
              <a:t> </a:t>
            </a:r>
            <a:r>
              <a:rPr lang="en-US" altLang="en-US" sz="1400" dirty="0" err="1">
                <a:latin typeface="Courier New" panose="02070309020205020404" pitchFamily="49" charset="0"/>
                <a:cs typeface="Courier New" panose="02070309020205020404" pitchFamily="49" charset="0"/>
              </a:rPr>
              <a:t>tid</a:t>
            </a:r>
            <a:r>
              <a:rPr lang="en-US" altLang="en-US" sz="1400" dirty="0">
                <a:latin typeface="Courier New" panose="02070309020205020404" pitchFamily="49" charset="0"/>
                <a:cs typeface="Courier New" panose="02070309020205020404" pitchFamily="49" charset="0"/>
              </a:rPr>
              <a:t>[NUM THREADS]; </a:t>
            </a:r>
          </a:p>
          <a:p>
            <a:pPr marL="0" indent="0">
              <a:buFont typeface="Monotype Sorts"/>
              <a:buNone/>
            </a:pPr>
            <a:r>
              <a:rPr lang="en-US" altLang="en-US" sz="1400" dirty="0">
                <a:latin typeface="Courier New" panose="02070309020205020404" pitchFamily="49" charset="0"/>
                <a:cs typeface="Courier New" panose="02070309020205020404" pitchFamily="49" charset="0"/>
              </a:rPr>
              <a:t>   </a:t>
            </a:r>
            <a:r>
              <a:rPr lang="en-US" altLang="en-US" sz="1400" dirty="0" err="1">
                <a:latin typeface="Courier New" panose="02070309020205020404" pitchFamily="49" charset="0"/>
                <a:cs typeface="Courier New" panose="02070309020205020404" pitchFamily="49" charset="0"/>
              </a:rPr>
              <a:t>pthread_attr_t</a:t>
            </a:r>
            <a:r>
              <a:rPr lang="en-US" altLang="en-US" sz="1400" dirty="0">
                <a:latin typeface="Courier New" panose="02070309020205020404" pitchFamily="49" charset="0"/>
                <a:cs typeface="Courier New" panose="02070309020205020404" pitchFamily="49" charset="0"/>
              </a:rPr>
              <a:t> </a:t>
            </a:r>
            <a:r>
              <a:rPr lang="en-US" altLang="en-US" sz="1400" dirty="0" err="1">
                <a:latin typeface="Courier New" panose="02070309020205020404" pitchFamily="49" charset="0"/>
                <a:cs typeface="Courier New" panose="02070309020205020404" pitchFamily="49" charset="0"/>
              </a:rPr>
              <a:t>attr</a:t>
            </a:r>
            <a:r>
              <a:rPr lang="en-US" altLang="en-US" sz="1400" dirty="0">
                <a:latin typeface="Courier New" panose="02070309020205020404" pitchFamily="49" charset="0"/>
                <a:cs typeface="Courier New" panose="02070309020205020404" pitchFamily="49" charset="0"/>
              </a:rPr>
              <a:t>; </a:t>
            </a:r>
          </a:p>
          <a:p>
            <a:pPr marL="0" indent="0">
              <a:buFont typeface="Monotype Sorts"/>
              <a:buNone/>
            </a:pPr>
            <a:r>
              <a:rPr lang="en-US" altLang="en-US" sz="1400" dirty="0">
                <a:latin typeface="Courier New" panose="02070309020205020404" pitchFamily="49" charset="0"/>
                <a:cs typeface="Courier New" panose="02070309020205020404" pitchFamily="49" charset="0"/>
              </a:rPr>
              <a:t>   /* get the default attributes */ </a:t>
            </a:r>
          </a:p>
          <a:p>
            <a:pPr marL="0" indent="0">
              <a:buFont typeface="Monotype Sorts"/>
              <a:buNone/>
            </a:pPr>
            <a:r>
              <a:rPr lang="en-US" altLang="en-US" sz="1400" dirty="0">
                <a:latin typeface="Courier New" panose="02070309020205020404" pitchFamily="49" charset="0"/>
                <a:cs typeface="Courier New" panose="02070309020205020404" pitchFamily="49" charset="0"/>
              </a:rPr>
              <a:t>   </a:t>
            </a:r>
            <a:r>
              <a:rPr lang="en-US" altLang="en-US" sz="1400" dirty="0" err="1">
                <a:latin typeface="Courier New" panose="02070309020205020404" pitchFamily="49" charset="0"/>
                <a:cs typeface="Courier New" panose="02070309020205020404" pitchFamily="49" charset="0"/>
              </a:rPr>
              <a:t>pthread_attr_init</a:t>
            </a:r>
            <a:r>
              <a:rPr lang="en-US" altLang="en-US" sz="1400" dirty="0">
                <a:latin typeface="Courier New" panose="02070309020205020404" pitchFamily="49" charset="0"/>
                <a:cs typeface="Courier New" panose="02070309020205020404" pitchFamily="49" charset="0"/>
              </a:rPr>
              <a:t>(&amp;</a:t>
            </a:r>
            <a:r>
              <a:rPr lang="en-US" altLang="en-US" sz="1400" dirty="0" err="1">
                <a:latin typeface="Courier New" panose="02070309020205020404" pitchFamily="49" charset="0"/>
                <a:cs typeface="Courier New" panose="02070309020205020404" pitchFamily="49" charset="0"/>
              </a:rPr>
              <a:t>attr</a:t>
            </a:r>
            <a:r>
              <a:rPr lang="en-US" altLang="en-US" sz="1400" dirty="0">
                <a:latin typeface="Courier New" panose="02070309020205020404" pitchFamily="49" charset="0"/>
                <a:cs typeface="Courier New" panose="02070309020205020404" pitchFamily="49" charset="0"/>
              </a:rPr>
              <a:t>); </a:t>
            </a:r>
          </a:p>
          <a:p>
            <a:pPr marL="0" indent="0">
              <a:buFont typeface="Monotype Sorts"/>
              <a:buNone/>
            </a:pPr>
            <a:r>
              <a:rPr lang="en-US" altLang="en-US" sz="1400" dirty="0">
                <a:latin typeface="Courier New" panose="02070309020205020404" pitchFamily="49" charset="0"/>
                <a:cs typeface="Courier New" panose="02070309020205020404" pitchFamily="49" charset="0"/>
              </a:rPr>
              <a:t>   /* first inquire on the current scope */</a:t>
            </a:r>
            <a:br>
              <a:rPr lang="en-US" altLang="en-US" sz="1400" dirty="0">
                <a:latin typeface="Courier New" panose="02070309020205020404" pitchFamily="49" charset="0"/>
                <a:cs typeface="Courier New" panose="02070309020205020404" pitchFamily="49" charset="0"/>
              </a:rPr>
            </a:br>
            <a:r>
              <a:rPr lang="en-US" altLang="en-US" sz="1400" dirty="0">
                <a:latin typeface="Courier New" panose="02070309020205020404" pitchFamily="49" charset="0"/>
                <a:cs typeface="Courier New" panose="02070309020205020404" pitchFamily="49" charset="0"/>
              </a:rPr>
              <a:t>   if (</a:t>
            </a:r>
            <a:r>
              <a:rPr lang="en-US" altLang="en-US" sz="1400" dirty="0" err="1">
                <a:latin typeface="Courier New" panose="02070309020205020404" pitchFamily="49" charset="0"/>
                <a:cs typeface="Courier New" panose="02070309020205020404" pitchFamily="49" charset="0"/>
              </a:rPr>
              <a:t>pthread_attr_getscope</a:t>
            </a:r>
            <a:r>
              <a:rPr lang="en-US" altLang="en-US" sz="1400" dirty="0">
                <a:latin typeface="Courier New" panose="02070309020205020404" pitchFamily="49" charset="0"/>
                <a:cs typeface="Courier New" panose="02070309020205020404" pitchFamily="49" charset="0"/>
              </a:rPr>
              <a:t>(&amp;</a:t>
            </a:r>
            <a:r>
              <a:rPr lang="en-US" altLang="en-US" sz="1400" dirty="0" err="1">
                <a:latin typeface="Courier New" panose="02070309020205020404" pitchFamily="49" charset="0"/>
                <a:cs typeface="Courier New" panose="02070309020205020404" pitchFamily="49" charset="0"/>
              </a:rPr>
              <a:t>attr</a:t>
            </a:r>
            <a:r>
              <a:rPr lang="en-US" altLang="en-US" sz="1400" dirty="0">
                <a:latin typeface="Courier New" panose="02070309020205020404" pitchFamily="49" charset="0"/>
                <a:cs typeface="Courier New" panose="02070309020205020404" pitchFamily="49" charset="0"/>
              </a:rPr>
              <a:t>, &amp;scope) != 0) </a:t>
            </a:r>
          </a:p>
          <a:p>
            <a:pPr marL="0" indent="0">
              <a:buFont typeface="Monotype Sorts"/>
              <a:buNone/>
            </a:pPr>
            <a:r>
              <a:rPr lang="en-US" altLang="en-US" sz="1400" dirty="0">
                <a:latin typeface="Courier New" panose="02070309020205020404" pitchFamily="49" charset="0"/>
                <a:cs typeface="Courier New" panose="02070309020205020404" pitchFamily="49" charset="0"/>
              </a:rPr>
              <a:t>      </a:t>
            </a:r>
            <a:r>
              <a:rPr lang="en-US" altLang="en-US" sz="1400" dirty="0" err="1">
                <a:latin typeface="Courier New" panose="02070309020205020404" pitchFamily="49" charset="0"/>
                <a:cs typeface="Courier New" panose="02070309020205020404" pitchFamily="49" charset="0"/>
              </a:rPr>
              <a:t>fprintf</a:t>
            </a:r>
            <a:r>
              <a:rPr lang="en-US" altLang="en-US" sz="1400" dirty="0">
                <a:latin typeface="Courier New" panose="02070309020205020404" pitchFamily="49" charset="0"/>
                <a:cs typeface="Courier New" panose="02070309020205020404" pitchFamily="49" charset="0"/>
              </a:rPr>
              <a:t>(stderr, "Unable to get scheduling scope\n"); </a:t>
            </a:r>
          </a:p>
          <a:p>
            <a:pPr marL="0" indent="0">
              <a:buFont typeface="Monotype Sorts"/>
              <a:buNone/>
            </a:pPr>
            <a:r>
              <a:rPr lang="en-US" altLang="en-US" sz="1400" dirty="0">
                <a:latin typeface="Courier New" panose="02070309020205020404" pitchFamily="49" charset="0"/>
                <a:cs typeface="Courier New" panose="02070309020205020404" pitchFamily="49" charset="0"/>
              </a:rPr>
              <a:t>   else { </a:t>
            </a:r>
          </a:p>
          <a:p>
            <a:pPr marL="0" indent="0">
              <a:buFont typeface="Monotype Sorts"/>
              <a:buNone/>
            </a:pPr>
            <a:r>
              <a:rPr lang="en-US" altLang="en-US" sz="1400" dirty="0">
                <a:latin typeface="Courier New" panose="02070309020205020404" pitchFamily="49" charset="0"/>
                <a:cs typeface="Courier New" panose="02070309020205020404" pitchFamily="49" charset="0"/>
              </a:rPr>
              <a:t>      if (scope == PTHREAD_SCOPE_PROCESS) </a:t>
            </a:r>
          </a:p>
          <a:p>
            <a:pPr marL="0" indent="0">
              <a:buFont typeface="Monotype Sorts"/>
              <a:buNone/>
            </a:pPr>
            <a:r>
              <a:rPr lang="en-US" altLang="en-US" sz="1400" dirty="0">
                <a:latin typeface="Courier New" panose="02070309020205020404" pitchFamily="49" charset="0"/>
                <a:cs typeface="Courier New" panose="02070309020205020404" pitchFamily="49" charset="0"/>
              </a:rPr>
              <a:t>         </a:t>
            </a:r>
            <a:r>
              <a:rPr lang="en-US" altLang="en-US" sz="1400" dirty="0" err="1">
                <a:latin typeface="Courier New" panose="02070309020205020404" pitchFamily="49" charset="0"/>
                <a:cs typeface="Courier New" panose="02070309020205020404" pitchFamily="49" charset="0"/>
              </a:rPr>
              <a:t>printf</a:t>
            </a:r>
            <a:r>
              <a:rPr lang="en-US" altLang="en-US" sz="1400" dirty="0">
                <a:latin typeface="Courier New" panose="02070309020205020404" pitchFamily="49" charset="0"/>
                <a:cs typeface="Courier New" panose="02070309020205020404" pitchFamily="49" charset="0"/>
              </a:rPr>
              <a:t>("PTHREAD_SCOPE_PROCESS"); </a:t>
            </a:r>
          </a:p>
          <a:p>
            <a:pPr marL="0" indent="0">
              <a:buFont typeface="Monotype Sorts"/>
              <a:buNone/>
            </a:pPr>
            <a:r>
              <a:rPr lang="en-US" altLang="en-US" sz="1400" dirty="0">
                <a:latin typeface="Courier New" panose="02070309020205020404" pitchFamily="49" charset="0"/>
                <a:cs typeface="Courier New" panose="02070309020205020404" pitchFamily="49" charset="0"/>
              </a:rPr>
              <a:t>      else if (scope == PTHREAD_SCOPE_SYSTEM) </a:t>
            </a:r>
          </a:p>
          <a:p>
            <a:pPr marL="0" indent="0">
              <a:buFont typeface="Monotype Sorts"/>
              <a:buNone/>
            </a:pPr>
            <a:r>
              <a:rPr lang="en-US" altLang="en-US" sz="1400" dirty="0">
                <a:latin typeface="Courier New" panose="02070309020205020404" pitchFamily="49" charset="0"/>
                <a:cs typeface="Courier New" panose="02070309020205020404" pitchFamily="49" charset="0"/>
              </a:rPr>
              <a:t>         </a:t>
            </a:r>
            <a:r>
              <a:rPr lang="en-US" altLang="en-US" sz="1400" dirty="0" err="1">
                <a:latin typeface="Courier New" panose="02070309020205020404" pitchFamily="49" charset="0"/>
                <a:cs typeface="Courier New" panose="02070309020205020404" pitchFamily="49" charset="0"/>
              </a:rPr>
              <a:t>printf</a:t>
            </a:r>
            <a:r>
              <a:rPr lang="en-US" altLang="en-US" sz="1400" dirty="0">
                <a:latin typeface="Courier New" panose="02070309020205020404" pitchFamily="49" charset="0"/>
                <a:cs typeface="Courier New" panose="02070309020205020404" pitchFamily="49" charset="0"/>
              </a:rPr>
              <a:t>("PTHREAD_SCOPE_SYSTEM"); </a:t>
            </a:r>
          </a:p>
          <a:p>
            <a:pPr marL="0" indent="0">
              <a:buFont typeface="Monotype Sorts"/>
              <a:buNone/>
            </a:pPr>
            <a:r>
              <a:rPr lang="en-US" altLang="en-US" sz="1400" dirty="0">
                <a:latin typeface="Courier New" panose="02070309020205020404" pitchFamily="49" charset="0"/>
                <a:cs typeface="Courier New" panose="02070309020205020404" pitchFamily="49" charset="0"/>
              </a:rPr>
              <a:t>      else</a:t>
            </a:r>
            <a:br>
              <a:rPr lang="en-US" altLang="en-US" sz="1400" dirty="0">
                <a:latin typeface="Courier New" panose="02070309020205020404" pitchFamily="49" charset="0"/>
                <a:cs typeface="Courier New" panose="02070309020205020404" pitchFamily="49" charset="0"/>
              </a:rPr>
            </a:br>
            <a:r>
              <a:rPr lang="en-US" altLang="en-US" sz="1400" dirty="0">
                <a:latin typeface="Courier New" panose="02070309020205020404" pitchFamily="49" charset="0"/>
                <a:cs typeface="Courier New" panose="02070309020205020404" pitchFamily="49" charset="0"/>
              </a:rPr>
              <a:t>         </a:t>
            </a:r>
            <a:r>
              <a:rPr lang="en-US" altLang="en-US" sz="1400" dirty="0" err="1">
                <a:latin typeface="Courier New" panose="02070309020205020404" pitchFamily="49" charset="0"/>
                <a:cs typeface="Courier New" panose="02070309020205020404" pitchFamily="49" charset="0"/>
              </a:rPr>
              <a:t>fprintf</a:t>
            </a:r>
            <a:r>
              <a:rPr lang="en-US" altLang="en-US" sz="1400" dirty="0">
                <a:latin typeface="Courier New" panose="02070309020205020404" pitchFamily="49" charset="0"/>
                <a:cs typeface="Courier New" panose="02070309020205020404" pitchFamily="49" charset="0"/>
              </a:rPr>
              <a:t>(stderr, "Illegal scope value.\n"); </a:t>
            </a:r>
          </a:p>
          <a:p>
            <a:pPr marL="0" indent="0">
              <a:buFont typeface="Monotype Sorts"/>
              <a:buNone/>
            </a:pPr>
            <a:r>
              <a:rPr lang="en-US" altLang="en-US" sz="1400" dirty="0">
                <a:latin typeface="Courier New" panose="02070309020205020404" pitchFamily="49" charset="0"/>
                <a:cs typeface="Courier New" panose="02070309020205020404" pitchFamily="49" charset="0"/>
              </a:rPr>
              <a:t>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F7289E7-BA89-41F8-9D4B-AA0E7D7F3D46}"/>
              </a:ext>
            </a:extLst>
          </p:cNvPr>
          <p:cNvSpPr>
            <a:spLocks noGrp="1" noChangeArrowheads="1"/>
          </p:cNvSpPr>
          <p:nvPr>
            <p:ph type="title"/>
          </p:nvPr>
        </p:nvSpPr>
        <p:spPr>
          <a:xfrm>
            <a:off x="457200" y="204788"/>
            <a:ext cx="8229600" cy="576262"/>
          </a:xfrm>
        </p:spPr>
        <p:txBody>
          <a:bodyPr/>
          <a:lstStyle/>
          <a:p>
            <a:pPr eaLnBrk="1" hangingPunct="1"/>
            <a:r>
              <a:rPr lang="en-US" altLang="en-US"/>
              <a:t>Basic Concepts</a:t>
            </a:r>
          </a:p>
        </p:txBody>
      </p:sp>
      <p:sp>
        <p:nvSpPr>
          <p:cNvPr id="11267" name="Rectangle 3">
            <a:extLst>
              <a:ext uri="{FF2B5EF4-FFF2-40B4-BE49-F238E27FC236}">
                <a16:creationId xmlns:a16="http://schemas.microsoft.com/office/drawing/2014/main" id="{3D92FD2D-E854-4D40-B790-E57E31CCF72F}"/>
              </a:ext>
            </a:extLst>
          </p:cNvPr>
          <p:cNvSpPr>
            <a:spLocks noGrp="1" noChangeArrowheads="1"/>
          </p:cNvSpPr>
          <p:nvPr>
            <p:ph type="body" idx="1"/>
          </p:nvPr>
        </p:nvSpPr>
        <p:spPr>
          <a:xfrm>
            <a:off x="841375" y="1274763"/>
            <a:ext cx="3978275" cy="5057775"/>
          </a:xfrm>
        </p:spPr>
        <p:txBody>
          <a:bodyPr/>
          <a:lstStyle/>
          <a:p>
            <a:r>
              <a:rPr lang="en-US" altLang="en-US"/>
              <a:t>Maximum CPU utilization obtained with multiprogramming</a:t>
            </a:r>
          </a:p>
          <a:p>
            <a:r>
              <a:rPr lang="en-US" altLang="en-US"/>
              <a:t>CPU–I/O Burst Cycle – Process execution consists of a </a:t>
            </a:r>
            <a:r>
              <a:rPr lang="en-US" altLang="en-US" b="1">
                <a:solidFill>
                  <a:srgbClr val="3366FF"/>
                </a:solidFill>
              </a:rPr>
              <a:t>cycle</a:t>
            </a:r>
            <a:r>
              <a:rPr lang="en-US" altLang="en-US"/>
              <a:t> of CPU execution and I/O wait</a:t>
            </a:r>
          </a:p>
          <a:p>
            <a:r>
              <a:rPr lang="en-US" altLang="en-US" b="1">
                <a:solidFill>
                  <a:srgbClr val="3366FF"/>
                </a:solidFill>
              </a:rPr>
              <a:t>CPU burst </a:t>
            </a:r>
            <a:r>
              <a:rPr lang="en-US" altLang="en-US"/>
              <a:t>followed by </a:t>
            </a:r>
            <a:r>
              <a:rPr lang="en-US" altLang="en-US" b="1">
                <a:solidFill>
                  <a:srgbClr val="3366FF"/>
                </a:solidFill>
              </a:rPr>
              <a:t>I/O burst</a:t>
            </a:r>
            <a:endParaRPr lang="en-US" altLang="en-US"/>
          </a:p>
          <a:p>
            <a:r>
              <a:rPr lang="en-US" altLang="en-US" b="1">
                <a:solidFill>
                  <a:srgbClr val="3366FF"/>
                </a:solidFill>
              </a:rPr>
              <a:t>CPU burst</a:t>
            </a:r>
            <a:r>
              <a:rPr lang="en-US" altLang="en-US"/>
              <a:t> distribution is of main concern</a:t>
            </a:r>
          </a:p>
          <a:p>
            <a:r>
              <a:rPr lang="en-US" altLang="en-US"/>
              <a:t>Most programs alternate between CPU and I/O activity.</a:t>
            </a:r>
          </a:p>
          <a:p>
            <a:r>
              <a:rPr lang="en-US" altLang="en-US"/>
              <a:t>Studies show that programs either have high frequency of short CPU bursts or low frequency of long CPU bursts.</a:t>
            </a:r>
          </a:p>
          <a:p>
            <a:r>
              <a:rPr lang="en-US" altLang="en-US"/>
              <a:t>Scheduling to maximize CPU utilization.</a:t>
            </a:r>
          </a:p>
          <a:p>
            <a:endParaRPr lang="en-US" altLang="en-US"/>
          </a:p>
          <a:p>
            <a:endParaRPr lang="en-US" altLang="en-US"/>
          </a:p>
          <a:p>
            <a:pPr>
              <a:buFont typeface="Monotype Sorts"/>
              <a:buNone/>
            </a:pPr>
            <a:endParaRPr lang="en-US" altLang="en-US"/>
          </a:p>
        </p:txBody>
      </p:sp>
      <p:pic>
        <p:nvPicPr>
          <p:cNvPr id="11268" name="Picture 1" descr="6_01.pdf">
            <a:extLst>
              <a:ext uri="{FF2B5EF4-FFF2-40B4-BE49-F238E27FC236}">
                <a16:creationId xmlns:a16="http://schemas.microsoft.com/office/drawing/2014/main" id="{CB06F8E8-4561-44CC-8A0A-73DEE84D28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1625" y="1143000"/>
            <a:ext cx="2360613"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4FA10CC-DDBE-47C0-9AD2-6ADFA678974E}"/>
              </a:ext>
            </a:extLst>
          </p:cNvPr>
          <p:cNvSpPr>
            <a:spLocks noGrp="1" noChangeArrowheads="1"/>
          </p:cNvSpPr>
          <p:nvPr>
            <p:ph type="title"/>
          </p:nvPr>
        </p:nvSpPr>
        <p:spPr>
          <a:xfrm>
            <a:off x="904875" y="277813"/>
            <a:ext cx="7781925" cy="576262"/>
          </a:xfrm>
        </p:spPr>
        <p:txBody>
          <a:bodyPr/>
          <a:lstStyle/>
          <a:p>
            <a:pPr eaLnBrk="1" hangingPunct="1"/>
            <a:r>
              <a:rPr lang="en-US" altLang="en-US"/>
              <a:t>Pthread Scheduling API</a:t>
            </a:r>
          </a:p>
        </p:txBody>
      </p:sp>
      <p:sp>
        <p:nvSpPr>
          <p:cNvPr id="71683" name="Rectangle 3">
            <a:extLst>
              <a:ext uri="{FF2B5EF4-FFF2-40B4-BE49-F238E27FC236}">
                <a16:creationId xmlns:a16="http://schemas.microsoft.com/office/drawing/2014/main" id="{E3E77B7F-EEA9-4932-8078-60E1065A5B34}"/>
              </a:ext>
            </a:extLst>
          </p:cNvPr>
          <p:cNvSpPr>
            <a:spLocks noGrp="1" noChangeArrowheads="1"/>
          </p:cNvSpPr>
          <p:nvPr>
            <p:ph type="body" idx="1"/>
          </p:nvPr>
        </p:nvSpPr>
        <p:spPr>
          <a:xfrm>
            <a:off x="973138" y="1193800"/>
            <a:ext cx="7321550" cy="4765675"/>
          </a:xfrm>
        </p:spPr>
        <p:txBody>
          <a:bodyPr/>
          <a:lstStyle/>
          <a:p>
            <a:pPr marL="0" indent="0">
              <a:buFont typeface="Monotype Sorts"/>
              <a:buNone/>
            </a:pPr>
            <a:r>
              <a:rPr lang="en-US" altLang="en-US" sz="1700" dirty="0">
                <a:latin typeface="Courier New" panose="02070309020205020404" pitchFamily="49" charset="0"/>
                <a:cs typeface="Courier New" panose="02070309020205020404" pitchFamily="49" charset="0"/>
              </a:rPr>
              <a:t>   /* set the scheduling algorithm to PCS or SCS */ </a:t>
            </a:r>
          </a:p>
          <a:p>
            <a:pPr marL="0" indent="0">
              <a:buFont typeface="Monotype Sorts"/>
              <a:buNone/>
            </a:pPr>
            <a:r>
              <a:rPr lang="en-US" altLang="en-US" sz="1700" dirty="0">
                <a:latin typeface="Courier New" panose="02070309020205020404" pitchFamily="49" charset="0"/>
                <a:cs typeface="Courier New" panose="02070309020205020404" pitchFamily="49" charset="0"/>
              </a:rPr>
              <a:t>   </a:t>
            </a:r>
            <a:r>
              <a:rPr lang="en-US" altLang="en-US" sz="1700" dirty="0" err="1">
                <a:latin typeface="Courier New" panose="02070309020205020404" pitchFamily="49" charset="0"/>
                <a:cs typeface="Courier New" panose="02070309020205020404" pitchFamily="49" charset="0"/>
              </a:rPr>
              <a:t>pthread_attr_setscope</a:t>
            </a:r>
            <a:r>
              <a:rPr lang="en-US" altLang="en-US" sz="1700" dirty="0">
                <a:latin typeface="Courier New" panose="02070309020205020404" pitchFamily="49" charset="0"/>
                <a:cs typeface="Courier New" panose="02070309020205020404" pitchFamily="49" charset="0"/>
              </a:rPr>
              <a:t>(&amp;</a:t>
            </a:r>
            <a:r>
              <a:rPr lang="en-US" altLang="en-US" sz="1700" dirty="0" err="1">
                <a:latin typeface="Courier New" panose="02070309020205020404" pitchFamily="49" charset="0"/>
                <a:cs typeface="Courier New" panose="02070309020205020404" pitchFamily="49" charset="0"/>
              </a:rPr>
              <a:t>attr</a:t>
            </a:r>
            <a:r>
              <a:rPr lang="en-US" altLang="en-US" sz="1700" dirty="0">
                <a:latin typeface="Courier New" panose="02070309020205020404" pitchFamily="49" charset="0"/>
                <a:cs typeface="Courier New" panose="02070309020205020404" pitchFamily="49" charset="0"/>
              </a:rPr>
              <a:t>, PTHREAD_SCOPE_SYSTEM); </a:t>
            </a:r>
          </a:p>
          <a:p>
            <a:pPr marL="0" indent="0">
              <a:buFont typeface="Monotype Sorts"/>
              <a:buNone/>
            </a:pPr>
            <a:r>
              <a:rPr lang="en-US" altLang="en-US" sz="1700" dirty="0">
                <a:latin typeface="Courier New" panose="02070309020205020404" pitchFamily="49" charset="0"/>
                <a:cs typeface="Courier New" panose="02070309020205020404" pitchFamily="49" charset="0"/>
              </a:rPr>
              <a:t>   /* create the threads */</a:t>
            </a:r>
            <a:br>
              <a:rPr lang="en-US" altLang="en-US" sz="1700" dirty="0">
                <a:latin typeface="Courier New" panose="02070309020205020404" pitchFamily="49" charset="0"/>
                <a:cs typeface="Courier New" panose="02070309020205020404" pitchFamily="49" charset="0"/>
              </a:rPr>
            </a:br>
            <a:r>
              <a:rPr lang="en-US" altLang="en-US" sz="1700" dirty="0">
                <a:latin typeface="Courier New" panose="02070309020205020404" pitchFamily="49" charset="0"/>
                <a:cs typeface="Courier New" panose="02070309020205020404" pitchFamily="49" charset="0"/>
              </a:rPr>
              <a:t>   for (</a:t>
            </a:r>
            <a:r>
              <a:rPr lang="en-US" altLang="en-US" sz="1700" dirty="0" err="1">
                <a:latin typeface="Courier New" panose="02070309020205020404" pitchFamily="49" charset="0"/>
                <a:cs typeface="Courier New" panose="02070309020205020404" pitchFamily="49" charset="0"/>
              </a:rPr>
              <a:t>i</a:t>
            </a:r>
            <a:r>
              <a:rPr lang="en-US" altLang="en-US" sz="1700" dirty="0">
                <a:latin typeface="Courier New" panose="02070309020205020404" pitchFamily="49" charset="0"/>
                <a:cs typeface="Courier New" panose="02070309020205020404" pitchFamily="49" charset="0"/>
              </a:rPr>
              <a:t> = 0; </a:t>
            </a:r>
            <a:r>
              <a:rPr lang="en-US" altLang="en-US" sz="1700" dirty="0" err="1">
                <a:latin typeface="Courier New" panose="02070309020205020404" pitchFamily="49" charset="0"/>
                <a:cs typeface="Courier New" panose="02070309020205020404" pitchFamily="49" charset="0"/>
              </a:rPr>
              <a:t>i</a:t>
            </a:r>
            <a:r>
              <a:rPr lang="en-US" altLang="en-US" sz="1700" dirty="0">
                <a:latin typeface="Courier New" panose="02070309020205020404" pitchFamily="49" charset="0"/>
                <a:cs typeface="Courier New" panose="02070309020205020404" pitchFamily="49" charset="0"/>
              </a:rPr>
              <a:t> &lt; NUM_THREADS; </a:t>
            </a:r>
            <a:r>
              <a:rPr lang="en-US" altLang="en-US" sz="1700" dirty="0" err="1">
                <a:latin typeface="Courier New" panose="02070309020205020404" pitchFamily="49" charset="0"/>
                <a:cs typeface="Courier New" panose="02070309020205020404" pitchFamily="49" charset="0"/>
              </a:rPr>
              <a:t>i</a:t>
            </a:r>
            <a:r>
              <a:rPr lang="en-US" altLang="en-US" sz="1700" dirty="0">
                <a:latin typeface="Courier New" panose="02070309020205020404" pitchFamily="49" charset="0"/>
                <a:cs typeface="Courier New" panose="02070309020205020404" pitchFamily="49" charset="0"/>
              </a:rPr>
              <a:t>++) </a:t>
            </a:r>
          </a:p>
          <a:p>
            <a:pPr marL="0" indent="0">
              <a:buFont typeface="Monotype Sorts"/>
              <a:buNone/>
            </a:pPr>
            <a:r>
              <a:rPr lang="en-US" altLang="en-US" sz="1700" dirty="0">
                <a:latin typeface="Courier New" panose="02070309020205020404" pitchFamily="49" charset="0"/>
                <a:cs typeface="Courier New" panose="02070309020205020404" pitchFamily="49" charset="0"/>
              </a:rPr>
              <a:t>      </a:t>
            </a:r>
            <a:r>
              <a:rPr lang="en-US" altLang="en-US" sz="1700" dirty="0" err="1">
                <a:latin typeface="Courier New" panose="02070309020205020404" pitchFamily="49" charset="0"/>
                <a:cs typeface="Courier New" panose="02070309020205020404" pitchFamily="49" charset="0"/>
              </a:rPr>
              <a:t>pthread_create</a:t>
            </a:r>
            <a:r>
              <a:rPr lang="en-US" altLang="en-US" sz="1700" dirty="0">
                <a:latin typeface="Courier New" panose="02070309020205020404" pitchFamily="49" charset="0"/>
                <a:cs typeface="Courier New" panose="02070309020205020404" pitchFamily="49" charset="0"/>
              </a:rPr>
              <a:t>(&amp;</a:t>
            </a:r>
            <a:r>
              <a:rPr lang="en-US" altLang="en-US" sz="1700" dirty="0" err="1">
                <a:latin typeface="Courier New" panose="02070309020205020404" pitchFamily="49" charset="0"/>
                <a:cs typeface="Courier New" panose="02070309020205020404" pitchFamily="49" charset="0"/>
              </a:rPr>
              <a:t>tid</a:t>
            </a:r>
            <a:r>
              <a:rPr lang="en-US" altLang="en-US" sz="1700" dirty="0">
                <a:latin typeface="Courier New" panose="02070309020205020404" pitchFamily="49" charset="0"/>
                <a:cs typeface="Courier New" panose="02070309020205020404" pitchFamily="49" charset="0"/>
              </a:rPr>
              <a:t>[</a:t>
            </a:r>
            <a:r>
              <a:rPr lang="en-US" altLang="en-US" sz="1700" dirty="0" err="1">
                <a:latin typeface="Courier New" panose="02070309020205020404" pitchFamily="49" charset="0"/>
                <a:cs typeface="Courier New" panose="02070309020205020404" pitchFamily="49" charset="0"/>
              </a:rPr>
              <a:t>i</a:t>
            </a:r>
            <a:r>
              <a:rPr lang="en-US" altLang="en-US" sz="1700" dirty="0">
                <a:latin typeface="Courier New" panose="02070309020205020404" pitchFamily="49" charset="0"/>
                <a:cs typeface="Courier New" panose="02070309020205020404" pitchFamily="49" charset="0"/>
              </a:rPr>
              <a:t>],&amp;</a:t>
            </a:r>
            <a:r>
              <a:rPr lang="en-US" altLang="en-US" sz="1700" dirty="0" err="1">
                <a:latin typeface="Courier New" panose="02070309020205020404" pitchFamily="49" charset="0"/>
                <a:cs typeface="Courier New" panose="02070309020205020404" pitchFamily="49" charset="0"/>
              </a:rPr>
              <a:t>attr,runner,NULL</a:t>
            </a:r>
            <a:r>
              <a:rPr lang="en-US" altLang="en-US" sz="1700" dirty="0">
                <a:latin typeface="Courier New" panose="02070309020205020404" pitchFamily="49" charset="0"/>
                <a:cs typeface="Courier New" panose="02070309020205020404" pitchFamily="49" charset="0"/>
              </a:rPr>
              <a:t>); </a:t>
            </a:r>
          </a:p>
          <a:p>
            <a:pPr marL="0" indent="0">
              <a:buFont typeface="Monotype Sorts"/>
              <a:buNone/>
            </a:pPr>
            <a:r>
              <a:rPr lang="en-US" altLang="en-US" sz="1700" dirty="0">
                <a:latin typeface="Courier New" panose="02070309020205020404" pitchFamily="49" charset="0"/>
                <a:cs typeface="Courier New" panose="02070309020205020404" pitchFamily="49" charset="0"/>
              </a:rPr>
              <a:t>   /* now join on each thread */</a:t>
            </a:r>
            <a:br>
              <a:rPr lang="en-US" altLang="en-US" sz="1700" dirty="0">
                <a:latin typeface="Courier New" panose="02070309020205020404" pitchFamily="49" charset="0"/>
                <a:cs typeface="Courier New" panose="02070309020205020404" pitchFamily="49" charset="0"/>
              </a:rPr>
            </a:br>
            <a:r>
              <a:rPr lang="en-US" altLang="en-US" sz="1700" dirty="0">
                <a:latin typeface="Courier New" panose="02070309020205020404" pitchFamily="49" charset="0"/>
                <a:cs typeface="Courier New" panose="02070309020205020404" pitchFamily="49" charset="0"/>
              </a:rPr>
              <a:t>   for (</a:t>
            </a:r>
            <a:r>
              <a:rPr lang="en-US" altLang="en-US" sz="1700" dirty="0" err="1">
                <a:latin typeface="Courier New" panose="02070309020205020404" pitchFamily="49" charset="0"/>
                <a:cs typeface="Courier New" panose="02070309020205020404" pitchFamily="49" charset="0"/>
              </a:rPr>
              <a:t>i</a:t>
            </a:r>
            <a:r>
              <a:rPr lang="en-US" altLang="en-US" sz="1700" dirty="0">
                <a:latin typeface="Courier New" panose="02070309020205020404" pitchFamily="49" charset="0"/>
                <a:cs typeface="Courier New" panose="02070309020205020404" pitchFamily="49" charset="0"/>
              </a:rPr>
              <a:t> = 0; </a:t>
            </a:r>
            <a:r>
              <a:rPr lang="en-US" altLang="en-US" sz="1700" dirty="0" err="1">
                <a:latin typeface="Courier New" panose="02070309020205020404" pitchFamily="49" charset="0"/>
                <a:cs typeface="Courier New" panose="02070309020205020404" pitchFamily="49" charset="0"/>
              </a:rPr>
              <a:t>i</a:t>
            </a:r>
            <a:r>
              <a:rPr lang="en-US" altLang="en-US" sz="1700" dirty="0">
                <a:latin typeface="Courier New" panose="02070309020205020404" pitchFamily="49" charset="0"/>
                <a:cs typeface="Courier New" panose="02070309020205020404" pitchFamily="49" charset="0"/>
              </a:rPr>
              <a:t> &lt; NUM_THREADS; </a:t>
            </a:r>
            <a:r>
              <a:rPr lang="en-US" altLang="en-US" sz="1700" dirty="0" err="1">
                <a:latin typeface="Courier New" panose="02070309020205020404" pitchFamily="49" charset="0"/>
                <a:cs typeface="Courier New" panose="02070309020205020404" pitchFamily="49" charset="0"/>
              </a:rPr>
              <a:t>i</a:t>
            </a:r>
            <a:r>
              <a:rPr lang="en-US" altLang="en-US" sz="1700" dirty="0">
                <a:latin typeface="Courier New" panose="02070309020205020404" pitchFamily="49" charset="0"/>
                <a:cs typeface="Courier New" panose="02070309020205020404" pitchFamily="49" charset="0"/>
              </a:rPr>
              <a:t>++) </a:t>
            </a:r>
          </a:p>
          <a:p>
            <a:pPr marL="0" indent="0">
              <a:buFont typeface="Monotype Sorts"/>
              <a:buNone/>
            </a:pPr>
            <a:r>
              <a:rPr lang="en-US" altLang="en-US" sz="1700" dirty="0">
                <a:latin typeface="Courier New" panose="02070309020205020404" pitchFamily="49" charset="0"/>
                <a:cs typeface="Courier New" panose="02070309020205020404" pitchFamily="49" charset="0"/>
              </a:rPr>
              <a:t>      </a:t>
            </a:r>
            <a:r>
              <a:rPr lang="en-US" altLang="en-US" sz="1700" dirty="0" err="1">
                <a:latin typeface="Courier New" panose="02070309020205020404" pitchFamily="49" charset="0"/>
                <a:cs typeface="Courier New" panose="02070309020205020404" pitchFamily="49" charset="0"/>
              </a:rPr>
              <a:t>pthread_join</a:t>
            </a:r>
            <a:r>
              <a:rPr lang="en-US" altLang="en-US" sz="1700" dirty="0">
                <a:latin typeface="Courier New" panose="02070309020205020404" pitchFamily="49" charset="0"/>
                <a:cs typeface="Courier New" panose="02070309020205020404" pitchFamily="49" charset="0"/>
              </a:rPr>
              <a:t>(</a:t>
            </a:r>
            <a:r>
              <a:rPr lang="en-US" altLang="en-US" sz="1700" dirty="0" err="1">
                <a:latin typeface="Courier New" panose="02070309020205020404" pitchFamily="49" charset="0"/>
                <a:cs typeface="Courier New" panose="02070309020205020404" pitchFamily="49" charset="0"/>
              </a:rPr>
              <a:t>tid</a:t>
            </a:r>
            <a:r>
              <a:rPr lang="en-US" altLang="en-US" sz="1700" dirty="0">
                <a:latin typeface="Courier New" panose="02070309020205020404" pitchFamily="49" charset="0"/>
                <a:cs typeface="Courier New" panose="02070309020205020404" pitchFamily="49" charset="0"/>
              </a:rPr>
              <a:t>[</a:t>
            </a:r>
            <a:r>
              <a:rPr lang="en-US" altLang="en-US" sz="1700" dirty="0" err="1">
                <a:latin typeface="Courier New" panose="02070309020205020404" pitchFamily="49" charset="0"/>
                <a:cs typeface="Courier New" panose="02070309020205020404" pitchFamily="49" charset="0"/>
              </a:rPr>
              <a:t>i</a:t>
            </a:r>
            <a:r>
              <a:rPr lang="en-US" altLang="en-US" sz="1700" dirty="0">
                <a:latin typeface="Courier New" panose="02070309020205020404" pitchFamily="49" charset="0"/>
                <a:cs typeface="Courier New" panose="02070309020205020404" pitchFamily="49" charset="0"/>
              </a:rPr>
              <a:t>], NULL); </a:t>
            </a:r>
          </a:p>
          <a:p>
            <a:pPr marL="0" indent="0">
              <a:buFont typeface="Monotype Sorts"/>
              <a:buNone/>
            </a:pPr>
            <a:r>
              <a:rPr lang="en-US" altLang="en-US" sz="1700" dirty="0">
                <a:latin typeface="Courier New" panose="02070309020205020404" pitchFamily="49" charset="0"/>
                <a:cs typeface="Courier New" panose="02070309020205020404" pitchFamily="49" charset="0"/>
              </a:rPr>
              <a:t>} </a:t>
            </a:r>
          </a:p>
          <a:p>
            <a:pPr marL="0" indent="0">
              <a:buFont typeface="Monotype Sorts"/>
              <a:buNone/>
            </a:pPr>
            <a:r>
              <a:rPr lang="en-US" altLang="en-US" sz="1700" dirty="0">
                <a:latin typeface="Courier New" panose="02070309020205020404" pitchFamily="49" charset="0"/>
                <a:cs typeface="Courier New" panose="02070309020205020404" pitchFamily="49" charset="0"/>
              </a:rPr>
              <a:t>/* Each thread will begin control in this function */ </a:t>
            </a:r>
          </a:p>
          <a:p>
            <a:pPr marL="0" indent="0">
              <a:buFont typeface="Monotype Sorts"/>
              <a:buNone/>
            </a:pPr>
            <a:r>
              <a:rPr lang="en-US" altLang="en-US" sz="1700" dirty="0">
                <a:latin typeface="Courier New" panose="02070309020205020404" pitchFamily="49" charset="0"/>
                <a:cs typeface="Courier New" panose="02070309020205020404" pitchFamily="49" charset="0"/>
              </a:rPr>
              <a:t>void *runner(void *param)</a:t>
            </a:r>
            <a:br>
              <a:rPr lang="en-US" altLang="en-US" sz="1700" dirty="0">
                <a:latin typeface="Courier New" panose="02070309020205020404" pitchFamily="49" charset="0"/>
                <a:cs typeface="Courier New" panose="02070309020205020404" pitchFamily="49" charset="0"/>
              </a:rPr>
            </a:br>
            <a:r>
              <a:rPr lang="en-US" altLang="en-US" sz="1700" dirty="0">
                <a:latin typeface="Courier New" panose="02070309020205020404" pitchFamily="49" charset="0"/>
                <a:cs typeface="Courier New" panose="02070309020205020404" pitchFamily="49" charset="0"/>
              </a:rPr>
              <a:t>{ </a:t>
            </a:r>
          </a:p>
          <a:p>
            <a:pPr marL="0" indent="0">
              <a:buFont typeface="Monotype Sorts"/>
              <a:buNone/>
            </a:pPr>
            <a:r>
              <a:rPr lang="en-US" altLang="en-US" sz="1700" dirty="0">
                <a:latin typeface="Courier New" panose="02070309020205020404" pitchFamily="49" charset="0"/>
                <a:cs typeface="Courier New" panose="02070309020205020404" pitchFamily="49" charset="0"/>
              </a:rPr>
              <a:t>   /* do some work ... */ </a:t>
            </a:r>
          </a:p>
          <a:p>
            <a:pPr marL="0" indent="0">
              <a:buFont typeface="Monotype Sorts"/>
              <a:buNone/>
            </a:pPr>
            <a:r>
              <a:rPr lang="en-US" altLang="en-US" sz="1700" dirty="0">
                <a:latin typeface="Courier New" panose="02070309020205020404" pitchFamily="49" charset="0"/>
                <a:cs typeface="Courier New" panose="02070309020205020404" pitchFamily="49" charset="0"/>
              </a:rPr>
              <a:t>   </a:t>
            </a:r>
            <a:r>
              <a:rPr lang="en-US" altLang="en-US" sz="1700" dirty="0" err="1">
                <a:latin typeface="Courier New" panose="02070309020205020404" pitchFamily="49" charset="0"/>
                <a:cs typeface="Courier New" panose="02070309020205020404" pitchFamily="49" charset="0"/>
              </a:rPr>
              <a:t>pthread_exit</a:t>
            </a:r>
            <a:r>
              <a:rPr lang="en-US" altLang="en-US" sz="1700" dirty="0">
                <a:latin typeface="Courier New" panose="02070309020205020404" pitchFamily="49" charset="0"/>
                <a:cs typeface="Courier New" panose="02070309020205020404" pitchFamily="49" charset="0"/>
              </a:rPr>
              <a:t>(0); </a:t>
            </a:r>
          </a:p>
          <a:p>
            <a:pPr marL="0" indent="0">
              <a:buFont typeface="Monotype Sorts"/>
              <a:buNone/>
            </a:pPr>
            <a:r>
              <a:rPr lang="en-US" altLang="en-US" sz="1700" dirty="0">
                <a:latin typeface="Courier New" panose="02070309020205020404" pitchFamily="49" charset="0"/>
                <a:cs typeface="Courier New" panose="02070309020205020404" pitchFamily="49"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3672A74-CB34-4DF3-843E-B3050838000B}"/>
              </a:ext>
            </a:extLst>
          </p:cNvPr>
          <p:cNvSpPr>
            <a:spLocks noGrp="1" noChangeArrowheads="1"/>
          </p:cNvSpPr>
          <p:nvPr>
            <p:ph type="title"/>
          </p:nvPr>
        </p:nvSpPr>
        <p:spPr>
          <a:xfrm>
            <a:off x="963613" y="163513"/>
            <a:ext cx="7723187" cy="576262"/>
          </a:xfrm>
        </p:spPr>
        <p:txBody>
          <a:bodyPr/>
          <a:lstStyle/>
          <a:p>
            <a:pPr eaLnBrk="1" hangingPunct="1"/>
            <a:r>
              <a:rPr lang="en-US" altLang="en-US"/>
              <a:t>Multiple-Processor Scheduling</a:t>
            </a:r>
          </a:p>
        </p:txBody>
      </p:sp>
      <p:sp>
        <p:nvSpPr>
          <p:cNvPr id="72707" name="Rectangle 3">
            <a:extLst>
              <a:ext uri="{FF2B5EF4-FFF2-40B4-BE49-F238E27FC236}">
                <a16:creationId xmlns:a16="http://schemas.microsoft.com/office/drawing/2014/main" id="{0BA44F7B-73B2-4DE7-97BC-6D0CAEE21ED6}"/>
              </a:ext>
            </a:extLst>
          </p:cNvPr>
          <p:cNvSpPr>
            <a:spLocks noGrp="1" noChangeArrowheads="1"/>
          </p:cNvSpPr>
          <p:nvPr>
            <p:ph type="body" idx="1"/>
          </p:nvPr>
        </p:nvSpPr>
        <p:spPr>
          <a:xfrm>
            <a:off x="915988" y="1122363"/>
            <a:ext cx="7034212" cy="4808537"/>
          </a:xfrm>
        </p:spPr>
        <p:txBody>
          <a:bodyPr/>
          <a:lstStyle/>
          <a:p>
            <a:pPr>
              <a:buFont typeface="Monotype Sorts" pitchFamily="-84" charset="2"/>
              <a:buChar char="n"/>
              <a:defRPr/>
            </a:pPr>
            <a:r>
              <a:rPr lang="en-US" altLang="en-US" dirty="0"/>
              <a:t>CPU scheduling more complex when multiple CPUs are available</a:t>
            </a:r>
            <a:endParaRPr lang="en-US" altLang="en-US" sz="800" dirty="0"/>
          </a:p>
          <a:p>
            <a:pPr>
              <a:buFont typeface="Monotype Sorts" pitchFamily="-84" charset="2"/>
              <a:buChar char="n"/>
              <a:defRPr/>
            </a:pPr>
            <a:r>
              <a:rPr lang="en-US" altLang="en-US" b="1" dirty="0">
                <a:solidFill>
                  <a:srgbClr val="3366FF"/>
                </a:solidFill>
              </a:rPr>
              <a:t>Load sharing </a:t>
            </a:r>
            <a:r>
              <a:rPr lang="en-US" altLang="en-US" dirty="0">
                <a:solidFill>
                  <a:schemeClr val="accent4"/>
                </a:solidFill>
              </a:rPr>
              <a:t>revolves around balancing the processor load.</a:t>
            </a:r>
          </a:p>
          <a:p>
            <a:pPr>
              <a:buFont typeface="Monotype Sorts" pitchFamily="-84" charset="2"/>
              <a:buChar char="n"/>
              <a:defRPr/>
            </a:pPr>
            <a:r>
              <a:rPr lang="en-US" altLang="en-US" b="1" dirty="0">
                <a:solidFill>
                  <a:srgbClr val="3366FF"/>
                </a:solidFill>
              </a:rPr>
              <a:t>Homogeneous</a:t>
            </a:r>
            <a:r>
              <a:rPr lang="en-US" altLang="en-US" b="1" dirty="0"/>
              <a:t> </a:t>
            </a:r>
            <a:r>
              <a:rPr lang="en-US" altLang="en-US" b="1" dirty="0">
                <a:solidFill>
                  <a:srgbClr val="3366FF"/>
                </a:solidFill>
              </a:rPr>
              <a:t>processors</a:t>
            </a:r>
            <a:r>
              <a:rPr lang="en-US" altLang="en-US" b="1" dirty="0"/>
              <a:t> </a:t>
            </a:r>
            <a:r>
              <a:rPr lang="en-US" altLang="en-US" dirty="0"/>
              <a:t>within a multiprocessor are equivalent and interchangeable.</a:t>
            </a:r>
            <a:endParaRPr lang="en-US" altLang="en-US" sz="800" dirty="0"/>
          </a:p>
          <a:p>
            <a:pPr>
              <a:buFont typeface="Monotype Sorts" pitchFamily="-84" charset="2"/>
              <a:buChar char="n"/>
              <a:defRPr/>
            </a:pPr>
            <a:r>
              <a:rPr lang="en-US" altLang="en-US" b="1" dirty="0">
                <a:solidFill>
                  <a:srgbClr val="3366FF"/>
                </a:solidFill>
              </a:rPr>
              <a:t>Heterogenous processors </a:t>
            </a:r>
            <a:r>
              <a:rPr lang="en-US" altLang="en-US" dirty="0">
                <a:solidFill>
                  <a:schemeClr val="accent4"/>
                </a:solidFill>
              </a:rPr>
              <a:t>are specialized processors, not considered here.</a:t>
            </a:r>
          </a:p>
          <a:p>
            <a:pPr>
              <a:buFont typeface="Monotype Sorts" pitchFamily="-84" charset="2"/>
              <a:buChar char="n"/>
              <a:defRPr/>
            </a:pPr>
            <a:r>
              <a:rPr lang="en-US" altLang="en-US" b="1" dirty="0">
                <a:solidFill>
                  <a:srgbClr val="3366FF"/>
                </a:solidFill>
              </a:rPr>
              <a:t>Asymmetric multiprocessing </a:t>
            </a:r>
            <a:r>
              <a:rPr lang="en-US" altLang="en-US" dirty="0"/>
              <a:t>– only one processor is the master, accesses the system data structures, controlling activities and alleviating the need for data sharing. Simple.</a:t>
            </a:r>
            <a:endParaRPr lang="en-US" altLang="en-US" sz="800" dirty="0"/>
          </a:p>
          <a:p>
            <a:pPr>
              <a:buFont typeface="Monotype Sorts" pitchFamily="-84" charset="2"/>
              <a:buChar char="n"/>
              <a:defRPr/>
            </a:pPr>
            <a:r>
              <a:rPr lang="en-US" altLang="en-US" b="1" dirty="0">
                <a:solidFill>
                  <a:srgbClr val="3366FF"/>
                </a:solidFill>
              </a:rPr>
              <a:t>Symmetric multiprocessing </a:t>
            </a:r>
            <a:r>
              <a:rPr lang="en-US" altLang="en-US" b="1" dirty="0"/>
              <a:t>(</a:t>
            </a:r>
            <a:r>
              <a:rPr lang="en-US" altLang="en-US" b="1" dirty="0">
                <a:solidFill>
                  <a:srgbClr val="3366FF"/>
                </a:solidFill>
              </a:rPr>
              <a:t>SMP</a:t>
            </a:r>
            <a:r>
              <a:rPr lang="en-US" altLang="en-US" b="1" dirty="0"/>
              <a:t>) </a:t>
            </a:r>
            <a:r>
              <a:rPr lang="en-US" altLang="en-US" dirty="0"/>
              <a:t>– each processor is self-scheduling, all processes in common ready queue, or each has its own private queue of ready processes</a:t>
            </a:r>
          </a:p>
          <a:p>
            <a:pPr lvl="1">
              <a:buFont typeface="Monotype Sorts" pitchFamily="-84" charset="2"/>
              <a:buChar char="l"/>
              <a:defRPr/>
            </a:pPr>
            <a:r>
              <a:rPr lang="en-US" altLang="en-US" dirty="0"/>
              <a:t>Currently, most common</a:t>
            </a:r>
            <a:endParaRPr lang="en-US" altLang="en-US" sz="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F11C0F61-3771-495F-BB7C-13F3207D8AA1}"/>
              </a:ext>
            </a:extLst>
          </p:cNvPr>
          <p:cNvSpPr>
            <a:spLocks noGrp="1" noChangeArrowheads="1"/>
          </p:cNvSpPr>
          <p:nvPr>
            <p:ph type="title"/>
          </p:nvPr>
        </p:nvSpPr>
        <p:spPr/>
        <p:txBody>
          <a:bodyPr/>
          <a:lstStyle/>
          <a:p>
            <a:r>
              <a:rPr lang="en-US" altLang="en-US"/>
              <a:t>Processor Affinity</a:t>
            </a:r>
          </a:p>
        </p:txBody>
      </p:sp>
      <p:sp>
        <p:nvSpPr>
          <p:cNvPr id="3" name="Content Placeholder 2">
            <a:extLst>
              <a:ext uri="{FF2B5EF4-FFF2-40B4-BE49-F238E27FC236}">
                <a16:creationId xmlns:a16="http://schemas.microsoft.com/office/drawing/2014/main" id="{99FFD04F-142E-4A74-A5B7-002DDEA1690B}"/>
              </a:ext>
            </a:extLst>
          </p:cNvPr>
          <p:cNvSpPr>
            <a:spLocks noGrp="1"/>
          </p:cNvSpPr>
          <p:nvPr>
            <p:ph idx="1"/>
          </p:nvPr>
        </p:nvSpPr>
        <p:spPr/>
        <p:txBody>
          <a:bodyPr/>
          <a:lstStyle/>
          <a:p>
            <a:pPr>
              <a:buFont typeface="Monotype Sorts" pitchFamily="-84" charset="2"/>
              <a:buChar char="n"/>
              <a:defRPr/>
            </a:pPr>
            <a:r>
              <a:rPr lang="en-US" altLang="en-US" b="1" dirty="0">
                <a:solidFill>
                  <a:srgbClr val="3366FF"/>
                </a:solidFill>
              </a:rPr>
              <a:t>Processor affinity </a:t>
            </a:r>
            <a:r>
              <a:rPr lang="en-US" altLang="en-US" dirty="0"/>
              <a:t>– process has affinity for processor on which it is currently running – Why? </a:t>
            </a:r>
          </a:p>
          <a:p>
            <a:pPr lvl="1">
              <a:buFont typeface="Monotype Sorts" pitchFamily="-84" charset="2"/>
              <a:buChar char="l"/>
              <a:defRPr/>
            </a:pPr>
            <a:r>
              <a:rPr lang="en-US" altLang="en-US" b="1" dirty="0">
                <a:solidFill>
                  <a:srgbClr val="3366FF"/>
                </a:solidFill>
              </a:rPr>
              <a:t>soft affinity </a:t>
            </a:r>
            <a:r>
              <a:rPr lang="en-US" altLang="en-US" dirty="0">
                <a:solidFill>
                  <a:schemeClr val="accent4"/>
                </a:solidFill>
              </a:rPr>
              <a:t>– system tries to keep processes on same CPU</a:t>
            </a:r>
          </a:p>
          <a:p>
            <a:pPr lvl="1">
              <a:buFont typeface="Monotype Sorts" pitchFamily="-84" charset="2"/>
              <a:buChar char="l"/>
              <a:defRPr/>
            </a:pPr>
            <a:r>
              <a:rPr lang="en-US" altLang="en-US" b="1" dirty="0">
                <a:solidFill>
                  <a:srgbClr val="3366FF"/>
                </a:solidFill>
              </a:rPr>
              <a:t>hard affinity</a:t>
            </a:r>
            <a:r>
              <a:rPr lang="en-US" altLang="en-US" dirty="0">
                <a:solidFill>
                  <a:schemeClr val="accent4"/>
                </a:solidFill>
              </a:rPr>
              <a:t> – process specifies that it is not to be moved between CPUs.</a:t>
            </a:r>
          </a:p>
          <a:p>
            <a:pPr lvl="1">
              <a:buFont typeface="Monotype Sorts" pitchFamily="-84" charset="2"/>
              <a:buChar char="l"/>
              <a:defRPr/>
            </a:pPr>
            <a:r>
              <a:rPr lang="en-US" altLang="en-US" dirty="0"/>
              <a:t>Variations including </a:t>
            </a:r>
            <a:r>
              <a:rPr lang="en-US" altLang="en-US" b="1" dirty="0">
                <a:solidFill>
                  <a:srgbClr val="3366FF"/>
                </a:solidFill>
              </a:rPr>
              <a:t>processor sets</a:t>
            </a:r>
          </a:p>
          <a:p>
            <a:pPr lvl="1">
              <a:buFont typeface="Monotype Sorts" pitchFamily="-84" charset="2"/>
              <a:buChar char="l"/>
              <a:defRPr/>
            </a:pPr>
            <a:r>
              <a:rPr lang="en-US" altLang="en-US" dirty="0">
                <a:solidFill>
                  <a:schemeClr val="accent4"/>
                </a:solidFill>
              </a:rPr>
              <a:t>Main memory architecture can also affect processor affinity if a particular processor has faster access to memory on the same chip or board.</a:t>
            </a:r>
          </a:p>
          <a:p>
            <a:pPr lvl="1">
              <a:buFont typeface="Monotype Sorts" pitchFamily="-84" charset="2"/>
              <a:buChar char="l"/>
              <a:defRPr/>
            </a:pPr>
            <a:r>
              <a:rPr lang="en-US" altLang="en-US" dirty="0">
                <a:solidFill>
                  <a:schemeClr val="accent4"/>
                </a:solidFill>
              </a:rPr>
              <a:t>If a process has an affinity to a particular CPU, then it should be preferentially assigned memory storage in fast access areas.</a:t>
            </a:r>
          </a:p>
          <a:p>
            <a:pPr lvl="1">
              <a:buFont typeface="Monotype Sorts" pitchFamily="-84" charset="2"/>
              <a:buChar char="l"/>
              <a:defRPr/>
            </a:pPr>
            <a:endParaRPr lang="en-US" altLang="en-US" dirty="0">
              <a:solidFill>
                <a:srgbClr val="3366FF"/>
              </a:solidFill>
            </a:endParaRPr>
          </a:p>
          <a:p>
            <a:pPr lvl="1">
              <a:buFont typeface="Monotype Sorts" pitchFamily="-84" charset="2"/>
              <a:buChar char="l"/>
              <a:defRPr/>
            </a:pPr>
            <a:endParaRPr lang="en-US" altLang="en-US" b="1" dirty="0">
              <a:solidFill>
                <a:srgbClr val="3366FF"/>
              </a:solidFill>
            </a:endParaRPr>
          </a:p>
          <a:p>
            <a:pPr>
              <a:buFont typeface="Monotype Sorts" pitchFamily="-84" charset="2"/>
              <a:buChar char="n"/>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17012466-9516-461A-8AB6-94F825F25C3D}"/>
              </a:ext>
            </a:extLst>
          </p:cNvPr>
          <p:cNvSpPr>
            <a:spLocks noGrp="1" noChangeArrowheads="1"/>
          </p:cNvSpPr>
          <p:nvPr>
            <p:ph type="title"/>
          </p:nvPr>
        </p:nvSpPr>
        <p:spPr>
          <a:xfrm>
            <a:off x="1119188" y="201613"/>
            <a:ext cx="7567612" cy="576262"/>
          </a:xfrm>
        </p:spPr>
        <p:txBody>
          <a:bodyPr/>
          <a:lstStyle/>
          <a:p>
            <a:pPr eaLnBrk="1" hangingPunct="1"/>
            <a:r>
              <a:rPr lang="en-US" altLang="en-US"/>
              <a:t>NUMA and CPU Scheduling</a:t>
            </a:r>
          </a:p>
        </p:txBody>
      </p:sp>
      <p:sp>
        <p:nvSpPr>
          <p:cNvPr id="76803" name="TextBox 3">
            <a:extLst>
              <a:ext uri="{FF2B5EF4-FFF2-40B4-BE49-F238E27FC236}">
                <a16:creationId xmlns:a16="http://schemas.microsoft.com/office/drawing/2014/main" id="{A1E75358-E18A-4249-9127-B3CC8DC77327}"/>
              </a:ext>
            </a:extLst>
          </p:cNvPr>
          <p:cNvSpPr txBox="1">
            <a:spLocks noChangeArrowheads="1"/>
          </p:cNvSpPr>
          <p:nvPr/>
        </p:nvSpPr>
        <p:spPr bwMode="auto">
          <a:xfrm>
            <a:off x="2041525" y="5449888"/>
            <a:ext cx="59086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spcBef>
                <a:spcPct val="35000"/>
              </a:spcBef>
              <a:buClr>
                <a:srgbClr val="993300"/>
              </a:buClr>
              <a:buSzPct val="90000"/>
              <a:buFont typeface="Monotype Sorts"/>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300">
                <a:latin typeface="Verdana" panose="020B0604030504040204" pitchFamily="34" charset="0"/>
              </a:rPr>
              <a:t>Note that memory-placement algorithms can also consider affinity</a:t>
            </a:r>
          </a:p>
        </p:txBody>
      </p:sp>
      <p:pic>
        <p:nvPicPr>
          <p:cNvPr id="76804" name="Picture 1" descr="6_09.pdf">
            <a:extLst>
              <a:ext uri="{FF2B5EF4-FFF2-40B4-BE49-F238E27FC236}">
                <a16:creationId xmlns:a16="http://schemas.microsoft.com/office/drawing/2014/main" id="{7510FE80-22B1-44F2-AB11-1EFA8CCA7C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1266825"/>
            <a:ext cx="6262688"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98FA21F-B45E-4E5B-BCF6-B2F584C0A647}"/>
              </a:ext>
            </a:extLst>
          </p:cNvPr>
          <p:cNvSpPr>
            <a:spLocks noGrp="1" noChangeArrowheads="1"/>
          </p:cNvSpPr>
          <p:nvPr>
            <p:ph type="title"/>
          </p:nvPr>
        </p:nvSpPr>
        <p:spPr>
          <a:xfrm>
            <a:off x="1192213" y="101600"/>
            <a:ext cx="7723187" cy="576263"/>
          </a:xfrm>
        </p:spPr>
        <p:txBody>
          <a:bodyPr/>
          <a:lstStyle/>
          <a:p>
            <a:pPr eaLnBrk="1" hangingPunct="1"/>
            <a:r>
              <a:rPr lang="en-US" altLang="en-US" sz="2400" dirty="0"/>
              <a:t>Multiple-Processor Scheduling – Load Balancing</a:t>
            </a:r>
          </a:p>
        </p:txBody>
      </p:sp>
      <p:sp>
        <p:nvSpPr>
          <p:cNvPr id="78851" name="Rectangle 3">
            <a:extLst>
              <a:ext uri="{FF2B5EF4-FFF2-40B4-BE49-F238E27FC236}">
                <a16:creationId xmlns:a16="http://schemas.microsoft.com/office/drawing/2014/main" id="{8FF61B19-27D9-490B-8917-B2922A8DE68A}"/>
              </a:ext>
            </a:extLst>
          </p:cNvPr>
          <p:cNvSpPr>
            <a:spLocks noGrp="1" noChangeArrowheads="1"/>
          </p:cNvSpPr>
          <p:nvPr>
            <p:ph type="body" idx="1"/>
          </p:nvPr>
        </p:nvSpPr>
        <p:spPr>
          <a:xfrm>
            <a:off x="890588" y="1233488"/>
            <a:ext cx="7008812" cy="4808537"/>
          </a:xfrm>
        </p:spPr>
        <p:txBody>
          <a:bodyPr/>
          <a:lstStyle/>
          <a:p>
            <a:r>
              <a:rPr lang="en-US" altLang="en-US" dirty="0"/>
              <a:t>If SMP, need to keep all CPUs loaded for efficiency</a:t>
            </a:r>
          </a:p>
          <a:p>
            <a:r>
              <a:rPr lang="en-US" altLang="en-US" b="1" dirty="0">
                <a:solidFill>
                  <a:srgbClr val="3366FF"/>
                </a:solidFill>
              </a:rPr>
              <a:t>Load balancing </a:t>
            </a:r>
            <a:r>
              <a:rPr lang="en-US" altLang="en-US" dirty="0"/>
              <a:t>attempts to keep workload evenly distributed</a:t>
            </a:r>
          </a:p>
          <a:p>
            <a:r>
              <a:rPr lang="en-US" dirty="0"/>
              <a:t>The scheduler tries to load balance the CPUs to make sure that they have a sufficient number of tasks in their run queue. There are two approaches to load balancing among processors:</a:t>
            </a:r>
          </a:p>
          <a:p>
            <a:r>
              <a:rPr lang="en-US" altLang="en-US" b="1" dirty="0">
                <a:solidFill>
                  <a:srgbClr val="3366FF"/>
                </a:solidFill>
              </a:rPr>
              <a:t>Push migration</a:t>
            </a:r>
            <a:r>
              <a:rPr lang="en-US" dirty="0"/>
              <a:t> is where the operating system checks the load (number of processes in the run queue) on each processor periodically. If there’s an imbalance, some processes will be moved from one processor onto another.</a:t>
            </a:r>
          </a:p>
          <a:p>
            <a:r>
              <a:rPr lang="en-US" altLang="en-US" b="1" dirty="0">
                <a:solidFill>
                  <a:srgbClr val="3366FF"/>
                </a:solidFill>
              </a:rPr>
              <a:t>Pull migration</a:t>
            </a:r>
            <a:r>
              <a:rPr lang="en-US" dirty="0"/>
              <a:t> is where a scheduler finds that there are no more processes in the run queue for the processor. In this case, it raids another processor’s run queue and transfers a process onto its own queue so it will have something to run.</a:t>
            </a:r>
          </a:p>
          <a:p>
            <a:r>
              <a:rPr lang="en-US" dirty="0"/>
              <a:t>It is common to combine both push and pull migration (Linux does it, for example).</a:t>
            </a:r>
            <a:endParaRPr lang="en-US" altLang="en-US" dirty="0"/>
          </a:p>
          <a:p>
            <a:endParaRPr lang="en-US" altLang="en-US" sz="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4E1EB-4B52-4089-8AED-67220309E596}"/>
              </a:ext>
            </a:extLst>
          </p:cNvPr>
          <p:cNvSpPr>
            <a:spLocks noGrp="1"/>
          </p:cNvSpPr>
          <p:nvPr>
            <p:ph type="title"/>
          </p:nvPr>
        </p:nvSpPr>
        <p:spPr>
          <a:xfrm>
            <a:off x="457200" y="277813"/>
            <a:ext cx="8229600" cy="547810"/>
          </a:xfrm>
        </p:spPr>
        <p:txBody>
          <a:bodyPr/>
          <a:lstStyle/>
          <a:p>
            <a:r>
              <a:rPr lang="en-US" altLang="en-US" sz="2400" dirty="0"/>
              <a:t>Multiple-Processor Scheduling – Load Balancing</a:t>
            </a:r>
            <a:endParaRPr lang="en-US" sz="2400" dirty="0"/>
          </a:p>
        </p:txBody>
      </p:sp>
      <p:sp>
        <p:nvSpPr>
          <p:cNvPr id="3" name="Content Placeholder 2">
            <a:extLst>
              <a:ext uri="{FF2B5EF4-FFF2-40B4-BE49-F238E27FC236}">
                <a16:creationId xmlns:a16="http://schemas.microsoft.com/office/drawing/2014/main" id="{444B0EBB-EE3A-48D3-B96C-53BA5C339071}"/>
              </a:ext>
            </a:extLst>
          </p:cNvPr>
          <p:cNvSpPr>
            <a:spLocks noGrp="1"/>
          </p:cNvSpPr>
          <p:nvPr>
            <p:ph idx="1"/>
          </p:nvPr>
        </p:nvSpPr>
        <p:spPr/>
        <p:txBody>
          <a:bodyPr/>
          <a:lstStyle/>
          <a:p>
            <a:endParaRPr lang="en-US" altLang="en-US" dirty="0"/>
          </a:p>
          <a:p>
            <a:r>
              <a:rPr lang="en-US" altLang="en-US" dirty="0"/>
              <a:t>Note that moving from processes from processor to processor works against processor affinity. </a:t>
            </a:r>
          </a:p>
          <a:p>
            <a:pPr lvl="1"/>
            <a:r>
              <a:rPr lang="en-US" altLang="en-US" dirty="0"/>
              <a:t>One reason caching. Clearing and reloading cache is expensive.</a:t>
            </a:r>
          </a:p>
          <a:p>
            <a:r>
              <a:rPr lang="en-US" altLang="en-US" dirty="0"/>
              <a:t>Moving processes involves rebuilding caches which is high overhead. Should only be done when imbalance is above a certain threshold.</a:t>
            </a:r>
          </a:p>
          <a:p>
            <a:endParaRPr lang="en-US" dirty="0"/>
          </a:p>
        </p:txBody>
      </p:sp>
    </p:spTree>
    <p:extLst>
      <p:ext uri="{BB962C8B-B14F-4D97-AF65-F5344CB8AC3E}">
        <p14:creationId xmlns:p14="http://schemas.microsoft.com/office/powerpoint/2010/main" val="2956571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2F024660-CFE7-416A-9CCA-7BD0C442A10A}"/>
              </a:ext>
            </a:extLst>
          </p:cNvPr>
          <p:cNvSpPr>
            <a:spLocks noGrp="1" noChangeArrowheads="1"/>
          </p:cNvSpPr>
          <p:nvPr>
            <p:ph type="title"/>
          </p:nvPr>
        </p:nvSpPr>
        <p:spPr>
          <a:xfrm>
            <a:off x="865188" y="176213"/>
            <a:ext cx="7821612" cy="576262"/>
          </a:xfrm>
        </p:spPr>
        <p:txBody>
          <a:bodyPr/>
          <a:lstStyle/>
          <a:p>
            <a:pPr eaLnBrk="1" hangingPunct="1"/>
            <a:r>
              <a:rPr lang="en-US" altLang="en-US"/>
              <a:t>Multicore Processors</a:t>
            </a:r>
          </a:p>
        </p:txBody>
      </p:sp>
      <p:sp>
        <p:nvSpPr>
          <p:cNvPr id="80899" name="Content Placeholder 2">
            <a:extLst>
              <a:ext uri="{FF2B5EF4-FFF2-40B4-BE49-F238E27FC236}">
                <a16:creationId xmlns:a16="http://schemas.microsoft.com/office/drawing/2014/main" id="{22CEE45A-1536-40DB-A2E5-DB234694B321}"/>
              </a:ext>
            </a:extLst>
          </p:cNvPr>
          <p:cNvSpPr>
            <a:spLocks noGrp="1" noChangeArrowheads="1"/>
          </p:cNvSpPr>
          <p:nvPr>
            <p:ph idx="1"/>
          </p:nvPr>
        </p:nvSpPr>
        <p:spPr>
          <a:xfrm>
            <a:off x="882650" y="1233488"/>
            <a:ext cx="6915150" cy="4530725"/>
          </a:xfrm>
        </p:spPr>
        <p:txBody>
          <a:bodyPr/>
          <a:lstStyle/>
          <a:p>
            <a:r>
              <a:rPr lang="en-US" altLang="en-US" dirty="0"/>
              <a:t>Traditional SMP required multiple CPU chips to run multiple kernel threads concurrently.</a:t>
            </a:r>
          </a:p>
          <a:p>
            <a:r>
              <a:rPr lang="en-US" altLang="en-US" dirty="0"/>
              <a:t>Recent trends are to place multiple processor cores on same physical chip</a:t>
            </a:r>
          </a:p>
          <a:p>
            <a:r>
              <a:rPr lang="en-US" altLang="en-US" dirty="0"/>
              <a:t>Faster and consumes less power</a:t>
            </a:r>
          </a:p>
          <a:p>
            <a:r>
              <a:rPr lang="en-US" altLang="en-US" dirty="0"/>
              <a:t>Multiple threads per core also growing</a:t>
            </a:r>
          </a:p>
          <a:p>
            <a:pPr lvl="1"/>
            <a:r>
              <a:rPr lang="en-US" altLang="en-US" dirty="0"/>
              <a:t>By assigning multiple kernel threads per core, one thread can be running while another thread waits for memory</a:t>
            </a:r>
          </a:p>
          <a:p>
            <a:pPr lvl="1"/>
            <a:r>
              <a:rPr lang="en-US" altLang="en-US" dirty="0"/>
              <a:t>Takes advantage of </a:t>
            </a:r>
            <a:r>
              <a:rPr lang="en-US" altLang="en-US" b="1" dirty="0">
                <a:solidFill>
                  <a:srgbClr val="0070C0"/>
                </a:solidFill>
              </a:rPr>
              <a:t>memory</a:t>
            </a:r>
            <a:r>
              <a:rPr lang="en-US" altLang="en-US" dirty="0">
                <a:solidFill>
                  <a:srgbClr val="0070C0"/>
                </a:solidFill>
              </a:rPr>
              <a:t> </a:t>
            </a:r>
            <a:r>
              <a:rPr lang="en-US" altLang="en-US" b="1" dirty="0">
                <a:solidFill>
                  <a:srgbClr val="0070C0"/>
                </a:solidFill>
              </a:rPr>
              <a:t>stall</a:t>
            </a:r>
            <a:r>
              <a:rPr lang="en-US" altLang="en-US" dirty="0"/>
              <a:t> to make progress</a:t>
            </a:r>
          </a:p>
          <a:p>
            <a:r>
              <a:rPr lang="en-US" altLang="en-US" dirty="0"/>
              <a:t>Two ways to multithread a processor:</a:t>
            </a:r>
          </a:p>
          <a:p>
            <a:pPr lvl="1"/>
            <a:r>
              <a:rPr lang="en-US" altLang="en-US" b="1" dirty="0">
                <a:solidFill>
                  <a:srgbClr val="0070C0"/>
                </a:solidFill>
              </a:rPr>
              <a:t>Coarse-grained</a:t>
            </a:r>
            <a:r>
              <a:rPr lang="en-US" altLang="en-US" dirty="0"/>
              <a:t> switches only when one thread blocks</a:t>
            </a:r>
          </a:p>
          <a:p>
            <a:pPr lvl="1"/>
            <a:r>
              <a:rPr lang="en-US" altLang="en-US" b="1" dirty="0">
                <a:solidFill>
                  <a:srgbClr val="0070C0"/>
                </a:solidFill>
              </a:rPr>
              <a:t>Fine-grained</a:t>
            </a:r>
            <a:r>
              <a:rPr lang="en-US" altLang="en-US" dirty="0"/>
              <a:t> multithreading on small, regular intervals, requires architectural support for low overhead switching.</a:t>
            </a:r>
          </a:p>
          <a:p>
            <a:pPr lvl="1">
              <a:buFont typeface="Monotype Sorts"/>
              <a:buNone/>
            </a:pPr>
            <a:r>
              <a:rPr lang="en-US" altLang="en-US" dirty="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574B4958-E8F8-438B-99ED-FB22315DEBBC}"/>
              </a:ext>
            </a:extLst>
          </p:cNvPr>
          <p:cNvSpPr>
            <a:spLocks noGrp="1" noChangeArrowheads="1"/>
          </p:cNvSpPr>
          <p:nvPr>
            <p:ph type="title"/>
          </p:nvPr>
        </p:nvSpPr>
        <p:spPr>
          <a:xfrm>
            <a:off x="1196975" y="277813"/>
            <a:ext cx="7489825" cy="576262"/>
          </a:xfrm>
        </p:spPr>
        <p:txBody>
          <a:bodyPr/>
          <a:lstStyle/>
          <a:p>
            <a:pPr eaLnBrk="1" hangingPunct="1"/>
            <a:r>
              <a:rPr lang="en-US" altLang="en-US"/>
              <a:t>Multithreaded Multicore System</a:t>
            </a:r>
          </a:p>
        </p:txBody>
      </p:sp>
      <p:pic>
        <p:nvPicPr>
          <p:cNvPr id="82947" name="Picture 4" descr="5">
            <a:extLst>
              <a:ext uri="{FF2B5EF4-FFF2-40B4-BE49-F238E27FC236}">
                <a16:creationId xmlns:a16="http://schemas.microsoft.com/office/drawing/2014/main" id="{614EC7BC-C895-4118-BF52-0A028C5CF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1401763"/>
            <a:ext cx="67818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3">
            <a:extLst>
              <a:ext uri="{FF2B5EF4-FFF2-40B4-BE49-F238E27FC236}">
                <a16:creationId xmlns:a16="http://schemas.microsoft.com/office/drawing/2014/main" id="{764015BB-6A67-4090-ABB5-8466C7ED82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3722688"/>
            <a:ext cx="6872288"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851749F0-F3AB-4E34-85D5-AE2333AE743C}"/>
              </a:ext>
            </a:extLst>
          </p:cNvPr>
          <p:cNvSpPr>
            <a:spLocks noGrp="1" noChangeArrowheads="1"/>
          </p:cNvSpPr>
          <p:nvPr>
            <p:ph type="title"/>
          </p:nvPr>
        </p:nvSpPr>
        <p:spPr/>
        <p:txBody>
          <a:bodyPr/>
          <a:lstStyle/>
          <a:p>
            <a:r>
              <a:rPr lang="en-US" altLang="en-US"/>
              <a:t>Virtualization and Scheduling</a:t>
            </a:r>
          </a:p>
        </p:txBody>
      </p:sp>
      <p:sp>
        <p:nvSpPr>
          <p:cNvPr id="84995" name="Content Placeholder 2">
            <a:extLst>
              <a:ext uri="{FF2B5EF4-FFF2-40B4-BE49-F238E27FC236}">
                <a16:creationId xmlns:a16="http://schemas.microsoft.com/office/drawing/2014/main" id="{199D99AC-5E35-45DE-8F63-D52786722265}"/>
              </a:ext>
            </a:extLst>
          </p:cNvPr>
          <p:cNvSpPr>
            <a:spLocks noGrp="1" noChangeArrowheads="1"/>
          </p:cNvSpPr>
          <p:nvPr>
            <p:ph idx="1"/>
          </p:nvPr>
        </p:nvSpPr>
        <p:spPr>
          <a:xfrm>
            <a:off x="933450" y="1233488"/>
            <a:ext cx="7340538" cy="4530725"/>
          </a:xfrm>
        </p:spPr>
        <p:txBody>
          <a:bodyPr/>
          <a:lstStyle/>
          <a:p>
            <a:r>
              <a:rPr lang="en-US" altLang="en-US" dirty="0"/>
              <a:t>Virtualization software schedules multiple guests onto CPU(s)</a:t>
            </a:r>
          </a:p>
          <a:p>
            <a:r>
              <a:rPr lang="en-US" dirty="0"/>
              <a:t>A key use of virtualization technology is server virtualization, which uses a software layer called a hypervisor to emulate the underlying hardware. </a:t>
            </a:r>
          </a:p>
          <a:p>
            <a:pPr lvl="1"/>
            <a:r>
              <a:rPr lang="en-US" b="1" u="sng" dirty="0">
                <a:solidFill>
                  <a:srgbClr val="0070C0"/>
                </a:solidFill>
                <a:hlinkClick r:id="rId3">
                  <a:extLst>
                    <a:ext uri="{A12FA001-AC4F-418D-AE19-62706E023703}">
                      <ahyp:hlinkClr xmlns:ahyp="http://schemas.microsoft.com/office/drawing/2018/hyperlinkcolor" val="tx"/>
                    </a:ext>
                  </a:extLst>
                </a:hlinkClick>
              </a:rPr>
              <a:t>Hypervisor </a:t>
            </a:r>
            <a:r>
              <a:rPr lang="en-US" dirty="0">
                <a:hlinkClick r:id="rId3">
                  <a:extLst>
                    <a:ext uri="{A12FA001-AC4F-418D-AE19-62706E023703}">
                      <ahyp:hlinkClr xmlns:ahyp="http://schemas.microsoft.com/office/drawing/2018/hyperlinkcolor" val="tx"/>
                    </a:ext>
                  </a:extLst>
                </a:hlinkClick>
              </a:rPr>
              <a:t>is designed to sit directly on bare metal and provide the ability to virtualize the hardware platform for use by the virtual machines (VMs).</a:t>
            </a:r>
          </a:p>
          <a:p>
            <a:pPr lvl="1"/>
            <a:r>
              <a:rPr lang="en-US" b="1" u="sng" dirty="0">
                <a:solidFill>
                  <a:srgbClr val="0070C0"/>
                </a:solidFill>
                <a:hlinkClick r:id="rId3">
                  <a:extLst>
                    <a:ext uri="{A12FA001-AC4F-418D-AE19-62706E023703}">
                      <ahyp:hlinkClr xmlns:ahyp="http://schemas.microsoft.com/office/drawing/2018/hyperlinkcolor" val="tx"/>
                    </a:ext>
                  </a:extLst>
                </a:hlinkClick>
              </a:rPr>
              <a:t>KVM virtualization</a:t>
            </a:r>
            <a:r>
              <a:rPr lang="en-US" dirty="0"/>
              <a:t> is a Linux kernel-based hypervisor that provides Type 1 virtualization benefits similar to other hypervisors. </a:t>
            </a:r>
          </a:p>
          <a:p>
            <a:r>
              <a:rPr lang="en-US" altLang="en-US" dirty="0"/>
              <a:t>Each guest sits on top of a hypervisor doing its own scheduling</a:t>
            </a:r>
          </a:p>
          <a:p>
            <a:pPr lvl="1"/>
            <a:r>
              <a:rPr lang="en-US" altLang="en-US" dirty="0"/>
              <a:t>Doesn’</a:t>
            </a:r>
            <a:r>
              <a:rPr lang="en-US" altLang="ja-JP" dirty="0"/>
              <a:t>t know about other hypervisors sharing the CPUs</a:t>
            </a:r>
          </a:p>
          <a:p>
            <a:pPr lvl="1"/>
            <a:r>
              <a:rPr lang="en-US" altLang="en-US" dirty="0"/>
              <a:t>Can result in poor response time</a:t>
            </a:r>
          </a:p>
          <a:p>
            <a:pPr lvl="1"/>
            <a:r>
              <a:rPr lang="en-US" altLang="en-US" dirty="0"/>
              <a:t>Can effect time-of-day clocks in guests</a:t>
            </a:r>
          </a:p>
          <a:p>
            <a:pPr marL="0" indent="0">
              <a:buNone/>
            </a:pPr>
            <a:endParaRPr lang="en-US" altLang="en-US" dirty="0"/>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42D7DF67-388A-4670-994A-72BF935530C6}"/>
              </a:ext>
            </a:extLst>
          </p:cNvPr>
          <p:cNvSpPr>
            <a:spLocks noGrp="1" noChangeArrowheads="1"/>
          </p:cNvSpPr>
          <p:nvPr>
            <p:ph type="title"/>
          </p:nvPr>
        </p:nvSpPr>
        <p:spPr>
          <a:xfrm>
            <a:off x="865188" y="277813"/>
            <a:ext cx="7821612" cy="576262"/>
          </a:xfrm>
        </p:spPr>
        <p:txBody>
          <a:bodyPr/>
          <a:lstStyle/>
          <a:p>
            <a:pPr eaLnBrk="1" hangingPunct="1"/>
            <a:r>
              <a:rPr lang="en-US" altLang="en-US"/>
              <a:t>Real-Time CPU Scheduling</a:t>
            </a:r>
          </a:p>
        </p:txBody>
      </p:sp>
      <p:sp>
        <p:nvSpPr>
          <p:cNvPr id="86019" name="Content Placeholder 2">
            <a:extLst>
              <a:ext uri="{FF2B5EF4-FFF2-40B4-BE49-F238E27FC236}">
                <a16:creationId xmlns:a16="http://schemas.microsoft.com/office/drawing/2014/main" id="{544D4B8C-137C-47E6-961D-E5CD0CE23BB3}"/>
              </a:ext>
            </a:extLst>
          </p:cNvPr>
          <p:cNvSpPr>
            <a:spLocks noGrp="1" noChangeArrowheads="1"/>
          </p:cNvSpPr>
          <p:nvPr>
            <p:ph idx="1"/>
          </p:nvPr>
        </p:nvSpPr>
        <p:spPr>
          <a:xfrm>
            <a:off x="806450" y="1233488"/>
            <a:ext cx="3552825" cy="4530725"/>
          </a:xfrm>
        </p:spPr>
        <p:txBody>
          <a:bodyPr/>
          <a:lstStyle/>
          <a:p>
            <a:r>
              <a:rPr lang="en-US" altLang="en-US"/>
              <a:t>Can present obvious challenges</a:t>
            </a:r>
          </a:p>
          <a:p>
            <a:r>
              <a:rPr lang="en-US" altLang="en-US" b="1">
                <a:solidFill>
                  <a:srgbClr val="3366FF"/>
                </a:solidFill>
              </a:rPr>
              <a:t>Soft real-time systems </a:t>
            </a:r>
            <a:r>
              <a:rPr lang="en-US" altLang="en-US"/>
              <a:t>– no guarantee as to when critical real-time process will be scheduled</a:t>
            </a:r>
          </a:p>
          <a:p>
            <a:r>
              <a:rPr lang="en-US" altLang="en-US" b="1">
                <a:solidFill>
                  <a:srgbClr val="3366FF"/>
                </a:solidFill>
              </a:rPr>
              <a:t>Hard real-time systems</a:t>
            </a:r>
            <a:r>
              <a:rPr lang="en-US" altLang="en-US"/>
              <a:t> – task must be serviced by its deadline</a:t>
            </a:r>
          </a:p>
          <a:p>
            <a:r>
              <a:rPr lang="en-US" altLang="en-US"/>
              <a:t>Two types of latencies affect performance</a:t>
            </a:r>
          </a:p>
          <a:p>
            <a:pPr lvl="1">
              <a:buFont typeface="Arial" panose="020B0604020202020204" pitchFamily="34" charset="0"/>
              <a:buAutoNum type="arabicPeriod"/>
            </a:pPr>
            <a:r>
              <a:rPr lang="en-US" altLang="en-US" sz="1400"/>
              <a:t>Interrupt latency – time from arrival of interrupt to start of routine that services interrupt</a:t>
            </a:r>
          </a:p>
          <a:p>
            <a:pPr lvl="1">
              <a:buFont typeface="Arial" panose="020B0604020202020204" pitchFamily="34" charset="0"/>
              <a:buAutoNum type="arabicPeriod"/>
            </a:pPr>
            <a:r>
              <a:rPr lang="en-US" altLang="en-US" sz="1400"/>
              <a:t>Dispatch latency – time for schedule to take current process off CPU and switch to another</a:t>
            </a:r>
          </a:p>
          <a:p>
            <a:endParaRPr lang="en-US" altLang="en-US"/>
          </a:p>
          <a:p>
            <a:pPr lvl="1">
              <a:buFont typeface="Monotype Sorts"/>
              <a:buNone/>
            </a:pPr>
            <a:r>
              <a:rPr lang="en-US" altLang="en-US"/>
              <a:t> </a:t>
            </a:r>
          </a:p>
        </p:txBody>
      </p:sp>
      <p:pic>
        <p:nvPicPr>
          <p:cNvPr id="86020" name="Picture 1" descr="Screen Shot 2012-12-17 at 8.37.21 PM.png">
            <a:extLst>
              <a:ext uri="{FF2B5EF4-FFF2-40B4-BE49-F238E27FC236}">
                <a16:creationId xmlns:a16="http://schemas.microsoft.com/office/drawing/2014/main" id="{8585FEA9-A791-4E51-B876-596D2A078B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1489075"/>
            <a:ext cx="481330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41ABA04-7C39-4942-916A-77491958A0D9}"/>
              </a:ext>
            </a:extLst>
          </p:cNvPr>
          <p:cNvSpPr>
            <a:spLocks noGrp="1" noChangeArrowheads="1"/>
          </p:cNvSpPr>
          <p:nvPr>
            <p:ph type="title"/>
          </p:nvPr>
        </p:nvSpPr>
        <p:spPr>
          <a:xfrm>
            <a:off x="1066800" y="176213"/>
            <a:ext cx="7620000" cy="576262"/>
          </a:xfrm>
        </p:spPr>
        <p:txBody>
          <a:bodyPr/>
          <a:lstStyle/>
          <a:p>
            <a:pPr eaLnBrk="1" hangingPunct="1"/>
            <a:r>
              <a:rPr lang="en-US" altLang="en-US"/>
              <a:t>Histogram of CPU-burst Times</a:t>
            </a:r>
          </a:p>
        </p:txBody>
      </p:sp>
      <p:pic>
        <p:nvPicPr>
          <p:cNvPr id="13315" name="Picture 9">
            <a:extLst>
              <a:ext uri="{FF2B5EF4-FFF2-40B4-BE49-F238E27FC236}">
                <a16:creationId xmlns:a16="http://schemas.microsoft.com/office/drawing/2014/main" id="{A0B2C13F-8A00-4C73-900D-32BAB5A86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1525588"/>
            <a:ext cx="572135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66BC7A4C-D5B7-483B-9EC6-9D64960133FD}"/>
              </a:ext>
            </a:extLst>
          </p:cNvPr>
          <p:cNvSpPr>
            <a:spLocks noGrp="1" noChangeArrowheads="1"/>
          </p:cNvSpPr>
          <p:nvPr>
            <p:ph type="title"/>
          </p:nvPr>
        </p:nvSpPr>
        <p:spPr>
          <a:xfrm>
            <a:off x="903288" y="176213"/>
            <a:ext cx="7821612" cy="576262"/>
          </a:xfrm>
        </p:spPr>
        <p:txBody>
          <a:bodyPr/>
          <a:lstStyle/>
          <a:p>
            <a:pPr eaLnBrk="1" hangingPunct="1"/>
            <a:r>
              <a:rPr lang="en-US" altLang="en-US"/>
              <a:t>Real-Time CPU Scheduling (Cont.)</a:t>
            </a:r>
          </a:p>
        </p:txBody>
      </p:sp>
      <p:sp>
        <p:nvSpPr>
          <p:cNvPr id="88067" name="Content Placeholder 2">
            <a:extLst>
              <a:ext uri="{FF2B5EF4-FFF2-40B4-BE49-F238E27FC236}">
                <a16:creationId xmlns:a16="http://schemas.microsoft.com/office/drawing/2014/main" id="{0F52B1AF-38AF-401B-AC7E-6DEE1228BDCF}"/>
              </a:ext>
            </a:extLst>
          </p:cNvPr>
          <p:cNvSpPr>
            <a:spLocks noGrp="1" noChangeArrowheads="1"/>
          </p:cNvSpPr>
          <p:nvPr>
            <p:ph idx="1"/>
          </p:nvPr>
        </p:nvSpPr>
        <p:spPr>
          <a:xfrm>
            <a:off x="806450" y="1233488"/>
            <a:ext cx="2633663" cy="4530725"/>
          </a:xfrm>
        </p:spPr>
        <p:txBody>
          <a:bodyPr/>
          <a:lstStyle/>
          <a:p>
            <a:r>
              <a:rPr lang="en-US" altLang="en-US"/>
              <a:t>Conflict phase of dispatch latency:</a:t>
            </a:r>
          </a:p>
          <a:p>
            <a:pPr lvl="1">
              <a:buFont typeface="Arial" panose="020B0604020202020204" pitchFamily="34" charset="0"/>
              <a:buAutoNum type="arabicPeriod"/>
            </a:pPr>
            <a:r>
              <a:rPr lang="en-US" altLang="en-US"/>
              <a:t>Preemption of any process running in kernel mode</a:t>
            </a:r>
          </a:p>
          <a:p>
            <a:pPr lvl="1">
              <a:buFont typeface="Arial" panose="020B0604020202020204" pitchFamily="34" charset="0"/>
              <a:buAutoNum type="arabicPeriod"/>
            </a:pPr>
            <a:r>
              <a:rPr lang="en-US" altLang="en-US"/>
              <a:t>Release by low-priority process of resources needed by high-priority processes</a:t>
            </a:r>
          </a:p>
          <a:p>
            <a:endParaRPr lang="en-US" altLang="en-US"/>
          </a:p>
          <a:p>
            <a:pPr lvl="1">
              <a:buFont typeface="Monotype Sorts"/>
              <a:buNone/>
            </a:pPr>
            <a:r>
              <a:rPr lang="en-US" altLang="en-US"/>
              <a:t> </a:t>
            </a:r>
          </a:p>
        </p:txBody>
      </p:sp>
      <p:pic>
        <p:nvPicPr>
          <p:cNvPr id="88068" name="Picture 3" descr="6_14.pdf">
            <a:extLst>
              <a:ext uri="{FF2B5EF4-FFF2-40B4-BE49-F238E27FC236}">
                <a16:creationId xmlns:a16="http://schemas.microsoft.com/office/drawing/2014/main" id="{AA451146-50A5-447A-BB82-D7438C73EE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4450" y="1384300"/>
            <a:ext cx="4572000"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75CB7D61-972C-48E5-93B7-41619545EAB2}"/>
              </a:ext>
            </a:extLst>
          </p:cNvPr>
          <p:cNvSpPr>
            <a:spLocks noGrp="1" noChangeArrowheads="1"/>
          </p:cNvSpPr>
          <p:nvPr>
            <p:ph type="title"/>
          </p:nvPr>
        </p:nvSpPr>
        <p:spPr>
          <a:xfrm>
            <a:off x="865188" y="277813"/>
            <a:ext cx="7821612" cy="576262"/>
          </a:xfrm>
        </p:spPr>
        <p:txBody>
          <a:bodyPr/>
          <a:lstStyle/>
          <a:p>
            <a:pPr eaLnBrk="1" hangingPunct="1"/>
            <a:r>
              <a:rPr lang="en-US" altLang="en-US"/>
              <a:t>Priority-based Scheduling</a:t>
            </a:r>
          </a:p>
        </p:txBody>
      </p:sp>
      <p:sp>
        <p:nvSpPr>
          <p:cNvPr id="90115" name="Content Placeholder 2">
            <a:extLst>
              <a:ext uri="{FF2B5EF4-FFF2-40B4-BE49-F238E27FC236}">
                <a16:creationId xmlns:a16="http://schemas.microsoft.com/office/drawing/2014/main" id="{3B206E83-C2E1-4841-9927-977F152A012B}"/>
              </a:ext>
            </a:extLst>
          </p:cNvPr>
          <p:cNvSpPr>
            <a:spLocks noGrp="1" noChangeArrowheads="1"/>
          </p:cNvSpPr>
          <p:nvPr>
            <p:ph idx="1"/>
          </p:nvPr>
        </p:nvSpPr>
        <p:spPr>
          <a:xfrm>
            <a:off x="1022350" y="1195388"/>
            <a:ext cx="7570788" cy="4530725"/>
          </a:xfrm>
        </p:spPr>
        <p:txBody>
          <a:bodyPr/>
          <a:lstStyle/>
          <a:p>
            <a:r>
              <a:rPr lang="en-US" altLang="en-US"/>
              <a:t>For real-time scheduling, scheduler must support preemptive, priority-based scheduling</a:t>
            </a:r>
          </a:p>
          <a:p>
            <a:pPr lvl="1"/>
            <a:r>
              <a:rPr lang="en-US" altLang="en-US" sz="1400"/>
              <a:t>But only guarantees soft real-time</a:t>
            </a:r>
          </a:p>
          <a:p>
            <a:r>
              <a:rPr lang="en-US" altLang="en-US"/>
              <a:t>For hard real-time must also provide ability to meet deadlines</a:t>
            </a:r>
          </a:p>
          <a:p>
            <a:r>
              <a:rPr lang="en-US" altLang="en-US"/>
              <a:t>Processes have new characteristics: </a:t>
            </a:r>
            <a:r>
              <a:rPr lang="en-US" altLang="en-US" b="1">
                <a:solidFill>
                  <a:srgbClr val="3366FF"/>
                </a:solidFill>
              </a:rPr>
              <a:t>periodic</a:t>
            </a:r>
            <a:r>
              <a:rPr lang="en-US" altLang="en-US"/>
              <a:t> ones require CPU at constant intervals</a:t>
            </a:r>
          </a:p>
          <a:p>
            <a:pPr lvl="1"/>
            <a:r>
              <a:rPr lang="en-US" altLang="en-US" sz="1400"/>
              <a:t>Has processing time </a:t>
            </a:r>
            <a:r>
              <a:rPr lang="en-US" altLang="en-US" sz="1400" i="1"/>
              <a:t>t</a:t>
            </a:r>
            <a:r>
              <a:rPr lang="en-US" altLang="en-US" sz="1400"/>
              <a:t>, deadline </a:t>
            </a:r>
            <a:r>
              <a:rPr lang="en-US" altLang="en-US" sz="1400" i="1"/>
              <a:t>d, </a:t>
            </a:r>
            <a:r>
              <a:rPr lang="en-US" altLang="en-US" sz="1400"/>
              <a:t>period </a:t>
            </a:r>
            <a:r>
              <a:rPr lang="en-US" altLang="en-US" sz="1400" i="1"/>
              <a:t>p</a:t>
            </a:r>
          </a:p>
          <a:p>
            <a:pPr lvl="1"/>
            <a:r>
              <a:rPr lang="en-US" altLang="en-US" sz="1400"/>
              <a:t>0 ≤ </a:t>
            </a:r>
            <a:r>
              <a:rPr lang="en-US" altLang="en-US" sz="1400" i="1"/>
              <a:t>t</a:t>
            </a:r>
            <a:r>
              <a:rPr lang="en-US" altLang="en-US" sz="1400"/>
              <a:t> ≤ </a:t>
            </a:r>
            <a:r>
              <a:rPr lang="en-US" altLang="en-US" sz="1400" i="1"/>
              <a:t>d</a:t>
            </a:r>
            <a:r>
              <a:rPr lang="en-US" altLang="en-US" sz="1400"/>
              <a:t> ≤ </a:t>
            </a:r>
            <a:r>
              <a:rPr lang="en-US" altLang="en-US" sz="1400" i="1"/>
              <a:t>p</a:t>
            </a:r>
          </a:p>
          <a:p>
            <a:pPr lvl="1"/>
            <a:r>
              <a:rPr lang="en-US" altLang="en-US" sz="1400" b="1">
                <a:solidFill>
                  <a:srgbClr val="3366FF"/>
                </a:solidFill>
              </a:rPr>
              <a:t>Rate</a:t>
            </a:r>
            <a:r>
              <a:rPr lang="en-US" altLang="en-US" sz="1400"/>
              <a:t> of periodic task is 1/</a:t>
            </a:r>
            <a:r>
              <a:rPr lang="en-US" altLang="en-US" sz="1400" i="1"/>
              <a:t>p</a:t>
            </a:r>
            <a:endParaRPr lang="en-US" altLang="en-US" sz="1400"/>
          </a:p>
          <a:p>
            <a:pPr lvl="1"/>
            <a:endParaRPr lang="en-US" altLang="en-US"/>
          </a:p>
          <a:p>
            <a:endParaRPr lang="en-US" altLang="en-US"/>
          </a:p>
          <a:p>
            <a:pPr lvl="1">
              <a:buFont typeface="Monotype Sorts"/>
              <a:buNone/>
            </a:pPr>
            <a:r>
              <a:rPr lang="en-US" altLang="en-US"/>
              <a:t> </a:t>
            </a:r>
          </a:p>
        </p:txBody>
      </p:sp>
      <p:pic>
        <p:nvPicPr>
          <p:cNvPr id="90116" name="Picture 1" descr="Screen Shot 2012-12-17 at 8.41.54 PM.png">
            <a:extLst>
              <a:ext uri="{FF2B5EF4-FFF2-40B4-BE49-F238E27FC236}">
                <a16:creationId xmlns:a16="http://schemas.microsoft.com/office/drawing/2014/main" id="{E526D84C-846A-447B-855E-A728095630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4075113"/>
            <a:ext cx="5837237"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7982F144-F50C-435F-8E8C-14D379210717}"/>
              </a:ext>
            </a:extLst>
          </p:cNvPr>
          <p:cNvSpPr>
            <a:spLocks noGrp="1" noChangeArrowheads="1"/>
          </p:cNvSpPr>
          <p:nvPr>
            <p:ph type="title"/>
          </p:nvPr>
        </p:nvSpPr>
        <p:spPr>
          <a:xfrm>
            <a:off x="876300" y="277813"/>
            <a:ext cx="7810500" cy="576262"/>
          </a:xfrm>
        </p:spPr>
        <p:txBody>
          <a:bodyPr/>
          <a:lstStyle/>
          <a:p>
            <a:pPr eaLnBrk="1" hangingPunct="1"/>
            <a:r>
              <a:rPr lang="en-US" altLang="en-US"/>
              <a:t>Rate Monotonic Scheduling</a:t>
            </a:r>
          </a:p>
        </p:txBody>
      </p:sp>
      <p:sp>
        <p:nvSpPr>
          <p:cNvPr id="92163" name="Rectangle 4">
            <a:extLst>
              <a:ext uri="{FF2B5EF4-FFF2-40B4-BE49-F238E27FC236}">
                <a16:creationId xmlns:a16="http://schemas.microsoft.com/office/drawing/2014/main" id="{DA88C367-309C-4122-AAE9-3914AB0BD310}"/>
              </a:ext>
            </a:extLst>
          </p:cNvPr>
          <p:cNvSpPr>
            <a:spLocks noGrp="1" noChangeArrowheads="1"/>
          </p:cNvSpPr>
          <p:nvPr>
            <p:ph type="body" idx="1"/>
          </p:nvPr>
        </p:nvSpPr>
        <p:spPr>
          <a:xfrm>
            <a:off x="806450" y="1298575"/>
            <a:ext cx="7351713" cy="4483100"/>
          </a:xfrm>
        </p:spPr>
        <p:txBody>
          <a:bodyPr/>
          <a:lstStyle/>
          <a:p>
            <a:r>
              <a:rPr lang="en-US" altLang="en-US"/>
              <a:t>Uses preemptive scheduling with static priorities.</a:t>
            </a:r>
          </a:p>
          <a:p>
            <a:r>
              <a:rPr lang="en-US" altLang="en-US"/>
              <a:t>A priority is assigned based on the inverse of its period</a:t>
            </a:r>
          </a:p>
          <a:p>
            <a:endParaRPr lang="en-US" altLang="en-US" sz="800"/>
          </a:p>
          <a:p>
            <a:r>
              <a:rPr lang="en-US" altLang="en-US"/>
              <a:t>Shorter periods = higher priority;</a:t>
            </a:r>
          </a:p>
          <a:p>
            <a:endParaRPr lang="en-US" altLang="en-US" sz="800"/>
          </a:p>
          <a:p>
            <a:r>
              <a:rPr lang="en-US" altLang="en-US"/>
              <a:t>Longer periods = lower priority</a:t>
            </a:r>
          </a:p>
          <a:p>
            <a:endParaRPr lang="en-US" altLang="en-US" sz="800"/>
          </a:p>
          <a:p>
            <a:r>
              <a:rPr lang="en-US" altLang="en-US"/>
              <a:t>P</a:t>
            </a:r>
            <a:r>
              <a:rPr lang="en-US" altLang="en-US" baseline="-25000"/>
              <a:t>1</a:t>
            </a:r>
            <a:r>
              <a:rPr lang="en-US" altLang="en-US"/>
              <a:t> is assigned a higher priority than P</a:t>
            </a:r>
            <a:r>
              <a:rPr lang="en-US" altLang="en-US" baseline="-25000"/>
              <a:t>2</a:t>
            </a:r>
            <a:r>
              <a:rPr lang="en-US" altLang="en-US"/>
              <a:t>.</a:t>
            </a:r>
            <a:br>
              <a:rPr lang="en-US" altLang="en-US"/>
            </a:br>
            <a:endParaRPr lang="en-US" altLang="en-US"/>
          </a:p>
        </p:txBody>
      </p:sp>
      <p:pic>
        <p:nvPicPr>
          <p:cNvPr id="92164" name="Picture 5">
            <a:extLst>
              <a:ext uri="{FF2B5EF4-FFF2-40B4-BE49-F238E27FC236}">
                <a16:creationId xmlns:a16="http://schemas.microsoft.com/office/drawing/2014/main" id="{ECCF7C63-94C6-4614-8C7A-7A1FB9B56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3659188"/>
            <a:ext cx="686752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CC380F8-2CFB-4CED-92A7-E2A03F06AB97}"/>
              </a:ext>
            </a:extLst>
          </p:cNvPr>
          <p:cNvSpPr>
            <a:spLocks noGrp="1" noChangeArrowheads="1"/>
          </p:cNvSpPr>
          <p:nvPr>
            <p:ph type="title"/>
          </p:nvPr>
        </p:nvSpPr>
        <p:spPr>
          <a:xfrm>
            <a:off x="1193800" y="82550"/>
            <a:ext cx="8077200" cy="609600"/>
          </a:xfrm>
        </p:spPr>
        <p:txBody>
          <a:bodyPr/>
          <a:lstStyle/>
          <a:p>
            <a:pPr eaLnBrk="1" hangingPunct="1"/>
            <a:r>
              <a:rPr lang="en-US" altLang="en-US" sz="2400"/>
              <a:t>Missed Deadlines with Rate Monotonic Scheduling</a:t>
            </a:r>
          </a:p>
        </p:txBody>
      </p:sp>
      <p:pic>
        <p:nvPicPr>
          <p:cNvPr id="94211" name="Picture 3">
            <a:extLst>
              <a:ext uri="{FF2B5EF4-FFF2-40B4-BE49-F238E27FC236}">
                <a16:creationId xmlns:a16="http://schemas.microsoft.com/office/drawing/2014/main" id="{7E7DEFDE-E70A-4E48-A0AC-15D6C9C06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2" t="40077" r="664" b="40047"/>
          <a:stretch>
            <a:fillRect/>
          </a:stretch>
        </p:blipFill>
        <p:spPr bwMode="auto">
          <a:xfrm>
            <a:off x="1130300" y="1746250"/>
            <a:ext cx="7331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E2CE37C-649E-47ED-8DD0-E4137D194525}"/>
              </a:ext>
            </a:extLst>
          </p:cNvPr>
          <p:cNvSpPr>
            <a:spLocks noGrp="1" noChangeArrowheads="1"/>
          </p:cNvSpPr>
          <p:nvPr>
            <p:ph type="title"/>
          </p:nvPr>
        </p:nvSpPr>
        <p:spPr>
          <a:xfrm>
            <a:off x="1081088" y="163513"/>
            <a:ext cx="7694612" cy="576262"/>
          </a:xfrm>
        </p:spPr>
        <p:txBody>
          <a:bodyPr/>
          <a:lstStyle/>
          <a:p>
            <a:pPr eaLnBrk="1" hangingPunct="1"/>
            <a:r>
              <a:rPr lang="en-US" altLang="en-US" sz="2800"/>
              <a:t>Earliest Deadline First Scheduling (EDF)</a:t>
            </a:r>
          </a:p>
        </p:txBody>
      </p:sp>
      <p:sp>
        <p:nvSpPr>
          <p:cNvPr id="96259" name="Rectangle 3">
            <a:extLst>
              <a:ext uri="{FF2B5EF4-FFF2-40B4-BE49-F238E27FC236}">
                <a16:creationId xmlns:a16="http://schemas.microsoft.com/office/drawing/2014/main" id="{AAA9CB4A-B306-4958-BFDF-663852B0AB38}"/>
              </a:ext>
            </a:extLst>
          </p:cNvPr>
          <p:cNvSpPr>
            <a:spLocks noGrp="1" noChangeArrowheads="1"/>
          </p:cNvSpPr>
          <p:nvPr>
            <p:ph type="body" idx="1"/>
          </p:nvPr>
        </p:nvSpPr>
        <p:spPr>
          <a:xfrm>
            <a:off x="890588" y="1257300"/>
            <a:ext cx="7353300" cy="4483100"/>
          </a:xfrm>
        </p:spPr>
        <p:txBody>
          <a:bodyPr/>
          <a:lstStyle/>
          <a:p>
            <a:r>
              <a:rPr lang="en-US" altLang="en-US" dirty="0"/>
              <a:t>Same as Deadline Monotonic</a:t>
            </a:r>
          </a:p>
          <a:p>
            <a:r>
              <a:rPr lang="en-US" altLang="en-US" dirty="0"/>
              <a:t>Priorities are assigned according to deadlines:</a:t>
            </a:r>
            <a:br>
              <a:rPr lang="en-US" altLang="en-US" dirty="0"/>
            </a:br>
            <a:br>
              <a:rPr lang="en-US" altLang="en-US" dirty="0"/>
            </a:br>
            <a:r>
              <a:rPr lang="en-US" altLang="en-US" dirty="0"/>
              <a:t>the earlier the deadline, the higher the priority;</a:t>
            </a:r>
          </a:p>
          <a:p>
            <a:pPr>
              <a:buFont typeface="Monotype Sorts"/>
              <a:buNone/>
            </a:pPr>
            <a:r>
              <a:rPr lang="en-US" altLang="en-US" dirty="0"/>
              <a:t>	the later the deadline, the lower the priority</a:t>
            </a:r>
          </a:p>
        </p:txBody>
      </p:sp>
      <p:pic>
        <p:nvPicPr>
          <p:cNvPr id="96260" name="Picture 4">
            <a:extLst>
              <a:ext uri="{FF2B5EF4-FFF2-40B4-BE49-F238E27FC236}">
                <a16:creationId xmlns:a16="http://schemas.microsoft.com/office/drawing/2014/main" id="{00EA0979-AAF6-4B2C-93B9-80FA13268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1" t="40184" r="711" b="39867"/>
          <a:stretch>
            <a:fillRect/>
          </a:stretch>
        </p:blipFill>
        <p:spPr bwMode="auto">
          <a:xfrm>
            <a:off x="1333500" y="2994025"/>
            <a:ext cx="67722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62A38D5C-7800-4753-8E56-620D4BB1BA4B}"/>
              </a:ext>
            </a:extLst>
          </p:cNvPr>
          <p:cNvSpPr>
            <a:spLocks noGrp="1" noChangeArrowheads="1"/>
          </p:cNvSpPr>
          <p:nvPr>
            <p:ph type="title"/>
          </p:nvPr>
        </p:nvSpPr>
        <p:spPr>
          <a:xfrm>
            <a:off x="935038" y="201613"/>
            <a:ext cx="7751762" cy="576262"/>
          </a:xfrm>
        </p:spPr>
        <p:txBody>
          <a:bodyPr/>
          <a:lstStyle/>
          <a:p>
            <a:pPr eaLnBrk="1" hangingPunct="1"/>
            <a:r>
              <a:rPr lang="en-US" altLang="en-US"/>
              <a:t>Proportional Share Scheduling</a:t>
            </a:r>
          </a:p>
        </p:txBody>
      </p:sp>
      <p:sp>
        <p:nvSpPr>
          <p:cNvPr id="98307" name="Rectangle 3">
            <a:extLst>
              <a:ext uri="{FF2B5EF4-FFF2-40B4-BE49-F238E27FC236}">
                <a16:creationId xmlns:a16="http://schemas.microsoft.com/office/drawing/2014/main" id="{D3EF1845-FE43-4028-942C-14C200CF5A2F}"/>
              </a:ext>
            </a:extLst>
          </p:cNvPr>
          <p:cNvSpPr>
            <a:spLocks noGrp="1" noChangeArrowheads="1"/>
          </p:cNvSpPr>
          <p:nvPr>
            <p:ph type="body" idx="1"/>
          </p:nvPr>
        </p:nvSpPr>
        <p:spPr>
          <a:xfrm>
            <a:off x="984250" y="1298575"/>
            <a:ext cx="6927850" cy="4483100"/>
          </a:xfrm>
        </p:spPr>
        <p:txBody>
          <a:bodyPr/>
          <a:lstStyle/>
          <a:p>
            <a:r>
              <a:rPr lang="en-US" altLang="en-US" i="1" dirty="0"/>
              <a:t>T</a:t>
            </a:r>
            <a:r>
              <a:rPr lang="en-US" altLang="en-US" dirty="0"/>
              <a:t> shares are allocated among all processes in the system</a:t>
            </a:r>
          </a:p>
          <a:p>
            <a:endParaRPr lang="en-US" altLang="en-US" dirty="0"/>
          </a:p>
          <a:p>
            <a:r>
              <a:rPr lang="en-US" altLang="en-US" dirty="0"/>
              <a:t>An application receives </a:t>
            </a:r>
            <a:r>
              <a:rPr lang="en-US" altLang="en-US" i="1" dirty="0"/>
              <a:t>N</a:t>
            </a:r>
            <a:r>
              <a:rPr lang="en-US" altLang="en-US" dirty="0"/>
              <a:t> shares where </a:t>
            </a:r>
            <a:r>
              <a:rPr lang="en-US" altLang="en-US" i="1" dirty="0"/>
              <a:t>N &lt; T</a:t>
            </a:r>
            <a:endParaRPr lang="en-US" altLang="en-US" dirty="0"/>
          </a:p>
          <a:p>
            <a:endParaRPr lang="en-US" altLang="en-US" dirty="0"/>
          </a:p>
          <a:p>
            <a:r>
              <a:rPr lang="en-US" altLang="en-US" dirty="0"/>
              <a:t>This ensures each application will receive </a:t>
            </a:r>
            <a:r>
              <a:rPr lang="en-US" altLang="en-US" b="1" i="1" dirty="0"/>
              <a:t>N</a:t>
            </a:r>
            <a:r>
              <a:rPr lang="en-US" altLang="en-US" i="1" dirty="0"/>
              <a:t> / T</a:t>
            </a:r>
            <a:r>
              <a:rPr lang="en-US" altLang="en-US" dirty="0"/>
              <a:t> of the total processor time</a:t>
            </a:r>
          </a:p>
          <a:p>
            <a:endParaRPr lang="en-US" altLang="en-US" dirty="0"/>
          </a:p>
          <a:p>
            <a:r>
              <a:rPr lang="en-US" altLang="en-US" dirty="0"/>
              <a:t>Uses a Lottery Scheduler but gives more tickets to higher priority processes.</a:t>
            </a:r>
          </a:p>
          <a:p>
            <a:pPr marL="0" indent="0">
              <a:buNone/>
            </a:pPr>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4927B6E-A81F-4984-95BC-5F71DBC9FE09}"/>
              </a:ext>
            </a:extLst>
          </p:cNvPr>
          <p:cNvSpPr>
            <a:spLocks noGrp="1" noChangeArrowheads="1"/>
          </p:cNvSpPr>
          <p:nvPr>
            <p:ph type="title"/>
          </p:nvPr>
        </p:nvSpPr>
        <p:spPr>
          <a:xfrm>
            <a:off x="482600" y="227013"/>
            <a:ext cx="8229600" cy="576262"/>
          </a:xfrm>
        </p:spPr>
        <p:txBody>
          <a:bodyPr/>
          <a:lstStyle/>
          <a:p>
            <a:pPr eaLnBrk="1" hangingPunct="1"/>
            <a:r>
              <a:rPr lang="en-US" altLang="en-US"/>
              <a:t>POSIX Real-Time Scheduling</a:t>
            </a:r>
          </a:p>
        </p:txBody>
      </p:sp>
      <p:sp>
        <p:nvSpPr>
          <p:cNvPr id="56323" name="Rectangle 3">
            <a:extLst>
              <a:ext uri="{FF2B5EF4-FFF2-40B4-BE49-F238E27FC236}">
                <a16:creationId xmlns:a16="http://schemas.microsoft.com/office/drawing/2014/main" id="{B70ADD3B-0699-4EF0-A0B0-755A02B99B5F}"/>
              </a:ext>
            </a:extLst>
          </p:cNvPr>
          <p:cNvSpPr>
            <a:spLocks noGrp="1" noChangeArrowheads="1"/>
          </p:cNvSpPr>
          <p:nvPr>
            <p:ph type="body" idx="1"/>
          </p:nvPr>
        </p:nvSpPr>
        <p:spPr>
          <a:xfrm>
            <a:off x="869950" y="1184275"/>
            <a:ext cx="7486650" cy="4483100"/>
          </a:xfrm>
        </p:spPr>
        <p:txBody>
          <a:bodyPr/>
          <a:lstStyle/>
          <a:p>
            <a:pPr marL="346058" indent="-346058">
              <a:buFont typeface="Monotype Sorts" charset="0"/>
              <a:buChar char="n"/>
              <a:defRPr/>
            </a:pPr>
            <a:r>
              <a:rPr lang="en-US" dirty="0">
                <a:ea typeface="ＭＳ Ｐゴシック" charset="-128"/>
              </a:rPr>
              <a:t>The POSIX.1b standard</a:t>
            </a:r>
          </a:p>
          <a:p>
            <a:pPr marL="346058" indent="-346058">
              <a:buFont typeface="Monotype Sorts" charset="0"/>
              <a:buChar char="n"/>
              <a:defRPr/>
            </a:pPr>
            <a:r>
              <a:rPr lang="en-US" dirty="0">
                <a:ea typeface="ＭＳ Ｐゴシック" charset="-128"/>
              </a:rPr>
              <a:t>API provides functions for managing real-time threads</a:t>
            </a:r>
          </a:p>
          <a:p>
            <a:pPr marL="346058" indent="-346058">
              <a:buFont typeface="Monotype Sorts" charset="0"/>
              <a:buChar char="n"/>
              <a:defRPr/>
            </a:pPr>
            <a:r>
              <a:rPr lang="en-US" dirty="0">
                <a:ea typeface="ＭＳ Ｐゴシック" charset="-128"/>
              </a:rPr>
              <a:t>Defines two scheduling classes for real-time threads:</a:t>
            </a:r>
            <a:endParaRPr lang="en-US" sz="1000" dirty="0">
              <a:ea typeface="ＭＳ Ｐゴシック" charset="-128"/>
            </a:endParaRPr>
          </a:p>
          <a:p>
            <a:pPr marL="346058" indent="-346058">
              <a:buFont typeface="+mj-lt"/>
              <a:buAutoNum type="arabicPeriod"/>
              <a:defRPr/>
            </a:pPr>
            <a:r>
              <a:rPr lang="en-US" dirty="0">
                <a:ea typeface="ＭＳ Ｐゴシック" charset="-128"/>
              </a:rPr>
              <a:t>SCHED_FIFO - threads are scheduled using a FCFS strategy with a FIFO queue. There is no time-slicing for threads of equal priority</a:t>
            </a:r>
          </a:p>
          <a:p>
            <a:pPr marL="346058" indent="-346058">
              <a:buFont typeface="+mj-lt"/>
              <a:buAutoNum type="arabicPeriod"/>
              <a:defRPr/>
            </a:pPr>
            <a:r>
              <a:rPr lang="en-US" dirty="0">
                <a:ea typeface="ＭＳ Ｐゴシック" charset="-128"/>
              </a:rPr>
              <a:t>SCHED_RR - similar to SCHED_FIFO except time-slicing occurs for threads of equal priority</a:t>
            </a:r>
          </a:p>
          <a:p>
            <a:pPr marL="342197" indent="-342197">
              <a:buFont typeface="Monotype Sorts" charset="0"/>
              <a:buChar char="n"/>
              <a:defRPr/>
            </a:pPr>
            <a:r>
              <a:rPr lang="en-US" dirty="0">
                <a:ea typeface="ＭＳ Ｐゴシック" charset="-128"/>
              </a:rPr>
              <a:t>Defines two functions for getting and setting scheduling policy:</a:t>
            </a:r>
          </a:p>
          <a:p>
            <a:pPr marL="342197" indent="-342197" fontAlgn="auto">
              <a:buFont typeface="+mj-lt"/>
              <a:buAutoNum type="arabicPeriod"/>
              <a:defRPr/>
            </a:pPr>
            <a:r>
              <a:rPr lang="en-US" b="1" dirty="0" err="1">
                <a:latin typeface="Courier New"/>
                <a:ea typeface="ＭＳ Ｐゴシック" charset="-128"/>
                <a:cs typeface="Courier New"/>
              </a:rPr>
              <a:t>pthread_attr_getschedpolicy</a:t>
            </a:r>
            <a:r>
              <a:rPr lang="en-US" b="1" dirty="0">
                <a:latin typeface="Courier New"/>
                <a:ea typeface="ＭＳ Ｐゴシック" charset="-128"/>
                <a:cs typeface="Courier New"/>
              </a:rPr>
              <a:t>(</a:t>
            </a:r>
            <a:r>
              <a:rPr lang="en-US" b="1" dirty="0" err="1">
                <a:latin typeface="Courier New"/>
                <a:ea typeface="ＭＳ Ｐゴシック" charset="-128"/>
                <a:cs typeface="Courier New"/>
              </a:rPr>
              <a:t>pthread_attr_t</a:t>
            </a:r>
            <a:r>
              <a:rPr lang="en-US" b="1" dirty="0">
                <a:latin typeface="Courier New"/>
                <a:ea typeface="ＭＳ Ｐゴシック" charset="-128"/>
                <a:cs typeface="Courier New"/>
              </a:rPr>
              <a:t> *</a:t>
            </a:r>
            <a:r>
              <a:rPr lang="en-US" b="1" dirty="0" err="1">
                <a:latin typeface="Courier New"/>
                <a:ea typeface="ＭＳ Ｐゴシック" charset="-128"/>
                <a:cs typeface="Courier New"/>
              </a:rPr>
              <a:t>attr</a:t>
            </a:r>
            <a:r>
              <a:rPr lang="en-US" b="1" dirty="0">
                <a:latin typeface="Courier New"/>
                <a:ea typeface="ＭＳ Ｐゴシック" charset="-128"/>
                <a:cs typeface="Courier New"/>
              </a:rPr>
              <a:t>, int *policy) </a:t>
            </a:r>
          </a:p>
          <a:p>
            <a:pPr marL="342197" indent="-342197" fontAlgn="auto">
              <a:buFont typeface="+mj-lt"/>
              <a:buAutoNum type="arabicPeriod"/>
              <a:defRPr/>
            </a:pPr>
            <a:r>
              <a:rPr lang="en-US" b="1" dirty="0" err="1">
                <a:latin typeface="Courier New"/>
                <a:ea typeface="ＭＳ Ｐゴシック" charset="-128"/>
                <a:cs typeface="Courier New"/>
              </a:rPr>
              <a:t>pthread_attr_setschedpolicy</a:t>
            </a:r>
            <a:r>
              <a:rPr lang="en-US" b="1" dirty="0">
                <a:latin typeface="Courier New"/>
                <a:ea typeface="ＭＳ Ｐゴシック" charset="-128"/>
                <a:cs typeface="Courier New"/>
              </a:rPr>
              <a:t>(</a:t>
            </a:r>
            <a:r>
              <a:rPr lang="en-US" b="1" dirty="0" err="1">
                <a:latin typeface="Courier New"/>
                <a:ea typeface="ＭＳ Ｐゴシック" charset="-128"/>
                <a:cs typeface="Courier New"/>
              </a:rPr>
              <a:t>pthread_attr_t</a:t>
            </a:r>
            <a:r>
              <a:rPr lang="en-US" b="1" dirty="0">
                <a:latin typeface="Courier New"/>
                <a:ea typeface="ＭＳ Ｐゴシック" charset="-128"/>
                <a:cs typeface="Courier New"/>
              </a:rPr>
              <a:t> *</a:t>
            </a:r>
            <a:r>
              <a:rPr lang="en-US" b="1" dirty="0" err="1">
                <a:latin typeface="Courier New"/>
                <a:ea typeface="ＭＳ Ｐゴシック" charset="-128"/>
                <a:cs typeface="Courier New"/>
              </a:rPr>
              <a:t>attr</a:t>
            </a:r>
            <a:r>
              <a:rPr lang="en-US" b="1" dirty="0">
                <a:latin typeface="Courier New"/>
                <a:ea typeface="ＭＳ Ｐゴシック" charset="-128"/>
                <a:cs typeface="Courier New"/>
              </a:rPr>
              <a:t>, int policy)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5AFCA179-F1AD-4866-92F9-9035D9EAE584}"/>
              </a:ext>
            </a:extLst>
          </p:cNvPr>
          <p:cNvSpPr>
            <a:spLocks noGrp="1" noChangeArrowheads="1"/>
          </p:cNvSpPr>
          <p:nvPr>
            <p:ph type="title"/>
          </p:nvPr>
        </p:nvSpPr>
        <p:spPr>
          <a:xfrm>
            <a:off x="941388" y="277813"/>
            <a:ext cx="7745412" cy="576262"/>
          </a:xfrm>
        </p:spPr>
        <p:txBody>
          <a:bodyPr/>
          <a:lstStyle/>
          <a:p>
            <a:pPr eaLnBrk="1" hangingPunct="1"/>
            <a:r>
              <a:rPr lang="en-US" altLang="en-US"/>
              <a:t>POSIX Real-Time Scheduling API</a:t>
            </a:r>
          </a:p>
        </p:txBody>
      </p:sp>
      <p:sp>
        <p:nvSpPr>
          <p:cNvPr id="102403" name="Rectangle 3">
            <a:extLst>
              <a:ext uri="{FF2B5EF4-FFF2-40B4-BE49-F238E27FC236}">
                <a16:creationId xmlns:a16="http://schemas.microsoft.com/office/drawing/2014/main" id="{71421290-E782-46A9-9726-7AA31423228B}"/>
              </a:ext>
            </a:extLst>
          </p:cNvPr>
          <p:cNvSpPr>
            <a:spLocks noGrp="1" noChangeArrowheads="1"/>
          </p:cNvSpPr>
          <p:nvPr>
            <p:ph type="body" idx="1"/>
          </p:nvPr>
        </p:nvSpPr>
        <p:spPr>
          <a:xfrm>
            <a:off x="806450" y="1066800"/>
            <a:ext cx="7702550" cy="4483100"/>
          </a:xfrm>
        </p:spPr>
        <p:txBody>
          <a:bodyPr/>
          <a:lstStyle/>
          <a:p>
            <a:pPr marL="0" indent="0">
              <a:buFont typeface="Monotype Sorts"/>
              <a:buNone/>
            </a:pPr>
            <a:r>
              <a:rPr lang="en-US" altLang="en-US" sz="1500">
                <a:latin typeface="Courier New" panose="02070309020205020404" pitchFamily="49" charset="0"/>
                <a:cs typeface="Courier New" panose="02070309020205020404" pitchFamily="49" charset="0"/>
              </a:rPr>
              <a:t>#include &lt;pthread.h&gt; </a:t>
            </a:r>
          </a:p>
          <a:p>
            <a:pPr marL="0" indent="0">
              <a:buFont typeface="Monotype Sorts"/>
              <a:buNone/>
            </a:pPr>
            <a:r>
              <a:rPr lang="en-US" altLang="en-US" sz="1500">
                <a:latin typeface="Courier New" panose="02070309020205020404" pitchFamily="49" charset="0"/>
                <a:cs typeface="Courier New" panose="02070309020205020404" pitchFamily="49" charset="0"/>
              </a:rPr>
              <a:t>#include &lt;stdio.h&gt; </a:t>
            </a:r>
          </a:p>
          <a:p>
            <a:pPr marL="0" indent="0">
              <a:buFont typeface="Monotype Sorts"/>
              <a:buNone/>
            </a:pPr>
            <a:r>
              <a:rPr lang="en-US" altLang="en-US" sz="1500">
                <a:latin typeface="Courier New" panose="02070309020205020404" pitchFamily="49" charset="0"/>
                <a:cs typeface="Courier New" panose="02070309020205020404" pitchFamily="49" charset="0"/>
              </a:rPr>
              <a:t>#define NUM_THREADS 5 </a:t>
            </a:r>
          </a:p>
          <a:p>
            <a:pPr marL="0" indent="0">
              <a:buFont typeface="Monotype Sorts"/>
              <a:buNone/>
            </a:pPr>
            <a:r>
              <a:rPr lang="en-US" altLang="en-US" sz="1500">
                <a:latin typeface="Courier New" panose="02070309020205020404" pitchFamily="49" charset="0"/>
                <a:cs typeface="Courier New" panose="02070309020205020404" pitchFamily="49" charset="0"/>
              </a:rPr>
              <a:t>int main(int argc, char *argv[]) </a:t>
            </a:r>
          </a:p>
          <a:p>
            <a:pPr marL="0" indent="0">
              <a:buFont typeface="Monotype Sorts"/>
              <a:buNone/>
            </a:pPr>
            <a:r>
              <a:rPr lang="en-US" altLang="en-US" sz="1500">
                <a:latin typeface="Courier New" panose="02070309020205020404" pitchFamily="49" charset="0"/>
                <a:cs typeface="Courier New" panose="02070309020205020404" pitchFamily="49" charset="0"/>
              </a:rPr>
              <a:t>{ </a:t>
            </a:r>
          </a:p>
          <a:p>
            <a:pPr marL="0" indent="0">
              <a:buFont typeface="Monotype Sorts"/>
              <a:buNone/>
            </a:pPr>
            <a:r>
              <a:rPr lang="en-US" altLang="en-US" sz="1500">
                <a:latin typeface="Courier New" panose="02070309020205020404" pitchFamily="49" charset="0"/>
                <a:cs typeface="Courier New" panose="02070309020205020404" pitchFamily="49" charset="0"/>
              </a:rPr>
              <a:t>   int i, policy;</a:t>
            </a:r>
            <a:br>
              <a:rPr lang="en-US" altLang="en-US" sz="1500">
                <a:latin typeface="Courier New" panose="02070309020205020404" pitchFamily="49" charset="0"/>
                <a:cs typeface="Courier New" panose="02070309020205020404" pitchFamily="49" charset="0"/>
              </a:rPr>
            </a:br>
            <a:r>
              <a:rPr lang="en-US" altLang="en-US" sz="1500">
                <a:latin typeface="Courier New" panose="02070309020205020404" pitchFamily="49" charset="0"/>
                <a:cs typeface="Courier New" panose="02070309020205020404" pitchFamily="49" charset="0"/>
              </a:rPr>
              <a:t>   pthread_t_tid[NUM_THREADS]; </a:t>
            </a:r>
          </a:p>
          <a:p>
            <a:pPr marL="0" indent="0">
              <a:buFont typeface="Monotype Sorts"/>
              <a:buNone/>
            </a:pPr>
            <a:r>
              <a:rPr lang="en-US" altLang="en-US" sz="1500">
                <a:latin typeface="Courier New" panose="02070309020205020404" pitchFamily="49" charset="0"/>
                <a:cs typeface="Courier New" panose="02070309020205020404" pitchFamily="49" charset="0"/>
              </a:rPr>
              <a:t>   pthread_attr_t attr; </a:t>
            </a:r>
          </a:p>
          <a:p>
            <a:pPr marL="0" indent="0">
              <a:buFont typeface="Monotype Sorts"/>
              <a:buNone/>
            </a:pPr>
            <a:r>
              <a:rPr lang="en-US" altLang="en-US" sz="1500">
                <a:latin typeface="Courier New" panose="02070309020205020404" pitchFamily="49" charset="0"/>
                <a:cs typeface="Courier New" panose="02070309020205020404" pitchFamily="49" charset="0"/>
              </a:rPr>
              <a:t>   /* get the default attributes */ </a:t>
            </a:r>
          </a:p>
          <a:p>
            <a:pPr marL="0" indent="0">
              <a:buFont typeface="Monotype Sorts"/>
              <a:buNone/>
            </a:pPr>
            <a:r>
              <a:rPr lang="en-US" altLang="en-US" sz="1500">
                <a:latin typeface="Courier New" panose="02070309020205020404" pitchFamily="49" charset="0"/>
                <a:cs typeface="Courier New" panose="02070309020205020404" pitchFamily="49" charset="0"/>
              </a:rPr>
              <a:t>   pthread_attr_init(&amp;attr); </a:t>
            </a:r>
          </a:p>
          <a:p>
            <a:pPr marL="0" indent="0">
              <a:buFont typeface="Monotype Sorts"/>
              <a:buNone/>
            </a:pPr>
            <a:r>
              <a:rPr lang="en-US" altLang="en-US" sz="1500">
                <a:latin typeface="Courier New" panose="02070309020205020404" pitchFamily="49" charset="0"/>
                <a:cs typeface="Courier New" panose="02070309020205020404" pitchFamily="49" charset="0"/>
              </a:rPr>
              <a:t>   /* get the current scheduling policy */</a:t>
            </a:r>
            <a:br>
              <a:rPr lang="en-US" altLang="en-US" sz="1500">
                <a:latin typeface="Courier New" panose="02070309020205020404" pitchFamily="49" charset="0"/>
                <a:cs typeface="Courier New" panose="02070309020205020404" pitchFamily="49" charset="0"/>
              </a:rPr>
            </a:br>
            <a:r>
              <a:rPr lang="en-US" altLang="en-US" sz="1500">
                <a:latin typeface="Courier New" panose="02070309020205020404" pitchFamily="49" charset="0"/>
                <a:cs typeface="Courier New" panose="02070309020205020404" pitchFamily="49" charset="0"/>
              </a:rPr>
              <a:t>   if (pthread_attr_getschedpolicy(&amp;attr, &amp;policy) != 0) </a:t>
            </a:r>
          </a:p>
          <a:p>
            <a:pPr marL="0" indent="0">
              <a:buFont typeface="Monotype Sorts"/>
              <a:buNone/>
            </a:pPr>
            <a:r>
              <a:rPr lang="en-US" altLang="en-US" sz="1500">
                <a:latin typeface="Courier New" panose="02070309020205020404" pitchFamily="49" charset="0"/>
                <a:cs typeface="Courier New" panose="02070309020205020404" pitchFamily="49" charset="0"/>
              </a:rPr>
              <a:t>      fprintf(stderr, "Unable to get policy.\n"); </a:t>
            </a:r>
          </a:p>
          <a:p>
            <a:pPr marL="0" indent="0">
              <a:buFont typeface="Monotype Sorts"/>
              <a:buNone/>
            </a:pPr>
            <a:r>
              <a:rPr lang="en-US" altLang="en-US" sz="1500">
                <a:latin typeface="Courier New" panose="02070309020205020404" pitchFamily="49" charset="0"/>
                <a:cs typeface="Courier New" panose="02070309020205020404" pitchFamily="49" charset="0"/>
              </a:rPr>
              <a:t>   else { </a:t>
            </a:r>
          </a:p>
          <a:p>
            <a:pPr marL="0" indent="0">
              <a:buFont typeface="Monotype Sorts"/>
              <a:buNone/>
            </a:pPr>
            <a:r>
              <a:rPr lang="en-US" altLang="en-US" sz="1500">
                <a:latin typeface="Courier New" panose="02070309020205020404" pitchFamily="49" charset="0"/>
                <a:cs typeface="Courier New" panose="02070309020205020404" pitchFamily="49" charset="0"/>
              </a:rPr>
              <a:t>      if (policy == SCHED_OTHER) printf("SCHED_OTHER\n"); </a:t>
            </a:r>
          </a:p>
          <a:p>
            <a:pPr marL="0" indent="0">
              <a:buFont typeface="Monotype Sorts"/>
              <a:buNone/>
            </a:pPr>
            <a:r>
              <a:rPr lang="en-US" altLang="en-US" sz="1500">
                <a:latin typeface="Courier New" panose="02070309020205020404" pitchFamily="49" charset="0"/>
                <a:cs typeface="Courier New" panose="02070309020205020404" pitchFamily="49" charset="0"/>
              </a:rPr>
              <a:t>      else if (policy == SCHED_RR) printf("SCHED_RR\n"); </a:t>
            </a:r>
          </a:p>
          <a:p>
            <a:pPr marL="0" indent="0">
              <a:buFont typeface="Monotype Sorts"/>
              <a:buNone/>
            </a:pPr>
            <a:r>
              <a:rPr lang="en-US" altLang="en-US" sz="1500">
                <a:latin typeface="Courier New" panose="02070309020205020404" pitchFamily="49" charset="0"/>
                <a:cs typeface="Courier New" panose="02070309020205020404" pitchFamily="49" charset="0"/>
              </a:rPr>
              <a:t>      else if (policy == SCHED_FIFO) printf("SCHED_FIFO\n"); </a:t>
            </a:r>
          </a:p>
          <a:p>
            <a:pPr marL="0" indent="0">
              <a:buFont typeface="Monotype Sorts"/>
              <a:buNone/>
            </a:pPr>
            <a:r>
              <a:rPr lang="en-US" altLang="en-US" sz="1500">
                <a:latin typeface="Courier New" panose="02070309020205020404" pitchFamily="49" charset="0"/>
                <a:cs typeface="Courier New" panose="02070309020205020404" pitchFamily="49" charset="0"/>
              </a:rPr>
              <a:t>   }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287AD747-067F-4E15-AA38-C6A77F2EF051}"/>
              </a:ext>
            </a:extLst>
          </p:cNvPr>
          <p:cNvSpPr>
            <a:spLocks noGrp="1" noChangeArrowheads="1"/>
          </p:cNvSpPr>
          <p:nvPr>
            <p:ph type="title"/>
          </p:nvPr>
        </p:nvSpPr>
        <p:spPr>
          <a:xfrm>
            <a:off x="1104900" y="176213"/>
            <a:ext cx="8039100" cy="576262"/>
          </a:xfrm>
        </p:spPr>
        <p:txBody>
          <a:bodyPr/>
          <a:lstStyle/>
          <a:p>
            <a:pPr eaLnBrk="1" hangingPunct="1"/>
            <a:r>
              <a:rPr lang="en-US" altLang="en-US" sz="2800"/>
              <a:t>POSIX Real-Time Scheduling API (Cont.)</a:t>
            </a:r>
          </a:p>
        </p:txBody>
      </p:sp>
      <p:sp>
        <p:nvSpPr>
          <p:cNvPr id="104451" name="Rectangle 3">
            <a:extLst>
              <a:ext uri="{FF2B5EF4-FFF2-40B4-BE49-F238E27FC236}">
                <a16:creationId xmlns:a16="http://schemas.microsoft.com/office/drawing/2014/main" id="{9EB0B958-D24E-4B7E-B16C-72E24571EEFE}"/>
              </a:ext>
            </a:extLst>
          </p:cNvPr>
          <p:cNvSpPr>
            <a:spLocks noGrp="1" noChangeArrowheads="1"/>
          </p:cNvSpPr>
          <p:nvPr>
            <p:ph type="body" idx="1"/>
          </p:nvPr>
        </p:nvSpPr>
        <p:spPr>
          <a:xfrm>
            <a:off x="806450" y="1298575"/>
            <a:ext cx="7702550" cy="4483100"/>
          </a:xfrm>
        </p:spPr>
        <p:txBody>
          <a:bodyPr/>
          <a:lstStyle/>
          <a:p>
            <a:pPr marL="0" indent="0">
              <a:buFont typeface="Monotype Sorts"/>
              <a:buNone/>
            </a:pPr>
            <a:r>
              <a:rPr lang="en-US" altLang="en-US" sz="1500">
                <a:latin typeface="Courier New" panose="02070309020205020404" pitchFamily="49" charset="0"/>
                <a:cs typeface="Courier New" panose="02070309020205020404" pitchFamily="49" charset="0"/>
              </a:rPr>
              <a:t>   /* set the scheduling policy - FIFO, RR, or OTHER */ </a:t>
            </a:r>
            <a:br>
              <a:rPr lang="en-US" altLang="en-US" sz="1500">
                <a:latin typeface="Courier New" panose="02070309020205020404" pitchFamily="49" charset="0"/>
                <a:cs typeface="Courier New" panose="02070309020205020404" pitchFamily="49" charset="0"/>
              </a:rPr>
            </a:br>
            <a:r>
              <a:rPr lang="en-US" altLang="en-US" sz="1500">
                <a:latin typeface="Courier New" panose="02070309020205020404" pitchFamily="49" charset="0"/>
                <a:cs typeface="Courier New" panose="02070309020205020404" pitchFamily="49" charset="0"/>
              </a:rPr>
              <a:t>   if (pthread_attr_setschedpolicy(&amp;attr, SCHED_FIFO) != 0) </a:t>
            </a:r>
          </a:p>
          <a:p>
            <a:pPr marL="0" indent="0">
              <a:buFont typeface="Monotype Sorts"/>
              <a:buNone/>
            </a:pPr>
            <a:r>
              <a:rPr lang="en-US" altLang="en-US" sz="1500">
                <a:latin typeface="Courier New" panose="02070309020205020404" pitchFamily="49" charset="0"/>
                <a:cs typeface="Courier New" panose="02070309020205020404" pitchFamily="49" charset="0"/>
              </a:rPr>
              <a:t>      fprintf(stderr, "Unable to set policy.\n"); </a:t>
            </a:r>
          </a:p>
          <a:p>
            <a:pPr marL="0" indent="0">
              <a:buFont typeface="Monotype Sorts"/>
              <a:buNone/>
            </a:pPr>
            <a:r>
              <a:rPr lang="en-US" altLang="en-US" sz="1500">
                <a:latin typeface="Courier New" panose="02070309020205020404" pitchFamily="49" charset="0"/>
                <a:cs typeface="Courier New" panose="02070309020205020404" pitchFamily="49" charset="0"/>
              </a:rPr>
              <a:t>   /* create the threads */</a:t>
            </a:r>
            <a:br>
              <a:rPr lang="en-US" altLang="en-US" sz="1500">
                <a:latin typeface="Courier New" panose="02070309020205020404" pitchFamily="49" charset="0"/>
                <a:cs typeface="Courier New" panose="02070309020205020404" pitchFamily="49" charset="0"/>
              </a:rPr>
            </a:br>
            <a:r>
              <a:rPr lang="en-US" altLang="en-US" sz="1500">
                <a:latin typeface="Courier New" panose="02070309020205020404" pitchFamily="49" charset="0"/>
                <a:cs typeface="Courier New" panose="02070309020205020404" pitchFamily="49" charset="0"/>
              </a:rPr>
              <a:t>   for (i = 0; i &lt; NUM_THREADS; i++) </a:t>
            </a:r>
          </a:p>
          <a:p>
            <a:pPr marL="0" indent="0">
              <a:buFont typeface="Monotype Sorts"/>
              <a:buNone/>
            </a:pPr>
            <a:r>
              <a:rPr lang="en-US" altLang="en-US" sz="1500">
                <a:latin typeface="Courier New" panose="02070309020205020404" pitchFamily="49" charset="0"/>
                <a:cs typeface="Courier New" panose="02070309020205020404" pitchFamily="49" charset="0"/>
              </a:rPr>
              <a:t>      pthread_create(&amp;tid[i],&amp;attr,runner,NULL); </a:t>
            </a:r>
          </a:p>
          <a:p>
            <a:pPr marL="0" indent="0">
              <a:buFont typeface="Monotype Sorts"/>
              <a:buNone/>
            </a:pPr>
            <a:r>
              <a:rPr lang="en-US" altLang="en-US" sz="1500">
                <a:latin typeface="Courier New" panose="02070309020205020404" pitchFamily="49" charset="0"/>
                <a:cs typeface="Courier New" panose="02070309020205020404" pitchFamily="49" charset="0"/>
              </a:rPr>
              <a:t>   /* now join on each thread */</a:t>
            </a:r>
            <a:br>
              <a:rPr lang="en-US" altLang="en-US" sz="1500">
                <a:latin typeface="Courier New" panose="02070309020205020404" pitchFamily="49" charset="0"/>
                <a:cs typeface="Courier New" panose="02070309020205020404" pitchFamily="49" charset="0"/>
              </a:rPr>
            </a:br>
            <a:r>
              <a:rPr lang="en-US" altLang="en-US" sz="1500">
                <a:latin typeface="Courier New" panose="02070309020205020404" pitchFamily="49" charset="0"/>
                <a:cs typeface="Courier New" panose="02070309020205020404" pitchFamily="49" charset="0"/>
              </a:rPr>
              <a:t>   for (i = 0; i &lt; NUM_THREADS; i++) </a:t>
            </a:r>
          </a:p>
          <a:p>
            <a:pPr marL="0" indent="0">
              <a:buFont typeface="Monotype Sorts"/>
              <a:buNone/>
            </a:pPr>
            <a:r>
              <a:rPr lang="en-US" altLang="en-US" sz="1500">
                <a:latin typeface="Courier New" panose="02070309020205020404" pitchFamily="49" charset="0"/>
                <a:cs typeface="Courier New" panose="02070309020205020404" pitchFamily="49" charset="0"/>
              </a:rPr>
              <a:t>      pthread_join(tid[i], NULL); </a:t>
            </a:r>
          </a:p>
          <a:p>
            <a:pPr marL="0" indent="0">
              <a:buFont typeface="Monotype Sorts"/>
              <a:buNone/>
            </a:pPr>
            <a:r>
              <a:rPr lang="en-US" altLang="en-US" sz="1500">
                <a:latin typeface="Courier New" panose="02070309020205020404" pitchFamily="49" charset="0"/>
                <a:cs typeface="Courier New" panose="02070309020205020404" pitchFamily="49" charset="0"/>
              </a:rPr>
              <a:t>}</a:t>
            </a:r>
          </a:p>
          <a:p>
            <a:pPr marL="0" indent="0">
              <a:buFont typeface="Monotype Sorts"/>
              <a:buNone/>
            </a:pPr>
            <a:r>
              <a:rPr lang="en-US" altLang="en-US" sz="1500">
                <a:latin typeface="Courier New" panose="02070309020205020404" pitchFamily="49" charset="0"/>
                <a:cs typeface="Courier New" panose="02070309020205020404" pitchFamily="49" charset="0"/>
              </a:rPr>
              <a:t> </a:t>
            </a:r>
          </a:p>
          <a:p>
            <a:pPr marL="0" indent="0">
              <a:buFont typeface="Monotype Sorts"/>
              <a:buNone/>
            </a:pPr>
            <a:r>
              <a:rPr lang="en-US" altLang="en-US" sz="1500">
                <a:latin typeface="Courier New" panose="02070309020205020404" pitchFamily="49" charset="0"/>
                <a:cs typeface="Courier New" panose="02070309020205020404" pitchFamily="49" charset="0"/>
              </a:rPr>
              <a:t>/* Each thread will begin control in this function */ </a:t>
            </a:r>
          </a:p>
          <a:p>
            <a:pPr marL="0" indent="0">
              <a:buFont typeface="Monotype Sorts"/>
              <a:buNone/>
            </a:pPr>
            <a:r>
              <a:rPr lang="en-US" altLang="en-US" sz="1500">
                <a:latin typeface="Courier New" panose="02070309020205020404" pitchFamily="49" charset="0"/>
                <a:cs typeface="Courier New" panose="02070309020205020404" pitchFamily="49" charset="0"/>
              </a:rPr>
              <a:t>void *runner(void *param)</a:t>
            </a:r>
            <a:br>
              <a:rPr lang="en-US" altLang="en-US" sz="1500">
                <a:latin typeface="Courier New" panose="02070309020205020404" pitchFamily="49" charset="0"/>
                <a:cs typeface="Courier New" panose="02070309020205020404" pitchFamily="49" charset="0"/>
              </a:rPr>
            </a:br>
            <a:r>
              <a:rPr lang="en-US" altLang="en-US" sz="1500">
                <a:latin typeface="Courier New" panose="02070309020205020404" pitchFamily="49" charset="0"/>
                <a:cs typeface="Courier New" panose="02070309020205020404" pitchFamily="49" charset="0"/>
              </a:rPr>
              <a:t>{ </a:t>
            </a:r>
          </a:p>
          <a:p>
            <a:pPr marL="0" indent="0">
              <a:buFont typeface="Monotype Sorts"/>
              <a:buNone/>
            </a:pPr>
            <a:r>
              <a:rPr lang="en-US" altLang="en-US" sz="1500">
                <a:latin typeface="Courier New" panose="02070309020205020404" pitchFamily="49" charset="0"/>
                <a:cs typeface="Courier New" panose="02070309020205020404" pitchFamily="49" charset="0"/>
              </a:rPr>
              <a:t>   /* do some work ... */ </a:t>
            </a:r>
          </a:p>
          <a:p>
            <a:pPr marL="0" indent="0">
              <a:buFont typeface="Monotype Sorts"/>
              <a:buNone/>
            </a:pPr>
            <a:r>
              <a:rPr lang="en-US" altLang="en-US" sz="1500">
                <a:latin typeface="Courier New" panose="02070309020205020404" pitchFamily="49" charset="0"/>
                <a:cs typeface="Courier New" panose="02070309020205020404" pitchFamily="49" charset="0"/>
              </a:rPr>
              <a:t>   pthread_exit(0); </a:t>
            </a:r>
          </a:p>
          <a:p>
            <a:pPr marL="0" indent="0">
              <a:buFont typeface="Monotype Sorts"/>
              <a:buNone/>
            </a:pPr>
            <a:r>
              <a:rPr lang="en-US" altLang="en-US" sz="1500">
                <a:latin typeface="Courier New" panose="02070309020205020404" pitchFamily="49" charset="0"/>
                <a:cs typeface="Courier New" panose="02070309020205020404" pitchFamily="49" charset="0"/>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3ED48C51-EFBC-44D4-BCE6-DFE84D228A08}"/>
              </a:ext>
            </a:extLst>
          </p:cNvPr>
          <p:cNvSpPr>
            <a:spLocks noGrp="1" noChangeArrowheads="1"/>
          </p:cNvSpPr>
          <p:nvPr>
            <p:ph type="title"/>
          </p:nvPr>
        </p:nvSpPr>
        <p:spPr>
          <a:xfrm>
            <a:off x="1138238" y="176213"/>
            <a:ext cx="7548562" cy="576262"/>
          </a:xfrm>
        </p:spPr>
        <p:txBody>
          <a:bodyPr/>
          <a:lstStyle/>
          <a:p>
            <a:pPr eaLnBrk="1" hangingPunct="1"/>
            <a:r>
              <a:rPr lang="en-US" altLang="en-US"/>
              <a:t>Operating System Examples</a:t>
            </a:r>
          </a:p>
        </p:txBody>
      </p:sp>
      <p:sp>
        <p:nvSpPr>
          <p:cNvPr id="106499" name="Rectangle 3">
            <a:extLst>
              <a:ext uri="{FF2B5EF4-FFF2-40B4-BE49-F238E27FC236}">
                <a16:creationId xmlns:a16="http://schemas.microsoft.com/office/drawing/2014/main" id="{D333F261-A4E0-4CB3-A14B-36049623FD17}"/>
              </a:ext>
            </a:extLst>
          </p:cNvPr>
          <p:cNvSpPr>
            <a:spLocks noGrp="1" noChangeArrowheads="1"/>
          </p:cNvSpPr>
          <p:nvPr>
            <p:ph type="body" idx="1"/>
          </p:nvPr>
        </p:nvSpPr>
        <p:spPr>
          <a:xfrm>
            <a:off x="755650" y="1109663"/>
            <a:ext cx="6843713" cy="3508375"/>
          </a:xfrm>
        </p:spPr>
        <p:txBody>
          <a:bodyPr/>
          <a:lstStyle/>
          <a:p>
            <a:endParaRPr lang="en-US" altLang="en-US" dirty="0"/>
          </a:p>
          <a:p>
            <a:r>
              <a:rPr lang="en-US" altLang="en-US" dirty="0"/>
              <a:t>Linux scheduling</a:t>
            </a:r>
          </a:p>
          <a:p>
            <a:endParaRPr lang="en-US" altLang="en-US" dirty="0"/>
          </a:p>
          <a:p>
            <a:r>
              <a:rPr lang="en-US" altLang="en-US" dirty="0"/>
              <a:t>Windows scheduling</a:t>
            </a:r>
          </a:p>
          <a:p>
            <a:endParaRPr lang="en-US" altLang="en-US" dirty="0"/>
          </a:p>
          <a:p>
            <a:r>
              <a:rPr lang="en-US" altLang="en-US" dirty="0"/>
              <a:t>Android scheduling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1A5FC64-2A36-4334-931F-8E0F9B9EE1B9}"/>
              </a:ext>
            </a:extLst>
          </p:cNvPr>
          <p:cNvSpPr>
            <a:spLocks noGrp="1" noChangeArrowheads="1"/>
          </p:cNvSpPr>
          <p:nvPr>
            <p:ph type="title"/>
          </p:nvPr>
        </p:nvSpPr>
        <p:spPr>
          <a:xfrm>
            <a:off x="838200" y="201613"/>
            <a:ext cx="7848600" cy="576262"/>
          </a:xfrm>
        </p:spPr>
        <p:txBody>
          <a:bodyPr/>
          <a:lstStyle/>
          <a:p>
            <a:pPr eaLnBrk="1" hangingPunct="1"/>
            <a:r>
              <a:rPr lang="en-US" altLang="en-US"/>
              <a:t>CPU Scheduler</a:t>
            </a:r>
          </a:p>
        </p:txBody>
      </p:sp>
      <p:sp>
        <p:nvSpPr>
          <p:cNvPr id="27651" name="Rectangle 3">
            <a:extLst>
              <a:ext uri="{FF2B5EF4-FFF2-40B4-BE49-F238E27FC236}">
                <a16:creationId xmlns:a16="http://schemas.microsoft.com/office/drawing/2014/main" id="{CDDB7901-536C-4DD8-AF7F-3B219FBAB051}"/>
              </a:ext>
            </a:extLst>
          </p:cNvPr>
          <p:cNvSpPr>
            <a:spLocks noGrp="1" noChangeArrowheads="1"/>
          </p:cNvSpPr>
          <p:nvPr>
            <p:ph type="body" idx="1"/>
          </p:nvPr>
        </p:nvSpPr>
        <p:spPr>
          <a:xfrm>
            <a:off x="933450" y="1169988"/>
            <a:ext cx="7067550" cy="4786312"/>
          </a:xfrm>
        </p:spPr>
        <p:txBody>
          <a:bodyPr/>
          <a:lstStyle/>
          <a:p>
            <a:pPr marL="342815" indent="-342815">
              <a:buFont typeface="Monotype Sorts" charset="2"/>
              <a:buChar char="n"/>
              <a:defRPr/>
            </a:pPr>
            <a:r>
              <a:rPr lang="en-US" b="1" dirty="0">
                <a:solidFill>
                  <a:srgbClr val="3366FF"/>
                </a:solidFill>
                <a:ea typeface="ＭＳ Ｐゴシック" charset="0"/>
                <a:cs typeface="ＭＳ Ｐゴシック" charset="0"/>
              </a:rPr>
              <a:t>Short-term scheduler </a:t>
            </a:r>
            <a:r>
              <a:rPr lang="en-US" dirty="0">
                <a:ea typeface="ＭＳ Ｐゴシック" charset="-128"/>
              </a:rPr>
              <a:t>selects from among the processes in ready queue, and allocates the CPU to one of them</a:t>
            </a:r>
          </a:p>
          <a:p>
            <a:pPr marL="742765" lvl="1" indent="-285680">
              <a:buFont typeface="Monotype Sorts" charset="2"/>
              <a:buChar char="l"/>
              <a:defRPr/>
            </a:pPr>
            <a:r>
              <a:rPr lang="en-US" dirty="0">
                <a:ea typeface="ＭＳ Ｐゴシック" charset="-128"/>
              </a:rPr>
              <a:t>Queue may be ordered in various ways</a:t>
            </a:r>
          </a:p>
          <a:p>
            <a:pPr marL="342815" indent="-342815">
              <a:buFont typeface="Monotype Sorts" charset="2"/>
              <a:buChar char="n"/>
              <a:defRPr/>
            </a:pPr>
            <a:r>
              <a:rPr lang="en-US" dirty="0">
                <a:ea typeface="ＭＳ Ｐゴシック" charset="-128"/>
              </a:rPr>
              <a:t>CPU scheduling decisions may take place when a process:</a:t>
            </a:r>
          </a:p>
          <a:p>
            <a:pPr marL="799900" lvl="1" indent="-342815">
              <a:buFont typeface="Monotype Sorts" pitchFamily="-84" charset="2"/>
              <a:buNone/>
              <a:defRPr/>
            </a:pPr>
            <a:r>
              <a:rPr lang="en-US" dirty="0">
                <a:solidFill>
                  <a:srgbClr val="CC6600"/>
                </a:solidFill>
                <a:ea typeface="ＭＳ Ｐゴシック" charset="-128"/>
              </a:rPr>
              <a:t>1.	</a:t>
            </a:r>
            <a:r>
              <a:rPr lang="en-US" dirty="0">
                <a:ea typeface="ＭＳ Ｐゴシック" charset="-128"/>
              </a:rPr>
              <a:t>Switches from running to waiting state</a:t>
            </a:r>
          </a:p>
          <a:p>
            <a:pPr marL="799900" lvl="1" indent="-342815">
              <a:buFont typeface="Monotype Sorts" pitchFamily="-84" charset="2"/>
              <a:buNone/>
              <a:defRPr/>
            </a:pPr>
            <a:r>
              <a:rPr lang="en-US" dirty="0">
                <a:solidFill>
                  <a:srgbClr val="CC6600"/>
                </a:solidFill>
                <a:ea typeface="ＭＳ Ｐゴシック" charset="-128"/>
              </a:rPr>
              <a:t>2.</a:t>
            </a:r>
            <a:r>
              <a:rPr lang="en-US" dirty="0">
                <a:ea typeface="ＭＳ Ｐゴシック" charset="-128"/>
              </a:rPr>
              <a:t>	Switches from running to ready state</a:t>
            </a:r>
          </a:p>
          <a:p>
            <a:pPr marL="799900" lvl="1" indent="-342815">
              <a:buFont typeface="Monotype Sorts" pitchFamily="-84" charset="2"/>
              <a:buNone/>
              <a:defRPr/>
            </a:pPr>
            <a:r>
              <a:rPr lang="en-US" dirty="0">
                <a:solidFill>
                  <a:srgbClr val="CC6600"/>
                </a:solidFill>
                <a:ea typeface="ＭＳ Ｐゴシック" charset="-128"/>
              </a:rPr>
              <a:t>3.</a:t>
            </a:r>
            <a:r>
              <a:rPr lang="en-US" dirty="0">
                <a:ea typeface="ＭＳ Ｐゴシック" charset="-128"/>
              </a:rPr>
              <a:t>	Switches from waiting to ready</a:t>
            </a:r>
          </a:p>
          <a:p>
            <a:pPr marL="799900" lvl="1" indent="-342815">
              <a:buFont typeface="Monotype Sorts" charset="2"/>
              <a:buAutoNum type="arabicPeriod" startAt="4"/>
              <a:defRPr/>
            </a:pPr>
            <a:r>
              <a:rPr lang="en-US" dirty="0">
                <a:ea typeface="ＭＳ Ｐゴシック" charset="-128"/>
              </a:rPr>
              <a:t>Terminates</a:t>
            </a:r>
          </a:p>
          <a:p>
            <a:pPr marL="342815" indent="-342815">
              <a:buFont typeface="Monotype Sorts" charset="2"/>
              <a:buChar char="n"/>
              <a:defRPr/>
            </a:pPr>
            <a:r>
              <a:rPr lang="en-US" dirty="0">
                <a:ea typeface="ＭＳ Ｐゴシック" charset="-128"/>
              </a:rPr>
              <a:t>Scheduling under 1 and 4 is </a:t>
            </a:r>
            <a:r>
              <a:rPr lang="en-US" b="1" dirty="0" err="1">
                <a:solidFill>
                  <a:srgbClr val="3366FF"/>
                </a:solidFill>
                <a:ea typeface="ＭＳ Ｐゴシック" charset="0"/>
                <a:cs typeface="ＭＳ Ｐゴシック" charset="0"/>
              </a:rPr>
              <a:t>nonpreemptive</a:t>
            </a:r>
            <a:endParaRPr lang="en-US" b="1" dirty="0">
              <a:solidFill>
                <a:srgbClr val="3366FF"/>
              </a:solidFill>
              <a:ea typeface="ＭＳ Ｐゴシック" charset="0"/>
              <a:cs typeface="ＭＳ Ｐゴシック" charset="0"/>
            </a:endParaRPr>
          </a:p>
          <a:p>
            <a:pPr marL="342815" indent="-342815">
              <a:buFont typeface="Monotype Sorts" charset="2"/>
              <a:buChar char="n"/>
              <a:defRPr/>
            </a:pPr>
            <a:r>
              <a:rPr lang="en-US" dirty="0">
                <a:ea typeface="ＭＳ Ｐゴシック" charset="-128"/>
              </a:rPr>
              <a:t>All other scheduling is </a:t>
            </a:r>
            <a:r>
              <a:rPr lang="en-US" b="1" dirty="0">
                <a:solidFill>
                  <a:srgbClr val="3366FF"/>
                </a:solidFill>
                <a:ea typeface="ＭＳ Ｐゴシック" charset="0"/>
                <a:cs typeface="ＭＳ Ｐゴシック" charset="0"/>
              </a:rPr>
              <a:t>preemptive</a:t>
            </a:r>
          </a:p>
          <a:p>
            <a:pPr marL="742765" lvl="1" indent="-285680">
              <a:buFont typeface="Monotype Sorts" charset="2"/>
              <a:buChar char="l"/>
              <a:defRPr/>
            </a:pPr>
            <a:r>
              <a:rPr lang="en-US" dirty="0">
                <a:ea typeface="ＭＳ Ｐゴシック" charset="-128"/>
              </a:rPr>
              <a:t>Consider access to shared data</a:t>
            </a:r>
          </a:p>
          <a:p>
            <a:pPr marL="742765" lvl="1" indent="-285680">
              <a:buFont typeface="Monotype Sorts" charset="2"/>
              <a:buChar char="l"/>
              <a:defRPr/>
            </a:pPr>
            <a:r>
              <a:rPr lang="en-US" dirty="0">
                <a:ea typeface="ＭＳ Ｐゴシック" charset="-128"/>
              </a:rPr>
              <a:t>Consider preemption while in kernel mode</a:t>
            </a:r>
          </a:p>
          <a:p>
            <a:pPr marL="742765" lvl="1" indent="-285680">
              <a:buFont typeface="Monotype Sorts" charset="2"/>
              <a:buChar char="l"/>
              <a:defRPr/>
            </a:pPr>
            <a:r>
              <a:rPr lang="en-US" dirty="0">
                <a:ea typeface="ＭＳ Ｐゴシック" charset="-128"/>
              </a:rPr>
              <a:t>Consider interrupts occurring during crucial OS activities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02538D53-E2AE-4D46-903A-7E96365F377B}"/>
              </a:ext>
            </a:extLst>
          </p:cNvPr>
          <p:cNvSpPr>
            <a:spLocks noGrp="1" noChangeArrowheads="1"/>
          </p:cNvSpPr>
          <p:nvPr>
            <p:ph type="title"/>
          </p:nvPr>
        </p:nvSpPr>
        <p:spPr>
          <a:xfrm>
            <a:off x="1231900" y="138113"/>
            <a:ext cx="7848600" cy="576262"/>
          </a:xfrm>
        </p:spPr>
        <p:txBody>
          <a:bodyPr/>
          <a:lstStyle/>
          <a:p>
            <a:pPr eaLnBrk="1" hangingPunct="1"/>
            <a:r>
              <a:rPr lang="en-US" altLang="en-US" sz="2800"/>
              <a:t>Linux Scheduling Through Version 2.5</a:t>
            </a:r>
          </a:p>
        </p:txBody>
      </p:sp>
      <p:sp>
        <p:nvSpPr>
          <p:cNvPr id="108547" name="Rectangle 3">
            <a:extLst>
              <a:ext uri="{FF2B5EF4-FFF2-40B4-BE49-F238E27FC236}">
                <a16:creationId xmlns:a16="http://schemas.microsoft.com/office/drawing/2014/main" id="{CC9F57F2-05B9-42BE-AFED-F3612CA42322}"/>
              </a:ext>
            </a:extLst>
          </p:cNvPr>
          <p:cNvSpPr>
            <a:spLocks noGrp="1" noChangeArrowheads="1"/>
          </p:cNvSpPr>
          <p:nvPr>
            <p:ph type="body" idx="1"/>
          </p:nvPr>
        </p:nvSpPr>
        <p:spPr>
          <a:xfrm>
            <a:off x="903288" y="1123950"/>
            <a:ext cx="7402512" cy="4895850"/>
          </a:xfrm>
        </p:spPr>
        <p:txBody>
          <a:bodyPr/>
          <a:lstStyle/>
          <a:p>
            <a:pPr>
              <a:lnSpc>
                <a:spcPct val="90000"/>
              </a:lnSpc>
            </a:pPr>
            <a:r>
              <a:rPr lang="en-US" altLang="en-US" dirty="0"/>
              <a:t>Prior to kernel version 2.5, ran variation of standard UNIX scheduling algorithm</a:t>
            </a:r>
          </a:p>
          <a:p>
            <a:pPr>
              <a:lnSpc>
                <a:spcPct val="90000"/>
              </a:lnSpc>
            </a:pPr>
            <a:r>
              <a:rPr lang="en-US" altLang="en-US" dirty="0"/>
              <a:t>Version 2.5 moved to constant order </a:t>
            </a:r>
            <a:r>
              <a:rPr lang="en-US" altLang="en-US" i="1" dirty="0"/>
              <a:t>O</a:t>
            </a:r>
            <a:r>
              <a:rPr lang="en-US" altLang="en-US" dirty="0"/>
              <a:t>(1) scheduling time</a:t>
            </a:r>
          </a:p>
          <a:p>
            <a:pPr lvl="1">
              <a:lnSpc>
                <a:spcPct val="90000"/>
              </a:lnSpc>
            </a:pPr>
            <a:r>
              <a:rPr lang="en-US" altLang="en-US" sz="1600" dirty="0"/>
              <a:t>Preemptive, priority based</a:t>
            </a:r>
          </a:p>
          <a:p>
            <a:pPr lvl="1">
              <a:lnSpc>
                <a:spcPct val="90000"/>
              </a:lnSpc>
            </a:pPr>
            <a:r>
              <a:rPr lang="en-US" altLang="en-US" sz="1600" dirty="0"/>
              <a:t>Two priority ranges: time-sharing and real-time</a:t>
            </a:r>
          </a:p>
          <a:p>
            <a:pPr lvl="1">
              <a:lnSpc>
                <a:spcPct val="90000"/>
              </a:lnSpc>
            </a:pPr>
            <a:r>
              <a:rPr lang="en-US" altLang="en-US" sz="1600" b="1" dirty="0"/>
              <a:t>Real-time </a:t>
            </a:r>
            <a:r>
              <a:rPr lang="en-US" altLang="en-US" sz="1600" dirty="0"/>
              <a:t>range from 0 to 99 and </a:t>
            </a:r>
            <a:r>
              <a:rPr lang="en-US" altLang="en-US" sz="1600" b="1" dirty="0"/>
              <a:t>nice </a:t>
            </a:r>
            <a:r>
              <a:rPr lang="en-US" altLang="en-US" sz="1600" dirty="0"/>
              <a:t>value from 100 to 140</a:t>
            </a:r>
          </a:p>
          <a:p>
            <a:pPr lvl="1">
              <a:lnSpc>
                <a:spcPct val="90000"/>
              </a:lnSpc>
            </a:pPr>
            <a:r>
              <a:rPr lang="en-US" altLang="en-US" sz="1600" dirty="0"/>
              <a:t>Map into global priority with numerically lower values indicating higher priority</a:t>
            </a:r>
          </a:p>
          <a:p>
            <a:pPr lvl="1">
              <a:lnSpc>
                <a:spcPct val="90000"/>
              </a:lnSpc>
            </a:pPr>
            <a:r>
              <a:rPr lang="en-US" altLang="en-US" sz="1600" dirty="0"/>
              <a:t>Higher priority gets larger quantum</a:t>
            </a:r>
          </a:p>
          <a:p>
            <a:pPr lvl="1">
              <a:lnSpc>
                <a:spcPct val="90000"/>
              </a:lnSpc>
            </a:pPr>
            <a:r>
              <a:rPr lang="en-US" altLang="en-US" sz="1600" dirty="0"/>
              <a:t>Task run-able as long as time left in time slice (</a:t>
            </a:r>
            <a:r>
              <a:rPr lang="en-US" altLang="en-US" sz="1600" b="1" dirty="0">
                <a:solidFill>
                  <a:srgbClr val="3366FF"/>
                </a:solidFill>
              </a:rPr>
              <a:t>active</a:t>
            </a:r>
            <a:r>
              <a:rPr lang="en-US" altLang="en-US" sz="1600" dirty="0"/>
              <a:t>) even blocked</a:t>
            </a:r>
          </a:p>
          <a:p>
            <a:pPr lvl="1">
              <a:lnSpc>
                <a:spcPct val="90000"/>
              </a:lnSpc>
            </a:pPr>
            <a:r>
              <a:rPr lang="en-US" altLang="en-US" sz="1600" dirty="0"/>
              <a:t>If no time left (</a:t>
            </a:r>
            <a:r>
              <a:rPr lang="en-US" altLang="en-US" sz="1600" b="1" dirty="0">
                <a:solidFill>
                  <a:srgbClr val="3366FF"/>
                </a:solidFill>
              </a:rPr>
              <a:t>expired</a:t>
            </a:r>
            <a:r>
              <a:rPr lang="en-US" altLang="en-US" sz="1600" dirty="0"/>
              <a:t>), not run-able until all other tasks use their slices</a:t>
            </a:r>
          </a:p>
          <a:p>
            <a:pPr lvl="1">
              <a:lnSpc>
                <a:spcPct val="90000"/>
              </a:lnSpc>
            </a:pPr>
            <a:r>
              <a:rPr lang="en-US" altLang="en-US" sz="1600" dirty="0"/>
              <a:t>All run-able tasks tracked in per-CPU </a:t>
            </a:r>
            <a:r>
              <a:rPr lang="en-US" altLang="en-US" sz="1600" b="1" dirty="0" err="1">
                <a:solidFill>
                  <a:srgbClr val="3366FF"/>
                </a:solidFill>
              </a:rPr>
              <a:t>runqueue</a:t>
            </a:r>
            <a:r>
              <a:rPr lang="en-US" altLang="en-US" sz="1600" b="1" dirty="0">
                <a:solidFill>
                  <a:srgbClr val="3366FF"/>
                </a:solidFill>
              </a:rPr>
              <a:t> </a:t>
            </a:r>
            <a:r>
              <a:rPr lang="en-US" altLang="en-US" sz="1600" dirty="0"/>
              <a:t>data structure</a:t>
            </a:r>
          </a:p>
          <a:p>
            <a:pPr lvl="2">
              <a:lnSpc>
                <a:spcPct val="90000"/>
              </a:lnSpc>
            </a:pPr>
            <a:r>
              <a:rPr lang="en-US" altLang="en-US" sz="1600" dirty="0"/>
              <a:t>Two priority arrays (active, expired)</a:t>
            </a:r>
          </a:p>
          <a:p>
            <a:pPr lvl="2">
              <a:lnSpc>
                <a:spcPct val="90000"/>
              </a:lnSpc>
            </a:pPr>
            <a:r>
              <a:rPr lang="en-US" altLang="en-US" sz="1600" dirty="0"/>
              <a:t>Tasks indexed by priority</a:t>
            </a:r>
          </a:p>
          <a:p>
            <a:pPr lvl="2">
              <a:lnSpc>
                <a:spcPct val="90000"/>
              </a:lnSpc>
            </a:pPr>
            <a:r>
              <a:rPr lang="en-US" altLang="en-US" sz="1600" dirty="0"/>
              <a:t>When no more active, arrays are exchanged</a:t>
            </a:r>
          </a:p>
          <a:p>
            <a:pPr lvl="1">
              <a:lnSpc>
                <a:spcPct val="90000"/>
              </a:lnSpc>
            </a:pPr>
            <a:r>
              <a:rPr lang="en-US" altLang="en-US" dirty="0"/>
              <a:t>Worked well, but poor response times for interactive processes</a:t>
            </a:r>
          </a:p>
          <a:p>
            <a:pPr>
              <a:lnSpc>
                <a:spcPct val="90000"/>
              </a:lnSpc>
              <a:buFont typeface="Monotype Sorts"/>
              <a:buNone/>
            </a:pPr>
            <a:endParaRPr lang="en-US"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9B24468B-4743-4E53-9A09-30D5B48214DB}"/>
              </a:ext>
            </a:extLst>
          </p:cNvPr>
          <p:cNvSpPr>
            <a:spLocks noGrp="1" noChangeArrowheads="1"/>
          </p:cNvSpPr>
          <p:nvPr>
            <p:ph type="title"/>
          </p:nvPr>
        </p:nvSpPr>
        <p:spPr>
          <a:xfrm>
            <a:off x="1092200" y="176213"/>
            <a:ext cx="7594600" cy="576262"/>
          </a:xfrm>
        </p:spPr>
        <p:txBody>
          <a:bodyPr/>
          <a:lstStyle/>
          <a:p>
            <a:pPr eaLnBrk="1" hangingPunct="1"/>
            <a:r>
              <a:rPr lang="en-US" altLang="en-US" sz="2800"/>
              <a:t>Linux Scheduling in Version 2.6.23 +</a:t>
            </a:r>
          </a:p>
        </p:txBody>
      </p:sp>
      <p:sp>
        <p:nvSpPr>
          <p:cNvPr id="110595" name="Rectangle 3">
            <a:extLst>
              <a:ext uri="{FF2B5EF4-FFF2-40B4-BE49-F238E27FC236}">
                <a16:creationId xmlns:a16="http://schemas.microsoft.com/office/drawing/2014/main" id="{EEF3F838-BA42-490A-8F18-1C6B88680EAC}"/>
              </a:ext>
            </a:extLst>
          </p:cNvPr>
          <p:cNvSpPr>
            <a:spLocks noGrp="1" noChangeArrowheads="1"/>
          </p:cNvSpPr>
          <p:nvPr>
            <p:ph type="body" idx="1"/>
          </p:nvPr>
        </p:nvSpPr>
        <p:spPr>
          <a:xfrm>
            <a:off x="827088" y="1123950"/>
            <a:ext cx="7516812" cy="5187950"/>
          </a:xfrm>
        </p:spPr>
        <p:txBody>
          <a:bodyPr/>
          <a:lstStyle/>
          <a:p>
            <a:pPr>
              <a:lnSpc>
                <a:spcPct val="90000"/>
              </a:lnSpc>
            </a:pPr>
            <a:r>
              <a:rPr lang="en-US" altLang="en-US" sz="1600" b="1" i="1"/>
              <a:t>Completely Fair Scheduler </a:t>
            </a:r>
            <a:r>
              <a:rPr lang="en-US" altLang="en-US" sz="1600"/>
              <a:t>(CFS)</a:t>
            </a:r>
          </a:p>
          <a:p>
            <a:pPr>
              <a:lnSpc>
                <a:spcPct val="90000"/>
              </a:lnSpc>
            </a:pPr>
            <a:r>
              <a:rPr lang="en-US" altLang="en-US" sz="1600" b="1">
                <a:solidFill>
                  <a:srgbClr val="3366FF"/>
                </a:solidFill>
              </a:rPr>
              <a:t>Scheduling classes</a:t>
            </a:r>
          </a:p>
          <a:p>
            <a:pPr lvl="1">
              <a:lnSpc>
                <a:spcPct val="90000"/>
              </a:lnSpc>
            </a:pPr>
            <a:r>
              <a:rPr lang="en-US" altLang="en-US" sz="1400"/>
              <a:t>Each has specific priority</a:t>
            </a:r>
          </a:p>
          <a:p>
            <a:pPr lvl="1">
              <a:lnSpc>
                <a:spcPct val="90000"/>
              </a:lnSpc>
            </a:pPr>
            <a:r>
              <a:rPr lang="en-US" altLang="en-US" sz="1400"/>
              <a:t>Scheduler picks highest priority task in highest scheduling class</a:t>
            </a:r>
          </a:p>
          <a:p>
            <a:pPr lvl="1">
              <a:lnSpc>
                <a:spcPct val="90000"/>
              </a:lnSpc>
            </a:pPr>
            <a:r>
              <a:rPr lang="en-US" altLang="en-US" sz="1400"/>
              <a:t>Rather than quantum based on fixed time allotments, based on proportion of CPU time</a:t>
            </a:r>
          </a:p>
          <a:p>
            <a:pPr lvl="1">
              <a:lnSpc>
                <a:spcPct val="90000"/>
              </a:lnSpc>
            </a:pPr>
            <a:r>
              <a:rPr lang="en-US" altLang="en-US" sz="1400"/>
              <a:t>2 scheduling classes included, others can be added</a:t>
            </a:r>
          </a:p>
          <a:p>
            <a:pPr marL="1095375" lvl="2" indent="-239713">
              <a:lnSpc>
                <a:spcPct val="90000"/>
              </a:lnSpc>
              <a:buFont typeface="Arial" panose="020B0604020202020204" pitchFamily="34" charset="0"/>
              <a:buAutoNum type="arabicPeriod"/>
            </a:pPr>
            <a:r>
              <a:rPr lang="en-US" altLang="en-US" sz="1400"/>
              <a:t>default</a:t>
            </a:r>
          </a:p>
          <a:p>
            <a:pPr marL="1095375" lvl="2" indent="-239713">
              <a:lnSpc>
                <a:spcPct val="90000"/>
              </a:lnSpc>
              <a:buFont typeface="Arial" panose="020B0604020202020204" pitchFamily="34" charset="0"/>
              <a:buAutoNum type="arabicPeriod"/>
            </a:pPr>
            <a:r>
              <a:rPr lang="en-US" altLang="en-US" sz="1400"/>
              <a:t>real-time</a:t>
            </a:r>
          </a:p>
          <a:p>
            <a:pPr>
              <a:lnSpc>
                <a:spcPct val="90000"/>
              </a:lnSpc>
            </a:pPr>
            <a:r>
              <a:rPr lang="en-US" altLang="en-US" sz="1600"/>
              <a:t>Quantum calculated based on </a:t>
            </a:r>
            <a:r>
              <a:rPr lang="en-US" altLang="en-US" sz="1600" b="1">
                <a:solidFill>
                  <a:srgbClr val="3366FF"/>
                </a:solidFill>
              </a:rPr>
              <a:t>nice value </a:t>
            </a:r>
            <a:r>
              <a:rPr lang="en-US" altLang="en-US" sz="1600"/>
              <a:t>from -20 to +19</a:t>
            </a:r>
          </a:p>
          <a:p>
            <a:pPr lvl="1">
              <a:lnSpc>
                <a:spcPct val="90000"/>
              </a:lnSpc>
            </a:pPr>
            <a:r>
              <a:rPr lang="en-US" altLang="en-US" sz="1400"/>
              <a:t>Lower value is higher priority</a:t>
            </a:r>
          </a:p>
          <a:p>
            <a:pPr lvl="1">
              <a:lnSpc>
                <a:spcPct val="90000"/>
              </a:lnSpc>
            </a:pPr>
            <a:r>
              <a:rPr lang="en-US" altLang="en-US" sz="1400"/>
              <a:t>Calculates </a:t>
            </a:r>
            <a:r>
              <a:rPr lang="en-US" altLang="en-US" sz="1400" b="1">
                <a:solidFill>
                  <a:srgbClr val="3366FF"/>
                </a:solidFill>
              </a:rPr>
              <a:t>target latency </a:t>
            </a:r>
            <a:r>
              <a:rPr lang="en-US" altLang="en-US" sz="1400"/>
              <a:t>– interval of time during which task should run at least once</a:t>
            </a:r>
          </a:p>
          <a:p>
            <a:pPr lvl="1">
              <a:lnSpc>
                <a:spcPct val="90000"/>
              </a:lnSpc>
            </a:pPr>
            <a:r>
              <a:rPr lang="en-US" altLang="en-US" sz="1400"/>
              <a:t>Target latency can increase if say number of active tasks increases</a:t>
            </a:r>
          </a:p>
          <a:p>
            <a:pPr>
              <a:lnSpc>
                <a:spcPct val="90000"/>
              </a:lnSpc>
            </a:pPr>
            <a:r>
              <a:rPr lang="en-US" altLang="en-US" sz="1600"/>
              <a:t>CFS scheduler maintains per task </a:t>
            </a:r>
            <a:r>
              <a:rPr lang="en-US" altLang="en-US" sz="1600" b="1">
                <a:solidFill>
                  <a:srgbClr val="3366FF"/>
                </a:solidFill>
              </a:rPr>
              <a:t>virtual run time </a:t>
            </a:r>
            <a:r>
              <a:rPr lang="en-US" altLang="en-US" sz="1600"/>
              <a:t>in variable </a:t>
            </a:r>
            <a:r>
              <a:rPr lang="en-US" altLang="en-US" sz="1600" b="1">
                <a:latin typeface="Courier New" panose="02070309020205020404" pitchFamily="49" charset="0"/>
                <a:cs typeface="Courier New" panose="02070309020205020404" pitchFamily="49" charset="0"/>
              </a:rPr>
              <a:t>vruntime</a:t>
            </a:r>
          </a:p>
          <a:p>
            <a:pPr lvl="1">
              <a:lnSpc>
                <a:spcPct val="90000"/>
              </a:lnSpc>
            </a:pPr>
            <a:r>
              <a:rPr lang="en-US" altLang="en-US" sz="1400"/>
              <a:t>Associated with decay factor based on priority of task – lower priority is higher decay rate</a:t>
            </a:r>
          </a:p>
          <a:p>
            <a:pPr lvl="1">
              <a:lnSpc>
                <a:spcPct val="90000"/>
              </a:lnSpc>
            </a:pPr>
            <a:r>
              <a:rPr lang="en-US" altLang="en-US" sz="1400"/>
              <a:t>Normal default priority yields virtual run time = actual run time</a:t>
            </a:r>
          </a:p>
          <a:p>
            <a:pPr>
              <a:lnSpc>
                <a:spcPct val="90000"/>
              </a:lnSpc>
            </a:pPr>
            <a:r>
              <a:rPr lang="en-US" altLang="en-US" sz="1600"/>
              <a:t>To decide next task to run, scheduler picks task with lowest virtual run time</a:t>
            </a:r>
          </a:p>
          <a:p>
            <a:pPr lvl="1">
              <a:lnSpc>
                <a:spcPct val="90000"/>
              </a:lnSpc>
            </a:pPr>
            <a:endParaRPr lang="en-US" altLang="en-US"/>
          </a:p>
          <a:p>
            <a:pPr marL="1095375" lvl="2" indent="-239713">
              <a:lnSpc>
                <a:spcPct val="90000"/>
              </a:lnSpc>
            </a:pPr>
            <a:endParaRPr lang="en-US" altLang="en-US"/>
          </a:p>
          <a:p>
            <a:pPr lvl="1">
              <a:lnSpc>
                <a:spcPct val="90000"/>
              </a:lnSpc>
            </a:pPr>
            <a:endParaRPr lang="en-US"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B2EAB0B-B6E4-41E2-8240-68BEB755EAE3}"/>
              </a:ext>
            </a:extLst>
          </p:cNvPr>
          <p:cNvSpPr>
            <a:spLocks noGrp="1" noChangeArrowheads="1"/>
          </p:cNvSpPr>
          <p:nvPr>
            <p:ph type="title"/>
          </p:nvPr>
        </p:nvSpPr>
        <p:spPr>
          <a:xfrm>
            <a:off x="827088" y="138113"/>
            <a:ext cx="7859712" cy="576262"/>
          </a:xfrm>
        </p:spPr>
        <p:txBody>
          <a:bodyPr/>
          <a:lstStyle/>
          <a:p>
            <a:pPr eaLnBrk="1" hangingPunct="1"/>
            <a:r>
              <a:rPr lang="en-US" altLang="en-US"/>
              <a:t>CFS Performance</a:t>
            </a:r>
          </a:p>
        </p:txBody>
      </p:sp>
      <p:pic>
        <p:nvPicPr>
          <p:cNvPr id="112643" name="Picture 4" descr="Screen Shot 2012-12-17 at 9.25.06 PM.png">
            <a:extLst>
              <a:ext uri="{FF2B5EF4-FFF2-40B4-BE49-F238E27FC236}">
                <a16:creationId xmlns:a16="http://schemas.microsoft.com/office/drawing/2014/main" id="{62823C79-4623-451E-8848-30429FCAB0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1077913"/>
            <a:ext cx="4389437"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100409FE-D897-44FD-9EA0-2F0DB2F8FB73}"/>
              </a:ext>
            </a:extLst>
          </p:cNvPr>
          <p:cNvSpPr>
            <a:spLocks noGrp="1" noChangeArrowheads="1"/>
          </p:cNvSpPr>
          <p:nvPr>
            <p:ph type="title"/>
          </p:nvPr>
        </p:nvSpPr>
        <p:spPr>
          <a:xfrm>
            <a:off x="457200" y="163513"/>
            <a:ext cx="8229600" cy="576262"/>
          </a:xfrm>
        </p:spPr>
        <p:txBody>
          <a:bodyPr/>
          <a:lstStyle/>
          <a:p>
            <a:r>
              <a:rPr lang="en-US" altLang="en-US"/>
              <a:t>Linux Scheduling (Cont.)</a:t>
            </a:r>
          </a:p>
        </p:txBody>
      </p:sp>
      <p:sp>
        <p:nvSpPr>
          <p:cNvPr id="114691" name="Content Placeholder 2">
            <a:extLst>
              <a:ext uri="{FF2B5EF4-FFF2-40B4-BE49-F238E27FC236}">
                <a16:creationId xmlns:a16="http://schemas.microsoft.com/office/drawing/2014/main" id="{5ABE952E-8B70-4FD3-B246-D19DB25E792C}"/>
              </a:ext>
            </a:extLst>
          </p:cNvPr>
          <p:cNvSpPr>
            <a:spLocks noGrp="1" noChangeArrowheads="1"/>
          </p:cNvSpPr>
          <p:nvPr>
            <p:ph idx="1"/>
          </p:nvPr>
        </p:nvSpPr>
        <p:spPr>
          <a:xfrm>
            <a:off x="882650" y="1144588"/>
            <a:ext cx="7791450" cy="4530725"/>
          </a:xfrm>
        </p:spPr>
        <p:txBody>
          <a:bodyPr/>
          <a:lstStyle/>
          <a:p>
            <a:r>
              <a:rPr lang="en-US" altLang="en-US"/>
              <a:t>Real-time scheduling according to POSIX.1b</a:t>
            </a:r>
          </a:p>
          <a:p>
            <a:pPr lvl="1"/>
            <a:r>
              <a:rPr lang="en-US" altLang="en-US"/>
              <a:t>Real-time tasks have static priorities</a:t>
            </a:r>
          </a:p>
          <a:p>
            <a:r>
              <a:rPr lang="en-US" altLang="en-US"/>
              <a:t>Real-time plus normal map into global priority scheme</a:t>
            </a:r>
          </a:p>
          <a:p>
            <a:r>
              <a:rPr lang="en-US" altLang="en-US"/>
              <a:t>Nice value of -20 maps to global priority 100</a:t>
            </a:r>
          </a:p>
          <a:p>
            <a:r>
              <a:rPr lang="en-US" altLang="en-US"/>
              <a:t>Nice value of +19 maps to priority 139</a:t>
            </a:r>
          </a:p>
          <a:p>
            <a:endParaRPr lang="en-US" altLang="en-US"/>
          </a:p>
        </p:txBody>
      </p:sp>
      <p:pic>
        <p:nvPicPr>
          <p:cNvPr id="114692" name="Picture 1" descr="Screen Shot 2012-12-17 at 9.28.34 PM.png">
            <a:extLst>
              <a:ext uri="{FF2B5EF4-FFF2-40B4-BE49-F238E27FC236}">
                <a16:creationId xmlns:a16="http://schemas.microsoft.com/office/drawing/2014/main" id="{187C8A3C-E072-42D0-BEB5-AE2D9A21F2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3198813"/>
            <a:ext cx="6081713"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01B74F51-D843-4179-97B2-3838902562E2}"/>
              </a:ext>
            </a:extLst>
          </p:cNvPr>
          <p:cNvSpPr>
            <a:spLocks noGrp="1" noChangeArrowheads="1"/>
          </p:cNvSpPr>
          <p:nvPr>
            <p:ph type="title"/>
          </p:nvPr>
        </p:nvSpPr>
        <p:spPr>
          <a:xfrm>
            <a:off x="457200" y="188913"/>
            <a:ext cx="8229600" cy="576262"/>
          </a:xfrm>
        </p:spPr>
        <p:txBody>
          <a:bodyPr/>
          <a:lstStyle/>
          <a:p>
            <a:r>
              <a:rPr lang="en-US" altLang="en-US"/>
              <a:t>Windows Scheduling</a:t>
            </a:r>
          </a:p>
        </p:txBody>
      </p:sp>
      <p:sp>
        <p:nvSpPr>
          <p:cNvPr id="115715" name="Content Placeholder 2">
            <a:extLst>
              <a:ext uri="{FF2B5EF4-FFF2-40B4-BE49-F238E27FC236}">
                <a16:creationId xmlns:a16="http://schemas.microsoft.com/office/drawing/2014/main" id="{56D70DC8-B3B6-4985-B3F3-756E324E7745}"/>
              </a:ext>
            </a:extLst>
          </p:cNvPr>
          <p:cNvSpPr>
            <a:spLocks noGrp="1" noChangeArrowheads="1"/>
          </p:cNvSpPr>
          <p:nvPr>
            <p:ph idx="1"/>
          </p:nvPr>
        </p:nvSpPr>
        <p:spPr>
          <a:xfrm>
            <a:off x="920750" y="1144588"/>
            <a:ext cx="6648450" cy="4530725"/>
          </a:xfrm>
        </p:spPr>
        <p:txBody>
          <a:bodyPr/>
          <a:lstStyle/>
          <a:p>
            <a:r>
              <a:rPr lang="en-US" altLang="en-US"/>
              <a:t>Windows uses priority-based preemptive scheduling</a:t>
            </a:r>
          </a:p>
          <a:p>
            <a:r>
              <a:rPr lang="en-US" altLang="en-US"/>
              <a:t>Highest-priority thread runs next</a:t>
            </a:r>
          </a:p>
          <a:p>
            <a:r>
              <a:rPr lang="en-US" altLang="en-US" b="1">
                <a:solidFill>
                  <a:srgbClr val="3366FF"/>
                </a:solidFill>
              </a:rPr>
              <a:t>Dispatcher</a:t>
            </a:r>
            <a:r>
              <a:rPr lang="en-US" altLang="en-US" i="1"/>
              <a:t> </a:t>
            </a:r>
            <a:r>
              <a:rPr lang="en-US" altLang="en-US"/>
              <a:t>is scheduler</a:t>
            </a:r>
          </a:p>
          <a:p>
            <a:r>
              <a:rPr lang="en-US" altLang="en-US"/>
              <a:t>Thread runs until (1) blocks, (2) uses time slice, (3) preempted by higher-priority thread</a:t>
            </a:r>
          </a:p>
          <a:p>
            <a:r>
              <a:rPr lang="en-US" altLang="en-US"/>
              <a:t>Real-time threads can preempt non-real-time</a:t>
            </a:r>
          </a:p>
          <a:p>
            <a:r>
              <a:rPr lang="en-US" altLang="en-US"/>
              <a:t>32-level priority scheme</a:t>
            </a:r>
          </a:p>
          <a:p>
            <a:r>
              <a:rPr lang="en-US" altLang="en-US" b="1">
                <a:solidFill>
                  <a:srgbClr val="3366FF"/>
                </a:solidFill>
              </a:rPr>
              <a:t>Variable class </a:t>
            </a:r>
            <a:r>
              <a:rPr lang="en-US" altLang="en-US"/>
              <a:t>is 1-15, </a:t>
            </a:r>
            <a:r>
              <a:rPr lang="en-US" altLang="en-US" b="1">
                <a:solidFill>
                  <a:srgbClr val="3366FF"/>
                </a:solidFill>
              </a:rPr>
              <a:t>real-time class </a:t>
            </a:r>
            <a:r>
              <a:rPr lang="en-US" altLang="en-US"/>
              <a:t>is</a:t>
            </a:r>
            <a:r>
              <a:rPr lang="en-US" altLang="en-US" b="1">
                <a:solidFill>
                  <a:srgbClr val="3366FF"/>
                </a:solidFill>
              </a:rPr>
              <a:t> </a:t>
            </a:r>
            <a:r>
              <a:rPr lang="en-US" altLang="en-US"/>
              <a:t>16-31</a:t>
            </a:r>
          </a:p>
          <a:p>
            <a:r>
              <a:rPr lang="en-US" altLang="en-US"/>
              <a:t>Priority 0 is memory-management thread</a:t>
            </a:r>
          </a:p>
          <a:p>
            <a:r>
              <a:rPr lang="en-US" altLang="en-US"/>
              <a:t>Queue for each priority</a:t>
            </a:r>
          </a:p>
          <a:p>
            <a:r>
              <a:rPr lang="en-US" altLang="en-US"/>
              <a:t>If no run-able thread, runs </a:t>
            </a:r>
            <a:r>
              <a:rPr lang="en-US" altLang="en-US" b="1">
                <a:solidFill>
                  <a:srgbClr val="3366FF"/>
                </a:solidFill>
              </a:rPr>
              <a:t>idle thread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92FF7120-63D2-4492-8E5D-975D95DA08CD}"/>
              </a:ext>
            </a:extLst>
          </p:cNvPr>
          <p:cNvSpPr>
            <a:spLocks noGrp="1" noChangeArrowheads="1"/>
          </p:cNvSpPr>
          <p:nvPr>
            <p:ph type="title"/>
          </p:nvPr>
        </p:nvSpPr>
        <p:spPr>
          <a:xfrm>
            <a:off x="457200" y="214313"/>
            <a:ext cx="8229600" cy="576262"/>
          </a:xfrm>
        </p:spPr>
        <p:txBody>
          <a:bodyPr/>
          <a:lstStyle/>
          <a:p>
            <a:r>
              <a:rPr lang="en-US" altLang="en-US"/>
              <a:t>Windows Priority Classes</a:t>
            </a:r>
          </a:p>
        </p:txBody>
      </p:sp>
      <p:sp>
        <p:nvSpPr>
          <p:cNvPr id="116739" name="Content Placeholder 2">
            <a:extLst>
              <a:ext uri="{FF2B5EF4-FFF2-40B4-BE49-F238E27FC236}">
                <a16:creationId xmlns:a16="http://schemas.microsoft.com/office/drawing/2014/main" id="{455F2C65-FBA9-4678-AABE-708EB1D5CDC2}"/>
              </a:ext>
            </a:extLst>
          </p:cNvPr>
          <p:cNvSpPr>
            <a:spLocks noGrp="1" noChangeArrowheads="1"/>
          </p:cNvSpPr>
          <p:nvPr>
            <p:ph idx="1"/>
          </p:nvPr>
        </p:nvSpPr>
        <p:spPr>
          <a:xfrm>
            <a:off x="806450" y="1233488"/>
            <a:ext cx="7651750" cy="4530725"/>
          </a:xfrm>
        </p:spPr>
        <p:txBody>
          <a:bodyPr/>
          <a:lstStyle/>
          <a:p>
            <a:r>
              <a:rPr lang="en-US" altLang="en-US" sz="1600"/>
              <a:t>Win32 API identifies several priority classes to which a process can belong</a:t>
            </a:r>
          </a:p>
          <a:p>
            <a:pPr lvl="1"/>
            <a:r>
              <a:rPr lang="en-US" altLang="en-US" sz="1400"/>
              <a:t>REALTIME_PRIORITY_CLASS, HIGH_PRIORITY_CLASS, ABOVE_NORMAL_PRIORITY_CLASS,NORMAL_PRIORITY_CLASS, BELOW_NORMAL_PRIORITY_CLASS, IDLE_PRIORITY_CLASS</a:t>
            </a:r>
            <a:endParaRPr lang="en-US" altLang="en-US" sz="1400" b="1">
              <a:solidFill>
                <a:srgbClr val="3366FF"/>
              </a:solidFill>
            </a:endParaRPr>
          </a:p>
          <a:p>
            <a:pPr lvl="1"/>
            <a:r>
              <a:rPr lang="en-US" altLang="en-US" sz="1400"/>
              <a:t>All are variable except REALTIME</a:t>
            </a:r>
          </a:p>
          <a:p>
            <a:r>
              <a:rPr lang="en-US" altLang="en-US" sz="1600"/>
              <a:t>A thread within a given priority class has a relative priority</a:t>
            </a:r>
          </a:p>
          <a:p>
            <a:pPr lvl="1"/>
            <a:r>
              <a:rPr lang="en-US" altLang="en-US" sz="1400"/>
              <a:t>TIME_CRITICAL, HIGHEST, ABOVE_NORMAL, NORMAL, BELOW_NORMAL, LOWEST, IDLE</a:t>
            </a:r>
          </a:p>
          <a:p>
            <a:r>
              <a:rPr lang="en-US" altLang="en-US" sz="1600"/>
              <a:t>Priority class and relative priority combine to give numeric priority</a:t>
            </a:r>
          </a:p>
          <a:p>
            <a:r>
              <a:rPr lang="en-US" altLang="en-US" sz="1600"/>
              <a:t>Base priority is NORMAL within the class</a:t>
            </a:r>
          </a:p>
          <a:p>
            <a:r>
              <a:rPr lang="en-US" altLang="en-US" sz="1600"/>
              <a:t>If quantum expires, priority lowered, but never below base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17C7FB5D-4453-4F76-9E0A-BD59A33AE4F6}"/>
              </a:ext>
            </a:extLst>
          </p:cNvPr>
          <p:cNvSpPr>
            <a:spLocks noGrp="1" noChangeArrowheads="1"/>
          </p:cNvSpPr>
          <p:nvPr>
            <p:ph type="title"/>
          </p:nvPr>
        </p:nvSpPr>
        <p:spPr>
          <a:xfrm>
            <a:off x="469900" y="150813"/>
            <a:ext cx="8229600" cy="576262"/>
          </a:xfrm>
        </p:spPr>
        <p:txBody>
          <a:bodyPr/>
          <a:lstStyle/>
          <a:p>
            <a:r>
              <a:rPr lang="en-US" altLang="en-US" sz="2800"/>
              <a:t>Windows Priority Classes (Cont.)</a:t>
            </a:r>
          </a:p>
        </p:txBody>
      </p:sp>
      <p:sp>
        <p:nvSpPr>
          <p:cNvPr id="117763" name="Content Placeholder 2">
            <a:extLst>
              <a:ext uri="{FF2B5EF4-FFF2-40B4-BE49-F238E27FC236}">
                <a16:creationId xmlns:a16="http://schemas.microsoft.com/office/drawing/2014/main" id="{3568849F-05CB-4DE8-9190-08357F21615D}"/>
              </a:ext>
            </a:extLst>
          </p:cNvPr>
          <p:cNvSpPr>
            <a:spLocks noGrp="1" noChangeArrowheads="1"/>
          </p:cNvSpPr>
          <p:nvPr>
            <p:ph idx="1"/>
          </p:nvPr>
        </p:nvSpPr>
        <p:spPr>
          <a:xfrm>
            <a:off x="806450" y="941388"/>
            <a:ext cx="7818438" cy="4530725"/>
          </a:xfrm>
        </p:spPr>
        <p:txBody>
          <a:bodyPr/>
          <a:lstStyle/>
          <a:p>
            <a:pPr>
              <a:buFont typeface="Monotype Sorts"/>
              <a:buNone/>
            </a:pPr>
            <a:endParaRPr lang="en-US" altLang="en-US" sz="1600"/>
          </a:p>
          <a:p>
            <a:r>
              <a:rPr lang="en-US" altLang="en-US"/>
              <a:t>If wait occurs, priority boosted depending on what was waited for</a:t>
            </a:r>
          </a:p>
          <a:p>
            <a:r>
              <a:rPr lang="en-US" altLang="en-US"/>
              <a:t>Foreground window given 3x priority boost</a:t>
            </a:r>
          </a:p>
          <a:p>
            <a:r>
              <a:rPr lang="en-US" altLang="en-US"/>
              <a:t>Windows 7 added </a:t>
            </a:r>
            <a:r>
              <a:rPr lang="en-US" altLang="en-US" b="1">
                <a:solidFill>
                  <a:srgbClr val="3366FF"/>
                </a:solidFill>
              </a:rPr>
              <a:t>user-mode scheduling </a:t>
            </a:r>
            <a:r>
              <a:rPr lang="en-US" altLang="en-US"/>
              <a:t>(</a:t>
            </a:r>
            <a:r>
              <a:rPr lang="en-US" altLang="en-US" b="1">
                <a:solidFill>
                  <a:srgbClr val="3366FF"/>
                </a:solidFill>
              </a:rPr>
              <a:t>UMS</a:t>
            </a:r>
            <a:r>
              <a:rPr lang="en-US" altLang="en-US"/>
              <a:t>) </a:t>
            </a:r>
          </a:p>
          <a:p>
            <a:pPr lvl="1"/>
            <a:r>
              <a:rPr lang="en-US" altLang="en-US"/>
              <a:t>Applications create and manage threads independent of kernel</a:t>
            </a:r>
          </a:p>
          <a:p>
            <a:pPr lvl="1"/>
            <a:r>
              <a:rPr lang="en-US" altLang="en-US"/>
              <a:t>For large number of threads, much more efficient</a:t>
            </a:r>
          </a:p>
          <a:p>
            <a:pPr lvl="1"/>
            <a:r>
              <a:rPr lang="en-US" altLang="en-US"/>
              <a:t>UMS schedulers come from programming language libraries like                                         C++ </a:t>
            </a:r>
            <a:r>
              <a:rPr lang="en-US" altLang="en-US" b="1">
                <a:solidFill>
                  <a:srgbClr val="3366FF"/>
                </a:solidFill>
              </a:rPr>
              <a:t>Concurrent Runtime </a:t>
            </a:r>
            <a:r>
              <a:rPr lang="en-US" altLang="en-US"/>
              <a:t>(ConcRT) framework</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A5011C33-A3E9-4A5A-8B4D-A85DED605648}"/>
              </a:ext>
            </a:extLst>
          </p:cNvPr>
          <p:cNvSpPr>
            <a:spLocks noGrp="1" noChangeArrowheads="1"/>
          </p:cNvSpPr>
          <p:nvPr>
            <p:ph type="title"/>
          </p:nvPr>
        </p:nvSpPr>
        <p:spPr>
          <a:xfrm>
            <a:off x="885825" y="176213"/>
            <a:ext cx="7800975" cy="576262"/>
          </a:xfrm>
        </p:spPr>
        <p:txBody>
          <a:bodyPr/>
          <a:lstStyle/>
          <a:p>
            <a:pPr eaLnBrk="1" hangingPunct="1"/>
            <a:r>
              <a:rPr lang="en-US" altLang="en-US"/>
              <a:t>Windows Priorities</a:t>
            </a:r>
          </a:p>
        </p:txBody>
      </p:sp>
      <p:pic>
        <p:nvPicPr>
          <p:cNvPr id="118787" name="Picture 1" descr="6_22.pdf">
            <a:extLst>
              <a:ext uri="{FF2B5EF4-FFF2-40B4-BE49-F238E27FC236}">
                <a16:creationId xmlns:a16="http://schemas.microsoft.com/office/drawing/2014/main" id="{17A5A182-0007-4DB2-B7E2-C890BE2F09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1384300"/>
            <a:ext cx="66167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059F-29CB-47E5-8D90-5357582BC541}"/>
              </a:ext>
            </a:extLst>
          </p:cNvPr>
          <p:cNvSpPr>
            <a:spLocks noGrp="1"/>
          </p:cNvSpPr>
          <p:nvPr>
            <p:ph type="title"/>
          </p:nvPr>
        </p:nvSpPr>
        <p:spPr/>
        <p:txBody>
          <a:bodyPr/>
          <a:lstStyle/>
          <a:p>
            <a:r>
              <a:rPr lang="en-US" dirty="0"/>
              <a:t>Android Scheduling</a:t>
            </a:r>
          </a:p>
        </p:txBody>
      </p:sp>
      <p:sp>
        <p:nvSpPr>
          <p:cNvPr id="3" name="Content Placeholder 2">
            <a:extLst>
              <a:ext uri="{FF2B5EF4-FFF2-40B4-BE49-F238E27FC236}">
                <a16:creationId xmlns:a16="http://schemas.microsoft.com/office/drawing/2014/main" id="{D69FF151-82E5-4AE0-B40B-BD8822420A66}"/>
              </a:ext>
            </a:extLst>
          </p:cNvPr>
          <p:cNvSpPr>
            <a:spLocks noGrp="1"/>
          </p:cNvSpPr>
          <p:nvPr>
            <p:ph idx="1"/>
          </p:nvPr>
        </p:nvSpPr>
        <p:spPr/>
        <p:txBody>
          <a:bodyPr/>
          <a:lstStyle/>
          <a:p>
            <a:r>
              <a:rPr lang="en-US" dirty="0"/>
              <a:t>Android uses a Linux kernel at its core which is a preemptive kernel. </a:t>
            </a:r>
          </a:p>
          <a:p>
            <a:pPr lvl="1"/>
            <a:r>
              <a:rPr lang="en-US" b="1" dirty="0">
                <a:solidFill>
                  <a:srgbClr val="0070C0"/>
                </a:solidFill>
              </a:rPr>
              <a:t>preemptive</a:t>
            </a:r>
            <a:r>
              <a:rPr lang="en-US" dirty="0"/>
              <a:t> scheduling vs </a:t>
            </a:r>
            <a:r>
              <a:rPr lang="en-US" b="1" dirty="0">
                <a:solidFill>
                  <a:srgbClr val="0070C0"/>
                </a:solidFill>
              </a:rPr>
              <a:t>cooperative</a:t>
            </a:r>
            <a:r>
              <a:rPr lang="en-US" dirty="0"/>
              <a:t> scheduling where processes voluntarily give up resources.</a:t>
            </a:r>
          </a:p>
          <a:p>
            <a:r>
              <a:rPr lang="en-US" dirty="0"/>
              <a:t>The Task Scheduler is responsible for distributing CPUs among a large number of running tasks.</a:t>
            </a:r>
          </a:p>
          <a:p>
            <a:r>
              <a:rPr lang="en-US" dirty="0"/>
              <a:t>Task scheduler is triggered at a hard-coded, constant interval, the scheduling interval. This is usually every 10 milliseconds on Android devices. </a:t>
            </a:r>
          </a:p>
          <a:p>
            <a:r>
              <a:rPr lang="en-US" dirty="0"/>
              <a:t>Since version 2.6.23, Linux kernel uses a highly sophisticated task scheduler, the Completely Fair Scheduler (CFS)</a:t>
            </a:r>
          </a:p>
          <a:p>
            <a:r>
              <a:rPr lang="en-US" dirty="0"/>
              <a:t>Complex scheduler that only a handful of developers can contribute code.</a:t>
            </a:r>
          </a:p>
        </p:txBody>
      </p:sp>
    </p:spTree>
    <p:extLst>
      <p:ext uri="{BB962C8B-B14F-4D97-AF65-F5344CB8AC3E}">
        <p14:creationId xmlns:p14="http://schemas.microsoft.com/office/powerpoint/2010/main" val="682205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B4A08-B537-4A5F-8CCB-5F45A9613FE7}"/>
              </a:ext>
            </a:extLst>
          </p:cNvPr>
          <p:cNvSpPr>
            <a:spLocks noGrp="1"/>
          </p:cNvSpPr>
          <p:nvPr>
            <p:ph type="title"/>
          </p:nvPr>
        </p:nvSpPr>
        <p:spPr/>
        <p:txBody>
          <a:bodyPr/>
          <a:lstStyle/>
          <a:p>
            <a:br>
              <a:rPr lang="en-US" b="0" dirty="0"/>
            </a:br>
            <a:r>
              <a:rPr lang="en-US" b="0" dirty="0"/>
              <a:t>Tweaking the CFS Scheduler</a:t>
            </a:r>
            <a:endParaRPr lang="en-US" dirty="0"/>
          </a:p>
        </p:txBody>
      </p:sp>
      <p:sp>
        <p:nvSpPr>
          <p:cNvPr id="3" name="Content Placeholder 2">
            <a:extLst>
              <a:ext uri="{FF2B5EF4-FFF2-40B4-BE49-F238E27FC236}">
                <a16:creationId xmlns:a16="http://schemas.microsoft.com/office/drawing/2014/main" id="{B203FB12-6460-4617-ADAF-1E9B8501C570}"/>
              </a:ext>
            </a:extLst>
          </p:cNvPr>
          <p:cNvSpPr>
            <a:spLocks noGrp="1"/>
          </p:cNvSpPr>
          <p:nvPr>
            <p:ph idx="1"/>
          </p:nvPr>
        </p:nvSpPr>
        <p:spPr/>
        <p:txBody>
          <a:bodyPr/>
          <a:lstStyle/>
          <a:p>
            <a:r>
              <a:rPr lang="en-US" dirty="0"/>
              <a:t>Listing Parameters and their current values in a terminal app</a:t>
            </a:r>
          </a:p>
          <a:p>
            <a:pPr lvl="1"/>
            <a:r>
              <a:rPr kumimoji="0" lang="en-US" altLang="en-US" dirty="0" err="1">
                <a:solidFill>
                  <a:srgbClr val="515151"/>
                </a:solidFill>
                <a:latin typeface="Courier New" panose="02070309020205020404" pitchFamily="49" charset="0"/>
                <a:cs typeface="Courier New" panose="02070309020205020404" pitchFamily="49" charset="0"/>
              </a:rPr>
              <a:t>sysctl</a:t>
            </a:r>
            <a:r>
              <a:rPr kumimoji="0" lang="en-US" altLang="en-US" dirty="0">
                <a:solidFill>
                  <a:srgbClr val="515151"/>
                </a:solidFill>
                <a:latin typeface="Courier New" panose="02070309020205020404" pitchFamily="49" charset="0"/>
                <a:cs typeface="Courier New" panose="02070309020205020404" pitchFamily="49" charset="0"/>
              </a:rPr>
              <a:t> –a</a:t>
            </a:r>
          </a:p>
          <a:p>
            <a:r>
              <a:rPr lang="en-US" dirty="0"/>
              <a:t>To get only the task scheduler-related parameters, we could give the following command:</a:t>
            </a:r>
          </a:p>
          <a:p>
            <a:pPr lvl="1"/>
            <a:r>
              <a:rPr kumimoji="0" lang="en-US" dirty="0" err="1">
                <a:solidFill>
                  <a:srgbClr val="515151"/>
                </a:solidFill>
                <a:latin typeface="Courier New" panose="02070309020205020404" pitchFamily="49" charset="0"/>
                <a:cs typeface="Courier New" panose="02070309020205020404" pitchFamily="49" charset="0"/>
              </a:rPr>
              <a:t>sysctl</a:t>
            </a:r>
            <a:r>
              <a:rPr kumimoji="0" lang="en-US" dirty="0">
                <a:solidFill>
                  <a:srgbClr val="515151"/>
                </a:solidFill>
                <a:latin typeface="Courier New" panose="02070309020205020404" pitchFamily="49" charset="0"/>
                <a:cs typeface="Courier New" panose="02070309020205020404" pitchFamily="49" charset="0"/>
              </a:rPr>
              <a:t> –a | grep sched</a:t>
            </a:r>
            <a:endParaRPr lang="en-US" dirty="0"/>
          </a:p>
          <a:p>
            <a:r>
              <a:rPr lang="en-US" dirty="0"/>
              <a:t>We can change a parameter using a command in the form</a:t>
            </a:r>
          </a:p>
          <a:p>
            <a:pPr lvl="1"/>
            <a:r>
              <a:rPr kumimoji="0" lang="en-US" altLang="en-US" dirty="0" err="1">
                <a:solidFill>
                  <a:srgbClr val="515151"/>
                </a:solidFill>
                <a:latin typeface="Courier New" panose="02070309020205020404" pitchFamily="49" charset="0"/>
                <a:cs typeface="Courier New" panose="02070309020205020404" pitchFamily="49" charset="0"/>
              </a:rPr>
              <a:t>sysctl</a:t>
            </a:r>
            <a:r>
              <a:rPr kumimoji="0" lang="en-US" altLang="en-US" dirty="0">
                <a:solidFill>
                  <a:srgbClr val="515151"/>
                </a:solidFill>
                <a:latin typeface="Courier New" panose="02070309020205020404" pitchFamily="49" charset="0"/>
                <a:cs typeface="Courier New" panose="02070309020205020404" pitchFamily="49" charset="0"/>
              </a:rPr>
              <a:t> –w parameter=value</a:t>
            </a:r>
            <a:endParaRPr lang="en-US" dirty="0"/>
          </a:p>
          <a:p>
            <a:r>
              <a:rPr lang="en-US" dirty="0"/>
              <a:t>Keep in mind that changes do not survive a reboot. You can use an</a:t>
            </a:r>
            <a:r>
              <a:rPr lang="en-US" b="1" dirty="0">
                <a:solidFill>
                  <a:srgbClr val="0070C0"/>
                </a:solidFill>
              </a:rPr>
              <a:t> </a:t>
            </a:r>
            <a:r>
              <a:rPr lang="en-US" b="1" dirty="0" err="1">
                <a:solidFill>
                  <a:srgbClr val="0070C0"/>
                </a:solidFill>
                <a:hlinkClick r:id="rId2">
                  <a:extLst>
                    <a:ext uri="{A12FA001-AC4F-418D-AE19-62706E023703}">
                      <ahyp:hlinkClr xmlns:ahyp="http://schemas.microsoft.com/office/drawing/2018/hyperlinkcolor" val="tx"/>
                    </a:ext>
                  </a:extLst>
                </a:hlinkClick>
              </a:rPr>
              <a:t>init.d</a:t>
            </a:r>
            <a:r>
              <a:rPr lang="en-US" b="1" dirty="0">
                <a:solidFill>
                  <a:srgbClr val="0070C0"/>
                </a:solidFill>
                <a:hlinkClick r:id="rId2">
                  <a:extLst>
                    <a:ext uri="{A12FA001-AC4F-418D-AE19-62706E023703}">
                      <ahyp:hlinkClr xmlns:ahyp="http://schemas.microsoft.com/office/drawing/2018/hyperlinkcolor" val="tx"/>
                    </a:ext>
                  </a:extLst>
                </a:hlinkClick>
              </a:rPr>
              <a:t> script</a:t>
            </a:r>
            <a:r>
              <a:rPr lang="en-US" dirty="0"/>
              <a:t> to apply any needed changes at boot time.</a:t>
            </a:r>
          </a:p>
          <a:p>
            <a:r>
              <a:rPr kumimoji="0" lang="en-US" altLang="en-US" dirty="0">
                <a:solidFill>
                  <a:srgbClr val="515151"/>
                </a:solidFill>
                <a:latin typeface="Verdana" panose="020B0604030504040204" pitchFamily="34" charset="0"/>
              </a:rPr>
              <a:t>Requires root privileges. You can get root privileges in a Terminal App by giving the following command(s):</a:t>
            </a:r>
          </a:p>
          <a:p>
            <a:pPr lvl="1"/>
            <a:r>
              <a:rPr kumimoji="0" lang="en-US" dirty="0" err="1">
                <a:solidFill>
                  <a:srgbClr val="515151"/>
                </a:solidFill>
                <a:latin typeface="Courier New" panose="02070309020205020404" pitchFamily="49" charset="0"/>
                <a:cs typeface="Courier New" panose="02070309020205020404" pitchFamily="49" charset="0"/>
              </a:rPr>
              <a:t>su</a:t>
            </a:r>
            <a:endParaRPr kumimoji="0" lang="en-US" dirty="0">
              <a:solidFill>
                <a:srgbClr val="515151"/>
              </a:solidFill>
              <a:latin typeface="Courier New" panose="02070309020205020404" pitchFamily="49" charset="0"/>
              <a:cs typeface="Courier New" panose="02070309020205020404" pitchFamily="49" charset="0"/>
            </a:endParaRPr>
          </a:p>
          <a:p>
            <a:pPr lvl="1"/>
            <a:r>
              <a:rPr kumimoji="0" lang="en-US" dirty="0" err="1">
                <a:solidFill>
                  <a:srgbClr val="515151"/>
                </a:solidFill>
                <a:latin typeface="Courier New" panose="02070309020205020404" pitchFamily="49" charset="0"/>
                <a:cs typeface="Courier New" panose="02070309020205020404" pitchFamily="49" charset="0"/>
              </a:rPr>
              <a:t>sudo</a:t>
            </a:r>
            <a:endParaRPr lang="en-US" dirty="0"/>
          </a:p>
          <a:p>
            <a:endParaRPr lang="en-US" dirty="0"/>
          </a:p>
          <a:p>
            <a:endParaRPr lang="en-US" dirty="0"/>
          </a:p>
        </p:txBody>
      </p:sp>
      <p:sp>
        <p:nvSpPr>
          <p:cNvPr id="6" name="Rectangle 3">
            <a:extLst>
              <a:ext uri="{FF2B5EF4-FFF2-40B4-BE49-F238E27FC236}">
                <a16:creationId xmlns:a16="http://schemas.microsoft.com/office/drawing/2014/main" id="{359A05C9-FA0A-48D8-A874-D485CD9773AE}"/>
              </a:ext>
            </a:extLst>
          </p:cNvPr>
          <p:cNvSpPr>
            <a:spLocks noChangeArrowheads="1"/>
          </p:cNvSpPr>
          <p:nvPr/>
        </p:nvSpPr>
        <p:spPr bwMode="auto">
          <a:xfrm>
            <a:off x="0" y="-56069"/>
            <a:ext cx="397866" cy="569338"/>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15151"/>
                </a:solidFill>
                <a:effectLst/>
                <a:latin typeface="Verdana" panose="020B0604030504040204" pitchFamily="34" charset="0"/>
              </a:rPr>
              <a:t>:</a:t>
            </a:r>
            <a:endParaRPr kumimoji="0" lang="en-US" altLang="en-US" sz="1200" b="0" i="0" u="none" strike="noStrike" cap="none" normalizeH="0" baseline="0" dirty="0">
              <a:ln>
                <a:noFill/>
              </a:ln>
              <a:solidFill>
                <a:srgbClr val="51515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515151"/>
                </a:solidFill>
                <a:effectLst/>
                <a:latin typeface="Courier New" panose="02070309020205020404" pitchFamily="49" charset="0"/>
                <a:cs typeface="Courier New" panose="02070309020205020404" pitchFamily="49" charset="0"/>
              </a:rPr>
              <a:t>su</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109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76A5A4C-D73F-4D82-BAC3-6542110190D0}"/>
              </a:ext>
            </a:extLst>
          </p:cNvPr>
          <p:cNvSpPr>
            <a:spLocks noGrp="1" noChangeArrowheads="1"/>
          </p:cNvSpPr>
          <p:nvPr>
            <p:ph type="title"/>
          </p:nvPr>
        </p:nvSpPr>
        <p:spPr>
          <a:xfrm>
            <a:off x="739775" y="182563"/>
            <a:ext cx="7947025" cy="576262"/>
          </a:xfrm>
        </p:spPr>
        <p:txBody>
          <a:bodyPr/>
          <a:lstStyle/>
          <a:p>
            <a:pPr eaLnBrk="1" hangingPunct="1"/>
            <a:r>
              <a:rPr lang="en-US" altLang="en-US"/>
              <a:t>Diagram of Process State</a:t>
            </a:r>
          </a:p>
        </p:txBody>
      </p:sp>
      <p:pic>
        <p:nvPicPr>
          <p:cNvPr id="17411" name="Picture 9">
            <a:extLst>
              <a:ext uri="{FF2B5EF4-FFF2-40B4-BE49-F238E27FC236}">
                <a16:creationId xmlns:a16="http://schemas.microsoft.com/office/drawing/2014/main" id="{FE5D0B57-860E-440A-A68B-2B4F72560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425" y="2154238"/>
            <a:ext cx="663575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4BC4E-DC61-4636-AE31-BEFB72009B42}"/>
              </a:ext>
            </a:extLst>
          </p:cNvPr>
          <p:cNvSpPr>
            <a:spLocks noGrp="1"/>
          </p:cNvSpPr>
          <p:nvPr>
            <p:ph type="title"/>
          </p:nvPr>
        </p:nvSpPr>
        <p:spPr/>
        <p:txBody>
          <a:bodyPr/>
          <a:lstStyle/>
          <a:p>
            <a:r>
              <a:rPr lang="en-US" dirty="0"/>
              <a:t>Tunable Kernel Parameters</a:t>
            </a:r>
          </a:p>
        </p:txBody>
      </p:sp>
      <p:sp>
        <p:nvSpPr>
          <p:cNvPr id="3" name="Content Placeholder 2">
            <a:extLst>
              <a:ext uri="{FF2B5EF4-FFF2-40B4-BE49-F238E27FC236}">
                <a16:creationId xmlns:a16="http://schemas.microsoft.com/office/drawing/2014/main" id="{B411BCA9-6503-439C-AE50-76031BC87D9E}"/>
              </a:ext>
            </a:extLst>
          </p:cNvPr>
          <p:cNvSpPr>
            <a:spLocks noGrp="1"/>
          </p:cNvSpPr>
          <p:nvPr>
            <p:ph idx="1"/>
          </p:nvPr>
        </p:nvSpPr>
        <p:spPr/>
        <p:txBody>
          <a:bodyPr/>
          <a:lstStyle/>
          <a:p>
            <a:r>
              <a:rPr lang="en-US" dirty="0" err="1"/>
              <a:t>kernel.sched_min_granularity_ns</a:t>
            </a:r>
            <a:r>
              <a:rPr lang="en-US" dirty="0"/>
              <a:t> </a:t>
            </a:r>
          </a:p>
          <a:p>
            <a:pPr lvl="1"/>
            <a:r>
              <a:rPr lang="en-US" dirty="0"/>
              <a:t>Processor-bound tasks are guaranteed to run for this minimum time before they are preempted.  [Quantum or </a:t>
            </a:r>
            <a:r>
              <a:rPr lang="en-US" dirty="0" err="1"/>
              <a:t>Timeslice</a:t>
            </a:r>
            <a:r>
              <a:rPr lang="en-US" dirty="0"/>
              <a:t>]</a:t>
            </a:r>
          </a:p>
          <a:p>
            <a:pPr lvl="1"/>
            <a:r>
              <a:rPr lang="en-US" dirty="0"/>
              <a:t>Generally, increasing this value will increase a system’s throughput. On the other hand, values too high might reduce device responsiveness. </a:t>
            </a:r>
          </a:p>
          <a:p>
            <a:r>
              <a:rPr lang="en-US" dirty="0" err="1"/>
              <a:t>kernel.sched_latency_ns</a:t>
            </a:r>
            <a:endParaRPr lang="en-US" dirty="0"/>
          </a:p>
          <a:p>
            <a:pPr lvl="1"/>
            <a:r>
              <a:rPr lang="en-US" dirty="0"/>
              <a:t>All of the tasks on the CFS’s run queue are guaranteed to be scheduled at least once within this period.</a:t>
            </a:r>
          </a:p>
          <a:p>
            <a:r>
              <a:rPr lang="en-US" dirty="0" err="1"/>
              <a:t>kernel.sched_tunable_scaling</a:t>
            </a:r>
            <a:endParaRPr lang="en-US" dirty="0"/>
          </a:p>
          <a:p>
            <a:pPr lvl="1"/>
            <a:r>
              <a:rPr lang="en-US" dirty="0"/>
              <a:t>This controls whether the scheduler can automatically adjust </a:t>
            </a:r>
            <a:r>
              <a:rPr lang="en-US" dirty="0" err="1"/>
              <a:t>sched_latency_ns</a:t>
            </a:r>
            <a:r>
              <a:rPr lang="en-US" dirty="0"/>
              <a:t>, based on number of online CPUs. Possible values are 0 (do not adjust) , 1 (logarithmic adjustment), and 2 (linear adjustment).</a:t>
            </a:r>
          </a:p>
          <a:p>
            <a:endParaRPr lang="en-US" dirty="0"/>
          </a:p>
        </p:txBody>
      </p:sp>
    </p:spTree>
    <p:extLst>
      <p:ext uri="{BB962C8B-B14F-4D97-AF65-F5344CB8AC3E}">
        <p14:creationId xmlns:p14="http://schemas.microsoft.com/office/powerpoint/2010/main" val="28373761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4DFD-1F9D-474C-A83E-4280E851FDB2}"/>
              </a:ext>
            </a:extLst>
          </p:cNvPr>
          <p:cNvSpPr>
            <a:spLocks noGrp="1"/>
          </p:cNvSpPr>
          <p:nvPr>
            <p:ph type="title"/>
          </p:nvPr>
        </p:nvSpPr>
        <p:spPr/>
        <p:txBody>
          <a:bodyPr/>
          <a:lstStyle/>
          <a:p>
            <a:r>
              <a:rPr lang="en-US" dirty="0"/>
              <a:t>Tunable Kernel Parameters</a:t>
            </a:r>
          </a:p>
        </p:txBody>
      </p:sp>
      <p:sp>
        <p:nvSpPr>
          <p:cNvPr id="3" name="Content Placeholder 2">
            <a:extLst>
              <a:ext uri="{FF2B5EF4-FFF2-40B4-BE49-F238E27FC236}">
                <a16:creationId xmlns:a16="http://schemas.microsoft.com/office/drawing/2014/main" id="{9028EDB6-F123-46E1-AC79-3F9A21791C34}"/>
              </a:ext>
            </a:extLst>
          </p:cNvPr>
          <p:cNvSpPr>
            <a:spLocks noGrp="1"/>
          </p:cNvSpPr>
          <p:nvPr>
            <p:ph idx="1"/>
          </p:nvPr>
        </p:nvSpPr>
        <p:spPr/>
        <p:txBody>
          <a:bodyPr/>
          <a:lstStyle/>
          <a:p>
            <a:r>
              <a:rPr lang="en-US" dirty="0" err="1"/>
              <a:t>kernel.sched_wakeup_granularity_ns</a:t>
            </a:r>
            <a:endParaRPr lang="en-US" dirty="0"/>
          </a:p>
          <a:p>
            <a:pPr lvl="1"/>
            <a:r>
              <a:rPr lang="en-US" dirty="0"/>
              <a:t>A sleeping task that wakes up after an event will run for at least the amount of time defined by this parameter. An example is a process waiting for data to arrive from a sensor.</a:t>
            </a:r>
          </a:p>
          <a:p>
            <a:pPr lvl="1"/>
            <a:r>
              <a:rPr lang="en-US" dirty="0"/>
              <a:t>Why would this be an independent parameter?</a:t>
            </a:r>
          </a:p>
          <a:p>
            <a:pPr lvl="1"/>
            <a:endParaRPr lang="en-US" dirty="0"/>
          </a:p>
          <a:p>
            <a:r>
              <a:rPr lang="en-US" dirty="0" err="1"/>
              <a:t>kernel.sched_child_runs_first</a:t>
            </a:r>
            <a:endParaRPr lang="en-US" dirty="0"/>
          </a:p>
          <a:p>
            <a:pPr lvl="1"/>
            <a:r>
              <a:rPr lang="en-US" dirty="0"/>
              <a:t>This parameter defines whether a freshly forked child runs before the parent continues execution (for example a messaging App that starts a background message sync service). </a:t>
            </a:r>
          </a:p>
          <a:p>
            <a:pPr lvl="1"/>
            <a:r>
              <a:rPr kumimoji="0" lang="en-US" altLang="en-US" dirty="0" err="1">
                <a:solidFill>
                  <a:srgbClr val="515151"/>
                </a:solidFill>
                <a:latin typeface="Courier New" panose="02070309020205020404" pitchFamily="49" charset="0"/>
                <a:cs typeface="Courier New" panose="02070309020205020404" pitchFamily="49" charset="0"/>
              </a:rPr>
              <a:t>sysctl</a:t>
            </a:r>
            <a:r>
              <a:rPr kumimoji="0" lang="en-US" altLang="en-US" dirty="0">
                <a:solidFill>
                  <a:srgbClr val="515151"/>
                </a:solidFill>
                <a:latin typeface="Courier New" panose="02070309020205020404" pitchFamily="49" charset="0"/>
                <a:cs typeface="Courier New" panose="02070309020205020404" pitchFamily="49" charset="0"/>
              </a:rPr>
              <a:t> -w </a:t>
            </a:r>
            <a:r>
              <a:rPr kumimoji="0" lang="en-US" altLang="en-US" dirty="0" err="1">
                <a:solidFill>
                  <a:srgbClr val="515151"/>
                </a:solidFill>
                <a:latin typeface="Courier New" panose="02070309020205020404" pitchFamily="49" charset="0"/>
                <a:cs typeface="Courier New" panose="02070309020205020404" pitchFamily="49" charset="0"/>
              </a:rPr>
              <a:t>kernel.sched_child_runs_first</a:t>
            </a:r>
            <a:r>
              <a:rPr kumimoji="0" lang="en-US" altLang="en-US" dirty="0">
                <a:solidFill>
                  <a:srgbClr val="515151"/>
                </a:solidFill>
                <a:latin typeface="Courier New" panose="02070309020205020404" pitchFamily="49" charset="0"/>
                <a:cs typeface="Courier New" panose="02070309020205020404" pitchFamily="49" charset="0"/>
              </a:rPr>
              <a:t>=1</a:t>
            </a:r>
            <a:endParaRPr lang="en-US" dirty="0"/>
          </a:p>
          <a:p>
            <a:pPr marL="457200" lvl="1" indent="0">
              <a:buNone/>
            </a:pPr>
            <a:endParaRPr lang="en-US" dirty="0"/>
          </a:p>
        </p:txBody>
      </p:sp>
      <p:sp>
        <p:nvSpPr>
          <p:cNvPr id="4" name="Rectangle 1">
            <a:extLst>
              <a:ext uri="{FF2B5EF4-FFF2-40B4-BE49-F238E27FC236}">
                <a16:creationId xmlns:a16="http://schemas.microsoft.com/office/drawing/2014/main" id="{969382F5-EA86-4095-A93B-D1B0CD8183AF}"/>
              </a:ext>
            </a:extLst>
          </p:cNvPr>
          <p:cNvSpPr>
            <a:spLocks noChangeArrowheads="1"/>
          </p:cNvSpPr>
          <p:nvPr/>
        </p:nvSpPr>
        <p:spPr bwMode="auto">
          <a:xfrm>
            <a:off x="0" y="82430"/>
            <a:ext cx="211917" cy="292339"/>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24162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D0A6-DBFA-46F2-A20A-32863A19BCFA}"/>
              </a:ext>
            </a:extLst>
          </p:cNvPr>
          <p:cNvSpPr>
            <a:spLocks noGrp="1"/>
          </p:cNvSpPr>
          <p:nvPr>
            <p:ph type="title"/>
          </p:nvPr>
        </p:nvSpPr>
        <p:spPr/>
        <p:txBody>
          <a:bodyPr/>
          <a:lstStyle/>
          <a:p>
            <a:r>
              <a:rPr lang="en-US" dirty="0"/>
              <a:t>Gaming Parameter</a:t>
            </a:r>
          </a:p>
        </p:txBody>
      </p:sp>
      <p:sp>
        <p:nvSpPr>
          <p:cNvPr id="3" name="Content Placeholder 2">
            <a:extLst>
              <a:ext uri="{FF2B5EF4-FFF2-40B4-BE49-F238E27FC236}">
                <a16:creationId xmlns:a16="http://schemas.microsoft.com/office/drawing/2014/main" id="{E3F1CFD8-BA8B-4B3C-B3D7-6097DCC05C45}"/>
              </a:ext>
            </a:extLst>
          </p:cNvPr>
          <p:cNvSpPr>
            <a:spLocks noGrp="1"/>
          </p:cNvSpPr>
          <p:nvPr>
            <p:ph idx="1"/>
          </p:nvPr>
        </p:nvSpPr>
        <p:spPr/>
        <p:txBody>
          <a:bodyPr/>
          <a:lstStyle/>
          <a:p>
            <a:pPr marL="0" indent="0">
              <a:buNone/>
            </a:pPr>
            <a:r>
              <a:rPr lang="en-US" dirty="0"/>
              <a:t>Giving them higher run time on the CPU might help reduce hangs and sound artifacts. </a:t>
            </a:r>
          </a:p>
          <a:p>
            <a:pPr marL="0" indent="0">
              <a:buNone/>
            </a:pPr>
            <a:r>
              <a:rPr lang="en-US" dirty="0"/>
              <a:t>Most games typically run several code execution threads in the background. Letting these threads run as soon as possible might be beneficial. </a:t>
            </a:r>
          </a:p>
          <a:p>
            <a:pPr marL="0" indent="0">
              <a:buNone/>
            </a:pPr>
            <a:r>
              <a:rPr lang="en-US" dirty="0"/>
              <a:t>Tunable scaling is set to off, to make sure </a:t>
            </a:r>
            <a:r>
              <a:rPr lang="en-US" dirty="0" err="1"/>
              <a:t>kernel.scheduler_latency_ns</a:t>
            </a:r>
            <a:r>
              <a:rPr lang="en-US" dirty="0"/>
              <a:t> remains constant.</a:t>
            </a:r>
          </a:p>
          <a:p>
            <a:pPr lvl="1"/>
            <a:r>
              <a:rPr lang="en-US" dirty="0" err="1"/>
              <a:t>kernel.sched_min_granularity_ns</a:t>
            </a:r>
            <a:r>
              <a:rPr lang="en-US" dirty="0"/>
              <a:t>=6000000</a:t>
            </a:r>
          </a:p>
          <a:p>
            <a:pPr lvl="1"/>
            <a:r>
              <a:rPr lang="en-US" dirty="0" err="1"/>
              <a:t>kernel.sched_latency_ns</a:t>
            </a:r>
            <a:r>
              <a:rPr lang="en-US" dirty="0"/>
              <a:t>=20000000</a:t>
            </a:r>
          </a:p>
          <a:p>
            <a:pPr lvl="1"/>
            <a:r>
              <a:rPr lang="en-US" dirty="0" err="1"/>
              <a:t>kernel.sched_wakeup_granularity_ns</a:t>
            </a:r>
            <a:r>
              <a:rPr lang="en-US" dirty="0"/>
              <a:t>=10000000</a:t>
            </a:r>
          </a:p>
          <a:p>
            <a:pPr lvl="1"/>
            <a:r>
              <a:rPr lang="en-US" dirty="0" err="1"/>
              <a:t>kernel.sched_child_runs_first</a:t>
            </a:r>
            <a:r>
              <a:rPr lang="en-US" dirty="0"/>
              <a:t>=1</a:t>
            </a:r>
          </a:p>
          <a:p>
            <a:pPr lvl="1"/>
            <a:r>
              <a:rPr lang="en-US" dirty="0" err="1"/>
              <a:t>kernel.sched_tunable_scaling</a:t>
            </a:r>
            <a:r>
              <a:rPr lang="en-US" dirty="0"/>
              <a:t>=0</a:t>
            </a:r>
          </a:p>
          <a:p>
            <a:endParaRPr lang="en-US" dirty="0"/>
          </a:p>
        </p:txBody>
      </p:sp>
    </p:spTree>
    <p:extLst>
      <p:ext uri="{BB962C8B-B14F-4D97-AF65-F5344CB8AC3E}">
        <p14:creationId xmlns:p14="http://schemas.microsoft.com/office/powerpoint/2010/main" val="13237026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2C1E-425D-4B92-B7B5-4144EEA1E5F8}"/>
              </a:ext>
            </a:extLst>
          </p:cNvPr>
          <p:cNvSpPr>
            <a:spLocks noGrp="1"/>
          </p:cNvSpPr>
          <p:nvPr>
            <p:ph type="title"/>
          </p:nvPr>
        </p:nvSpPr>
        <p:spPr/>
        <p:txBody>
          <a:bodyPr/>
          <a:lstStyle/>
          <a:p>
            <a:r>
              <a:rPr lang="en-US" dirty="0"/>
              <a:t>Device Responsiveness</a:t>
            </a:r>
          </a:p>
        </p:txBody>
      </p:sp>
      <p:sp>
        <p:nvSpPr>
          <p:cNvPr id="3" name="Content Placeholder 2">
            <a:extLst>
              <a:ext uri="{FF2B5EF4-FFF2-40B4-BE49-F238E27FC236}">
                <a16:creationId xmlns:a16="http://schemas.microsoft.com/office/drawing/2014/main" id="{F4E88070-729B-4C12-A2D6-C0FFFCE14657}"/>
              </a:ext>
            </a:extLst>
          </p:cNvPr>
          <p:cNvSpPr>
            <a:spLocks noGrp="1"/>
          </p:cNvSpPr>
          <p:nvPr>
            <p:ph idx="1"/>
          </p:nvPr>
        </p:nvSpPr>
        <p:spPr/>
        <p:txBody>
          <a:bodyPr/>
          <a:lstStyle/>
          <a:p>
            <a:r>
              <a:rPr lang="en-US" dirty="0"/>
              <a:t>High device responsiveness generally needs low scheduling latencies. We can help keep latencies low by reducing the tasks minimum run time.</a:t>
            </a:r>
          </a:p>
          <a:p>
            <a:pPr lvl="1"/>
            <a:r>
              <a:rPr lang="en-US" dirty="0" err="1"/>
              <a:t>kernel.sched_min_granularity_ns</a:t>
            </a:r>
            <a:r>
              <a:rPr lang="en-US" dirty="0"/>
              <a:t>=1000000</a:t>
            </a:r>
          </a:p>
          <a:p>
            <a:pPr lvl="1"/>
            <a:r>
              <a:rPr lang="en-US" dirty="0" err="1"/>
              <a:t>kernel.sched_wakeup_granularity_ns</a:t>
            </a:r>
            <a:r>
              <a:rPr lang="en-US" dirty="0"/>
              <a:t>=2000000</a:t>
            </a:r>
          </a:p>
          <a:p>
            <a:pPr lvl="1"/>
            <a:r>
              <a:rPr lang="en-US" dirty="0" err="1"/>
              <a:t>kernel.sched_child_runs_first</a:t>
            </a:r>
            <a:r>
              <a:rPr lang="en-US" dirty="0"/>
              <a:t>=1</a:t>
            </a:r>
          </a:p>
          <a:p>
            <a:pPr lvl="1"/>
            <a:r>
              <a:rPr lang="en-US" dirty="0" err="1"/>
              <a:t>kernel.sched_tunable_scaling</a:t>
            </a:r>
            <a:r>
              <a:rPr lang="en-US" dirty="0"/>
              <a:t>=1 or </a:t>
            </a:r>
            <a:r>
              <a:rPr lang="en-US" dirty="0" err="1"/>
              <a:t>kernel.sched_tunable_scaling</a:t>
            </a:r>
            <a:r>
              <a:rPr lang="en-US" dirty="0"/>
              <a:t>=2</a:t>
            </a:r>
          </a:p>
          <a:p>
            <a:r>
              <a:rPr lang="en-US" dirty="0"/>
              <a:t> (results differ between devices and workloads)</a:t>
            </a:r>
          </a:p>
          <a:p>
            <a:endParaRPr lang="en-US" dirty="0"/>
          </a:p>
        </p:txBody>
      </p:sp>
    </p:spTree>
    <p:extLst>
      <p:ext uri="{BB962C8B-B14F-4D97-AF65-F5344CB8AC3E}">
        <p14:creationId xmlns:p14="http://schemas.microsoft.com/office/powerpoint/2010/main" val="29735398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E9C59-17AF-49A3-8E0C-219C674E6A2D}"/>
              </a:ext>
            </a:extLst>
          </p:cNvPr>
          <p:cNvSpPr>
            <a:spLocks noGrp="1"/>
          </p:cNvSpPr>
          <p:nvPr>
            <p:ph type="title"/>
          </p:nvPr>
        </p:nvSpPr>
        <p:spPr/>
        <p:txBody>
          <a:bodyPr/>
          <a:lstStyle/>
          <a:p>
            <a:r>
              <a:rPr lang="en-US" dirty="0"/>
              <a:t>Low Battery Consumption</a:t>
            </a:r>
          </a:p>
        </p:txBody>
      </p:sp>
      <p:sp>
        <p:nvSpPr>
          <p:cNvPr id="3" name="Content Placeholder 2">
            <a:extLst>
              <a:ext uri="{FF2B5EF4-FFF2-40B4-BE49-F238E27FC236}">
                <a16:creationId xmlns:a16="http://schemas.microsoft.com/office/drawing/2014/main" id="{D49152D2-1DF5-4A78-BCE1-09D17E153472}"/>
              </a:ext>
            </a:extLst>
          </p:cNvPr>
          <p:cNvSpPr>
            <a:spLocks noGrp="1"/>
          </p:cNvSpPr>
          <p:nvPr>
            <p:ph idx="1"/>
          </p:nvPr>
        </p:nvSpPr>
        <p:spPr/>
        <p:txBody>
          <a:bodyPr/>
          <a:lstStyle/>
          <a:p>
            <a:r>
              <a:rPr lang="en-US" dirty="0"/>
              <a:t>Task Scheduler can greatly affect battery consumption. </a:t>
            </a:r>
          </a:p>
          <a:p>
            <a:r>
              <a:rPr lang="en-US" dirty="0"/>
              <a:t>A high rate of task swapping on the CPU will introduce some scheduler-related workload on the system. This might increase battery consumption. </a:t>
            </a:r>
          </a:p>
          <a:p>
            <a:r>
              <a:rPr lang="en-US" dirty="0"/>
              <a:t>However, a very low rate of task swapping (very high minimum granularity and/or latency values) will severely decrease responsiveness. </a:t>
            </a:r>
          </a:p>
          <a:p>
            <a:r>
              <a:rPr lang="en-US" dirty="0"/>
              <a:t>Best balance is somewhere in the middle4</a:t>
            </a:r>
          </a:p>
          <a:p>
            <a:pPr lvl="1"/>
            <a:r>
              <a:rPr lang="en-US" dirty="0" err="1"/>
              <a:t>kernel.sched_min_granularity_ns</a:t>
            </a:r>
            <a:r>
              <a:rPr lang="en-US" dirty="0"/>
              <a:t>=2000000</a:t>
            </a:r>
          </a:p>
          <a:p>
            <a:pPr lvl="1"/>
            <a:r>
              <a:rPr lang="en-US" dirty="0" err="1"/>
              <a:t>kernel.sched_latency_ns</a:t>
            </a:r>
            <a:r>
              <a:rPr lang="en-US" dirty="0"/>
              <a:t>=15000000</a:t>
            </a:r>
          </a:p>
          <a:p>
            <a:pPr lvl="1"/>
            <a:r>
              <a:rPr lang="en-US" dirty="0" err="1"/>
              <a:t>kernel.sched_wakeup_granularity_ns</a:t>
            </a:r>
            <a:r>
              <a:rPr lang="en-US" dirty="0"/>
              <a:t>=10000000</a:t>
            </a:r>
          </a:p>
          <a:p>
            <a:pPr lvl="1"/>
            <a:r>
              <a:rPr lang="en-US" dirty="0" err="1"/>
              <a:t>kernel.sched_child_runs_first</a:t>
            </a:r>
            <a:r>
              <a:rPr lang="en-US" dirty="0"/>
              <a:t>=0</a:t>
            </a:r>
          </a:p>
          <a:p>
            <a:pPr lvl="1"/>
            <a:r>
              <a:rPr lang="en-US" dirty="0" err="1"/>
              <a:t>kernel.sched_tunable_scaling</a:t>
            </a:r>
            <a:r>
              <a:rPr lang="en-US" dirty="0"/>
              <a:t>=0</a:t>
            </a:r>
          </a:p>
          <a:p>
            <a:endParaRPr lang="en-US" dirty="0"/>
          </a:p>
        </p:txBody>
      </p:sp>
    </p:spTree>
    <p:extLst>
      <p:ext uri="{BB962C8B-B14F-4D97-AF65-F5344CB8AC3E}">
        <p14:creationId xmlns:p14="http://schemas.microsoft.com/office/powerpoint/2010/main" val="33364929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6386-9553-4302-AC74-5A702B406F3B}"/>
              </a:ext>
            </a:extLst>
          </p:cNvPr>
          <p:cNvSpPr>
            <a:spLocks noGrp="1"/>
          </p:cNvSpPr>
          <p:nvPr>
            <p:ph type="title"/>
          </p:nvPr>
        </p:nvSpPr>
        <p:spPr/>
        <p:txBody>
          <a:bodyPr/>
          <a:lstStyle/>
          <a:p>
            <a:r>
              <a:rPr lang="en-US" dirty="0"/>
              <a:t>Gaming Tweaks</a:t>
            </a:r>
          </a:p>
        </p:txBody>
      </p:sp>
      <p:sp>
        <p:nvSpPr>
          <p:cNvPr id="3" name="Content Placeholder 2">
            <a:extLst>
              <a:ext uri="{FF2B5EF4-FFF2-40B4-BE49-F238E27FC236}">
                <a16:creationId xmlns:a16="http://schemas.microsoft.com/office/drawing/2014/main" id="{C599EC32-5D03-40BD-9C80-104D0D72F4A5}"/>
              </a:ext>
            </a:extLst>
          </p:cNvPr>
          <p:cNvSpPr>
            <a:spLocks noGrp="1"/>
          </p:cNvSpPr>
          <p:nvPr>
            <p:ph idx="1"/>
          </p:nvPr>
        </p:nvSpPr>
        <p:spPr/>
        <p:txBody>
          <a:bodyPr/>
          <a:lstStyle/>
          <a:p>
            <a:endParaRPr lang="en-US" dirty="0"/>
          </a:p>
          <a:p>
            <a:endParaRPr lang="en-US" dirty="0"/>
          </a:p>
          <a:p>
            <a:r>
              <a:rPr lang="en-US" dirty="0" err="1"/>
              <a:t>kernel.sched_min_granularity_ns</a:t>
            </a:r>
            <a:r>
              <a:rPr lang="en-US" dirty="0"/>
              <a:t>=6000000</a:t>
            </a:r>
          </a:p>
          <a:p>
            <a:r>
              <a:rPr lang="en-US" dirty="0" err="1"/>
              <a:t>kernel.sched_latency_ns</a:t>
            </a:r>
            <a:r>
              <a:rPr lang="en-US" dirty="0"/>
              <a:t>=20000000</a:t>
            </a:r>
          </a:p>
          <a:p>
            <a:r>
              <a:rPr lang="en-US" dirty="0" err="1"/>
              <a:t>kernel.sched_wakeup_granularity_ns</a:t>
            </a:r>
            <a:r>
              <a:rPr lang="en-US" dirty="0"/>
              <a:t>=10000000</a:t>
            </a:r>
          </a:p>
          <a:p>
            <a:r>
              <a:rPr lang="en-US" dirty="0" err="1"/>
              <a:t>kernel.sched_child_runs_first</a:t>
            </a:r>
            <a:r>
              <a:rPr lang="en-US" dirty="0"/>
              <a:t>=1</a:t>
            </a:r>
          </a:p>
          <a:p>
            <a:r>
              <a:rPr lang="en-US" dirty="0" err="1"/>
              <a:t>kernel.sched_tunable_scaling</a:t>
            </a:r>
            <a:r>
              <a:rPr lang="en-US" dirty="0"/>
              <a:t>=0</a:t>
            </a:r>
          </a:p>
          <a:p>
            <a:endParaRPr lang="en-US" dirty="0"/>
          </a:p>
        </p:txBody>
      </p:sp>
    </p:spTree>
    <p:extLst>
      <p:ext uri="{BB962C8B-B14F-4D97-AF65-F5344CB8AC3E}">
        <p14:creationId xmlns:p14="http://schemas.microsoft.com/office/powerpoint/2010/main" val="2808613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FD40-685F-4DE6-99F2-90488DD5FA89}"/>
              </a:ext>
            </a:extLst>
          </p:cNvPr>
          <p:cNvSpPr>
            <a:spLocks noGrp="1"/>
          </p:cNvSpPr>
          <p:nvPr>
            <p:ph type="title"/>
          </p:nvPr>
        </p:nvSpPr>
        <p:spPr/>
        <p:txBody>
          <a:bodyPr/>
          <a:lstStyle/>
          <a:p>
            <a:r>
              <a:rPr lang="en-US" dirty="0"/>
              <a:t>PTHREAD Scope</a:t>
            </a:r>
          </a:p>
        </p:txBody>
      </p:sp>
      <p:sp>
        <p:nvSpPr>
          <p:cNvPr id="3" name="Content Placeholder 2">
            <a:extLst>
              <a:ext uri="{FF2B5EF4-FFF2-40B4-BE49-F238E27FC236}">
                <a16:creationId xmlns:a16="http://schemas.microsoft.com/office/drawing/2014/main" id="{DB562955-0651-45E9-B3C4-F6213D71EC65}"/>
              </a:ext>
            </a:extLst>
          </p:cNvPr>
          <p:cNvSpPr>
            <a:spLocks noGrp="1"/>
          </p:cNvSpPr>
          <p:nvPr>
            <p:ph idx="1"/>
          </p:nvPr>
        </p:nvSpPr>
        <p:spPr/>
        <p:txBody>
          <a:bodyPr/>
          <a:lstStyle/>
          <a:p>
            <a:r>
              <a:rPr lang="en-US" b="0" i="0" dirty="0">
                <a:solidFill>
                  <a:srgbClr val="323232"/>
                </a:solidFill>
                <a:effectLst/>
                <a:latin typeface="ibm-plex-sans"/>
              </a:rPr>
              <a:t>Many:1 (M:1) model, only </a:t>
            </a:r>
            <a:r>
              <a:rPr lang="en-US" b="1" i="0" dirty="0">
                <a:solidFill>
                  <a:srgbClr val="0070C0"/>
                </a:solidFill>
                <a:effectLst/>
                <a:latin typeface="ibm-plex-sans"/>
              </a:rPr>
              <a:t>PTHREAD_SCOPE_PROCESS </a:t>
            </a:r>
            <a:r>
              <a:rPr lang="en-US" b="0" i="0" dirty="0">
                <a:solidFill>
                  <a:srgbClr val="323232"/>
                </a:solidFill>
                <a:effectLst/>
                <a:latin typeface="ibm-plex-sans"/>
              </a:rPr>
              <a:t>is supported because scheduling must take place on a process level</a:t>
            </a:r>
            <a:r>
              <a:rPr lang="en-US" dirty="0">
                <a:solidFill>
                  <a:srgbClr val="323232"/>
                </a:solidFill>
                <a:latin typeface="ibm-plex-sans"/>
              </a:rPr>
              <a:t>. </a:t>
            </a:r>
          </a:p>
          <a:p>
            <a:pPr lvl="1"/>
            <a:r>
              <a:rPr lang="en-US" b="0" i="0" dirty="0">
                <a:solidFill>
                  <a:srgbClr val="323232"/>
                </a:solidFill>
                <a:effectLst/>
                <a:latin typeface="ibm-plex-sans"/>
              </a:rPr>
              <a:t>The system schedules on a process level. Competition happens only between threads in a single process.</a:t>
            </a:r>
          </a:p>
          <a:p>
            <a:pPr marL="0" indent="0">
              <a:buNone/>
            </a:pPr>
            <a:endParaRPr lang="en-US" dirty="0">
              <a:solidFill>
                <a:srgbClr val="323232"/>
              </a:solidFill>
              <a:latin typeface="ibm-plex-sans"/>
            </a:endParaRPr>
          </a:p>
          <a:p>
            <a:r>
              <a:rPr lang="en-US" dirty="0">
                <a:solidFill>
                  <a:srgbClr val="323232"/>
                </a:solidFill>
                <a:latin typeface="ibm-plex-sans"/>
              </a:rPr>
              <a:t>1:1 model, only </a:t>
            </a:r>
            <a:r>
              <a:rPr lang="en-US" b="1" dirty="0">
                <a:solidFill>
                  <a:srgbClr val="0070C0"/>
                </a:solidFill>
                <a:latin typeface="ibm-plex-sans"/>
              </a:rPr>
              <a:t>PTHREAD_SCOPE_SYSTEM </a:t>
            </a:r>
            <a:r>
              <a:rPr lang="en-US" dirty="0">
                <a:solidFill>
                  <a:srgbClr val="323232"/>
                </a:solidFill>
                <a:latin typeface="ibm-plex-sans"/>
              </a:rPr>
              <a:t>is supported because all threads compete regardless of process. </a:t>
            </a:r>
          </a:p>
          <a:p>
            <a:pPr lvl="1"/>
            <a:r>
              <a:rPr lang="en-US" dirty="0">
                <a:solidFill>
                  <a:srgbClr val="323232"/>
                </a:solidFill>
                <a:latin typeface="ibm-plex-sans"/>
              </a:rPr>
              <a:t>Threads are scheduled by the system. Competition is system-wide</a:t>
            </a:r>
            <a:endParaRPr lang="en-US" b="0" i="0" dirty="0">
              <a:solidFill>
                <a:srgbClr val="323232"/>
              </a:solidFill>
              <a:effectLst/>
              <a:latin typeface="ibm-plex-sans"/>
            </a:endParaRPr>
          </a:p>
          <a:p>
            <a:pPr marL="0" indent="0">
              <a:buNone/>
            </a:pPr>
            <a:endParaRPr lang="en-US" b="0" i="0" dirty="0">
              <a:solidFill>
                <a:srgbClr val="323232"/>
              </a:solidFill>
              <a:effectLst/>
              <a:latin typeface="ibm-plex-sans"/>
            </a:endParaRPr>
          </a:p>
          <a:p>
            <a:r>
              <a:rPr lang="en-US" b="0" i="0" dirty="0" err="1">
                <a:solidFill>
                  <a:srgbClr val="323232"/>
                </a:solidFill>
                <a:effectLst/>
                <a:latin typeface="ibm-plex-sans"/>
              </a:rPr>
              <a:t>Many:</a:t>
            </a:r>
            <a:r>
              <a:rPr lang="en-US" dirty="0" err="1">
                <a:solidFill>
                  <a:srgbClr val="323232"/>
                </a:solidFill>
                <a:latin typeface="ibm-plex-sans"/>
              </a:rPr>
              <a:t>Many</a:t>
            </a:r>
            <a:r>
              <a:rPr lang="en-US" dirty="0">
                <a:solidFill>
                  <a:srgbClr val="323232"/>
                </a:solidFill>
                <a:latin typeface="ibm-plex-sans"/>
              </a:rPr>
              <a:t> (M:N)</a:t>
            </a:r>
            <a:r>
              <a:rPr lang="en-US" b="0" i="0" dirty="0">
                <a:solidFill>
                  <a:srgbClr val="323232"/>
                </a:solidFill>
                <a:effectLst/>
                <a:latin typeface="ibm-plex-sans"/>
              </a:rPr>
              <a:t> model, user threads can have either system or process contention scope. This is also called </a:t>
            </a:r>
            <a:r>
              <a:rPr lang="en-US" b="0" i="1" dirty="0">
                <a:solidFill>
                  <a:srgbClr val="323232"/>
                </a:solidFill>
                <a:effectLst/>
                <a:latin typeface="ibm-plex-sans"/>
              </a:rPr>
              <a:t>mixed scope</a:t>
            </a:r>
            <a:r>
              <a:rPr lang="en-US" b="0" i="0" dirty="0">
                <a:solidFill>
                  <a:srgbClr val="323232"/>
                </a:solidFill>
                <a:effectLst/>
                <a:latin typeface="ibm-plex-sans"/>
              </a:rPr>
              <a:t>.</a:t>
            </a:r>
          </a:p>
          <a:p>
            <a:pPr lvl="1"/>
            <a:r>
              <a:rPr lang="en-US" dirty="0">
                <a:solidFill>
                  <a:srgbClr val="323232"/>
                </a:solidFill>
                <a:latin typeface="ibm-plex-sans"/>
              </a:rPr>
              <a:t>Threads can be scheduled by the system to compete only within a process or with all threads system-wide.</a:t>
            </a:r>
            <a:endParaRPr lang="en-US" b="0" i="0" dirty="0">
              <a:solidFill>
                <a:srgbClr val="323232"/>
              </a:solidFill>
              <a:effectLst/>
              <a:latin typeface="ibm-plex-sans"/>
            </a:endParaRPr>
          </a:p>
          <a:p>
            <a:endParaRPr lang="en-US" b="0" i="0" dirty="0">
              <a:solidFill>
                <a:srgbClr val="323232"/>
              </a:solidFill>
              <a:effectLst/>
              <a:latin typeface="ibm-plex-sans"/>
            </a:endParaRPr>
          </a:p>
        </p:txBody>
      </p:sp>
    </p:spTree>
    <p:extLst>
      <p:ext uri="{BB962C8B-B14F-4D97-AF65-F5344CB8AC3E}">
        <p14:creationId xmlns:p14="http://schemas.microsoft.com/office/powerpoint/2010/main" val="23801924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8EAC-DA2C-4C95-81B4-C473FA352365}"/>
              </a:ext>
            </a:extLst>
          </p:cNvPr>
          <p:cNvSpPr>
            <a:spLocks noGrp="1"/>
          </p:cNvSpPr>
          <p:nvPr>
            <p:ph type="title"/>
          </p:nvPr>
        </p:nvSpPr>
        <p:spPr/>
        <p:txBody>
          <a:bodyPr/>
          <a:lstStyle/>
          <a:p>
            <a:r>
              <a:rPr lang="en-US" dirty="0"/>
              <a:t>Test Thread Scheduling Scope</a:t>
            </a:r>
          </a:p>
        </p:txBody>
      </p:sp>
      <p:sp>
        <p:nvSpPr>
          <p:cNvPr id="3" name="Content Placeholder 2">
            <a:extLst>
              <a:ext uri="{FF2B5EF4-FFF2-40B4-BE49-F238E27FC236}">
                <a16:creationId xmlns:a16="http://schemas.microsoft.com/office/drawing/2014/main" id="{4A224D54-FCB8-4059-BB86-61D148A0960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918FB55-787B-4AE1-A374-F740393D4AA8}"/>
              </a:ext>
            </a:extLst>
          </p:cNvPr>
          <p:cNvPicPr>
            <a:picLocks noChangeAspect="1"/>
          </p:cNvPicPr>
          <p:nvPr/>
        </p:nvPicPr>
        <p:blipFill>
          <a:blip r:embed="rId2"/>
          <a:stretch>
            <a:fillRect/>
          </a:stretch>
        </p:blipFill>
        <p:spPr>
          <a:xfrm>
            <a:off x="806450" y="1189620"/>
            <a:ext cx="7724991" cy="4594067"/>
          </a:xfrm>
          <a:prstGeom prst="rect">
            <a:avLst/>
          </a:prstGeom>
        </p:spPr>
      </p:pic>
    </p:spTree>
    <p:extLst>
      <p:ext uri="{BB962C8B-B14F-4D97-AF65-F5344CB8AC3E}">
        <p14:creationId xmlns:p14="http://schemas.microsoft.com/office/powerpoint/2010/main" val="3481788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32E61654-0486-448C-AA81-EAADD83CCEDD}"/>
              </a:ext>
            </a:extLst>
          </p:cNvPr>
          <p:cNvSpPr>
            <a:spLocks noGrp="1" noChangeArrowheads="1"/>
          </p:cNvSpPr>
          <p:nvPr>
            <p:ph type="title"/>
          </p:nvPr>
        </p:nvSpPr>
        <p:spPr>
          <a:xfrm>
            <a:off x="1069975" y="201613"/>
            <a:ext cx="7616825" cy="576262"/>
          </a:xfrm>
        </p:spPr>
        <p:txBody>
          <a:bodyPr/>
          <a:lstStyle/>
          <a:p>
            <a:pPr eaLnBrk="1" hangingPunct="1"/>
            <a:r>
              <a:rPr lang="en-US" altLang="en-US"/>
              <a:t>Algorithm Evaluation</a:t>
            </a:r>
          </a:p>
        </p:txBody>
      </p:sp>
      <p:sp>
        <p:nvSpPr>
          <p:cNvPr id="126979" name="Rectangle 3">
            <a:extLst>
              <a:ext uri="{FF2B5EF4-FFF2-40B4-BE49-F238E27FC236}">
                <a16:creationId xmlns:a16="http://schemas.microsoft.com/office/drawing/2014/main" id="{4C49BDAF-3C11-47FB-88DE-5D22A358983F}"/>
              </a:ext>
            </a:extLst>
          </p:cNvPr>
          <p:cNvSpPr>
            <a:spLocks noGrp="1" noChangeArrowheads="1"/>
          </p:cNvSpPr>
          <p:nvPr>
            <p:ph type="body" idx="1"/>
          </p:nvPr>
        </p:nvSpPr>
        <p:spPr>
          <a:xfrm>
            <a:off x="890588" y="1116013"/>
            <a:ext cx="7566025" cy="4643437"/>
          </a:xfrm>
        </p:spPr>
        <p:txBody>
          <a:bodyPr/>
          <a:lstStyle/>
          <a:p>
            <a:r>
              <a:rPr lang="en-US" altLang="en-US"/>
              <a:t>How to select CPU-scheduling algorithm for an OS?</a:t>
            </a:r>
          </a:p>
          <a:p>
            <a:r>
              <a:rPr lang="en-US" altLang="en-US"/>
              <a:t>Determine criteria, then evaluate algorithms</a:t>
            </a:r>
          </a:p>
          <a:p>
            <a:r>
              <a:rPr lang="en-US" altLang="en-US" b="1">
                <a:solidFill>
                  <a:srgbClr val="3366FF"/>
                </a:solidFill>
              </a:rPr>
              <a:t>Deterministic modeling</a:t>
            </a:r>
          </a:p>
          <a:p>
            <a:pPr lvl="1"/>
            <a:r>
              <a:rPr lang="en-US" altLang="en-US"/>
              <a:t>Type of </a:t>
            </a:r>
            <a:r>
              <a:rPr lang="en-US" altLang="en-US" b="1">
                <a:solidFill>
                  <a:srgbClr val="3366FF"/>
                </a:solidFill>
              </a:rPr>
              <a:t>analytic evaluation</a:t>
            </a:r>
          </a:p>
          <a:p>
            <a:pPr lvl="1"/>
            <a:r>
              <a:rPr lang="en-US" altLang="en-US"/>
              <a:t>Takes a particular predetermined workload and defines the performance of each algorithm  for that workload</a:t>
            </a:r>
          </a:p>
          <a:p>
            <a:r>
              <a:rPr lang="en-US" altLang="en-US"/>
              <a:t>Consider 5 processes arriving at time 0:</a:t>
            </a:r>
          </a:p>
        </p:txBody>
      </p:sp>
      <p:pic>
        <p:nvPicPr>
          <p:cNvPr id="126980" name="Picture 1" descr="Screen Shot 2012-12-17 at 9.44.14 PM.png">
            <a:extLst>
              <a:ext uri="{FF2B5EF4-FFF2-40B4-BE49-F238E27FC236}">
                <a16:creationId xmlns:a16="http://schemas.microsoft.com/office/drawing/2014/main" id="{0880D74F-7C19-466B-91C9-7E09193295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1888" y="3821113"/>
            <a:ext cx="189706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ADC2E119-D13E-48C6-AF9F-285A1FE023DC}"/>
              </a:ext>
            </a:extLst>
          </p:cNvPr>
          <p:cNvSpPr>
            <a:spLocks noGrp="1" noChangeArrowheads="1"/>
          </p:cNvSpPr>
          <p:nvPr>
            <p:ph type="title"/>
          </p:nvPr>
        </p:nvSpPr>
        <p:spPr>
          <a:xfrm>
            <a:off x="1069975" y="277813"/>
            <a:ext cx="7616825" cy="576262"/>
          </a:xfrm>
        </p:spPr>
        <p:txBody>
          <a:bodyPr/>
          <a:lstStyle/>
          <a:p>
            <a:pPr eaLnBrk="1" hangingPunct="1"/>
            <a:r>
              <a:rPr lang="en-US" altLang="en-US"/>
              <a:t>Deterministic Evaluation</a:t>
            </a:r>
          </a:p>
        </p:txBody>
      </p:sp>
      <p:sp>
        <p:nvSpPr>
          <p:cNvPr id="101378" name="Rectangle 3">
            <a:extLst>
              <a:ext uri="{FF2B5EF4-FFF2-40B4-BE49-F238E27FC236}">
                <a16:creationId xmlns:a16="http://schemas.microsoft.com/office/drawing/2014/main" id="{F3E81BCD-1551-4205-B00D-7D61BDF18D62}"/>
              </a:ext>
            </a:extLst>
          </p:cNvPr>
          <p:cNvSpPr>
            <a:spLocks noGrp="1" noChangeArrowheads="1"/>
          </p:cNvSpPr>
          <p:nvPr>
            <p:ph type="body" idx="1"/>
          </p:nvPr>
        </p:nvSpPr>
        <p:spPr>
          <a:xfrm>
            <a:off x="827088" y="1382713"/>
            <a:ext cx="7566025" cy="4643437"/>
          </a:xfrm>
        </p:spPr>
        <p:txBody>
          <a:bodyPr/>
          <a:lstStyle/>
          <a:p>
            <a:pPr marL="342197" indent="-342197">
              <a:buFont typeface="Monotype Sorts" charset="0"/>
              <a:buChar char="n"/>
              <a:defRPr/>
            </a:pPr>
            <a:r>
              <a:rPr lang="en-US" dirty="0">
                <a:ea typeface="ＭＳ Ｐゴシック" charset="0"/>
                <a:cs typeface="ＭＳ Ｐゴシック" charset="0"/>
              </a:rPr>
              <a:t>For each algorithm, calculate minimum average waiting time</a:t>
            </a:r>
          </a:p>
          <a:p>
            <a:pPr marL="342197" indent="-342197">
              <a:buFont typeface="Monotype Sorts" charset="0"/>
              <a:buChar char="n"/>
              <a:defRPr/>
            </a:pPr>
            <a:r>
              <a:rPr lang="en-US" dirty="0">
                <a:ea typeface="ＭＳ Ｐゴシック" charset="0"/>
                <a:cs typeface="ＭＳ Ｐゴシック" charset="0"/>
              </a:rPr>
              <a:t>Simple and fast, but requires exact numbers for input, applies only to those inputs</a:t>
            </a:r>
          </a:p>
          <a:p>
            <a:pPr marL="742167" lvl="1" indent="-285536">
              <a:buFont typeface="Monotype Sorts" charset="0"/>
              <a:buChar char="l"/>
              <a:defRPr/>
            </a:pPr>
            <a:r>
              <a:rPr lang="en-US" dirty="0">
                <a:ea typeface="ＭＳ Ｐゴシック" charset="0"/>
                <a:cs typeface="ＭＳ Ｐゴシック" charset="0"/>
              </a:rPr>
              <a:t>FCFS is 28ms:</a:t>
            </a:r>
          </a:p>
          <a:p>
            <a:pPr marL="342197" indent="-342197">
              <a:buFont typeface="Monotype Sorts" charset="0"/>
              <a:buChar char="n"/>
              <a:defRPr/>
            </a:pPr>
            <a:endParaRPr lang="en-US" dirty="0">
              <a:ea typeface="ＭＳ Ｐゴシック" charset="0"/>
              <a:cs typeface="ＭＳ Ｐゴシック" charset="0"/>
            </a:endParaRPr>
          </a:p>
          <a:p>
            <a:pPr marL="0" indent="0">
              <a:buFont typeface="Monotype Sorts" pitchFamily="-84" charset="2"/>
              <a:buNone/>
              <a:defRPr/>
            </a:pPr>
            <a:endParaRPr lang="en-US" dirty="0">
              <a:ea typeface="ＭＳ Ｐゴシック" charset="0"/>
              <a:cs typeface="ＭＳ Ｐゴシック" charset="0"/>
            </a:endParaRPr>
          </a:p>
          <a:p>
            <a:pPr marL="742167" lvl="1" indent="-285536">
              <a:buFont typeface="Monotype Sorts" charset="0"/>
              <a:buChar char="l"/>
              <a:defRPr/>
            </a:pPr>
            <a:r>
              <a:rPr lang="en-US" dirty="0">
                <a:ea typeface="ＭＳ Ｐゴシック" charset="0"/>
                <a:cs typeface="ＭＳ Ｐゴシック" charset="0"/>
              </a:rPr>
              <a:t>Non-preemptive SJF is 13ms:</a:t>
            </a:r>
          </a:p>
          <a:p>
            <a:pPr marL="342197" indent="-342197">
              <a:buFont typeface="Monotype Sorts" charset="0"/>
              <a:buChar char="n"/>
              <a:defRPr/>
            </a:pPr>
            <a:endParaRPr lang="en-US" dirty="0">
              <a:ea typeface="ＭＳ Ｐゴシック" charset="0"/>
              <a:cs typeface="ＭＳ Ｐゴシック" charset="0"/>
            </a:endParaRPr>
          </a:p>
          <a:p>
            <a:pPr marL="0" indent="0">
              <a:buFont typeface="Monotype Sorts" pitchFamily="-84" charset="2"/>
              <a:buNone/>
              <a:defRPr/>
            </a:pPr>
            <a:endParaRPr lang="en-US" dirty="0">
              <a:ea typeface="ＭＳ Ｐゴシック" charset="0"/>
              <a:cs typeface="ＭＳ Ｐゴシック" charset="0"/>
            </a:endParaRPr>
          </a:p>
          <a:p>
            <a:pPr marL="742167" lvl="1" indent="-285536">
              <a:buFont typeface="Monotype Sorts" charset="0"/>
              <a:buChar char="l"/>
              <a:defRPr/>
            </a:pPr>
            <a:r>
              <a:rPr lang="en-US" dirty="0">
                <a:ea typeface="ＭＳ Ｐゴシック" charset="0"/>
                <a:cs typeface="ＭＳ Ｐゴシック" charset="0"/>
              </a:rPr>
              <a:t>RR is 23ms:</a:t>
            </a:r>
          </a:p>
          <a:p>
            <a:pPr marL="0" indent="0">
              <a:buFont typeface="Monotype Sorts" pitchFamily="-84" charset="2"/>
              <a:buNone/>
              <a:defRPr/>
            </a:pPr>
            <a:endParaRPr lang="en-US" dirty="0">
              <a:ea typeface="ＭＳ Ｐゴシック" charset="0"/>
            </a:endParaRPr>
          </a:p>
        </p:txBody>
      </p:sp>
      <p:pic>
        <p:nvPicPr>
          <p:cNvPr id="129028" name="Picture 2" descr="Screen Shot 2012-12-17 at 9.47.12 PM.png">
            <a:extLst>
              <a:ext uri="{FF2B5EF4-FFF2-40B4-BE49-F238E27FC236}">
                <a16:creationId xmlns:a16="http://schemas.microsoft.com/office/drawing/2014/main" id="{EF1C6870-E6A2-4DB3-A55F-27FA84194B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2720975"/>
            <a:ext cx="4445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3" descr="Screen Shot 2012-12-17 at 9.47.18 PM.png">
            <a:extLst>
              <a:ext uri="{FF2B5EF4-FFF2-40B4-BE49-F238E27FC236}">
                <a16:creationId xmlns:a16="http://schemas.microsoft.com/office/drawing/2014/main" id="{105B40E7-D2F5-45B6-86E4-F84CD86109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3852863"/>
            <a:ext cx="45291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4" descr="Screen Shot 2012-12-17 at 9.47.24 PM.png">
            <a:extLst>
              <a:ext uri="{FF2B5EF4-FFF2-40B4-BE49-F238E27FC236}">
                <a16:creationId xmlns:a16="http://schemas.microsoft.com/office/drawing/2014/main" id="{F3B3CF63-3EA5-4A2B-9761-1F026DE058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8650" y="4902200"/>
            <a:ext cx="4445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EE99E914-B14D-43D4-B36D-E6B6FF28E526}"/>
              </a:ext>
            </a:extLst>
          </p:cNvPr>
          <p:cNvSpPr>
            <a:spLocks noGrp="1" noChangeArrowheads="1"/>
          </p:cNvSpPr>
          <p:nvPr>
            <p:ph type="title"/>
          </p:nvPr>
        </p:nvSpPr>
        <p:spPr>
          <a:xfrm>
            <a:off x="457200" y="133350"/>
            <a:ext cx="8229600" cy="576263"/>
          </a:xfrm>
        </p:spPr>
        <p:txBody>
          <a:bodyPr/>
          <a:lstStyle/>
          <a:p>
            <a:pPr eaLnBrk="1" hangingPunct="1"/>
            <a:r>
              <a:rPr lang="en-US" altLang="en-US"/>
              <a:t>Dispatcher</a:t>
            </a:r>
          </a:p>
        </p:txBody>
      </p:sp>
      <p:sp>
        <p:nvSpPr>
          <p:cNvPr id="17410" name="Rectangle 3">
            <a:extLst>
              <a:ext uri="{FF2B5EF4-FFF2-40B4-BE49-F238E27FC236}">
                <a16:creationId xmlns:a16="http://schemas.microsoft.com/office/drawing/2014/main" id="{613AF532-A313-4EFB-AF55-7CD7771040F1}"/>
              </a:ext>
            </a:extLst>
          </p:cNvPr>
          <p:cNvSpPr>
            <a:spLocks noGrp="1" noChangeArrowheads="1"/>
          </p:cNvSpPr>
          <p:nvPr>
            <p:ph type="body" idx="1"/>
          </p:nvPr>
        </p:nvSpPr>
        <p:spPr>
          <a:xfrm>
            <a:off x="866775" y="1177925"/>
            <a:ext cx="7123128" cy="4483100"/>
          </a:xfrm>
        </p:spPr>
        <p:txBody>
          <a:bodyPr/>
          <a:lstStyle/>
          <a:p>
            <a:r>
              <a:rPr lang="en-US" altLang="en-US" dirty="0"/>
              <a:t>Dispatcher module gives control of the CPU to the process selected by the short-term scheduler; this involves:</a:t>
            </a:r>
          </a:p>
          <a:p>
            <a:pPr lvl="1"/>
            <a:r>
              <a:rPr lang="en-US" altLang="en-US" dirty="0"/>
              <a:t>switching context</a:t>
            </a:r>
          </a:p>
          <a:p>
            <a:pPr lvl="1"/>
            <a:r>
              <a:rPr lang="en-US" altLang="en-US" dirty="0"/>
              <a:t>switching to user mode</a:t>
            </a:r>
          </a:p>
          <a:p>
            <a:pPr lvl="1"/>
            <a:r>
              <a:rPr lang="en-US" altLang="en-US" dirty="0"/>
              <a:t>jumping to the proper location in the user program to restart that program</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4CF16D99-A1BB-4695-8EC0-6071B8CCFABD}"/>
              </a:ext>
            </a:extLst>
          </p:cNvPr>
          <p:cNvSpPr>
            <a:spLocks noGrp="1" noChangeArrowheads="1"/>
          </p:cNvSpPr>
          <p:nvPr>
            <p:ph type="title"/>
          </p:nvPr>
        </p:nvSpPr>
        <p:spPr/>
        <p:txBody>
          <a:bodyPr/>
          <a:lstStyle/>
          <a:p>
            <a:r>
              <a:rPr lang="en-US" altLang="en-US"/>
              <a:t>Queueing Models</a:t>
            </a:r>
          </a:p>
        </p:txBody>
      </p:sp>
      <p:sp>
        <p:nvSpPr>
          <p:cNvPr id="131075" name="Content Placeholder 2">
            <a:extLst>
              <a:ext uri="{FF2B5EF4-FFF2-40B4-BE49-F238E27FC236}">
                <a16:creationId xmlns:a16="http://schemas.microsoft.com/office/drawing/2014/main" id="{9B454557-FC0A-4286-89B8-56270A67C01C}"/>
              </a:ext>
            </a:extLst>
          </p:cNvPr>
          <p:cNvSpPr>
            <a:spLocks noGrp="1" noChangeArrowheads="1"/>
          </p:cNvSpPr>
          <p:nvPr>
            <p:ph idx="1"/>
          </p:nvPr>
        </p:nvSpPr>
        <p:spPr>
          <a:xfrm>
            <a:off x="908050" y="1233488"/>
            <a:ext cx="7105650" cy="4530725"/>
          </a:xfrm>
        </p:spPr>
        <p:txBody>
          <a:bodyPr/>
          <a:lstStyle/>
          <a:p>
            <a:r>
              <a:rPr lang="en-US" altLang="en-US"/>
              <a:t>Describes the arrival of processes, and CPU and I/O bursts probabilistically</a:t>
            </a:r>
          </a:p>
          <a:p>
            <a:pPr lvl="1"/>
            <a:r>
              <a:rPr lang="en-US" altLang="en-US"/>
              <a:t>Commonly exponential, and described by mean</a:t>
            </a:r>
          </a:p>
          <a:p>
            <a:pPr lvl="1"/>
            <a:r>
              <a:rPr lang="en-US" altLang="en-US"/>
              <a:t>Computes average throughput, utilization, waiting time, etc</a:t>
            </a:r>
          </a:p>
          <a:p>
            <a:r>
              <a:rPr lang="en-US" altLang="en-US"/>
              <a:t>Computer system described as network of servers, each with queue of waiting processes</a:t>
            </a:r>
          </a:p>
          <a:p>
            <a:pPr lvl="1"/>
            <a:r>
              <a:rPr lang="en-US" altLang="en-US"/>
              <a:t>Knowing arrival rates and service rates</a:t>
            </a:r>
          </a:p>
          <a:p>
            <a:pPr lvl="1"/>
            <a:r>
              <a:rPr lang="en-US" altLang="en-US"/>
              <a:t>Computes utilization, average queue length, average wait time, etc</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0044E427-AA72-4507-BA7B-39B1A7C7A544}"/>
              </a:ext>
            </a:extLst>
          </p:cNvPr>
          <p:cNvSpPr>
            <a:spLocks noGrp="1" noChangeArrowheads="1"/>
          </p:cNvSpPr>
          <p:nvPr>
            <p:ph type="title"/>
          </p:nvPr>
        </p:nvSpPr>
        <p:spPr/>
        <p:txBody>
          <a:bodyPr/>
          <a:lstStyle/>
          <a:p>
            <a:r>
              <a:rPr lang="en-US" altLang="en-US"/>
              <a:t>Little</a:t>
            </a:r>
            <a:r>
              <a:rPr lang="ja-JP" altLang="en-US"/>
              <a:t>’</a:t>
            </a:r>
            <a:r>
              <a:rPr lang="en-US" altLang="ja-JP"/>
              <a:t>s Formula</a:t>
            </a:r>
            <a:endParaRPr lang="en-US" altLang="en-US"/>
          </a:p>
        </p:txBody>
      </p:sp>
      <p:sp>
        <p:nvSpPr>
          <p:cNvPr id="132099" name="Content Placeholder 2">
            <a:extLst>
              <a:ext uri="{FF2B5EF4-FFF2-40B4-BE49-F238E27FC236}">
                <a16:creationId xmlns:a16="http://schemas.microsoft.com/office/drawing/2014/main" id="{F4D9A019-AB8D-4A73-A2D1-0B18BD9ED740}"/>
              </a:ext>
            </a:extLst>
          </p:cNvPr>
          <p:cNvSpPr>
            <a:spLocks noGrp="1" noChangeArrowheads="1"/>
          </p:cNvSpPr>
          <p:nvPr>
            <p:ph idx="1"/>
          </p:nvPr>
        </p:nvSpPr>
        <p:spPr>
          <a:xfrm>
            <a:off x="895350" y="1169988"/>
            <a:ext cx="7270750" cy="4530725"/>
          </a:xfrm>
        </p:spPr>
        <p:txBody>
          <a:bodyPr/>
          <a:lstStyle/>
          <a:p>
            <a:r>
              <a:rPr lang="en-US" altLang="en-US" i="1" dirty="0"/>
              <a:t>n</a:t>
            </a:r>
            <a:r>
              <a:rPr lang="en-US" altLang="en-US" dirty="0"/>
              <a:t> = average queue length</a:t>
            </a:r>
          </a:p>
          <a:p>
            <a:r>
              <a:rPr lang="en-US" altLang="en-US" i="1" dirty="0"/>
              <a:t>W</a:t>
            </a:r>
            <a:r>
              <a:rPr lang="en-US" altLang="en-US" dirty="0"/>
              <a:t> = average waiting time in queue</a:t>
            </a:r>
          </a:p>
          <a:p>
            <a:r>
              <a:rPr lang="en-US" altLang="en-US" i="1" dirty="0"/>
              <a:t>λ</a:t>
            </a:r>
            <a:r>
              <a:rPr lang="en-US" altLang="en-US" dirty="0"/>
              <a:t> = average arrival rate into queue</a:t>
            </a:r>
          </a:p>
          <a:p>
            <a:r>
              <a:rPr lang="en-US" altLang="en-US" dirty="0"/>
              <a:t>Little</a:t>
            </a:r>
            <a:r>
              <a:rPr lang="ja-JP" altLang="en-US" dirty="0"/>
              <a:t>’</a:t>
            </a:r>
            <a:r>
              <a:rPr lang="en-US" altLang="ja-JP" dirty="0"/>
              <a:t>s law – in steady state, processes leaving queue must equal processes arriving, thus:</a:t>
            </a:r>
            <a:br>
              <a:rPr lang="en-US" altLang="ja-JP" dirty="0"/>
            </a:br>
            <a:r>
              <a:rPr lang="en-US" altLang="ja-JP" dirty="0"/>
              <a:t>      </a:t>
            </a:r>
            <a:r>
              <a:rPr lang="en-US" altLang="ja-JP" i="1" dirty="0"/>
              <a:t>n </a:t>
            </a:r>
            <a:r>
              <a:rPr lang="en-US" altLang="ja-JP" dirty="0"/>
              <a:t>= </a:t>
            </a:r>
            <a:r>
              <a:rPr lang="en-US" altLang="ja-JP" i="1" dirty="0"/>
              <a:t>λ </a:t>
            </a:r>
            <a:r>
              <a:rPr lang="en-US" altLang="ja-JP" dirty="0"/>
              <a:t>x</a:t>
            </a:r>
            <a:r>
              <a:rPr lang="en-US" altLang="ja-JP" i="1" dirty="0"/>
              <a:t> W</a:t>
            </a:r>
          </a:p>
          <a:p>
            <a:pPr lvl="1"/>
            <a:r>
              <a:rPr lang="en-US" altLang="en-US" dirty="0"/>
              <a:t>Valid for any scheduling algorithm and arrival distribution</a:t>
            </a:r>
          </a:p>
          <a:p>
            <a:r>
              <a:rPr lang="en-US" altLang="en-US" dirty="0"/>
              <a:t>For example, if on average 7 processes arrive per second, and normally 14 processes in queue, then average wait time per process = 2 seconds</a:t>
            </a:r>
          </a:p>
          <a:p>
            <a:pPr lvl="1"/>
            <a:r>
              <a:rPr lang="en-US" altLang="en-US" dirty="0"/>
              <a:t>14 = 7 * </a:t>
            </a:r>
            <a:r>
              <a:rPr lang="en-US" altLang="en-US" i="1" dirty="0"/>
              <a:t>W</a:t>
            </a:r>
            <a:r>
              <a:rPr lang="en-US" altLang="en-US" dirty="0"/>
              <a:t> = 14/7 = </a:t>
            </a:r>
            <a:r>
              <a:rPr lang="en-US" altLang="en-US" i="1" dirty="0"/>
              <a:t>2</a:t>
            </a:r>
          </a:p>
          <a:p>
            <a:pPr lvl="1"/>
            <a:endParaRPr lang="en-US"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A781B83E-14CC-4876-A992-499CB72B491E}"/>
              </a:ext>
            </a:extLst>
          </p:cNvPr>
          <p:cNvSpPr>
            <a:spLocks noGrp="1" noChangeArrowheads="1"/>
          </p:cNvSpPr>
          <p:nvPr>
            <p:ph type="title"/>
          </p:nvPr>
        </p:nvSpPr>
        <p:spPr/>
        <p:txBody>
          <a:bodyPr/>
          <a:lstStyle/>
          <a:p>
            <a:r>
              <a:rPr lang="en-US" altLang="en-US"/>
              <a:t>Little’s Formula from his Paper</a:t>
            </a:r>
          </a:p>
        </p:txBody>
      </p:sp>
      <p:sp>
        <p:nvSpPr>
          <p:cNvPr id="133123" name="Content Placeholder 2">
            <a:extLst>
              <a:ext uri="{FF2B5EF4-FFF2-40B4-BE49-F238E27FC236}">
                <a16:creationId xmlns:a16="http://schemas.microsoft.com/office/drawing/2014/main" id="{FBA99D40-32C6-44C6-A535-2FE38FBF493E}"/>
              </a:ext>
            </a:extLst>
          </p:cNvPr>
          <p:cNvSpPr>
            <a:spLocks noGrp="1" noChangeArrowheads="1"/>
          </p:cNvSpPr>
          <p:nvPr>
            <p:ph idx="1"/>
          </p:nvPr>
        </p:nvSpPr>
        <p:spPr/>
        <p:txBody>
          <a:bodyPr/>
          <a:lstStyle/>
          <a:p>
            <a:r>
              <a:rPr lang="en-US" altLang="en-US"/>
              <a:t>Caroline is a wine buff and </a:t>
            </a:r>
            <a:r>
              <a:rPr lang="en-US" altLang="en-US" i="1"/>
              <a:t>bon vivant.</a:t>
            </a:r>
          </a:p>
          <a:p>
            <a:r>
              <a:rPr lang="en-US" altLang="en-US"/>
              <a:t>She likes to stop and browse wines at her favorite wine shop, </a:t>
            </a:r>
            <a:r>
              <a:rPr lang="en-US" altLang="en-US" i="1"/>
              <a:t>Transcendental Wines</a:t>
            </a:r>
            <a:r>
              <a:rPr lang="en-US" altLang="en-US"/>
              <a:t>.</a:t>
            </a:r>
          </a:p>
          <a:p>
            <a:r>
              <a:rPr lang="en-US" altLang="en-US"/>
              <a:t>Occasionally, she buys a few bottles to add to her collection.</a:t>
            </a:r>
          </a:p>
          <a:p>
            <a:r>
              <a:rPr lang="en-US" altLang="en-US"/>
              <a:t>She and her partner dine out frequently, but when they eat at home, they share a bottle from the cellar.</a:t>
            </a:r>
          </a:p>
          <a:p>
            <a:r>
              <a:rPr lang="en-US" altLang="en-US"/>
              <a:t>The wine rack holds up to 240 bottles, but is never full. It is usually about 2/3rds full or about 160 bottles on average.</a:t>
            </a:r>
          </a:p>
          <a:p>
            <a:r>
              <a:rPr lang="en-US" altLang="en-US"/>
              <a:t>One day, she reads an article that wines improve with age and wonders how long she has been keeping her wine.</a:t>
            </a:r>
          </a:p>
          <a:p>
            <a:r>
              <a:rPr lang="en-US" altLang="en-US"/>
              <a:t>She estimates that she buys about 8 bottles per month. </a:t>
            </a:r>
          </a:p>
          <a:p>
            <a:r>
              <a:rPr lang="en-US" altLang="en-US"/>
              <a:t>How can she calculate the average age of her bottles?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56C8FE51-988E-49B5-A18E-183780518B98}"/>
              </a:ext>
            </a:extLst>
          </p:cNvPr>
          <p:cNvSpPr>
            <a:spLocks noGrp="1" noChangeArrowheads="1"/>
          </p:cNvSpPr>
          <p:nvPr>
            <p:ph type="title"/>
          </p:nvPr>
        </p:nvSpPr>
        <p:spPr/>
        <p:txBody>
          <a:bodyPr/>
          <a:lstStyle/>
          <a:p>
            <a:r>
              <a:rPr lang="en-US" altLang="en-US"/>
              <a:t>Little’s Law</a:t>
            </a:r>
          </a:p>
        </p:txBody>
      </p:sp>
      <p:sp>
        <p:nvSpPr>
          <p:cNvPr id="134147" name="Content Placeholder 2">
            <a:extLst>
              <a:ext uri="{FF2B5EF4-FFF2-40B4-BE49-F238E27FC236}">
                <a16:creationId xmlns:a16="http://schemas.microsoft.com/office/drawing/2014/main" id="{31EDF563-C16B-4A6C-8A71-EABFB5A6B974}"/>
              </a:ext>
            </a:extLst>
          </p:cNvPr>
          <p:cNvSpPr>
            <a:spLocks noGrp="1" noChangeArrowheads="1"/>
          </p:cNvSpPr>
          <p:nvPr>
            <p:ph idx="1"/>
          </p:nvPr>
        </p:nvSpPr>
        <p:spPr/>
        <p:txBody>
          <a:bodyPr/>
          <a:lstStyle/>
          <a:p>
            <a:r>
              <a:rPr lang="en-US" altLang="en-US" dirty="0"/>
              <a:t>A “queuing system” consists of discrete objects called “items” that “arrive” at some “rate“ to the system</a:t>
            </a:r>
          </a:p>
          <a:p>
            <a:r>
              <a:rPr lang="en-US" altLang="en-US" dirty="0"/>
              <a:t>Let’s take Caroline’s wine cellar as the system.</a:t>
            </a:r>
          </a:p>
          <a:p>
            <a:r>
              <a:rPr lang="en-US" altLang="en-US" dirty="0"/>
              <a:t>Little’s Law states that under steady state conditions, the average number of items in a queuing system equals the average rate at which items arrive multiplied by the average time that an item spends in the system:</a:t>
            </a:r>
          </a:p>
          <a:p>
            <a:pPr lvl="1"/>
            <a:r>
              <a:rPr lang="en-US" altLang="en-US" dirty="0"/>
              <a:t>n = average number of items in the queuing system</a:t>
            </a:r>
          </a:p>
          <a:p>
            <a:pPr lvl="1"/>
            <a:r>
              <a:rPr lang="en-US" altLang="en-US" dirty="0"/>
              <a:t>W = average waiting time in the system for an item</a:t>
            </a:r>
          </a:p>
          <a:p>
            <a:pPr lvl="1"/>
            <a:r>
              <a:rPr lang="el-GR" altLang="en-US" dirty="0">
                <a:latin typeface="Arial" panose="020B0604020202020204" pitchFamily="34" charset="0"/>
              </a:rPr>
              <a:t>λ</a:t>
            </a:r>
            <a:r>
              <a:rPr lang="en-US" altLang="en-US" dirty="0">
                <a:latin typeface="Arial" panose="020B0604020202020204" pitchFamily="34" charset="0"/>
              </a:rPr>
              <a:t> = average number of items arriving per unit time</a:t>
            </a:r>
          </a:p>
          <a:p>
            <a:pPr lvl="1"/>
            <a:r>
              <a:rPr lang="en-US" altLang="en-US" dirty="0">
                <a:latin typeface="Arial" panose="020B0604020202020204" pitchFamily="34" charset="0"/>
              </a:rPr>
              <a:t>n = </a:t>
            </a:r>
            <a:r>
              <a:rPr lang="el-GR" altLang="en-US" dirty="0">
                <a:latin typeface="Arial" panose="020B0604020202020204" pitchFamily="34" charset="0"/>
              </a:rPr>
              <a:t>λ</a:t>
            </a:r>
            <a:r>
              <a:rPr lang="en-US" altLang="en-US" dirty="0">
                <a:latin typeface="Arial" panose="020B0604020202020204" pitchFamily="34" charset="0"/>
              </a:rPr>
              <a:t>W</a:t>
            </a:r>
          </a:p>
          <a:p>
            <a:r>
              <a:rPr lang="en-US" altLang="en-US" dirty="0"/>
              <a:t>To calculate the average time an “item” is in the system.</a:t>
            </a:r>
          </a:p>
          <a:p>
            <a:pPr lvl="1"/>
            <a:r>
              <a:rPr lang="en-US" altLang="en-US" dirty="0"/>
              <a:t>n = 2/3*240 = 160 		</a:t>
            </a:r>
            <a:r>
              <a:rPr lang="el-GR" altLang="en-US" dirty="0">
                <a:latin typeface="Arial" panose="020B0604020202020204" pitchFamily="34" charset="0"/>
              </a:rPr>
              <a:t>λ</a:t>
            </a:r>
            <a:r>
              <a:rPr lang="en-US" altLang="en-US" dirty="0">
                <a:latin typeface="Arial" panose="020B0604020202020204" pitchFamily="34" charset="0"/>
              </a:rPr>
              <a:t> = 12*8 = 96 bottles/year</a:t>
            </a:r>
          </a:p>
          <a:p>
            <a:pPr lvl="1"/>
            <a:r>
              <a:rPr lang="en-US" altLang="en-US" dirty="0">
                <a:latin typeface="Arial" panose="020B0604020202020204" pitchFamily="34" charset="0"/>
              </a:rPr>
              <a:t>W = 160/96 = 1.67 years (20 months).</a:t>
            </a:r>
            <a:endParaRPr lang="en-US"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68662223-A952-4B31-ACCD-93011D5E618F}"/>
              </a:ext>
            </a:extLst>
          </p:cNvPr>
          <p:cNvSpPr>
            <a:spLocks noGrp="1" noChangeArrowheads="1"/>
          </p:cNvSpPr>
          <p:nvPr>
            <p:ph type="title"/>
          </p:nvPr>
        </p:nvSpPr>
        <p:spPr/>
        <p:txBody>
          <a:bodyPr/>
          <a:lstStyle/>
          <a:p>
            <a:r>
              <a:rPr lang="en-US" altLang="en-US"/>
              <a:t>Simulations</a:t>
            </a:r>
          </a:p>
        </p:txBody>
      </p:sp>
      <p:sp>
        <p:nvSpPr>
          <p:cNvPr id="135171" name="Content Placeholder 2">
            <a:extLst>
              <a:ext uri="{FF2B5EF4-FFF2-40B4-BE49-F238E27FC236}">
                <a16:creationId xmlns:a16="http://schemas.microsoft.com/office/drawing/2014/main" id="{67317CE1-F760-4A3D-AB84-F0B13BB12E0E}"/>
              </a:ext>
            </a:extLst>
          </p:cNvPr>
          <p:cNvSpPr>
            <a:spLocks noGrp="1" noChangeArrowheads="1"/>
          </p:cNvSpPr>
          <p:nvPr>
            <p:ph idx="1"/>
          </p:nvPr>
        </p:nvSpPr>
        <p:spPr/>
        <p:txBody>
          <a:bodyPr/>
          <a:lstStyle/>
          <a:p>
            <a:r>
              <a:rPr lang="en-US" altLang="en-US" dirty="0"/>
              <a:t>Queueing models limited</a:t>
            </a:r>
          </a:p>
          <a:p>
            <a:r>
              <a:rPr lang="en-US" altLang="en-US" b="1" dirty="0">
                <a:solidFill>
                  <a:srgbClr val="3366FF"/>
                </a:solidFill>
              </a:rPr>
              <a:t>Simulations</a:t>
            </a:r>
            <a:r>
              <a:rPr lang="en-US" altLang="en-US" b="1" dirty="0"/>
              <a:t> </a:t>
            </a:r>
            <a:r>
              <a:rPr lang="en-US" altLang="en-US" dirty="0"/>
              <a:t>more accurate (benchmarking)</a:t>
            </a:r>
          </a:p>
          <a:p>
            <a:pPr lvl="1"/>
            <a:r>
              <a:rPr lang="en-US" altLang="en-US" dirty="0"/>
              <a:t>Programmed model of computer system</a:t>
            </a:r>
          </a:p>
          <a:p>
            <a:pPr lvl="1"/>
            <a:r>
              <a:rPr lang="en-US" altLang="en-US" dirty="0"/>
              <a:t>Clock is a variable</a:t>
            </a:r>
          </a:p>
          <a:p>
            <a:pPr lvl="1"/>
            <a:r>
              <a:rPr lang="en-US" altLang="en-US" dirty="0"/>
              <a:t>Gather statistics  indicating algorithm performance</a:t>
            </a:r>
          </a:p>
          <a:p>
            <a:pPr lvl="1"/>
            <a:r>
              <a:rPr lang="en-US" altLang="en-US" dirty="0"/>
              <a:t>Data to drive simulation gathered via</a:t>
            </a:r>
          </a:p>
          <a:p>
            <a:pPr lvl="2"/>
            <a:r>
              <a:rPr lang="en-US" altLang="en-US" dirty="0"/>
              <a:t>Random number generator according to probabilities</a:t>
            </a:r>
          </a:p>
          <a:p>
            <a:pPr lvl="2"/>
            <a:r>
              <a:rPr lang="en-US" altLang="en-US" dirty="0"/>
              <a:t>Distributions defined mathematically or empirically</a:t>
            </a:r>
          </a:p>
          <a:p>
            <a:pPr lvl="2"/>
            <a:r>
              <a:rPr lang="en-US" altLang="en-US" dirty="0"/>
              <a:t>Trace tapes record sequences of real events in real systems</a:t>
            </a:r>
          </a:p>
          <a:p>
            <a:pPr lvl="2"/>
            <a:endParaRPr lang="en-US" altLang="en-US" dirty="0"/>
          </a:p>
          <a:p>
            <a:pPr lvl="1"/>
            <a:endParaRPr lang="en-US"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CB33CF46-AE25-4EEE-8297-FF28234262BE}"/>
              </a:ext>
            </a:extLst>
          </p:cNvPr>
          <p:cNvSpPr>
            <a:spLocks noGrp="1" noChangeArrowheads="1"/>
          </p:cNvSpPr>
          <p:nvPr>
            <p:ph type="title"/>
          </p:nvPr>
        </p:nvSpPr>
        <p:spPr>
          <a:xfrm>
            <a:off x="1230313" y="166688"/>
            <a:ext cx="7850187" cy="576262"/>
          </a:xfrm>
        </p:spPr>
        <p:txBody>
          <a:bodyPr/>
          <a:lstStyle/>
          <a:p>
            <a:pPr eaLnBrk="1" hangingPunct="1"/>
            <a:r>
              <a:rPr lang="en-US" altLang="en-US" sz="2800"/>
              <a:t>Evaluation of CPU Schedulers by Simulation</a:t>
            </a:r>
          </a:p>
        </p:txBody>
      </p:sp>
      <p:pic>
        <p:nvPicPr>
          <p:cNvPr id="136195" name="Picture 1" descr="6_25.pdf">
            <a:extLst>
              <a:ext uri="{FF2B5EF4-FFF2-40B4-BE49-F238E27FC236}">
                <a16:creationId xmlns:a16="http://schemas.microsoft.com/office/drawing/2014/main" id="{77E89AC6-56AB-4AC0-8967-F3C296C943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1379538"/>
            <a:ext cx="6367463"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A7417BA0-C050-490B-B55B-4B96C29F6CFA}"/>
              </a:ext>
            </a:extLst>
          </p:cNvPr>
          <p:cNvSpPr>
            <a:spLocks noGrp="1" noChangeArrowheads="1"/>
          </p:cNvSpPr>
          <p:nvPr>
            <p:ph type="title" idx="4294967295"/>
          </p:nvPr>
        </p:nvSpPr>
        <p:spPr>
          <a:xfrm>
            <a:off x="1404938" y="188913"/>
            <a:ext cx="6824662" cy="576262"/>
          </a:xfrm>
        </p:spPr>
        <p:txBody>
          <a:bodyPr/>
          <a:lstStyle/>
          <a:p>
            <a:r>
              <a:rPr lang="en-US" altLang="en-US"/>
              <a:t>Implementation</a:t>
            </a:r>
          </a:p>
        </p:txBody>
      </p:sp>
      <p:sp>
        <p:nvSpPr>
          <p:cNvPr id="138243" name="Content Placeholder 2">
            <a:extLst>
              <a:ext uri="{FF2B5EF4-FFF2-40B4-BE49-F238E27FC236}">
                <a16:creationId xmlns:a16="http://schemas.microsoft.com/office/drawing/2014/main" id="{BB5268DD-77E1-45F5-8F07-C4EC91E5D13F}"/>
              </a:ext>
            </a:extLst>
          </p:cNvPr>
          <p:cNvSpPr txBox="1">
            <a:spLocks/>
          </p:cNvSpPr>
          <p:nvPr/>
        </p:nvSpPr>
        <p:spPr bwMode="auto">
          <a:xfrm>
            <a:off x="850900" y="1208088"/>
            <a:ext cx="75311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lstStyle>
            <a:lvl1pPr marL="488950" indent="-488950" defTabSz="1304925">
              <a:spcBef>
                <a:spcPct val="35000"/>
              </a:spcBef>
              <a:buClr>
                <a:srgbClr val="993300"/>
              </a:buClr>
              <a:buSzPct val="90000"/>
              <a:buFont typeface="Monotype Sorts"/>
              <a:buChar char="n"/>
              <a:defRPr kumimoji="1">
                <a:solidFill>
                  <a:schemeClr val="tx1"/>
                </a:solidFill>
                <a:latin typeface="Helvetica" panose="020B0604020202020204" pitchFamily="34" charset="0"/>
                <a:ea typeface="MS PGothic" panose="020B0600070205080204" pitchFamily="34" charset="-128"/>
              </a:defRPr>
            </a:lvl1pPr>
            <a:lvl2pPr marL="1141413" indent="-488950" defTabSz="1304925">
              <a:spcBef>
                <a:spcPct val="35000"/>
              </a:spcBef>
              <a:buClr>
                <a:srgbClr val="CC6600"/>
              </a:buClr>
              <a:buSzPct val="80000"/>
              <a:buFont typeface="Monotype Sorts"/>
              <a:buChar char="l"/>
              <a:defRPr kumimoji="1">
                <a:solidFill>
                  <a:schemeClr val="tx1"/>
                </a:solidFill>
                <a:latin typeface="Helvetica" panose="020B0604020202020204" pitchFamily="34" charset="0"/>
                <a:ea typeface="MS PGothic" panose="020B0600070205080204" pitchFamily="34" charset="-128"/>
              </a:defRPr>
            </a:lvl2pPr>
            <a:lvl3pPr marL="1550988" indent="-325438" defTabSz="1304925">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defTabSz="1304925">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defTabSz="1304925">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defTabSz="1304925"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defTabSz="1304925"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defTabSz="1304925"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defTabSz="1304925"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r>
              <a:rPr lang="en-US" altLang="en-US"/>
              <a:t>Even simulations have limited accuracy</a:t>
            </a:r>
          </a:p>
          <a:p>
            <a:r>
              <a:rPr lang="en-US" altLang="en-US"/>
              <a:t>Just implement new scheduler and test in real systems</a:t>
            </a:r>
          </a:p>
          <a:p>
            <a:pPr lvl="1">
              <a:buClr>
                <a:srgbClr val="993300"/>
              </a:buClr>
              <a:buSzPct val="90000"/>
              <a:buFont typeface="Monotype Sorts"/>
              <a:buChar char="n"/>
            </a:pPr>
            <a:r>
              <a:rPr lang="en-US" altLang="en-US"/>
              <a:t>High cost, high risk</a:t>
            </a:r>
          </a:p>
          <a:p>
            <a:pPr lvl="1">
              <a:buClr>
                <a:srgbClr val="993300"/>
              </a:buClr>
              <a:buSzPct val="90000"/>
              <a:buFont typeface="Monotype Sorts"/>
              <a:buChar char="n"/>
            </a:pPr>
            <a:r>
              <a:rPr lang="en-US" altLang="en-US"/>
              <a:t>Environments vary</a:t>
            </a:r>
          </a:p>
          <a:p>
            <a:r>
              <a:rPr lang="en-US" altLang="en-US"/>
              <a:t>Most flexible schedulers can be modified per-site or per-system</a:t>
            </a:r>
          </a:p>
          <a:p>
            <a:r>
              <a:rPr lang="en-US" altLang="en-US"/>
              <a:t>Or APIs to modify priorities</a:t>
            </a:r>
          </a:p>
          <a:p>
            <a:r>
              <a:rPr lang="en-US" altLang="en-US"/>
              <a:t>But again environments vary</a:t>
            </a:r>
          </a:p>
          <a:p>
            <a:endParaRPr lang="en-US" altLang="en-US"/>
          </a:p>
          <a:p>
            <a:pPr lvl="2"/>
            <a:endParaRPr lang="en-US" altLang="en-US"/>
          </a:p>
          <a:p>
            <a:pPr lvl="1"/>
            <a:endParaRPr lang="en-US"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6F33C74A-B4F6-430C-8743-716580AFCACD}"/>
              </a:ext>
            </a:extLst>
          </p:cNvPr>
          <p:cNvSpPr>
            <a:spLocks noGrp="1" noChangeArrowheads="1"/>
          </p:cNvSpPr>
          <p:nvPr>
            <p:ph type="ctrTitle"/>
          </p:nvPr>
        </p:nvSpPr>
        <p:spPr/>
        <p:txBody>
          <a:bodyPr/>
          <a:lstStyle/>
          <a:p>
            <a:pPr eaLnBrk="1" hangingPunct="1"/>
            <a:r>
              <a:rPr lang="en-US" altLang="en-US"/>
              <a:t>End of Chapter 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E203-264E-4692-9A1E-D8E417744398}"/>
              </a:ext>
            </a:extLst>
          </p:cNvPr>
          <p:cNvSpPr>
            <a:spLocks noGrp="1"/>
          </p:cNvSpPr>
          <p:nvPr>
            <p:ph type="title"/>
          </p:nvPr>
        </p:nvSpPr>
        <p:spPr/>
        <p:txBody>
          <a:bodyPr/>
          <a:lstStyle/>
          <a:p>
            <a:r>
              <a:rPr lang="en-US" dirty="0"/>
              <a:t>Dispatch Latency</a:t>
            </a:r>
          </a:p>
        </p:txBody>
      </p:sp>
      <p:sp>
        <p:nvSpPr>
          <p:cNvPr id="3" name="Content Placeholder 2">
            <a:extLst>
              <a:ext uri="{FF2B5EF4-FFF2-40B4-BE49-F238E27FC236}">
                <a16:creationId xmlns:a16="http://schemas.microsoft.com/office/drawing/2014/main" id="{62777E11-C01C-4189-8D5F-D0D4B3E0AD01}"/>
              </a:ext>
            </a:extLst>
          </p:cNvPr>
          <p:cNvSpPr>
            <a:spLocks noGrp="1"/>
          </p:cNvSpPr>
          <p:nvPr>
            <p:ph idx="1"/>
          </p:nvPr>
        </p:nvSpPr>
        <p:spPr/>
        <p:txBody>
          <a:bodyPr/>
          <a:lstStyle/>
          <a:p>
            <a:r>
              <a:rPr lang="en-US" altLang="en-US" b="1" dirty="0">
                <a:solidFill>
                  <a:srgbClr val="3366FF"/>
                </a:solidFill>
              </a:rPr>
              <a:t>Dispatch latency </a:t>
            </a:r>
            <a:r>
              <a:rPr lang="en-US" altLang="en-US" dirty="0"/>
              <a:t>– time it takes for the dispatcher to stop one process and start another running</a:t>
            </a:r>
          </a:p>
        </p:txBody>
      </p:sp>
      <p:pic>
        <p:nvPicPr>
          <p:cNvPr id="5" name="Picture 1">
            <a:extLst>
              <a:ext uri="{FF2B5EF4-FFF2-40B4-BE49-F238E27FC236}">
                <a16:creationId xmlns:a16="http://schemas.microsoft.com/office/drawing/2014/main" id="{F5D07FE1-DB3F-48CD-8F05-D07158F722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4916" y="2014838"/>
            <a:ext cx="5405539"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562716"/>
      </p:ext>
    </p:extLst>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55712</TotalTime>
  <Words>6505</Words>
  <Application>Microsoft Office PowerPoint</Application>
  <PresentationFormat>On-screen Show (4:3)</PresentationFormat>
  <Paragraphs>756</Paragraphs>
  <Slides>87</Slides>
  <Notes>60</Notes>
  <HiddenSlides>5</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101" baseType="lpstr">
      <vt:lpstr>Arial</vt:lpstr>
      <vt:lpstr>Cambria</vt:lpstr>
      <vt:lpstr>Cambria Math</vt:lpstr>
      <vt:lpstr>Courier New</vt:lpstr>
      <vt:lpstr>Helvetica</vt:lpstr>
      <vt:lpstr>ibm-plex-sans</vt:lpstr>
      <vt:lpstr>Lucida Grande</vt:lpstr>
      <vt:lpstr>Monotype Sorts</vt:lpstr>
      <vt:lpstr>Symbol</vt:lpstr>
      <vt:lpstr>Times New Roman</vt:lpstr>
      <vt:lpstr>Verdana</vt:lpstr>
      <vt:lpstr>Webdings</vt:lpstr>
      <vt:lpstr>os-8</vt:lpstr>
      <vt:lpstr>Equation</vt:lpstr>
      <vt:lpstr>Chapter 5:  CPU Scheduling</vt:lpstr>
      <vt:lpstr>Chapter 5:  CPU Scheduling</vt:lpstr>
      <vt:lpstr>Objectives</vt:lpstr>
      <vt:lpstr>Basic Concepts</vt:lpstr>
      <vt:lpstr>Histogram of CPU-burst Times</vt:lpstr>
      <vt:lpstr>CPU Scheduler</vt:lpstr>
      <vt:lpstr>Diagram of Process State</vt:lpstr>
      <vt:lpstr>Dispatcher</vt:lpstr>
      <vt:lpstr>Dispatch Latency</vt:lpstr>
      <vt:lpstr>CPU Switch From Process to Process</vt:lpstr>
      <vt:lpstr>Scheduling Criteria</vt:lpstr>
      <vt:lpstr>Scheduling Algorithm Optimization Criteria</vt:lpstr>
      <vt:lpstr>CPU Scheduling Analytics</vt:lpstr>
      <vt:lpstr>First- Come, First-Served (FCFS) Scheduling</vt:lpstr>
      <vt:lpstr>FCFS Scheduling (Cont.)</vt:lpstr>
      <vt:lpstr>Shortest-Job-First (SJF) Scheduling</vt:lpstr>
      <vt:lpstr>Example of SJF</vt:lpstr>
      <vt:lpstr>Determining Length of Next CPU Burst</vt:lpstr>
      <vt:lpstr>Prediction of the Length of the Next CPU Burst</vt:lpstr>
      <vt:lpstr>Examples of Exponential Averaging</vt:lpstr>
      <vt:lpstr>Example of Shortest-remaining-time-first</vt:lpstr>
      <vt:lpstr>Round Robin (RR)</vt:lpstr>
      <vt:lpstr>Example of RR with Time Quantum = 4</vt:lpstr>
      <vt:lpstr>Time Quantum and Context Switch Time</vt:lpstr>
      <vt:lpstr>Turnaround Time Varies With The Time Quantum</vt:lpstr>
      <vt:lpstr>Round Robin Example</vt:lpstr>
      <vt:lpstr>Priority Scheduling</vt:lpstr>
      <vt:lpstr>Example of Priority Scheduling</vt:lpstr>
      <vt:lpstr>Multilevel Queue</vt:lpstr>
      <vt:lpstr>Multilevel Queue</vt:lpstr>
      <vt:lpstr>Multilevel Queue Scheduling</vt:lpstr>
      <vt:lpstr>Multilevel-Queue Scheduling</vt:lpstr>
      <vt:lpstr>Multilevel Feedback Queue</vt:lpstr>
      <vt:lpstr>Example of Multilevel Feedback Queue</vt:lpstr>
      <vt:lpstr>Multilevel vs Multilevel Feedback</vt:lpstr>
      <vt:lpstr>Thread Scheduling</vt:lpstr>
      <vt:lpstr>Pthread Scheduling</vt:lpstr>
      <vt:lpstr>Pthread Scheduling</vt:lpstr>
      <vt:lpstr>Pthread Scheduling API</vt:lpstr>
      <vt:lpstr>Pthread Scheduling API</vt:lpstr>
      <vt:lpstr>Multiple-Processor Scheduling</vt:lpstr>
      <vt:lpstr>Processor Affinity</vt:lpstr>
      <vt:lpstr>NUMA and CPU Scheduling</vt:lpstr>
      <vt:lpstr>Multiple-Processor Scheduling – Load Balancing</vt:lpstr>
      <vt:lpstr>Multiple-Processor Scheduling – Load Balancing</vt:lpstr>
      <vt:lpstr>Multicore Processors</vt:lpstr>
      <vt:lpstr>Multithreaded Multicore System</vt:lpstr>
      <vt:lpstr>Virtualization and Scheduling</vt:lpstr>
      <vt:lpstr>Real-Time CPU Scheduling</vt:lpstr>
      <vt:lpstr>Real-Time CPU Scheduling (Cont.)</vt:lpstr>
      <vt:lpstr>Priority-based Scheduling</vt:lpstr>
      <vt:lpstr>Rate Monotonic Scheduling</vt:lpstr>
      <vt:lpstr>Missed Deadlines with Rate Monotonic Scheduling</vt:lpstr>
      <vt:lpstr>Earliest Deadline First Scheduling (EDF)</vt:lpstr>
      <vt:lpstr>Proportional Share Scheduling</vt:lpstr>
      <vt:lpstr>POSIX Real-Time Scheduling</vt:lpstr>
      <vt:lpstr>POSIX Real-Time Scheduling API</vt:lpstr>
      <vt:lpstr>POSIX Real-Time Scheduling API (Cont.)</vt:lpstr>
      <vt:lpstr>Operating System Examples</vt:lpstr>
      <vt:lpstr>Linux Scheduling Through Version 2.5</vt:lpstr>
      <vt:lpstr>Linux Scheduling in Version 2.6.23 +</vt:lpstr>
      <vt:lpstr>CFS Performance</vt:lpstr>
      <vt:lpstr>Linux Scheduling (Cont.)</vt:lpstr>
      <vt:lpstr>Windows Scheduling</vt:lpstr>
      <vt:lpstr>Windows Priority Classes</vt:lpstr>
      <vt:lpstr>Windows Priority Classes (Cont.)</vt:lpstr>
      <vt:lpstr>Windows Priorities</vt:lpstr>
      <vt:lpstr>Android Scheduling</vt:lpstr>
      <vt:lpstr> Tweaking the CFS Scheduler</vt:lpstr>
      <vt:lpstr>Tunable Kernel Parameters</vt:lpstr>
      <vt:lpstr>Tunable Kernel Parameters</vt:lpstr>
      <vt:lpstr>Gaming Parameter</vt:lpstr>
      <vt:lpstr>Device Responsiveness</vt:lpstr>
      <vt:lpstr>Low Battery Consumption</vt:lpstr>
      <vt:lpstr>Gaming Tweaks</vt:lpstr>
      <vt:lpstr>PTHREAD Scope</vt:lpstr>
      <vt:lpstr>Test Thread Scheduling Scope</vt:lpstr>
      <vt:lpstr>Algorithm Evaluation</vt:lpstr>
      <vt:lpstr>Deterministic Evaluation</vt:lpstr>
      <vt:lpstr>Queueing Models</vt:lpstr>
      <vt:lpstr>Little’s Formula</vt:lpstr>
      <vt:lpstr>Little’s Formula from his Paper</vt:lpstr>
      <vt:lpstr>Little’s Law</vt:lpstr>
      <vt:lpstr>Simulations</vt:lpstr>
      <vt:lpstr>Evaluation of CPU Schedulers by Simulation</vt:lpstr>
      <vt:lpstr>Implementation</vt:lpstr>
      <vt:lpstr>End of Chapter 6</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Julie A. Harazduk</cp:lastModifiedBy>
  <cp:revision>326</cp:revision>
  <cp:lastPrinted>2013-09-10T17:57:57Z</cp:lastPrinted>
  <dcterms:created xsi:type="dcterms:W3CDTF">2011-01-13T23:43:38Z</dcterms:created>
  <dcterms:modified xsi:type="dcterms:W3CDTF">2020-10-13T14:05:20Z</dcterms:modified>
</cp:coreProperties>
</file>