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75" r:id="rId2"/>
    <p:sldId id="276" r:id="rId3"/>
    <p:sldId id="278" r:id="rId4"/>
    <p:sldId id="277" r:id="rId5"/>
    <p:sldId id="279" r:id="rId6"/>
    <p:sldId id="273" r:id="rId7"/>
    <p:sldId id="287" r:id="rId8"/>
    <p:sldId id="288" r:id="rId9"/>
    <p:sldId id="289" r:id="rId10"/>
    <p:sldId id="284" r:id="rId11"/>
    <p:sldId id="285" r:id="rId12"/>
    <p:sldId id="291" r:id="rId13"/>
    <p:sldId id="286" r:id="rId14"/>
    <p:sldId id="290" r:id="rId15"/>
    <p:sldId id="468" r:id="rId16"/>
    <p:sldId id="257" r:id="rId17"/>
    <p:sldId id="258" r:id="rId18"/>
    <p:sldId id="274" r:id="rId19"/>
    <p:sldId id="280" r:id="rId20"/>
    <p:sldId id="281" r:id="rId21"/>
    <p:sldId id="282" r:id="rId22"/>
    <p:sldId id="259" r:id="rId23"/>
    <p:sldId id="271" r:id="rId24"/>
    <p:sldId id="272" r:id="rId25"/>
    <p:sldId id="260" r:id="rId26"/>
    <p:sldId id="261" r:id="rId27"/>
    <p:sldId id="283" r:id="rId28"/>
    <p:sldId id="263" r:id="rId29"/>
    <p:sldId id="264" r:id="rId30"/>
    <p:sldId id="268"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160" y="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90D54B-BE67-4364-B442-84D6F6466284}" type="datetimeFigureOut">
              <a:rPr lang="en-US" smtClean="0"/>
              <a:t>1/20/2022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375EBD-B8F7-4FA5-97E7-578EDC84BCDC}" type="slidenum">
              <a:rPr lang="en-US" smtClean="0"/>
              <a:t>‹#›</a:t>
            </a:fld>
            <a:endParaRPr lang="en-US"/>
          </a:p>
        </p:txBody>
      </p:sp>
    </p:spTree>
    <p:extLst>
      <p:ext uri="{BB962C8B-B14F-4D97-AF65-F5344CB8AC3E}">
        <p14:creationId xmlns:p14="http://schemas.microsoft.com/office/powerpoint/2010/main" val="3867561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75EBD-B8F7-4FA5-97E7-578EDC84BCDC}" type="slidenum">
              <a:rPr lang="en-US" smtClean="0"/>
              <a:t>3</a:t>
            </a:fld>
            <a:endParaRPr lang="en-US"/>
          </a:p>
        </p:txBody>
      </p:sp>
    </p:spTree>
    <p:extLst>
      <p:ext uri="{BB962C8B-B14F-4D97-AF65-F5344CB8AC3E}">
        <p14:creationId xmlns:p14="http://schemas.microsoft.com/office/powerpoint/2010/main" val="826523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8C5158EA-AB57-4781-987B-D9741EDB1073}"/>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051CCDE2-0995-4636-A20C-48F1CB211E6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Computing system is hardware, operating system, systems and applications programs and users.</a:t>
            </a:r>
          </a:p>
          <a:p>
            <a:r>
              <a:rPr lang="en-US" altLang="en-US">
                <a:latin typeface="Times New Roman" panose="02020603050405020304" pitchFamily="18" charset="0"/>
              </a:rPr>
              <a:t>We access components through the interface which is often considered part of the OS.</a:t>
            </a:r>
          </a:p>
          <a:p>
            <a:r>
              <a:rPr lang="en-US" altLang="en-US">
                <a:latin typeface="Times New Roman" panose="02020603050405020304" pitchFamily="18" charset="0"/>
              </a:rPr>
              <a:t>We need an operating system to make sure components are used well, to allocate resources and to provide protection and security</a:t>
            </a:r>
          </a:p>
          <a:p>
            <a:r>
              <a:rPr lang="en-US" altLang="en-US">
                <a:latin typeface="Times New Roman" panose="02020603050405020304" pitchFamily="18" charset="0"/>
              </a:rPr>
              <a:t>The hardware devices sit on a common bus with shared memory and functions independently of each other to work in parallel.</a:t>
            </a:r>
          </a:p>
          <a:p>
            <a:r>
              <a:rPr lang="en-US" altLang="en-US">
                <a:latin typeface="Times New Roman" panose="02020603050405020304" pitchFamily="18" charset="0"/>
              </a:rPr>
              <a:t>Interrupts, traps and exceptions are used to tell the operating system that we and devices have needs.</a:t>
            </a:r>
          </a:p>
          <a:p>
            <a:r>
              <a:rPr lang="en-US" altLang="en-US">
                <a:latin typeface="Times New Roman" panose="02020603050405020304" pitchFamily="18" charset="0"/>
              </a:rPr>
              <a:t>See slides for different areas of responsibilities.</a:t>
            </a:r>
          </a:p>
        </p:txBody>
      </p:sp>
      <p:sp>
        <p:nvSpPr>
          <p:cNvPr id="9220" name="Slide Number Placeholder 3">
            <a:extLst>
              <a:ext uri="{FF2B5EF4-FFF2-40B4-BE49-F238E27FC236}">
                <a16:creationId xmlns:a16="http://schemas.microsoft.com/office/drawing/2014/main" id="{07AAFD87-587E-49C1-85A0-B519803C60F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542B2D6-FAF5-490B-A64D-FEF47D0F3F82}" type="slidenum">
              <a:rPr lang="en-US" altLang="en-US" smtClean="0">
                <a:latin typeface="Times New Roman" panose="02020603050405020304" pitchFamily="18" charset="0"/>
              </a:rPr>
              <a:pPr/>
              <a:t>15</a:t>
            </a:fld>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en.wikipedia.org/wiki/Cathode_ray_tub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fordham.zoom.us/j/2382029517?pwd=VitRbkN0M1pXdjFGaHM0N3c5TGNPQT09" TargetMode="External"/><Relationship Id="rId2" Type="http://schemas.openxmlformats.org/officeDocument/2006/relationships/hyperlink" Target="mailto:jharazduk@fordham.edu" TargetMode="External"/><Relationship Id="rId1" Type="http://schemas.openxmlformats.org/officeDocument/2006/relationships/slideLayout" Target="../slideLayouts/slideLayout2.xml"/><Relationship Id="rId5" Type="http://schemas.openxmlformats.org/officeDocument/2006/relationships/hyperlink" Target="https://storm.cis.fordham.edu/harazduk/cs3595" TargetMode="External"/><Relationship Id="rId4" Type="http://schemas.openxmlformats.org/officeDocument/2006/relationships/hyperlink" Target="https://storm.cis.fordham.edu/harazduk/OS"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en.wikipedia.org/wiki/Atlas_Computer_(Manchester)" TargetMode="External"/><Relationship Id="rId2" Type="http://schemas.openxmlformats.org/officeDocument/2006/relationships/hyperlink" Target="https://en.wikipedia.org/wiki/University_of_Manchester"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gif"/></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se0F1bLfFKY" TargetMode="External"/><Relationship Id="rId1" Type="http://schemas.openxmlformats.org/officeDocument/2006/relationships/video" Target="https://www.youtube.com/embed/YnnGbcM-H8c" TargetMode="Externa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16.jpeg"/><Relationship Id="rId2" Type="http://schemas.openxmlformats.org/officeDocument/2006/relationships/video" Target="https://www.youtube.com/embed/5QwkLPg-mY0" TargetMode="External"/><Relationship Id="rId1" Type="http://schemas.openxmlformats.org/officeDocument/2006/relationships/video" Target="https://www.youtube.com/embed/uZnuu18FtQk" TargetMode="Externa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torm.cis.fordham.edu/harazduk/cs3595"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Operating Systems</a:t>
            </a:r>
          </a:p>
        </p:txBody>
      </p:sp>
      <p:sp>
        <p:nvSpPr>
          <p:cNvPr id="3" name="Subtitle 2"/>
          <p:cNvSpPr>
            <a:spLocks noGrp="1"/>
          </p:cNvSpPr>
          <p:nvPr>
            <p:ph type="subTitle" idx="1"/>
          </p:nvPr>
        </p:nvSpPr>
        <p:spPr/>
        <p:txBody>
          <a:bodyPr/>
          <a:lstStyle/>
          <a:p>
            <a:r>
              <a:rPr lang="en-US" dirty="0"/>
              <a:t>CISC 3595</a:t>
            </a:r>
          </a:p>
        </p:txBody>
      </p:sp>
    </p:spTree>
    <p:extLst>
      <p:ext uri="{BB962C8B-B14F-4D97-AF65-F5344CB8AC3E}">
        <p14:creationId xmlns:p14="http://schemas.microsoft.com/office/powerpoint/2010/main" val="2388100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E322E-5FC2-4283-84C4-3B4F5DA311D7}"/>
              </a:ext>
            </a:extLst>
          </p:cNvPr>
          <p:cNvSpPr>
            <a:spLocks noGrp="1"/>
          </p:cNvSpPr>
          <p:nvPr>
            <p:ph type="title"/>
          </p:nvPr>
        </p:nvSpPr>
        <p:spPr/>
        <p:txBody>
          <a:bodyPr>
            <a:normAutofit/>
          </a:bodyPr>
          <a:lstStyle/>
          <a:p>
            <a:r>
              <a:rPr lang="en-US" dirty="0"/>
              <a:t>Humans Multitasking</a:t>
            </a:r>
          </a:p>
        </p:txBody>
      </p:sp>
      <p:sp>
        <p:nvSpPr>
          <p:cNvPr id="3" name="Content Placeholder 2">
            <a:extLst>
              <a:ext uri="{FF2B5EF4-FFF2-40B4-BE49-F238E27FC236}">
                <a16:creationId xmlns:a16="http://schemas.microsoft.com/office/drawing/2014/main" id="{0C624730-4B33-4E7B-96D7-09DA3A32FD1B}"/>
              </a:ext>
            </a:extLst>
          </p:cNvPr>
          <p:cNvSpPr>
            <a:spLocks noGrp="1"/>
          </p:cNvSpPr>
          <p:nvPr>
            <p:ph idx="1"/>
          </p:nvPr>
        </p:nvSpPr>
        <p:spPr/>
        <p:txBody>
          <a:bodyPr>
            <a:normAutofit/>
          </a:bodyPr>
          <a:lstStyle/>
          <a:p>
            <a:r>
              <a:rPr lang="en-US" dirty="0"/>
              <a:t>Humans can only keep 1-2 maybe 3 thoughts in their brains at once.</a:t>
            </a:r>
          </a:p>
          <a:p>
            <a:pPr lvl="1"/>
            <a:r>
              <a:rPr lang="en-US" dirty="0"/>
              <a:t>We are single minded</a:t>
            </a:r>
          </a:p>
          <a:p>
            <a:pPr lvl="1"/>
            <a:r>
              <a:rPr lang="en-US" dirty="0"/>
              <a:t>We have limited cognitive capacity</a:t>
            </a:r>
          </a:p>
          <a:p>
            <a:r>
              <a:rPr lang="en-US" dirty="0"/>
              <a:t>The average teenager believes they can follow 6 forms of media at once.</a:t>
            </a:r>
          </a:p>
          <a:p>
            <a:pPr lvl="1"/>
            <a:r>
              <a:rPr lang="en-US" dirty="0"/>
              <a:t>Not really at once, they juggle them</a:t>
            </a:r>
          </a:p>
          <a:p>
            <a:pPr lvl="1"/>
            <a:r>
              <a:rPr lang="en-US" dirty="0"/>
              <a:t>Not really at once, they switch back and forth</a:t>
            </a:r>
          </a:p>
        </p:txBody>
      </p:sp>
    </p:spTree>
    <p:extLst>
      <p:ext uri="{BB962C8B-B14F-4D97-AF65-F5344CB8AC3E}">
        <p14:creationId xmlns:p14="http://schemas.microsoft.com/office/powerpoint/2010/main" val="2862996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442B1-1C6A-42E2-8392-C3512B1C72D1}"/>
              </a:ext>
            </a:extLst>
          </p:cNvPr>
          <p:cNvSpPr>
            <a:spLocks noGrp="1"/>
          </p:cNvSpPr>
          <p:nvPr>
            <p:ph type="title"/>
          </p:nvPr>
        </p:nvSpPr>
        <p:spPr/>
        <p:txBody>
          <a:bodyPr/>
          <a:lstStyle/>
          <a:p>
            <a:r>
              <a:rPr lang="en-US" dirty="0"/>
              <a:t>How Humans multitask</a:t>
            </a:r>
          </a:p>
        </p:txBody>
      </p:sp>
      <p:sp>
        <p:nvSpPr>
          <p:cNvPr id="3" name="Content Placeholder 2">
            <a:extLst>
              <a:ext uri="{FF2B5EF4-FFF2-40B4-BE49-F238E27FC236}">
                <a16:creationId xmlns:a16="http://schemas.microsoft.com/office/drawing/2014/main" id="{9DB34841-ABCD-41AE-BC26-FEA8FA964872}"/>
              </a:ext>
            </a:extLst>
          </p:cNvPr>
          <p:cNvSpPr>
            <a:spLocks noGrp="1"/>
          </p:cNvSpPr>
          <p:nvPr>
            <p:ph idx="1"/>
          </p:nvPr>
        </p:nvSpPr>
        <p:spPr/>
        <p:txBody>
          <a:bodyPr>
            <a:normAutofit lnSpcReduction="10000"/>
          </a:bodyPr>
          <a:lstStyle/>
          <a:p>
            <a:r>
              <a:rPr lang="en-US" dirty="0"/>
              <a:t>Humans don’t notice the switching because it’s “papered over”</a:t>
            </a:r>
          </a:p>
          <a:p>
            <a:pPr lvl="1"/>
            <a:r>
              <a:rPr lang="en-US" dirty="0"/>
              <a:t>Creates a seamless experience of consciousness</a:t>
            </a:r>
          </a:p>
          <a:p>
            <a:r>
              <a:rPr lang="en-US" dirty="0"/>
              <a:t>Humans reconfigure their brains every time they switch subjects</a:t>
            </a:r>
          </a:p>
          <a:p>
            <a:pPr lvl="1"/>
            <a:r>
              <a:rPr lang="en-US" dirty="0"/>
              <a:t>Moment to moment, task to task</a:t>
            </a:r>
          </a:p>
          <a:p>
            <a:pPr lvl="1"/>
            <a:r>
              <a:rPr lang="en-US" dirty="0"/>
              <a:t>Comes with a cost</a:t>
            </a:r>
          </a:p>
          <a:p>
            <a:r>
              <a:rPr lang="en-US" dirty="0"/>
              <a:t>Humans have to remember specifics about the task once switched, which takes time</a:t>
            </a:r>
          </a:p>
        </p:txBody>
      </p:sp>
    </p:spTree>
    <p:extLst>
      <p:ext uri="{BB962C8B-B14F-4D97-AF65-F5344CB8AC3E}">
        <p14:creationId xmlns:p14="http://schemas.microsoft.com/office/powerpoint/2010/main" val="4173138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92E46-F0C4-4535-9E9E-B32E6F1B016E}"/>
              </a:ext>
            </a:extLst>
          </p:cNvPr>
          <p:cNvSpPr>
            <a:spLocks noGrp="1"/>
          </p:cNvSpPr>
          <p:nvPr>
            <p:ph type="title"/>
          </p:nvPr>
        </p:nvSpPr>
        <p:spPr/>
        <p:txBody>
          <a:bodyPr/>
          <a:lstStyle/>
          <a:p>
            <a:r>
              <a:rPr lang="en-US" dirty="0"/>
              <a:t>How are Humans and Computers Alike?</a:t>
            </a:r>
          </a:p>
        </p:txBody>
      </p:sp>
      <p:sp>
        <p:nvSpPr>
          <p:cNvPr id="3" name="Text Placeholder 2">
            <a:extLst>
              <a:ext uri="{FF2B5EF4-FFF2-40B4-BE49-F238E27FC236}">
                <a16:creationId xmlns:a16="http://schemas.microsoft.com/office/drawing/2014/main" id="{8E24C9AC-340E-40A2-90F6-47E97EFEE85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094988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92061-54A9-43AA-A7FD-974E2832AD00}"/>
              </a:ext>
            </a:extLst>
          </p:cNvPr>
          <p:cNvSpPr>
            <a:spLocks noGrp="1"/>
          </p:cNvSpPr>
          <p:nvPr>
            <p:ph type="title"/>
          </p:nvPr>
        </p:nvSpPr>
        <p:spPr/>
        <p:txBody>
          <a:bodyPr/>
          <a:lstStyle/>
          <a:p>
            <a:r>
              <a:rPr lang="en-US" dirty="0"/>
              <a:t>How are Humans like Computers?</a:t>
            </a:r>
          </a:p>
        </p:txBody>
      </p:sp>
      <p:sp>
        <p:nvSpPr>
          <p:cNvPr id="3" name="Content Placeholder 2">
            <a:extLst>
              <a:ext uri="{FF2B5EF4-FFF2-40B4-BE49-F238E27FC236}">
                <a16:creationId xmlns:a16="http://schemas.microsoft.com/office/drawing/2014/main" id="{5F7D0BAE-B4B7-467A-B045-D5DD53C63310}"/>
              </a:ext>
            </a:extLst>
          </p:cNvPr>
          <p:cNvSpPr>
            <a:spLocks noGrp="1"/>
          </p:cNvSpPr>
          <p:nvPr>
            <p:ph idx="1"/>
          </p:nvPr>
        </p:nvSpPr>
        <p:spPr/>
        <p:txBody>
          <a:bodyPr/>
          <a:lstStyle/>
          <a:p>
            <a:r>
              <a:rPr lang="en-US" dirty="0"/>
              <a:t>Humans can multitask and so can computers</a:t>
            </a:r>
          </a:p>
          <a:p>
            <a:r>
              <a:rPr lang="en-US" dirty="0"/>
              <a:t>Humans have to juggle when switching from one task to another, so do computers.</a:t>
            </a:r>
          </a:p>
          <a:p>
            <a:r>
              <a:rPr lang="en-US" dirty="0"/>
              <a:t>Humans have to remember specifics about the task to pick up where they left off.</a:t>
            </a:r>
          </a:p>
          <a:p>
            <a:r>
              <a:rPr lang="en-US" dirty="0"/>
              <a:t>Humans keep notes to remind them, </a:t>
            </a:r>
          </a:p>
          <a:p>
            <a:r>
              <a:rPr lang="en-US" dirty="0"/>
              <a:t>Humans use outside resources to help them schedule tasks</a:t>
            </a:r>
          </a:p>
        </p:txBody>
      </p:sp>
    </p:spTree>
    <p:extLst>
      <p:ext uri="{BB962C8B-B14F-4D97-AF65-F5344CB8AC3E}">
        <p14:creationId xmlns:p14="http://schemas.microsoft.com/office/powerpoint/2010/main" val="1188208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2A96E-0A8E-4811-8EC0-FD28FF6C4F4E}"/>
              </a:ext>
            </a:extLst>
          </p:cNvPr>
          <p:cNvSpPr>
            <a:spLocks noGrp="1"/>
          </p:cNvSpPr>
          <p:nvPr>
            <p:ph type="title"/>
          </p:nvPr>
        </p:nvSpPr>
        <p:spPr/>
        <p:txBody>
          <a:bodyPr>
            <a:normAutofit/>
          </a:bodyPr>
          <a:lstStyle/>
          <a:p>
            <a:r>
              <a:rPr lang="en-US" dirty="0"/>
              <a:t>Humans and Computers differ</a:t>
            </a:r>
          </a:p>
        </p:txBody>
      </p:sp>
      <p:sp>
        <p:nvSpPr>
          <p:cNvPr id="3" name="Content Placeholder 2">
            <a:extLst>
              <a:ext uri="{FF2B5EF4-FFF2-40B4-BE49-F238E27FC236}">
                <a16:creationId xmlns:a16="http://schemas.microsoft.com/office/drawing/2014/main" id="{51234928-7AA6-4F44-8409-E425B4E37932}"/>
              </a:ext>
            </a:extLst>
          </p:cNvPr>
          <p:cNvSpPr>
            <a:spLocks noGrp="1"/>
          </p:cNvSpPr>
          <p:nvPr>
            <p:ph idx="1"/>
          </p:nvPr>
        </p:nvSpPr>
        <p:spPr/>
        <p:txBody>
          <a:bodyPr/>
          <a:lstStyle/>
          <a:p>
            <a:r>
              <a:rPr lang="en-US" dirty="0"/>
              <a:t>Computers can be reconfigured to </a:t>
            </a:r>
            <a:r>
              <a:rPr lang="en-US"/>
              <a:t>add resources (humans?)</a:t>
            </a:r>
            <a:endParaRPr lang="en-US" dirty="0"/>
          </a:p>
          <a:p>
            <a:pPr lvl="1"/>
            <a:r>
              <a:rPr lang="en-US" dirty="0"/>
              <a:t>more than one brain</a:t>
            </a:r>
          </a:p>
          <a:p>
            <a:pPr lvl="1"/>
            <a:r>
              <a:rPr lang="en-US" dirty="0"/>
              <a:t>more memory</a:t>
            </a:r>
          </a:p>
          <a:p>
            <a:pPr lvl="1"/>
            <a:r>
              <a:rPr lang="en-US" dirty="0"/>
              <a:t>faster memory</a:t>
            </a:r>
          </a:p>
          <a:p>
            <a:r>
              <a:rPr lang="en-US" dirty="0"/>
              <a:t>Computers can run software such as Operating Systems to help manage the resources</a:t>
            </a:r>
          </a:p>
          <a:p>
            <a:pPr lvl="1"/>
            <a:endParaRPr lang="en-US" dirty="0"/>
          </a:p>
          <a:p>
            <a:endParaRPr lang="en-US" dirty="0"/>
          </a:p>
        </p:txBody>
      </p:sp>
    </p:spTree>
    <p:extLst>
      <p:ext uri="{BB962C8B-B14F-4D97-AF65-F5344CB8AC3E}">
        <p14:creationId xmlns:p14="http://schemas.microsoft.com/office/powerpoint/2010/main" val="3098096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4F25BAA0-823D-4EB8-88D4-55FE3A83A048}"/>
              </a:ext>
            </a:extLst>
          </p:cNvPr>
          <p:cNvSpPr>
            <a:spLocks noGrp="1" noChangeArrowheads="1"/>
          </p:cNvSpPr>
          <p:nvPr>
            <p:ph type="title"/>
          </p:nvPr>
        </p:nvSpPr>
        <p:spPr/>
        <p:txBody>
          <a:bodyPr/>
          <a:lstStyle/>
          <a:p>
            <a:r>
              <a:rPr lang="en-US" altLang="en-US"/>
              <a:t>Motivating Questions?</a:t>
            </a:r>
          </a:p>
        </p:txBody>
      </p:sp>
      <p:sp>
        <p:nvSpPr>
          <p:cNvPr id="8195" name="Content Placeholder 2">
            <a:extLst>
              <a:ext uri="{FF2B5EF4-FFF2-40B4-BE49-F238E27FC236}">
                <a16:creationId xmlns:a16="http://schemas.microsoft.com/office/drawing/2014/main" id="{10552765-5177-4E12-B2FA-8F2A924E84BB}"/>
              </a:ext>
            </a:extLst>
          </p:cNvPr>
          <p:cNvSpPr>
            <a:spLocks noGrp="1" noChangeArrowheads="1"/>
          </p:cNvSpPr>
          <p:nvPr>
            <p:ph idx="1"/>
          </p:nvPr>
        </p:nvSpPr>
        <p:spPr/>
        <p:txBody>
          <a:bodyPr>
            <a:normAutofit fontScale="70000" lnSpcReduction="20000"/>
          </a:bodyPr>
          <a:lstStyle/>
          <a:p>
            <a:r>
              <a:rPr lang="en-US" altLang="en-US"/>
              <a:t>What is a computing system?  What are the components?</a:t>
            </a:r>
          </a:p>
          <a:p>
            <a:endParaRPr lang="en-US" altLang="en-US"/>
          </a:p>
          <a:p>
            <a:r>
              <a:rPr lang="en-US" altLang="en-US"/>
              <a:t>How do we access the components of a computing system? (10,000 ft view)</a:t>
            </a:r>
          </a:p>
          <a:p>
            <a:endParaRPr lang="en-US" altLang="en-US"/>
          </a:p>
          <a:p>
            <a:r>
              <a:rPr lang="en-US" altLang="en-US"/>
              <a:t>How do we make sure that the components are used well?</a:t>
            </a:r>
          </a:p>
          <a:p>
            <a:pPr lvl="1"/>
            <a:r>
              <a:rPr lang="en-US" altLang="en-US"/>
              <a:t>What do we mean by used well? Depends on Perspective.</a:t>
            </a:r>
          </a:p>
          <a:p>
            <a:pPr lvl="1"/>
            <a:r>
              <a:rPr lang="en-US" altLang="en-US"/>
              <a:t>How is the hardware organized to allow us to use it well?</a:t>
            </a:r>
          </a:p>
          <a:p>
            <a:endParaRPr lang="en-US" altLang="en-US"/>
          </a:p>
          <a:p>
            <a:r>
              <a:rPr lang="en-US" altLang="en-US"/>
              <a:t>How does the operating system find out that we have needs? That computing components have needs?</a:t>
            </a:r>
          </a:p>
          <a:p>
            <a:endParaRPr lang="en-US" altLang="en-US"/>
          </a:p>
          <a:p>
            <a:r>
              <a:rPr lang="en-US" altLang="en-US"/>
              <a:t>What are the different areas of responsibility given to the operating system?</a:t>
            </a:r>
          </a:p>
          <a:p>
            <a:endParaRPr lang="en-US" altLang="en-US"/>
          </a:p>
          <a:p>
            <a:pPr lvl="1"/>
            <a:endParaRPr lang="en-US"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An ‘Operating System’?</a:t>
            </a:r>
          </a:p>
        </p:txBody>
      </p:sp>
      <p:sp>
        <p:nvSpPr>
          <p:cNvPr id="3" name="Content Placeholder 2"/>
          <p:cNvSpPr>
            <a:spLocks noGrp="1"/>
          </p:cNvSpPr>
          <p:nvPr>
            <p:ph idx="1"/>
          </p:nvPr>
        </p:nvSpPr>
        <p:spPr/>
        <p:txBody>
          <a:bodyPr>
            <a:normAutofit fontScale="92500"/>
          </a:bodyPr>
          <a:lstStyle/>
          <a:p>
            <a:r>
              <a:rPr lang="en-US" dirty="0"/>
              <a:t>A program that acts as an intermediary between a user of a computer and the computer hardware.</a:t>
            </a:r>
          </a:p>
          <a:p>
            <a:r>
              <a:rPr lang="en-US" dirty="0"/>
              <a:t>Makes the computer more usable by managing the resources of the system.</a:t>
            </a:r>
          </a:p>
          <a:p>
            <a:r>
              <a:rPr lang="en-US" dirty="0"/>
              <a:t>Operating system goals:</a:t>
            </a:r>
          </a:p>
          <a:p>
            <a:pPr lvl="1"/>
            <a:r>
              <a:rPr lang="en-US" dirty="0"/>
              <a:t>Execute programs that make solving problems easier.</a:t>
            </a:r>
          </a:p>
          <a:p>
            <a:pPr lvl="1"/>
            <a:r>
              <a:rPr lang="en-US" dirty="0"/>
              <a:t>Make the computer system more convenient to use.</a:t>
            </a:r>
          </a:p>
          <a:p>
            <a:pPr lvl="1"/>
            <a:r>
              <a:rPr lang="en-US" dirty="0"/>
              <a:t>Use the computer hardware in an efficient manner.</a:t>
            </a:r>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Operating Systems</a:t>
            </a:r>
          </a:p>
        </p:txBody>
      </p:sp>
      <p:sp>
        <p:nvSpPr>
          <p:cNvPr id="3" name="Content Placeholder 2"/>
          <p:cNvSpPr>
            <a:spLocks noGrp="1"/>
          </p:cNvSpPr>
          <p:nvPr>
            <p:ph idx="1"/>
          </p:nvPr>
        </p:nvSpPr>
        <p:spPr>
          <a:xfrm>
            <a:off x="457200" y="1434135"/>
            <a:ext cx="8229600" cy="4525963"/>
          </a:xfrm>
        </p:spPr>
        <p:txBody>
          <a:bodyPr/>
          <a:lstStyle/>
          <a:p>
            <a:r>
              <a:rPr lang="en-US" dirty="0"/>
              <a:t>Early computers had no special OS program – you programmed memory directly and toggled a ‘go’ switch.</a:t>
            </a:r>
          </a:p>
        </p:txBody>
      </p:sp>
      <p:pic>
        <p:nvPicPr>
          <p:cNvPr id="1026" name="Picture 2" descr="http://www.pimall.com/nais/pivintage/images/boucomputer.jpg"/>
          <p:cNvPicPr>
            <a:picLocks noChangeAspect="1" noChangeArrowheads="1"/>
          </p:cNvPicPr>
          <p:nvPr/>
        </p:nvPicPr>
        <p:blipFill>
          <a:blip r:embed="rId2" cstate="print"/>
          <a:srcRect/>
          <a:stretch>
            <a:fillRect/>
          </a:stretch>
        </p:blipFill>
        <p:spPr bwMode="auto">
          <a:xfrm>
            <a:off x="1447800" y="2984508"/>
            <a:ext cx="5592148" cy="3731263"/>
          </a:xfrm>
          <a:prstGeom prst="rect">
            <a:avLst/>
          </a:prstGeom>
          <a:noFill/>
        </p:spPr>
      </p:pic>
      <p:sp>
        <p:nvSpPr>
          <p:cNvPr id="5" name="TextBox 4"/>
          <p:cNvSpPr txBox="1"/>
          <p:nvPr/>
        </p:nvSpPr>
        <p:spPr>
          <a:xfrm>
            <a:off x="4343400" y="6051635"/>
            <a:ext cx="2564100" cy="369332"/>
          </a:xfrm>
          <a:prstGeom prst="rect">
            <a:avLst/>
          </a:prstGeom>
          <a:noFill/>
        </p:spPr>
        <p:txBody>
          <a:bodyPr wrap="none" rtlCol="0">
            <a:spAutoFit/>
          </a:bodyPr>
          <a:lstStyle/>
          <a:p>
            <a:r>
              <a:rPr lang="en-US" dirty="0"/>
              <a:t>Burroughs 205 circa 1960</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Hollerith Cards</a:t>
            </a:r>
          </a:p>
        </p:txBody>
      </p:sp>
      <p:pic>
        <p:nvPicPr>
          <p:cNvPr id="1032" name="Picture 8" descr="https://images-na.ssl-images-amazon.com/images/I/51UsdUhj7r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28800"/>
            <a:ext cx="4762500" cy="3800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4400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F5A54-0D86-4CED-9087-56755DD6AC95}"/>
              </a:ext>
            </a:extLst>
          </p:cNvPr>
          <p:cNvSpPr>
            <a:spLocks noGrp="1"/>
          </p:cNvSpPr>
          <p:nvPr>
            <p:ph type="title"/>
          </p:nvPr>
        </p:nvSpPr>
        <p:spPr/>
        <p:txBody>
          <a:bodyPr/>
          <a:lstStyle/>
          <a:p>
            <a:r>
              <a:rPr lang="en-US" dirty="0"/>
              <a:t>Stored Program Computers</a:t>
            </a:r>
          </a:p>
        </p:txBody>
      </p:sp>
      <p:sp>
        <p:nvSpPr>
          <p:cNvPr id="3" name="Content Placeholder 2">
            <a:extLst>
              <a:ext uri="{FF2B5EF4-FFF2-40B4-BE49-F238E27FC236}">
                <a16:creationId xmlns:a16="http://schemas.microsoft.com/office/drawing/2014/main" id="{23DEC3B5-615F-4B4E-8EE9-A574576DF927}"/>
              </a:ext>
            </a:extLst>
          </p:cNvPr>
          <p:cNvSpPr>
            <a:spLocks noGrp="1"/>
          </p:cNvSpPr>
          <p:nvPr>
            <p:ph idx="1"/>
          </p:nvPr>
        </p:nvSpPr>
        <p:spPr>
          <a:xfrm>
            <a:off x="685800" y="1524000"/>
            <a:ext cx="8229600" cy="4510226"/>
          </a:xfrm>
        </p:spPr>
        <p:txBody>
          <a:bodyPr/>
          <a:lstStyle/>
          <a:p>
            <a:r>
              <a:rPr lang="en-US" dirty="0"/>
              <a:t>Victoria University of Manchester</a:t>
            </a:r>
          </a:p>
          <a:p>
            <a:pPr lvl="1"/>
            <a:r>
              <a:rPr lang="en-US" dirty="0"/>
              <a:t>1948 Manchester Mark 1 was one of the earliest stored program computers</a:t>
            </a:r>
          </a:p>
          <a:p>
            <a:pPr lvl="1"/>
            <a:r>
              <a:rPr lang="en-US" dirty="0"/>
              <a:t>Made use of the Williams Tube (below)</a:t>
            </a:r>
          </a:p>
          <a:p>
            <a:pPr lvl="1"/>
            <a:r>
              <a:rPr lang="en-US" dirty="0"/>
              <a:t>an early form of computer memory based on a standard </a:t>
            </a:r>
            <a:r>
              <a:rPr lang="en-US" dirty="0">
                <a:hlinkClick r:id="rId2" tooltip="Cathode ray tube"/>
              </a:rPr>
              <a:t>cathode ray tube</a:t>
            </a:r>
            <a:r>
              <a:rPr lang="en-US" dirty="0"/>
              <a:t> (CRT)</a:t>
            </a:r>
          </a:p>
          <a:p>
            <a:pPr lvl="1"/>
            <a:r>
              <a:rPr lang="en-US" dirty="0"/>
              <a:t>Previously, programming involved </a:t>
            </a:r>
          </a:p>
          <a:p>
            <a:pPr marL="457200" lvl="1" indent="0">
              <a:buNone/>
            </a:pPr>
            <a:r>
              <a:rPr lang="en-US" dirty="0"/>
              <a:t>rewiring, or via plugs &amp; patch panels.</a:t>
            </a:r>
          </a:p>
          <a:p>
            <a:pPr marL="457200" lvl="1" indent="0">
              <a:buNone/>
            </a:pPr>
            <a:r>
              <a:rPr lang="en-US" dirty="0"/>
              <a:t>- Based on von Neuman architecture</a:t>
            </a:r>
          </a:p>
        </p:txBody>
      </p:sp>
      <p:pic>
        <p:nvPicPr>
          <p:cNvPr id="1028" name="Picture 4" descr="https://upload.wikimedia.org/wikipedia/commons/thumb/c/c0/Williams_tube.agr.jpg/170px-Williams_tube.agr.jpg">
            <a:extLst>
              <a:ext uri="{FF2B5EF4-FFF2-40B4-BE49-F238E27FC236}">
                <a16:creationId xmlns:a16="http://schemas.microsoft.com/office/drawing/2014/main" id="{D17262B0-906A-43CE-A363-F12BF20AB3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4419600"/>
            <a:ext cx="1619250" cy="2391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7565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Operating Systems</a:t>
            </a:r>
          </a:p>
        </p:txBody>
      </p:sp>
      <p:sp>
        <p:nvSpPr>
          <p:cNvPr id="3" name="Content Placeholder 2"/>
          <p:cNvSpPr>
            <a:spLocks noGrp="1"/>
          </p:cNvSpPr>
          <p:nvPr>
            <p:ph idx="1"/>
          </p:nvPr>
        </p:nvSpPr>
        <p:spPr/>
        <p:txBody>
          <a:bodyPr>
            <a:normAutofit fontScale="70000" lnSpcReduction="20000"/>
          </a:bodyPr>
          <a:lstStyle/>
          <a:p>
            <a:r>
              <a:rPr lang="en-US" b="1" dirty="0"/>
              <a:t> Instructor: 		Julie </a:t>
            </a:r>
            <a:r>
              <a:rPr lang="en-US" b="1" dirty="0" err="1"/>
              <a:t>Harazduk</a:t>
            </a:r>
            <a:r>
              <a:rPr lang="en-US" dirty="0"/>
              <a:t>,</a:t>
            </a:r>
            <a:br>
              <a:rPr lang="en-US" dirty="0"/>
            </a:br>
            <a:r>
              <a:rPr lang="en-US" dirty="0"/>
              <a:t>			</a:t>
            </a:r>
            <a:r>
              <a:rPr lang="en-US" u="sng" dirty="0">
                <a:hlinkClick r:id="rId2"/>
              </a:rPr>
              <a:t>jharazduk@fordham.edu</a:t>
            </a:r>
            <a:r>
              <a:rPr lang="en-US" dirty="0"/>
              <a:t>, 914-432-2768</a:t>
            </a:r>
          </a:p>
          <a:p>
            <a:r>
              <a:rPr lang="en-US" b="1" dirty="0"/>
              <a:t>Course dates:	Jan 20 – Dec 10</a:t>
            </a:r>
            <a:endParaRPr lang="en-US" dirty="0"/>
          </a:p>
          <a:p>
            <a:r>
              <a:rPr lang="en-US" b="1" dirty="0"/>
              <a:t>Course Times:	M/T</a:t>
            </a:r>
            <a:r>
              <a:rPr lang="en-US" dirty="0">
                <a:solidFill>
                  <a:schemeClr val="tx2">
                    <a:lumMod val="75000"/>
                  </a:schemeClr>
                </a:solidFill>
              </a:rPr>
              <a:t> 11:30-12:45pm Section R01, JMH330</a:t>
            </a:r>
          </a:p>
          <a:p>
            <a:r>
              <a:rPr lang="en-US" b="1" dirty="0"/>
              <a:t>Personal Zoom: 	</a:t>
            </a:r>
            <a:r>
              <a:rPr lang="en-US" b="1" dirty="0">
                <a:hlinkClick r:id="rId3"/>
              </a:rPr>
              <a:t>https://fordham.zoom.us/j/2382029517</a:t>
            </a:r>
            <a:endParaRPr lang="en-US" dirty="0"/>
          </a:p>
          <a:p>
            <a:r>
              <a:rPr lang="en-US" b="1" dirty="0"/>
              <a:t>Office Hours: 	Tue/</a:t>
            </a:r>
            <a:r>
              <a:rPr lang="en-US" b="1"/>
              <a:t>Fri 11:30-12:45</a:t>
            </a:r>
            <a:r>
              <a:rPr lang="en-US" sz="2900" b="1"/>
              <a:t> &amp;</a:t>
            </a:r>
            <a:r>
              <a:rPr lang="en-US" sz="2900"/>
              <a:t> </a:t>
            </a:r>
            <a:r>
              <a:rPr lang="en-US" sz="2900" b="1"/>
              <a:t>Wed 11am, Thu 1 </a:t>
            </a:r>
            <a:r>
              <a:rPr lang="en-US" sz="2900" b="1" dirty="0"/>
              <a:t>by appt</a:t>
            </a:r>
          </a:p>
          <a:p>
            <a:r>
              <a:rPr lang="en-US" sz="2900" b="1" dirty="0"/>
              <a:t>Text:	             </a:t>
            </a:r>
            <a:r>
              <a:rPr lang="en-US" i="1" dirty="0">
                <a:solidFill>
                  <a:schemeClr val="tx2">
                    <a:lumMod val="75000"/>
                  </a:schemeClr>
                </a:solidFill>
              </a:rPr>
              <a:t>Operating Systems Concepts, 				     </a:t>
            </a:r>
            <a:r>
              <a:rPr lang="en-US" i="1" dirty="0" err="1">
                <a:solidFill>
                  <a:schemeClr val="tx2">
                    <a:lumMod val="75000"/>
                  </a:schemeClr>
                </a:solidFill>
              </a:rPr>
              <a:t>Silberschatz</a:t>
            </a:r>
            <a:r>
              <a:rPr lang="en-US" i="1" dirty="0">
                <a:solidFill>
                  <a:schemeClr val="tx2">
                    <a:lumMod val="75000"/>
                  </a:schemeClr>
                </a:solidFill>
              </a:rPr>
              <a:t>, Galvin &amp; Gagne, 10 </a:t>
            </a:r>
            <a:r>
              <a:rPr lang="en-US" b="1" i="1" dirty="0">
                <a:solidFill>
                  <a:schemeClr val="tx2">
                    <a:lumMod val="75000"/>
                  </a:schemeClr>
                </a:solidFill>
              </a:rPr>
              <a:t>Ed.,</a:t>
            </a:r>
            <a:r>
              <a:rPr lang="en-US" i="1" dirty="0">
                <a:solidFill>
                  <a:schemeClr val="tx2">
                    <a:lumMod val="75000"/>
                  </a:schemeClr>
                </a:solidFill>
              </a:rPr>
              <a:t> Wiley 2018; 		     </a:t>
            </a:r>
            <a:r>
              <a:rPr lang="en-US" dirty="0">
                <a:solidFill>
                  <a:schemeClr val="tx2">
                    <a:lumMod val="75000"/>
                  </a:schemeClr>
                </a:solidFill>
              </a:rPr>
              <a:t>Print ISBN:  </a:t>
            </a:r>
            <a:r>
              <a:rPr lang="en-US" dirty="0"/>
              <a:t>978-1-119-32091-3</a:t>
            </a:r>
            <a:r>
              <a:rPr lang="en-US" dirty="0">
                <a:solidFill>
                  <a:schemeClr val="tx2">
                    <a:lumMod val="75000"/>
                  </a:schemeClr>
                </a:solidFill>
              </a:rPr>
              <a:t>, </a:t>
            </a:r>
            <a:r>
              <a:rPr lang="en-US" dirty="0" err="1">
                <a:solidFill>
                  <a:schemeClr val="tx2">
                    <a:lumMod val="75000"/>
                  </a:schemeClr>
                </a:solidFill>
              </a:rPr>
              <a:t>eText</a:t>
            </a:r>
            <a:r>
              <a:rPr lang="en-US" dirty="0">
                <a:solidFill>
                  <a:schemeClr val="tx2">
                    <a:lumMod val="75000"/>
                  </a:schemeClr>
                </a:solidFill>
              </a:rPr>
              <a:t> 			</a:t>
            </a:r>
          </a:p>
          <a:p>
            <a:r>
              <a:rPr lang="en-US" b="1" dirty="0"/>
              <a:t>Supplemental Course Website</a:t>
            </a:r>
            <a:r>
              <a:rPr lang="en-US" dirty="0"/>
              <a:t>:		</a:t>
            </a:r>
            <a:r>
              <a:rPr lang="en-US" dirty="0">
                <a:hlinkClick r:id="rId4"/>
              </a:rPr>
              <a:t>https://storm.cis.fordham.edu/harazduk/OS</a:t>
            </a:r>
            <a:r>
              <a:rPr lang="en-US" dirty="0"/>
              <a:t>, 	</a:t>
            </a:r>
            <a:r>
              <a:rPr lang="en-US" dirty="0">
                <a:hlinkClick r:id="rId5"/>
              </a:rPr>
              <a:t>https://storm.cis.fordham.edu/harazduk/cs3595</a:t>
            </a:r>
            <a:endParaRPr lang="en-US" dirty="0"/>
          </a:p>
          <a:p>
            <a:pPr marL="0" indent="0">
              <a:buNone/>
            </a:pPr>
            <a:endParaRPr lang="en-US" dirty="0"/>
          </a:p>
        </p:txBody>
      </p:sp>
    </p:spTree>
    <p:extLst>
      <p:ext uri="{BB962C8B-B14F-4D97-AF65-F5344CB8AC3E}">
        <p14:creationId xmlns:p14="http://schemas.microsoft.com/office/powerpoint/2010/main" val="32033043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A0160-FA40-449E-95EC-3EDCCC8FB212}"/>
              </a:ext>
            </a:extLst>
          </p:cNvPr>
          <p:cNvSpPr>
            <a:spLocks noGrp="1"/>
          </p:cNvSpPr>
          <p:nvPr>
            <p:ph type="title"/>
          </p:nvPr>
        </p:nvSpPr>
        <p:spPr/>
        <p:txBody>
          <a:bodyPr/>
          <a:lstStyle/>
          <a:p>
            <a:r>
              <a:rPr lang="en-US" dirty="0"/>
              <a:t>Early Operating System</a:t>
            </a:r>
          </a:p>
        </p:txBody>
      </p:sp>
      <p:sp>
        <p:nvSpPr>
          <p:cNvPr id="3" name="Content Placeholder 2">
            <a:extLst>
              <a:ext uri="{FF2B5EF4-FFF2-40B4-BE49-F238E27FC236}">
                <a16:creationId xmlns:a16="http://schemas.microsoft.com/office/drawing/2014/main" id="{EBF1874D-F4E5-418B-B328-69DED75AD2FE}"/>
              </a:ext>
            </a:extLst>
          </p:cNvPr>
          <p:cNvSpPr>
            <a:spLocks noGrp="1"/>
          </p:cNvSpPr>
          <p:nvPr>
            <p:ph idx="1"/>
          </p:nvPr>
        </p:nvSpPr>
        <p:spPr/>
        <p:txBody>
          <a:bodyPr/>
          <a:lstStyle/>
          <a:p>
            <a:r>
              <a:rPr lang="en-US" sz="2400" dirty="0"/>
              <a:t>Atlas Supervisor managed processing resources for the </a:t>
            </a:r>
            <a:r>
              <a:rPr lang="en-US" sz="2400" dirty="0">
                <a:hlinkClick r:id="rId2" tooltip="University of Manchester"/>
              </a:rPr>
              <a:t>Manchester University's</a:t>
            </a:r>
            <a:r>
              <a:rPr lang="en-US" sz="2400" dirty="0"/>
              <a:t> </a:t>
            </a:r>
            <a:r>
              <a:rPr lang="en-US" sz="2400" u="sng" dirty="0">
                <a:hlinkClick r:id="rId3" tooltip="Atlas Computer (Manchester)"/>
              </a:rPr>
              <a:t>Atlas Computer</a:t>
            </a:r>
            <a:r>
              <a:rPr lang="en-US" sz="2400" u="sng" dirty="0"/>
              <a:t>.</a:t>
            </a:r>
          </a:p>
          <a:p>
            <a:r>
              <a:rPr lang="en-US" sz="2400" dirty="0"/>
              <a:t>Considered the first Operating System:</a:t>
            </a:r>
          </a:p>
          <a:p>
            <a:pPr lvl="1"/>
            <a:r>
              <a:rPr lang="en-US" sz="2400" dirty="0"/>
              <a:t>Implemented multitasking</a:t>
            </a:r>
          </a:p>
          <a:p>
            <a:pPr lvl="1"/>
            <a:r>
              <a:rPr lang="en-US" sz="2400" dirty="0"/>
              <a:t>Implemented virtual memory management</a:t>
            </a:r>
          </a:p>
        </p:txBody>
      </p:sp>
      <p:sp>
        <p:nvSpPr>
          <p:cNvPr id="7" name="TextBox 6">
            <a:extLst>
              <a:ext uri="{FF2B5EF4-FFF2-40B4-BE49-F238E27FC236}">
                <a16:creationId xmlns:a16="http://schemas.microsoft.com/office/drawing/2014/main" id="{073AFDE6-7E5F-4413-964F-48E0B5217E7A}"/>
              </a:ext>
            </a:extLst>
          </p:cNvPr>
          <p:cNvSpPr txBox="1"/>
          <p:nvPr/>
        </p:nvSpPr>
        <p:spPr>
          <a:xfrm>
            <a:off x="381000" y="5105400"/>
            <a:ext cx="184731" cy="369332"/>
          </a:xfrm>
          <a:prstGeom prst="rect">
            <a:avLst/>
          </a:prstGeom>
          <a:noFill/>
        </p:spPr>
        <p:txBody>
          <a:bodyPr wrap="none" rtlCol="0">
            <a:spAutoFit/>
          </a:bodyPr>
          <a:lstStyle/>
          <a:p>
            <a:endParaRPr lang="en-US" dirty="0"/>
          </a:p>
        </p:txBody>
      </p:sp>
      <p:pic>
        <p:nvPicPr>
          <p:cNvPr id="9" name="Picture 8">
            <a:extLst>
              <a:ext uri="{FF2B5EF4-FFF2-40B4-BE49-F238E27FC236}">
                <a16:creationId xmlns:a16="http://schemas.microsoft.com/office/drawing/2014/main" id="{CDA0A435-9AE7-4326-BE40-EDC39DDC8376}"/>
              </a:ext>
            </a:extLst>
          </p:cNvPr>
          <p:cNvPicPr>
            <a:picLocks noChangeAspect="1"/>
          </p:cNvPicPr>
          <p:nvPr/>
        </p:nvPicPr>
        <p:blipFill>
          <a:blip r:embed="rId4"/>
          <a:stretch>
            <a:fillRect/>
          </a:stretch>
        </p:blipFill>
        <p:spPr>
          <a:xfrm>
            <a:off x="1295400" y="3990975"/>
            <a:ext cx="4667250" cy="2228850"/>
          </a:xfrm>
          <a:prstGeom prst="rect">
            <a:avLst/>
          </a:prstGeom>
        </p:spPr>
      </p:pic>
    </p:spTree>
    <p:extLst>
      <p:ext uri="{BB962C8B-B14F-4D97-AF65-F5344CB8AC3E}">
        <p14:creationId xmlns:p14="http://schemas.microsoft.com/office/powerpoint/2010/main" val="5219493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79C93-462F-4719-B32D-BEC9A8527525}"/>
              </a:ext>
            </a:extLst>
          </p:cNvPr>
          <p:cNvSpPr>
            <a:spLocks noGrp="1"/>
          </p:cNvSpPr>
          <p:nvPr>
            <p:ph type="title"/>
          </p:nvPr>
        </p:nvSpPr>
        <p:spPr/>
        <p:txBody>
          <a:bodyPr/>
          <a:lstStyle/>
          <a:p>
            <a:r>
              <a:rPr lang="en-US" dirty="0"/>
              <a:t>The Atlas Supervisor</a:t>
            </a:r>
          </a:p>
        </p:txBody>
      </p:sp>
      <p:sp>
        <p:nvSpPr>
          <p:cNvPr id="3" name="Content Placeholder 2">
            <a:extLst>
              <a:ext uri="{FF2B5EF4-FFF2-40B4-BE49-F238E27FC236}">
                <a16:creationId xmlns:a16="http://schemas.microsoft.com/office/drawing/2014/main" id="{3EFA1A18-7AC7-4DD5-8302-2B7349E701A9}"/>
              </a:ext>
            </a:extLst>
          </p:cNvPr>
          <p:cNvSpPr>
            <a:spLocks noGrp="1"/>
          </p:cNvSpPr>
          <p:nvPr>
            <p:ph idx="1"/>
          </p:nvPr>
        </p:nvSpPr>
        <p:spPr/>
        <p:txBody>
          <a:bodyPr>
            <a:normAutofit/>
          </a:bodyPr>
          <a:lstStyle/>
          <a:p>
            <a:r>
              <a:rPr lang="en-US" sz="2800" dirty="0"/>
              <a:t>Called directly from programs via </a:t>
            </a:r>
            <a:r>
              <a:rPr lang="en-US" sz="2800" dirty="0" err="1"/>
              <a:t>extracode</a:t>
            </a:r>
            <a:r>
              <a:rPr lang="en-US" sz="2800" dirty="0"/>
              <a:t> instructions that invoke Supervisor </a:t>
            </a:r>
            <a:r>
              <a:rPr lang="en-US" sz="2800" dirty="0" err="1"/>
              <a:t>Extracode</a:t>
            </a:r>
            <a:r>
              <a:rPr lang="en-US" sz="2800" dirty="0"/>
              <a:t> Routines. These did things like…</a:t>
            </a:r>
          </a:p>
          <a:p>
            <a:pPr lvl="1"/>
            <a:r>
              <a:rPr lang="en-US" dirty="0"/>
              <a:t>Request for transfer from or to a peripheral</a:t>
            </a:r>
          </a:p>
          <a:p>
            <a:pPr lvl="1"/>
            <a:r>
              <a:rPr lang="en-US" dirty="0"/>
              <a:t>Monitoring overflow conditions</a:t>
            </a:r>
          </a:p>
          <a:p>
            <a:r>
              <a:rPr lang="en-US" sz="2800" dirty="0"/>
              <a:t>Called from peripherals needing attention via interrupts</a:t>
            </a:r>
          </a:p>
          <a:p>
            <a:pPr lvl="1"/>
            <a:r>
              <a:rPr lang="en-US" dirty="0"/>
              <a:t>E.g. Completed a block read/write from core</a:t>
            </a:r>
          </a:p>
        </p:txBody>
      </p:sp>
    </p:spTree>
    <p:extLst>
      <p:ext uri="{BB962C8B-B14F-4D97-AF65-F5344CB8AC3E}">
        <p14:creationId xmlns:p14="http://schemas.microsoft.com/office/powerpoint/2010/main" val="14464567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Operating Systems</a:t>
            </a:r>
          </a:p>
        </p:txBody>
      </p:sp>
      <p:sp>
        <p:nvSpPr>
          <p:cNvPr id="3" name="Content Placeholder 2"/>
          <p:cNvSpPr>
            <a:spLocks noGrp="1"/>
          </p:cNvSpPr>
          <p:nvPr>
            <p:ph idx="1"/>
          </p:nvPr>
        </p:nvSpPr>
        <p:spPr/>
        <p:txBody>
          <a:bodyPr/>
          <a:lstStyle/>
          <a:p>
            <a:r>
              <a:rPr lang="en-US" dirty="0"/>
              <a:t>Later computers used card readers or tape readers, and a ‘library’ could be stacked along with a user program, allowing more sophisticated input and output</a:t>
            </a:r>
          </a:p>
        </p:txBody>
      </p:sp>
      <p:grpSp>
        <p:nvGrpSpPr>
          <p:cNvPr id="12" name="Group 11"/>
          <p:cNvGrpSpPr/>
          <p:nvPr/>
        </p:nvGrpSpPr>
        <p:grpSpPr>
          <a:xfrm>
            <a:off x="381000" y="3733800"/>
            <a:ext cx="3502572" cy="2948444"/>
            <a:chOff x="381000" y="3733800"/>
            <a:chExt cx="3502572" cy="2948444"/>
          </a:xfrm>
        </p:grpSpPr>
        <p:pic>
          <p:nvPicPr>
            <p:cNvPr id="16390" name="Picture 6" descr="http://www.comp.leeds.ac.uk/jubilee/Pictures/Photo5.jpg"/>
            <p:cNvPicPr>
              <a:picLocks noChangeAspect="1" noChangeArrowheads="1"/>
            </p:cNvPicPr>
            <p:nvPr/>
          </p:nvPicPr>
          <p:blipFill>
            <a:blip r:embed="rId2" cstate="print"/>
            <a:srcRect r="60116" b="41067"/>
            <a:stretch>
              <a:fillRect/>
            </a:stretch>
          </p:blipFill>
          <p:spPr bwMode="auto">
            <a:xfrm>
              <a:off x="2438400" y="3886200"/>
              <a:ext cx="1445172" cy="1676400"/>
            </a:xfrm>
            <a:prstGeom prst="rect">
              <a:avLst/>
            </a:prstGeom>
            <a:noFill/>
          </p:spPr>
        </p:pic>
        <p:pic>
          <p:nvPicPr>
            <p:cNvPr id="16398" name="Picture 14" descr="http://ed-thelen.org/comp-hist/samp-altair-BASIC-paper-tape.jpg"/>
            <p:cNvPicPr>
              <a:picLocks noChangeAspect="1" noChangeArrowheads="1"/>
            </p:cNvPicPr>
            <p:nvPr/>
          </p:nvPicPr>
          <p:blipFill>
            <a:blip r:embed="rId3" cstate="print"/>
            <a:srcRect l="5592" t="11347" r="4940" b="14894"/>
            <a:stretch>
              <a:fillRect/>
            </a:stretch>
          </p:blipFill>
          <p:spPr bwMode="auto">
            <a:xfrm>
              <a:off x="457200" y="3733800"/>
              <a:ext cx="1219200" cy="990600"/>
            </a:xfrm>
            <a:prstGeom prst="rect">
              <a:avLst/>
            </a:prstGeom>
            <a:noFill/>
          </p:spPr>
        </p:pic>
        <p:pic>
          <p:nvPicPr>
            <p:cNvPr id="16400" name="Picture 16" descr="http://www.yourdictionary.com/images/computer/_FLEXO.GIF"/>
            <p:cNvPicPr>
              <a:picLocks noChangeAspect="1" noChangeArrowheads="1"/>
            </p:cNvPicPr>
            <p:nvPr/>
          </p:nvPicPr>
          <p:blipFill>
            <a:blip r:embed="rId4" cstate="print"/>
            <a:srcRect t="16762"/>
            <a:stretch>
              <a:fillRect/>
            </a:stretch>
          </p:blipFill>
          <p:spPr bwMode="auto">
            <a:xfrm>
              <a:off x="381000" y="4800600"/>
              <a:ext cx="1885950" cy="1881644"/>
            </a:xfrm>
            <a:prstGeom prst="rect">
              <a:avLst/>
            </a:prstGeom>
            <a:noFill/>
          </p:spPr>
        </p:pic>
      </p:grpSp>
      <p:pic>
        <p:nvPicPr>
          <p:cNvPr id="16392" name="Picture 8" descr="http://www1.istockphoto.com/file_thumbview_approve/2831963/2/istockphoto_2831963_punch_card.jpg"/>
          <p:cNvPicPr>
            <a:picLocks noChangeAspect="1" noChangeArrowheads="1"/>
          </p:cNvPicPr>
          <p:nvPr/>
        </p:nvPicPr>
        <p:blipFill>
          <a:blip r:embed="rId5" cstate="print"/>
          <a:srcRect/>
          <a:stretch>
            <a:fillRect/>
          </a:stretch>
        </p:blipFill>
        <p:spPr bwMode="auto">
          <a:xfrm>
            <a:off x="6949803" y="2888937"/>
            <a:ext cx="1534980" cy="1401679"/>
          </a:xfrm>
          <a:prstGeom prst="rect">
            <a:avLst/>
          </a:prstGeom>
          <a:noFill/>
        </p:spPr>
      </p:pic>
      <p:pic>
        <p:nvPicPr>
          <p:cNvPr id="13" name="Picture 10" descr="http://members.shaw.ca/albertkallal/BatchJobs/4506VV4002.jpg"/>
          <p:cNvPicPr>
            <a:picLocks noChangeAspect="1" noChangeArrowheads="1"/>
          </p:cNvPicPr>
          <p:nvPr/>
        </p:nvPicPr>
        <p:blipFill>
          <a:blip r:embed="rId6" cstate="print"/>
          <a:srcRect/>
          <a:stretch>
            <a:fillRect/>
          </a:stretch>
        </p:blipFill>
        <p:spPr bwMode="auto">
          <a:xfrm>
            <a:off x="4511403" y="4108137"/>
            <a:ext cx="1828800" cy="1878339"/>
          </a:xfrm>
          <a:prstGeom prst="rect">
            <a:avLst/>
          </a:prstGeom>
          <a:noFill/>
        </p:spPr>
      </p:pic>
      <p:pic>
        <p:nvPicPr>
          <p:cNvPr id="14" name="Picture 12" descr="http://www.columbia.edu/acis/history/1401/reader.jpg"/>
          <p:cNvPicPr>
            <a:picLocks noChangeAspect="1" noChangeArrowheads="1"/>
          </p:cNvPicPr>
          <p:nvPr/>
        </p:nvPicPr>
        <p:blipFill>
          <a:blip r:embed="rId7" cstate="print"/>
          <a:srcRect t="4587" b="15132"/>
          <a:stretch>
            <a:fillRect/>
          </a:stretch>
        </p:blipFill>
        <p:spPr bwMode="auto">
          <a:xfrm>
            <a:off x="6568803" y="4565337"/>
            <a:ext cx="2117997" cy="199452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http://www1.istockphoto.com/file_thumbview_approve/2831963/2/istockphoto_2831963_punch_card.jpg"/>
          <p:cNvPicPr>
            <a:picLocks noChangeAspect="1" noChangeArrowheads="1"/>
          </p:cNvPicPr>
          <p:nvPr/>
        </p:nvPicPr>
        <p:blipFill>
          <a:blip r:embed="rId4" cstate="print"/>
          <a:srcRect/>
          <a:stretch>
            <a:fillRect/>
          </a:stretch>
        </p:blipFill>
        <p:spPr bwMode="auto">
          <a:xfrm>
            <a:off x="3167046" y="1417638"/>
            <a:ext cx="4231845" cy="3864343"/>
          </a:xfrm>
          <a:prstGeom prst="rect">
            <a:avLst/>
          </a:prstGeom>
          <a:noFill/>
        </p:spPr>
      </p:pic>
      <p:sp>
        <p:nvSpPr>
          <p:cNvPr id="2" name="Title 1"/>
          <p:cNvSpPr>
            <a:spLocks noGrp="1"/>
          </p:cNvSpPr>
          <p:nvPr>
            <p:ph type="title"/>
          </p:nvPr>
        </p:nvSpPr>
        <p:spPr/>
        <p:txBody>
          <a:bodyPr/>
          <a:lstStyle/>
          <a:p>
            <a:r>
              <a:rPr lang="en-US" dirty="0"/>
              <a:t>Computer Punch Cards</a:t>
            </a:r>
          </a:p>
        </p:txBody>
      </p:sp>
      <p:pic>
        <p:nvPicPr>
          <p:cNvPr id="4" name="YnnGbcM-H8c">
            <a:hlinkClick r:id="" action="ppaction://media"/>
          </p:cNvPr>
          <p:cNvPicPr>
            <a:picLocks noRot="1" noChangeAspect="1"/>
          </p:cNvPicPr>
          <p:nvPr>
            <a:videoFile r:link="rId1"/>
          </p:nvPr>
        </p:nvPicPr>
        <p:blipFill>
          <a:blip r:embed="rId5"/>
          <a:stretch>
            <a:fillRect/>
          </a:stretch>
        </p:blipFill>
        <p:spPr>
          <a:xfrm>
            <a:off x="838200" y="1981200"/>
            <a:ext cx="3048000" cy="2286000"/>
          </a:xfrm>
          <a:prstGeom prst="rect">
            <a:avLst/>
          </a:prstGeom>
        </p:spPr>
      </p:pic>
      <p:pic>
        <p:nvPicPr>
          <p:cNvPr id="5" name="se0F1bLfFKY">
            <a:hlinkClick r:id="" action="ppaction://media"/>
          </p:cNvPr>
          <p:cNvPicPr>
            <a:picLocks noRot="1" noChangeAspect="1"/>
          </p:cNvPicPr>
          <p:nvPr>
            <a:videoFile r:link="rId2"/>
          </p:nvPr>
        </p:nvPicPr>
        <p:blipFill>
          <a:blip r:embed="rId6"/>
          <a:stretch>
            <a:fillRect/>
          </a:stretch>
        </p:blipFill>
        <p:spPr>
          <a:xfrm>
            <a:off x="5874891" y="3733800"/>
            <a:ext cx="3048000" cy="2286000"/>
          </a:xfrm>
          <a:prstGeom prst="rect">
            <a:avLst/>
          </a:prstGeom>
        </p:spPr>
      </p:pic>
    </p:spTree>
    <p:extLst>
      <p:ext uri="{BB962C8B-B14F-4D97-AF65-F5344CB8AC3E}">
        <p14:creationId xmlns:p14="http://schemas.microsoft.com/office/powerpoint/2010/main" val="28095420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video>
              <p:cMediaNode vol="80000">
                <p:cTn id="13" fill="hold" display="0">
                  <p:stCondLst>
                    <p:cond delay="indefinite"/>
                  </p:stCondLst>
                </p:cTn>
                <p:tgtEl>
                  <p:spTgt spid="5"/>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Paper Tape Reader</a:t>
            </a:r>
          </a:p>
        </p:txBody>
      </p:sp>
      <p:pic>
        <p:nvPicPr>
          <p:cNvPr id="3" name="uZnuu18FtQk">
            <a:hlinkClick r:id="" action="ppaction://media"/>
          </p:cNvPr>
          <p:cNvPicPr>
            <a:picLocks noRot="1" noChangeAspect="1"/>
          </p:cNvPicPr>
          <p:nvPr>
            <a:videoFile r:link="rId1"/>
          </p:nvPr>
        </p:nvPicPr>
        <p:blipFill>
          <a:blip r:embed="rId4"/>
          <a:stretch>
            <a:fillRect/>
          </a:stretch>
        </p:blipFill>
        <p:spPr>
          <a:xfrm>
            <a:off x="4541293" y="4038600"/>
            <a:ext cx="3048000" cy="2286000"/>
          </a:xfrm>
          <a:prstGeom prst="rect">
            <a:avLst/>
          </a:prstGeom>
        </p:spPr>
      </p:pic>
      <p:pic>
        <p:nvPicPr>
          <p:cNvPr id="2050" name="Picture 2" descr="http://www.rickcrandall.net/wp-content/uploads/images/32_Apple2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228725"/>
            <a:ext cx="2781300" cy="2419350"/>
          </a:xfrm>
          <a:prstGeom prst="rect">
            <a:avLst/>
          </a:prstGeom>
          <a:noFill/>
          <a:extLst>
            <a:ext uri="{909E8E84-426E-40DD-AFC4-6F175D3DCCD1}">
              <a14:hiddenFill xmlns:a14="http://schemas.microsoft.com/office/drawing/2010/main">
                <a:solidFill>
                  <a:srgbClr val="FFFFFF"/>
                </a:solidFill>
              </a14:hiddenFill>
            </a:ext>
          </a:extLst>
        </p:spPr>
      </p:pic>
      <p:pic>
        <p:nvPicPr>
          <p:cNvPr id="4" name="5QwkLPg-mY0">
            <a:hlinkClick r:id="" action="ppaction://media"/>
          </p:cNvPr>
          <p:cNvPicPr>
            <a:picLocks noRot="1" noChangeAspect="1"/>
          </p:cNvPicPr>
          <p:nvPr>
            <a:videoFile r:link="rId2"/>
          </p:nvPr>
        </p:nvPicPr>
        <p:blipFill>
          <a:blip r:embed="rId6"/>
          <a:stretch>
            <a:fillRect/>
          </a:stretch>
        </p:blipFill>
        <p:spPr>
          <a:xfrm>
            <a:off x="552450" y="4038600"/>
            <a:ext cx="3048000" cy="2286000"/>
          </a:xfrm>
          <a:prstGeom prst="rect">
            <a:avLst/>
          </a:prstGeom>
        </p:spPr>
      </p:pic>
      <p:pic>
        <p:nvPicPr>
          <p:cNvPr id="2052" name="Picture 4" descr="http://m.eet.com/media/1119679/pp-04.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67200" y="1433560"/>
            <a:ext cx="4000500" cy="2343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75895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video>
              <p:cMediaNode vol="80000">
                <p:cTn id="13" fill="hold" display="0">
                  <p:stCondLst>
                    <p:cond delay="indefinite"/>
                  </p:stCondLst>
                </p:cTn>
                <p:tgtEl>
                  <p:spTgt spid="4"/>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Operating Systems</a:t>
            </a:r>
          </a:p>
        </p:txBody>
      </p:sp>
      <p:sp>
        <p:nvSpPr>
          <p:cNvPr id="3" name="Content Placeholder 2"/>
          <p:cNvSpPr>
            <a:spLocks noGrp="1"/>
          </p:cNvSpPr>
          <p:nvPr>
            <p:ph idx="1"/>
          </p:nvPr>
        </p:nvSpPr>
        <p:spPr/>
        <p:txBody>
          <a:bodyPr/>
          <a:lstStyle/>
          <a:p>
            <a:r>
              <a:rPr lang="en-US" dirty="0"/>
              <a:t>Early commercial computers came with a vendor specific variety of OS like software.</a:t>
            </a:r>
          </a:p>
          <a:p>
            <a:r>
              <a:rPr lang="en-US" dirty="0"/>
              <a:t>The IBM 360 was the first to standardize across multiple computers, OS/360.</a:t>
            </a:r>
          </a:p>
        </p:txBody>
      </p:sp>
      <p:pic>
        <p:nvPicPr>
          <p:cNvPr id="17410" name="Picture 2" descr="http://www.chilton-computing.org.uk/ca/jpgs/2423PH2195.jpg"/>
          <p:cNvPicPr>
            <a:picLocks noChangeAspect="1" noChangeArrowheads="1"/>
          </p:cNvPicPr>
          <p:nvPr/>
        </p:nvPicPr>
        <p:blipFill>
          <a:blip r:embed="rId2" cstate="print"/>
          <a:srcRect/>
          <a:stretch>
            <a:fillRect/>
          </a:stretch>
        </p:blipFill>
        <p:spPr bwMode="auto">
          <a:xfrm>
            <a:off x="2895600" y="3886200"/>
            <a:ext cx="2390775" cy="1845700"/>
          </a:xfrm>
          <a:prstGeom prst="rect">
            <a:avLst/>
          </a:prstGeom>
          <a:noFill/>
        </p:spPr>
      </p:pic>
      <p:sp>
        <p:nvSpPr>
          <p:cNvPr id="5" name="TextBox 4"/>
          <p:cNvSpPr txBox="1"/>
          <p:nvPr/>
        </p:nvSpPr>
        <p:spPr>
          <a:xfrm>
            <a:off x="2743200" y="5943600"/>
            <a:ext cx="2761397" cy="646331"/>
          </a:xfrm>
          <a:prstGeom prst="rect">
            <a:avLst/>
          </a:prstGeom>
          <a:noFill/>
        </p:spPr>
        <p:txBody>
          <a:bodyPr wrap="none" rtlCol="0">
            <a:spAutoFit/>
          </a:bodyPr>
          <a:lstStyle/>
          <a:p>
            <a:r>
              <a:rPr lang="en-US" dirty="0"/>
              <a:t>System 360/195, circa 1970</a:t>
            </a:r>
          </a:p>
          <a:p>
            <a:r>
              <a:rPr lang="en-US" dirty="0"/>
              <a:t>(Mainframe computer)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Operating Systems</a:t>
            </a:r>
          </a:p>
        </p:txBody>
      </p:sp>
      <p:sp>
        <p:nvSpPr>
          <p:cNvPr id="3" name="Content Placeholder 2"/>
          <p:cNvSpPr>
            <a:spLocks noGrp="1"/>
          </p:cNvSpPr>
          <p:nvPr>
            <p:ph idx="1"/>
          </p:nvPr>
        </p:nvSpPr>
        <p:spPr/>
        <p:txBody>
          <a:bodyPr/>
          <a:lstStyle/>
          <a:p>
            <a:r>
              <a:rPr lang="en-US" dirty="0"/>
              <a:t>Late 1960’s, IBM/MIT/GE developed MULTICS for the GE-645 computer.</a:t>
            </a:r>
          </a:p>
          <a:p>
            <a:r>
              <a:rPr lang="en-US" dirty="0"/>
              <a:t>Ken Thompson and Dennis Ritchie go on to build a more efficient version for the DEC PDP-7 then PDP-11, called UNICS and then UNIX. Source code is available</a:t>
            </a:r>
          </a:p>
          <a:p>
            <a:r>
              <a:rPr lang="en-US" dirty="0"/>
              <a:t>(at first).</a:t>
            </a:r>
          </a:p>
        </p:txBody>
      </p:sp>
      <p:pic>
        <p:nvPicPr>
          <p:cNvPr id="19458" name="Picture 2" descr="http://www.cosam.org/images/pdp11-35/pdp11-35.jpg"/>
          <p:cNvPicPr>
            <a:picLocks noChangeAspect="1" noChangeArrowheads="1"/>
          </p:cNvPicPr>
          <p:nvPr/>
        </p:nvPicPr>
        <p:blipFill>
          <a:blip r:embed="rId2" cstate="print"/>
          <a:srcRect/>
          <a:stretch>
            <a:fillRect/>
          </a:stretch>
        </p:blipFill>
        <p:spPr bwMode="auto">
          <a:xfrm>
            <a:off x="4953000" y="4267200"/>
            <a:ext cx="2374900" cy="1781175"/>
          </a:xfrm>
          <a:prstGeom prst="rect">
            <a:avLst/>
          </a:prstGeom>
          <a:noFill/>
        </p:spPr>
      </p:pic>
      <p:sp>
        <p:nvSpPr>
          <p:cNvPr id="5" name="TextBox 4"/>
          <p:cNvSpPr txBox="1"/>
          <p:nvPr/>
        </p:nvSpPr>
        <p:spPr>
          <a:xfrm>
            <a:off x="4800600" y="6019800"/>
            <a:ext cx="2611612" cy="646331"/>
          </a:xfrm>
          <a:prstGeom prst="rect">
            <a:avLst/>
          </a:prstGeom>
          <a:noFill/>
        </p:spPr>
        <p:txBody>
          <a:bodyPr wrap="none" rtlCol="0">
            <a:spAutoFit/>
          </a:bodyPr>
          <a:lstStyle/>
          <a:p>
            <a:r>
              <a:rPr lang="en-US" dirty="0"/>
              <a:t>DEC PDP 11/35 circa 1970</a:t>
            </a:r>
          </a:p>
          <a:p>
            <a:r>
              <a:rPr lang="en-US" dirty="0"/>
              <a:t>(Minicomputer)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17E77-118C-45A7-9D07-2B894BD970AC}"/>
              </a:ext>
            </a:extLst>
          </p:cNvPr>
          <p:cNvSpPr>
            <a:spLocks noGrp="1"/>
          </p:cNvSpPr>
          <p:nvPr>
            <p:ph type="title"/>
          </p:nvPr>
        </p:nvSpPr>
        <p:spPr/>
        <p:txBody>
          <a:bodyPr/>
          <a:lstStyle/>
          <a:p>
            <a:r>
              <a:rPr lang="en-US" dirty="0"/>
              <a:t>Multics and Unix</a:t>
            </a:r>
          </a:p>
        </p:txBody>
      </p:sp>
      <p:sp>
        <p:nvSpPr>
          <p:cNvPr id="3" name="Content Placeholder 2">
            <a:extLst>
              <a:ext uri="{FF2B5EF4-FFF2-40B4-BE49-F238E27FC236}">
                <a16:creationId xmlns:a16="http://schemas.microsoft.com/office/drawing/2014/main" id="{DB50BE4E-B510-4197-A0A0-14FA8AFE1B84}"/>
              </a:ext>
            </a:extLst>
          </p:cNvPr>
          <p:cNvSpPr>
            <a:spLocks noGrp="1"/>
          </p:cNvSpPr>
          <p:nvPr>
            <p:ph idx="1"/>
          </p:nvPr>
        </p:nvSpPr>
        <p:spPr/>
        <p:txBody>
          <a:bodyPr>
            <a:normAutofit fontScale="92500"/>
          </a:bodyPr>
          <a:lstStyle/>
          <a:p>
            <a:r>
              <a:rPr lang="en-US" sz="2400" dirty="0"/>
              <a:t>Tom van </a:t>
            </a:r>
            <a:r>
              <a:rPr lang="en-US" sz="2400" dirty="0" err="1"/>
              <a:t>Vleck</a:t>
            </a:r>
            <a:r>
              <a:rPr lang="en-US" sz="2400" dirty="0"/>
              <a:t> tells of a ACM SIGOPS conference in Elmsford, NY in 1973, Ken and Dennis gave a talk there, presenting Unix…</a:t>
            </a:r>
          </a:p>
          <a:p>
            <a:r>
              <a:rPr lang="en-US" sz="2400" dirty="0"/>
              <a:t>“Several of us </a:t>
            </a:r>
            <a:r>
              <a:rPr lang="en-US" sz="2400" dirty="0" err="1"/>
              <a:t>Multicians</a:t>
            </a:r>
            <a:r>
              <a:rPr lang="en-US" sz="2400" dirty="0"/>
              <a:t> went to the conference, and sat with the Bell Labs ex-</a:t>
            </a:r>
            <a:r>
              <a:rPr lang="en-US" sz="2400" dirty="0" err="1"/>
              <a:t>Multicians</a:t>
            </a:r>
            <a:r>
              <a:rPr lang="en-US" sz="2400" dirty="0"/>
              <a:t> and applauded the paper… [that] won the best paper award.”</a:t>
            </a:r>
          </a:p>
          <a:p>
            <a:r>
              <a:rPr lang="en-US" sz="2400" dirty="0"/>
              <a:t>At MIT, Tom organized an MIT PDP-11 users' group and encouraged them to look into Unix and invited Dennis Ritchie to talk to them.</a:t>
            </a:r>
          </a:p>
          <a:p>
            <a:r>
              <a:rPr lang="en-US" sz="2400" dirty="0"/>
              <a:t>At lunch, Tom remarked to Dennis, “…easily half the code I was writing in Multics was error recovery code. </a:t>
            </a:r>
          </a:p>
          <a:p>
            <a:r>
              <a:rPr lang="en-US" sz="2400" dirty="0"/>
              <a:t>He said, "We left all that stuff out. If there's an error, we have this routine called panic, and when it is called, the machine crashes, and you holler down the hall, 'Hey, reboot it.'"</a:t>
            </a:r>
          </a:p>
          <a:p>
            <a:pPr marL="0" indent="0">
              <a:buNone/>
            </a:pPr>
            <a:endParaRPr lang="en-US" sz="2400" dirty="0"/>
          </a:p>
        </p:txBody>
      </p:sp>
    </p:spTree>
    <p:extLst>
      <p:ext uri="{BB962C8B-B14F-4D97-AF65-F5344CB8AC3E}">
        <p14:creationId xmlns:p14="http://schemas.microsoft.com/office/powerpoint/2010/main" val="38846388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Operating Systems</a:t>
            </a:r>
          </a:p>
        </p:txBody>
      </p:sp>
      <p:sp>
        <p:nvSpPr>
          <p:cNvPr id="3" name="Content Placeholder 2"/>
          <p:cNvSpPr>
            <a:spLocks noGrp="1"/>
          </p:cNvSpPr>
          <p:nvPr>
            <p:ph idx="1"/>
          </p:nvPr>
        </p:nvSpPr>
        <p:spPr/>
        <p:txBody>
          <a:bodyPr/>
          <a:lstStyle/>
          <a:p>
            <a:r>
              <a:rPr lang="en-US" dirty="0"/>
              <a:t>The development of </a:t>
            </a:r>
            <a:r>
              <a:rPr lang="en-US" i="1" dirty="0"/>
              <a:t>microcomputers</a:t>
            </a:r>
            <a:r>
              <a:rPr lang="en-US" dirty="0"/>
              <a:t> made inexpensive computing available for the small business and hobbyist</a:t>
            </a:r>
          </a:p>
          <a:p>
            <a:r>
              <a:rPr lang="en-US" dirty="0"/>
              <a:t>Apple DOS for the Apple II (1978)</a:t>
            </a:r>
          </a:p>
          <a:p>
            <a:r>
              <a:rPr lang="en-US" dirty="0"/>
              <a:t>MS-DOS for the IBM-PC (1981)</a:t>
            </a:r>
          </a:p>
          <a:p>
            <a:r>
              <a:rPr lang="en-US" dirty="0" err="1"/>
              <a:t>MacOS</a:t>
            </a:r>
            <a:r>
              <a:rPr lang="en-US" dirty="0"/>
              <a:t> (1984)</a:t>
            </a:r>
          </a:p>
          <a:p>
            <a:r>
              <a:rPr lang="en-US" dirty="0"/>
              <a:t>Windows (1985; but 1992 for v3)</a:t>
            </a:r>
          </a:p>
          <a:p>
            <a:r>
              <a:rPr lang="en-US" dirty="0"/>
              <a:t>……..</a:t>
            </a:r>
          </a:p>
          <a:p>
            <a:pPr>
              <a:buNone/>
            </a:pP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Operating Systems</a:t>
            </a:r>
          </a:p>
        </p:txBody>
      </p:sp>
      <p:sp>
        <p:nvSpPr>
          <p:cNvPr id="3" name="Content Placeholder 2"/>
          <p:cNvSpPr>
            <a:spLocks noGrp="1"/>
          </p:cNvSpPr>
          <p:nvPr>
            <p:ph idx="1"/>
          </p:nvPr>
        </p:nvSpPr>
        <p:spPr/>
        <p:txBody>
          <a:bodyPr/>
          <a:lstStyle/>
          <a:p>
            <a:r>
              <a:rPr lang="en-US" dirty="0"/>
              <a:t>Linux, Linus Torvalds, 1991, since UNIX had become proprietary</a:t>
            </a:r>
          </a:p>
          <a:p>
            <a:r>
              <a:rPr lang="en-US" dirty="0"/>
              <a:t>GNU/Linux (Richard Stallman)</a:t>
            </a:r>
          </a:p>
          <a:p>
            <a:r>
              <a:rPr lang="en-US" dirty="0"/>
              <a:t>Freely distributable, UNIX like system</a:t>
            </a:r>
          </a:p>
        </p:txBody>
      </p:sp>
      <p:pic>
        <p:nvPicPr>
          <p:cNvPr id="20482" name="Picture 2" descr="http://www.techeye.net/assets/upload/software/open-source-outfit-snubs-linux/linux.jpg"/>
          <p:cNvPicPr>
            <a:picLocks noChangeAspect="1" noChangeArrowheads="1"/>
          </p:cNvPicPr>
          <p:nvPr/>
        </p:nvPicPr>
        <p:blipFill>
          <a:blip r:embed="rId2" cstate="print"/>
          <a:srcRect/>
          <a:stretch>
            <a:fillRect/>
          </a:stretch>
        </p:blipFill>
        <p:spPr bwMode="auto">
          <a:xfrm>
            <a:off x="1447800" y="4038600"/>
            <a:ext cx="2027301" cy="2428875"/>
          </a:xfrm>
          <a:prstGeom prst="rect">
            <a:avLst/>
          </a:prstGeom>
          <a:noFill/>
        </p:spPr>
      </p:pic>
      <p:pic>
        <p:nvPicPr>
          <p:cNvPr id="20484" name="Picture 4" descr="http://www.seeklogo.com/images/W/Wikipedia_GNU_General_Public_License-logo-FC3F4AD562-seeklogo.com.gif"/>
          <p:cNvPicPr>
            <a:picLocks noChangeAspect="1" noChangeArrowheads="1"/>
          </p:cNvPicPr>
          <p:nvPr/>
        </p:nvPicPr>
        <p:blipFill>
          <a:blip r:embed="rId3" cstate="print"/>
          <a:srcRect/>
          <a:stretch>
            <a:fillRect/>
          </a:stretch>
        </p:blipFill>
        <p:spPr bwMode="auto">
          <a:xfrm>
            <a:off x="5334000" y="4197596"/>
            <a:ext cx="1905000" cy="1905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Schedule</a:t>
            </a:r>
          </a:p>
        </p:txBody>
      </p:sp>
      <p:sp>
        <p:nvSpPr>
          <p:cNvPr id="3" name="Content Placeholder 2"/>
          <p:cNvSpPr>
            <a:spLocks noGrp="1"/>
          </p:cNvSpPr>
          <p:nvPr>
            <p:ph idx="1"/>
          </p:nvPr>
        </p:nvSpPr>
        <p:spPr/>
        <p:txBody>
          <a:bodyPr>
            <a:normAutofit/>
          </a:bodyPr>
          <a:lstStyle/>
          <a:p>
            <a:pPr marL="0" indent="0">
              <a:buNone/>
            </a:pPr>
            <a:r>
              <a:rPr lang="en-US" sz="1600" b="1" dirty="0"/>
              <a:t>Date		Topics to be covered</a:t>
            </a:r>
          </a:p>
          <a:p>
            <a:pPr marL="0" indent="0">
              <a:buNone/>
            </a:pPr>
            <a:endParaRPr lang="en-US" sz="1600" b="1" dirty="0"/>
          </a:p>
          <a:p>
            <a:pPr marL="0" indent="0">
              <a:buNone/>
            </a:pPr>
            <a:r>
              <a:rPr lang="en-US" sz="1600" dirty="0"/>
              <a:t>WK1		OS definition, responsibilities		Chapter 1, Chapter 2</a:t>
            </a:r>
          </a:p>
          <a:p>
            <a:pPr marL="0" indent="0">
              <a:buNone/>
            </a:pPr>
            <a:r>
              <a:rPr lang="en-US" sz="1600" i="1" dirty="0">
                <a:solidFill>
                  <a:schemeClr val="accent1">
                    <a:lumMod val="75000"/>
                  </a:schemeClr>
                </a:solidFill>
              </a:rPr>
              <a:t>		Assignment 1.</a:t>
            </a:r>
            <a:endParaRPr lang="en-US" sz="1600" dirty="0"/>
          </a:p>
          <a:p>
            <a:pPr marL="0" indent="0">
              <a:buNone/>
            </a:pPr>
            <a:r>
              <a:rPr lang="en-US" sz="1600" dirty="0"/>
              <a:t>WK2		OS Structures, Processes		Chapter 2, Chapter 3	</a:t>
            </a:r>
          </a:p>
          <a:p>
            <a:pPr marL="0" indent="0">
              <a:buNone/>
            </a:pPr>
            <a:r>
              <a:rPr lang="en-US" sz="1600" dirty="0"/>
              <a:t>WK3		Processes, </a:t>
            </a:r>
            <a:r>
              <a:rPr lang="en-US" sz="1600" dirty="0" err="1"/>
              <a:t>Interprocess</a:t>
            </a:r>
            <a:r>
              <a:rPr lang="en-US" sz="1600" dirty="0"/>
              <a:t> Communication 	Chapter 3</a:t>
            </a:r>
          </a:p>
          <a:p>
            <a:pPr marL="0" indent="0">
              <a:buNone/>
            </a:pPr>
            <a:r>
              <a:rPr lang="en-US" sz="1600" dirty="0"/>
              <a:t>		</a:t>
            </a:r>
            <a:r>
              <a:rPr lang="en-US" sz="1600" i="1" dirty="0">
                <a:solidFill>
                  <a:schemeClr val="accent1">
                    <a:lumMod val="75000"/>
                  </a:schemeClr>
                </a:solidFill>
              </a:rPr>
              <a:t>Assignment 1 due.</a:t>
            </a:r>
            <a:r>
              <a:rPr lang="en-US" sz="1600" dirty="0">
                <a:solidFill>
                  <a:schemeClr val="accent1">
                    <a:lumMod val="75000"/>
                  </a:schemeClr>
                </a:solidFill>
              </a:rPr>
              <a:t> </a:t>
            </a:r>
            <a:r>
              <a:rPr lang="en-US" sz="1600" i="1" dirty="0">
                <a:solidFill>
                  <a:schemeClr val="accent1">
                    <a:lumMod val="75000"/>
                  </a:schemeClr>
                </a:solidFill>
              </a:rPr>
              <a:t>Assignment 2.	</a:t>
            </a:r>
            <a:endParaRPr lang="en-US" sz="1600" dirty="0"/>
          </a:p>
          <a:p>
            <a:pPr marL="0" indent="0">
              <a:buNone/>
            </a:pPr>
            <a:r>
              <a:rPr lang="en-US" sz="1600" dirty="0"/>
              <a:t>WK4		Threads				Chapter 4</a:t>
            </a:r>
          </a:p>
          <a:p>
            <a:pPr marL="0" indent="0">
              <a:buNone/>
            </a:pPr>
            <a:r>
              <a:rPr lang="en-US" sz="1600" dirty="0"/>
              <a:t>WK5		CPU Scheduling			Chapter 6</a:t>
            </a:r>
          </a:p>
          <a:p>
            <a:pPr marL="0" indent="0">
              <a:buNone/>
            </a:pPr>
            <a:r>
              <a:rPr lang="en-US" sz="1600" dirty="0"/>
              <a:t>		</a:t>
            </a:r>
            <a:r>
              <a:rPr lang="en-US" sz="1600" i="1" dirty="0">
                <a:solidFill>
                  <a:schemeClr val="accent1">
                    <a:lumMod val="75000"/>
                  </a:schemeClr>
                </a:solidFill>
              </a:rPr>
              <a:t>Assignment 2 due, Assignment 3</a:t>
            </a:r>
            <a:endParaRPr lang="en-US" sz="1600" dirty="0"/>
          </a:p>
          <a:p>
            <a:pPr marL="0" indent="0">
              <a:buNone/>
            </a:pPr>
            <a:r>
              <a:rPr lang="en-US" sz="1600" dirty="0"/>
              <a:t>WK6		Process Synchronization		Chapter 5</a:t>
            </a:r>
          </a:p>
          <a:p>
            <a:pPr marL="0" indent="0">
              <a:buNone/>
            </a:pPr>
            <a:r>
              <a:rPr lang="en-US" sz="1600" dirty="0"/>
              <a:t>WK7 		Review, Midterm			Chapters 1-5</a:t>
            </a:r>
          </a:p>
          <a:p>
            <a:pPr marL="0" indent="0">
              <a:buNone/>
            </a:pPr>
            <a:r>
              <a:rPr lang="en-US" sz="1600" dirty="0"/>
              <a:t>		</a:t>
            </a:r>
            <a:r>
              <a:rPr lang="en-US" sz="1600" i="1" dirty="0">
                <a:solidFill>
                  <a:schemeClr val="accent1">
                    <a:lumMod val="75000"/>
                  </a:schemeClr>
                </a:solidFill>
              </a:rPr>
              <a:t>Assignment 3 due.</a:t>
            </a:r>
            <a:endParaRPr lang="en-US" sz="1600" dirty="0">
              <a:solidFill>
                <a:schemeClr val="accent1">
                  <a:lumMod val="75000"/>
                </a:schemeClr>
              </a:solidFill>
            </a:endParaRPr>
          </a:p>
          <a:p>
            <a:pPr marL="0" indent="0">
              <a:buNone/>
            </a:pPr>
            <a:r>
              <a:rPr lang="en-US" sz="1600" dirty="0"/>
              <a:t>WK8		More Process Synchronization		Chapter 6-7</a:t>
            </a:r>
          </a:p>
          <a:p>
            <a:pPr marL="0" indent="0">
              <a:buNone/>
            </a:pPr>
            <a:r>
              <a:rPr lang="en-US" sz="1600" dirty="0"/>
              <a:t>		</a:t>
            </a:r>
            <a:r>
              <a:rPr lang="en-US" sz="1600" i="1" dirty="0">
                <a:solidFill>
                  <a:schemeClr val="accent1">
                    <a:lumMod val="75000"/>
                  </a:schemeClr>
                </a:solidFill>
              </a:rPr>
              <a:t>Assignment 4.	</a:t>
            </a:r>
            <a:endParaRPr lang="en-US" sz="1600" dirty="0"/>
          </a:p>
          <a:p>
            <a:pPr marL="0" indent="0">
              <a:buNone/>
            </a:pPr>
            <a:endParaRPr lang="en-US" sz="1600" dirty="0"/>
          </a:p>
        </p:txBody>
      </p:sp>
    </p:spTree>
    <p:extLst>
      <p:ext uri="{BB962C8B-B14F-4D97-AF65-F5344CB8AC3E}">
        <p14:creationId xmlns:p14="http://schemas.microsoft.com/office/powerpoint/2010/main" val="12133301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362075"/>
          </a:xfrm>
        </p:spPr>
        <p:txBody>
          <a:bodyPr/>
          <a:lstStyle/>
          <a:p>
            <a:r>
              <a:rPr lang="en-US" dirty="0"/>
              <a:t>End of Introduction</a:t>
            </a:r>
          </a:p>
        </p:txBody>
      </p:sp>
      <p:sp>
        <p:nvSpPr>
          <p:cNvPr id="4" name="Explosion 1 3"/>
          <p:cNvSpPr/>
          <p:nvPr/>
        </p:nvSpPr>
        <p:spPr>
          <a:xfrm>
            <a:off x="1600200" y="4648200"/>
            <a:ext cx="5105400" cy="1600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85000"/>
                  <a:lumOff val="15000"/>
                </a:schemeClr>
              </a:solidFill>
            </a:endParaRPr>
          </a:p>
          <a:p>
            <a:pPr algn="ctr"/>
            <a:r>
              <a:rPr lang="en-US" dirty="0">
                <a:solidFill>
                  <a:schemeClr val="tx1">
                    <a:lumMod val="85000"/>
                    <a:lumOff val="15000"/>
                  </a:schemeClr>
                </a:solidFill>
              </a:rPr>
              <a:t>WELCOME BACK!</a:t>
            </a:r>
          </a:p>
          <a:p>
            <a:pPr algn="ctr"/>
            <a:r>
              <a:rPr lang="en-US" dirty="0">
                <a:solidFill>
                  <a:schemeClr val="tx1">
                    <a:lumMod val="85000"/>
                    <a:lumOff val="15000"/>
                  </a:schemeClr>
                </a:solidFill>
              </a:rPr>
              <a:t>SEE YOU NEXT CLASS</a:t>
            </a:r>
          </a:p>
          <a:p>
            <a:pPr algn="ctr"/>
            <a:endParaRPr lang="en-US" dirty="0"/>
          </a:p>
        </p:txBody>
      </p:sp>
      <p:sp>
        <p:nvSpPr>
          <p:cNvPr id="3" name="Text Placeholder 2"/>
          <p:cNvSpPr>
            <a:spLocks noGrp="1"/>
          </p:cNvSpPr>
          <p:nvPr>
            <p:ph type="body" idx="1"/>
          </p:nvPr>
        </p:nvSpPr>
        <p:spPr>
          <a:xfrm>
            <a:off x="495300" y="1676400"/>
            <a:ext cx="8153400" cy="3048000"/>
          </a:xfrm>
        </p:spPr>
        <p:txBody>
          <a:bodyPr>
            <a:normAutofit/>
          </a:bodyPr>
          <a:lstStyle/>
          <a:p>
            <a:r>
              <a:rPr lang="en-US" dirty="0">
                <a:solidFill>
                  <a:schemeClr val="tx1">
                    <a:lumMod val="85000"/>
                    <a:lumOff val="15000"/>
                  </a:schemeClr>
                </a:solidFill>
              </a:rPr>
              <a:t> </a:t>
            </a:r>
          </a:p>
          <a:p>
            <a:r>
              <a:rPr lang="en-US" dirty="0">
                <a:solidFill>
                  <a:schemeClr val="tx1">
                    <a:lumMod val="85000"/>
                    <a:lumOff val="15000"/>
                  </a:schemeClr>
                </a:solidFill>
              </a:rPr>
              <a:t> - Remember to sign in before you go: name, email address, phone number!</a:t>
            </a:r>
            <a:br>
              <a:rPr lang="en-US" dirty="0">
                <a:solidFill>
                  <a:schemeClr val="tx1">
                    <a:lumMod val="85000"/>
                    <a:lumOff val="15000"/>
                  </a:schemeClr>
                </a:solidFill>
              </a:rPr>
            </a:br>
            <a:endParaRPr lang="en-US" dirty="0">
              <a:solidFill>
                <a:schemeClr val="tx1">
                  <a:lumMod val="85000"/>
                  <a:lumOff val="15000"/>
                </a:schemeClr>
              </a:solidFill>
            </a:endParaRPr>
          </a:p>
          <a:p>
            <a:pPr>
              <a:buFontTx/>
              <a:buChar char="-"/>
            </a:pPr>
            <a:r>
              <a:rPr lang="en-US" dirty="0">
                <a:solidFill>
                  <a:schemeClr val="tx1">
                    <a:lumMod val="85000"/>
                    <a:lumOff val="15000"/>
                  </a:schemeClr>
                </a:solidFill>
              </a:rPr>
              <a:t> Do you have an account on storm?</a:t>
            </a:r>
          </a:p>
          <a:p>
            <a:pPr>
              <a:buFontTx/>
              <a:buChar char="-"/>
            </a:pPr>
            <a:endParaRPr lang="en-US" dirty="0">
              <a:solidFill>
                <a:schemeClr val="tx1">
                  <a:lumMod val="85000"/>
                  <a:lumOff val="15000"/>
                </a:schemeClr>
              </a:solidFill>
            </a:endParaRPr>
          </a:p>
          <a:p>
            <a:pPr>
              <a:buFontTx/>
              <a:buChar char="-"/>
            </a:pPr>
            <a:r>
              <a:rPr lang="en-US" dirty="0">
                <a:solidFill>
                  <a:schemeClr val="tx1">
                    <a:lumMod val="85000"/>
                    <a:lumOff val="15000"/>
                  </a:schemeClr>
                </a:solidFill>
              </a:rPr>
              <a:t> Can you access the website on storm? </a:t>
            </a:r>
          </a:p>
          <a:p>
            <a:pPr lvl="1">
              <a:buFontTx/>
              <a:buChar char="-"/>
            </a:pPr>
            <a:r>
              <a:rPr lang="en-US">
                <a:solidFill>
                  <a:schemeClr val="tx1">
                    <a:lumMod val="85000"/>
                    <a:lumOff val="15000"/>
                  </a:schemeClr>
                </a:solidFill>
              </a:rPr>
              <a:t> </a:t>
            </a:r>
            <a:r>
              <a:rPr lang="en-US">
                <a:solidFill>
                  <a:schemeClr val="tx1">
                    <a:lumMod val="85000"/>
                    <a:lumOff val="15000"/>
                  </a:schemeClr>
                </a:solidFill>
                <a:hlinkClick r:id="rId2"/>
              </a:rPr>
              <a:t>http://storm.cis.Fordham.edu/harazduk/cs3595</a:t>
            </a:r>
            <a:r>
              <a:rPr lang="en-US">
                <a:solidFill>
                  <a:schemeClr val="tx1">
                    <a:lumMod val="85000"/>
                    <a:lumOff val="15000"/>
                  </a:schemeClr>
                </a:solidFill>
              </a:rPr>
              <a:t> http</a:t>
            </a:r>
            <a:r>
              <a:rPr lang="en-US" dirty="0">
                <a:solidFill>
                  <a:schemeClr val="tx1">
                    <a:lumMod val="85000"/>
                    <a:lumOff val="15000"/>
                  </a:schemeClr>
                </a:solidFill>
              </a:rPr>
              <a:t>://storm.cis.fordham.edu/harazduk/OS</a:t>
            </a:r>
          </a:p>
          <a:p>
            <a:pPr>
              <a:buFontTx/>
              <a:buChar char="-"/>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Schedule</a:t>
            </a:r>
          </a:p>
        </p:txBody>
      </p:sp>
      <p:sp>
        <p:nvSpPr>
          <p:cNvPr id="3" name="Content Placeholder 2"/>
          <p:cNvSpPr>
            <a:spLocks noGrp="1"/>
          </p:cNvSpPr>
          <p:nvPr>
            <p:ph idx="1"/>
          </p:nvPr>
        </p:nvSpPr>
        <p:spPr>
          <a:xfrm>
            <a:off x="609600" y="1295400"/>
            <a:ext cx="8229600" cy="4525963"/>
          </a:xfrm>
        </p:spPr>
        <p:txBody>
          <a:bodyPr>
            <a:normAutofit/>
          </a:bodyPr>
          <a:lstStyle/>
          <a:p>
            <a:pPr marL="0" indent="0">
              <a:buNone/>
            </a:pPr>
            <a:r>
              <a:rPr lang="en-US" sz="1600" dirty="0"/>
              <a:t>WK09		Deadlock				Chapter 8</a:t>
            </a:r>
          </a:p>
          <a:p>
            <a:pPr marL="0" indent="0">
              <a:buNone/>
            </a:pPr>
            <a:r>
              <a:rPr lang="en-US" sz="1600" dirty="0"/>
              <a:t>WK10		File System interface			Chapter 13		</a:t>
            </a:r>
            <a:endParaRPr lang="en-US" sz="1600" dirty="0">
              <a:solidFill>
                <a:schemeClr val="accent1">
                  <a:lumMod val="75000"/>
                </a:schemeClr>
              </a:solidFill>
            </a:endParaRPr>
          </a:p>
          <a:p>
            <a:pPr marL="0" indent="0">
              <a:buNone/>
            </a:pPr>
            <a:r>
              <a:rPr lang="en-US" sz="1600" dirty="0"/>
              <a:t>WK10		File System implementation		Chapter 14 </a:t>
            </a:r>
          </a:p>
          <a:p>
            <a:pPr marL="0" indent="0">
              <a:buNone/>
            </a:pPr>
            <a:r>
              <a:rPr lang="en-US" sz="1600" i="1" dirty="0">
                <a:solidFill>
                  <a:schemeClr val="accent1">
                    <a:lumMod val="75000"/>
                  </a:schemeClr>
                </a:solidFill>
              </a:rPr>
              <a:t>		Assignment 4 due. Assignment 5, Project Assigned </a:t>
            </a:r>
            <a:r>
              <a:rPr lang="en-US" sz="1600" dirty="0"/>
              <a:t>	</a:t>
            </a:r>
          </a:p>
          <a:p>
            <a:pPr marL="0" indent="0">
              <a:buNone/>
            </a:pPr>
            <a:r>
              <a:rPr lang="en-US" sz="1600" dirty="0"/>
              <a:t>WK11		Memory management swapping, paging	Chapter 9</a:t>
            </a:r>
          </a:p>
          <a:p>
            <a:pPr marL="0" indent="0">
              <a:buNone/>
            </a:pPr>
            <a:r>
              <a:rPr lang="en-US" sz="1600" dirty="0"/>
              <a:t>		Segmentation			</a:t>
            </a:r>
            <a:endParaRPr lang="en-US" sz="1600" i="1" dirty="0">
              <a:solidFill>
                <a:schemeClr val="accent1">
                  <a:lumMod val="75000"/>
                </a:schemeClr>
              </a:solidFill>
            </a:endParaRPr>
          </a:p>
          <a:p>
            <a:pPr marL="0" indent="0">
              <a:buNone/>
            </a:pPr>
            <a:r>
              <a:rPr lang="en-US" sz="1600" dirty="0"/>
              <a:t>WK12		Virtual memory, demand paging		Chapter 10</a:t>
            </a:r>
          </a:p>
          <a:p>
            <a:pPr marL="0" indent="0">
              <a:buNone/>
            </a:pPr>
            <a:r>
              <a:rPr lang="en-US" sz="1600" dirty="0"/>
              <a:t>		</a:t>
            </a:r>
            <a:r>
              <a:rPr lang="en-US" sz="1600" i="1" dirty="0">
                <a:solidFill>
                  <a:schemeClr val="accent1">
                    <a:lumMod val="75000"/>
                  </a:schemeClr>
                </a:solidFill>
              </a:rPr>
              <a:t>Assignment 5 Due. Assignment 6 .</a:t>
            </a:r>
            <a:endParaRPr lang="en-US" sz="1600" dirty="0">
              <a:solidFill>
                <a:schemeClr val="accent1">
                  <a:lumMod val="75000"/>
                </a:schemeClr>
              </a:solidFill>
            </a:endParaRPr>
          </a:p>
          <a:p>
            <a:pPr marL="0" indent="0">
              <a:buNone/>
            </a:pPr>
            <a:r>
              <a:rPr lang="en-US" sz="1600" dirty="0"/>
              <a:t>WK13		Review, </a:t>
            </a:r>
          </a:p>
          <a:p>
            <a:pPr marL="0" indent="0">
              <a:buNone/>
            </a:pPr>
            <a:r>
              <a:rPr lang="en-US" sz="1600" dirty="0"/>
              <a:t>		</a:t>
            </a:r>
            <a:r>
              <a:rPr lang="en-US" sz="1600" i="1" dirty="0">
                <a:solidFill>
                  <a:schemeClr val="accent1">
                    <a:lumMod val="75000"/>
                  </a:schemeClr>
                </a:solidFill>
              </a:rPr>
              <a:t>Assignment 6 due. Project Due TBD.</a:t>
            </a:r>
            <a:endParaRPr lang="en-US" sz="1600" dirty="0"/>
          </a:p>
          <a:p>
            <a:pPr marL="0" indent="0">
              <a:buNone/>
            </a:pPr>
            <a:r>
              <a:rPr lang="en-US" sz="1600" i="1" dirty="0"/>
              <a:t>05/7		Extra Review Class</a:t>
            </a:r>
            <a:endParaRPr lang="en-US" sz="1600" dirty="0"/>
          </a:p>
        </p:txBody>
      </p:sp>
    </p:spTree>
    <p:extLst>
      <p:ext uri="{BB962C8B-B14F-4D97-AF65-F5344CB8AC3E}">
        <p14:creationId xmlns:p14="http://schemas.microsoft.com/office/powerpoint/2010/main" val="1256906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Grading</a:t>
            </a:r>
          </a:p>
        </p:txBody>
      </p:sp>
      <p:sp>
        <p:nvSpPr>
          <p:cNvPr id="3" name="Content Placeholder 2"/>
          <p:cNvSpPr>
            <a:spLocks noGrp="1"/>
          </p:cNvSpPr>
          <p:nvPr>
            <p:ph idx="1"/>
          </p:nvPr>
        </p:nvSpPr>
        <p:spPr/>
        <p:txBody>
          <a:bodyPr>
            <a:normAutofit lnSpcReduction="10000"/>
          </a:bodyPr>
          <a:lstStyle/>
          <a:p>
            <a:pPr lvl="0"/>
            <a:endParaRPr lang="en-US" dirty="0"/>
          </a:p>
          <a:p>
            <a:pPr lvl="0"/>
            <a:r>
              <a:rPr lang="en-US" dirty="0"/>
              <a:t>5-6 Assignments (30%), 2-4 participation</a:t>
            </a:r>
          </a:p>
          <a:p>
            <a:pPr lvl="0"/>
            <a:r>
              <a:rPr lang="en-US" dirty="0"/>
              <a:t>3-4 Programming Projects (20%)</a:t>
            </a:r>
          </a:p>
          <a:p>
            <a:pPr lvl="0"/>
            <a:r>
              <a:rPr lang="en-US" dirty="0"/>
              <a:t>1 Team Project (10%)</a:t>
            </a:r>
          </a:p>
          <a:p>
            <a:pPr lvl="0"/>
            <a:r>
              <a:rPr lang="en-US" dirty="0"/>
              <a:t>1 Midterm (20%), </a:t>
            </a:r>
          </a:p>
          <a:p>
            <a:pPr lvl="0"/>
            <a:r>
              <a:rPr lang="en-US" dirty="0"/>
              <a:t>1 Final (20%).</a:t>
            </a:r>
          </a:p>
          <a:p>
            <a:pPr lvl="0"/>
            <a:r>
              <a:rPr lang="en-US" dirty="0"/>
              <a:t>Participation exercises (like extra credit, ¼ - ½ of regular assignment points for doing them).</a:t>
            </a:r>
          </a:p>
          <a:p>
            <a:endParaRPr lang="en-US" dirty="0"/>
          </a:p>
        </p:txBody>
      </p:sp>
    </p:spTree>
    <p:extLst>
      <p:ext uri="{BB962C8B-B14F-4D97-AF65-F5344CB8AC3E}">
        <p14:creationId xmlns:p14="http://schemas.microsoft.com/office/powerpoint/2010/main" val="1214565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Operating Systems</a:t>
            </a:r>
          </a:p>
        </p:txBody>
      </p:sp>
      <p:sp>
        <p:nvSpPr>
          <p:cNvPr id="3" name="Subtitle 2"/>
          <p:cNvSpPr>
            <a:spLocks noGrp="1"/>
          </p:cNvSpPr>
          <p:nvPr>
            <p:ph type="subTitle" idx="1"/>
          </p:nvPr>
        </p:nvSpPr>
        <p:spPr/>
        <p:txBody>
          <a:bodyPr/>
          <a:lstStyle/>
          <a:p>
            <a:r>
              <a:rPr lang="en-US" dirty="0">
                <a:solidFill>
                  <a:schemeClr val="tx1">
                    <a:lumMod val="85000"/>
                    <a:lumOff val="15000"/>
                  </a:schemeClr>
                </a:solidFill>
              </a:rPr>
              <a:t>An Human Perspective</a:t>
            </a:r>
          </a:p>
        </p:txBody>
      </p:sp>
    </p:spTree>
    <p:extLst>
      <p:ext uri="{BB962C8B-B14F-4D97-AF65-F5344CB8AC3E}">
        <p14:creationId xmlns:p14="http://schemas.microsoft.com/office/powerpoint/2010/main" val="49722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CABF0-6005-4EA8-9CDA-07C62D9EB4B8}"/>
              </a:ext>
            </a:extLst>
          </p:cNvPr>
          <p:cNvSpPr>
            <a:spLocks noGrp="1"/>
          </p:cNvSpPr>
          <p:nvPr>
            <p:ph type="title"/>
          </p:nvPr>
        </p:nvSpPr>
        <p:spPr/>
        <p:txBody>
          <a:bodyPr/>
          <a:lstStyle/>
          <a:p>
            <a:r>
              <a:rPr lang="en-US" dirty="0"/>
              <a:t>How do Humans Manage many tasks?</a:t>
            </a:r>
          </a:p>
        </p:txBody>
      </p:sp>
      <p:sp>
        <p:nvSpPr>
          <p:cNvPr id="3" name="Text Placeholder 2">
            <a:extLst>
              <a:ext uri="{FF2B5EF4-FFF2-40B4-BE49-F238E27FC236}">
                <a16:creationId xmlns:a16="http://schemas.microsoft.com/office/drawing/2014/main" id="{5886FB7F-7C2A-473D-BD91-FCB684974B4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050445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CEF45-BABD-4C44-A06E-64582C2370E1}"/>
              </a:ext>
            </a:extLst>
          </p:cNvPr>
          <p:cNvSpPr>
            <a:spLocks noGrp="1"/>
          </p:cNvSpPr>
          <p:nvPr>
            <p:ph type="title"/>
          </p:nvPr>
        </p:nvSpPr>
        <p:spPr/>
        <p:txBody>
          <a:bodyPr/>
          <a:lstStyle/>
          <a:p>
            <a:r>
              <a:rPr lang="en-US" dirty="0"/>
              <a:t>Humans manage tasks</a:t>
            </a:r>
          </a:p>
        </p:txBody>
      </p:sp>
      <p:sp>
        <p:nvSpPr>
          <p:cNvPr id="3" name="Content Placeholder 2">
            <a:extLst>
              <a:ext uri="{FF2B5EF4-FFF2-40B4-BE49-F238E27FC236}">
                <a16:creationId xmlns:a16="http://schemas.microsoft.com/office/drawing/2014/main" id="{6CACD3F1-BD66-414D-8467-A874519AA816}"/>
              </a:ext>
            </a:extLst>
          </p:cNvPr>
          <p:cNvSpPr>
            <a:spLocks noGrp="1"/>
          </p:cNvSpPr>
          <p:nvPr>
            <p:ph idx="1"/>
          </p:nvPr>
        </p:nvSpPr>
        <p:spPr/>
        <p:txBody>
          <a:bodyPr/>
          <a:lstStyle/>
          <a:p>
            <a:r>
              <a:rPr lang="en-US" dirty="0"/>
              <a:t>Using To Do lists</a:t>
            </a:r>
          </a:p>
          <a:p>
            <a:r>
              <a:rPr lang="en-US" dirty="0"/>
              <a:t>Using Calendars</a:t>
            </a:r>
          </a:p>
          <a:p>
            <a:r>
              <a:rPr lang="en-US" dirty="0"/>
              <a:t>Using Apps that…</a:t>
            </a:r>
          </a:p>
          <a:p>
            <a:pPr lvl="1"/>
            <a:r>
              <a:rPr lang="en-US" dirty="0"/>
              <a:t>Remind us</a:t>
            </a:r>
          </a:p>
          <a:p>
            <a:pPr lvl="1"/>
            <a:r>
              <a:rPr lang="en-US" dirty="0"/>
              <a:t>Keep lists</a:t>
            </a:r>
          </a:p>
          <a:p>
            <a:pPr lvl="1"/>
            <a:r>
              <a:rPr lang="en-US" dirty="0"/>
              <a:t>Schedule activities</a:t>
            </a:r>
          </a:p>
        </p:txBody>
      </p:sp>
    </p:spTree>
    <p:extLst>
      <p:ext uri="{BB962C8B-B14F-4D97-AF65-F5344CB8AC3E}">
        <p14:creationId xmlns:p14="http://schemas.microsoft.com/office/powerpoint/2010/main" val="3419609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34322-85B9-40E3-9D42-F86856AB714B}"/>
              </a:ext>
            </a:extLst>
          </p:cNvPr>
          <p:cNvSpPr>
            <a:spLocks noGrp="1"/>
          </p:cNvSpPr>
          <p:nvPr>
            <p:ph type="title"/>
          </p:nvPr>
        </p:nvSpPr>
        <p:spPr/>
        <p:txBody>
          <a:bodyPr/>
          <a:lstStyle/>
          <a:p>
            <a:r>
              <a:rPr lang="en-US" dirty="0"/>
              <a:t>Many Humans Try to Multitask</a:t>
            </a:r>
          </a:p>
        </p:txBody>
      </p:sp>
      <p:sp>
        <p:nvSpPr>
          <p:cNvPr id="3" name="Text Placeholder 2">
            <a:extLst>
              <a:ext uri="{FF2B5EF4-FFF2-40B4-BE49-F238E27FC236}">
                <a16:creationId xmlns:a16="http://schemas.microsoft.com/office/drawing/2014/main" id="{EFE4805F-F438-4FD3-A6F9-EE3A8D518B5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2060457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5009</TotalTime>
  <Words>1574</Words>
  <Application>Microsoft Office PowerPoint</Application>
  <PresentationFormat>On-screen Show (4:3)</PresentationFormat>
  <Paragraphs>176</Paragraphs>
  <Slides>30</Slides>
  <Notes>2</Notes>
  <HiddenSlides>2</HiddenSlides>
  <MMClips>4</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Times New Roman</vt:lpstr>
      <vt:lpstr>Office Theme</vt:lpstr>
      <vt:lpstr>Operating Systems</vt:lpstr>
      <vt:lpstr>Operating Systems</vt:lpstr>
      <vt:lpstr>Schedule</vt:lpstr>
      <vt:lpstr>Schedule</vt:lpstr>
      <vt:lpstr>Grading</vt:lpstr>
      <vt:lpstr>Operating Systems</vt:lpstr>
      <vt:lpstr>How do Humans Manage many tasks?</vt:lpstr>
      <vt:lpstr>Humans manage tasks</vt:lpstr>
      <vt:lpstr>Many Humans Try to Multitask</vt:lpstr>
      <vt:lpstr>Humans Multitasking</vt:lpstr>
      <vt:lpstr>How Humans multitask</vt:lpstr>
      <vt:lpstr>How are Humans and Computers Alike?</vt:lpstr>
      <vt:lpstr>How are Humans like Computers?</vt:lpstr>
      <vt:lpstr>Humans and Computers differ</vt:lpstr>
      <vt:lpstr>Motivating Questions?</vt:lpstr>
      <vt:lpstr>What is An ‘Operating System’?</vt:lpstr>
      <vt:lpstr>History of Operating Systems</vt:lpstr>
      <vt:lpstr>Hollerith Cards</vt:lpstr>
      <vt:lpstr>Stored Program Computers</vt:lpstr>
      <vt:lpstr>Early Operating System</vt:lpstr>
      <vt:lpstr>The Atlas Supervisor</vt:lpstr>
      <vt:lpstr>History of Operating Systems</vt:lpstr>
      <vt:lpstr>Computer Punch Cards</vt:lpstr>
      <vt:lpstr>Paper Tape Reader</vt:lpstr>
      <vt:lpstr>History of Operating Systems</vt:lpstr>
      <vt:lpstr>History of Operating Systems</vt:lpstr>
      <vt:lpstr>Multics and Unix</vt:lpstr>
      <vt:lpstr>History of Operating Systems</vt:lpstr>
      <vt:lpstr>History of Operating Systems</vt:lpstr>
      <vt:lpstr>End of Introduction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Operating Systems CISC 3598 R01 Fall 2010 MR 4:00 – 5:15pm</dc:title>
  <dc:creator/>
  <cp:lastModifiedBy>Julie A. Harazduk</cp:lastModifiedBy>
  <cp:revision>110</cp:revision>
  <dcterms:created xsi:type="dcterms:W3CDTF">2006-08-16T00:00:00Z</dcterms:created>
  <dcterms:modified xsi:type="dcterms:W3CDTF">2022-01-20T16:24:08Z</dcterms:modified>
</cp:coreProperties>
</file>