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85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6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0000FF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60" d="100"/>
          <a:sy n="60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6C55D-70F6-471A-BD74-F49D2B7C7891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9487B-2F77-4EE3-95D8-2B7FAB74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C617B-BC20-4BBD-8857-441EE66A70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9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D35-08CA-45C7-BE01-F54DD606055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4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D35-08CA-45C7-BE01-F54DD606055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8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D35-08CA-45C7-BE01-F54DD606055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5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D35-08CA-45C7-BE01-F54DD606055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0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D35-08CA-45C7-BE01-F54DD606055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7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D35-08CA-45C7-BE01-F54DD606055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1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D35-08CA-45C7-BE01-F54DD606055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9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D35-08CA-45C7-BE01-F54DD606055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4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D35-08CA-45C7-BE01-F54DD606055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7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D35-08CA-45C7-BE01-F54DD606055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D35-08CA-45C7-BE01-F54DD606055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2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D5D35-08CA-45C7-BE01-F54DD606055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F2261-F517-4603-ADDD-57D4545C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Discriminative classifiers:</a:t>
            </a:r>
            <a:br>
              <a:rPr lang="en-US" dirty="0" smtClean="0"/>
            </a:br>
            <a:r>
              <a:rPr lang="en-US" dirty="0" smtClean="0"/>
              <a:t>Logistic Regression, SVMs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CISC 5800</a:t>
            </a:r>
          </a:p>
          <a:p>
            <a:r>
              <a:rPr lang="en-US" dirty="0" smtClean="0"/>
              <a:t>Professor Daniel Leeds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boundary, defined by 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76338" y="1690688"/>
            <a:ext cx="32084" cy="4665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89812" y="3785937"/>
            <a:ext cx="5021178" cy="16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493653" y="3187457"/>
            <a:ext cx="353291" cy="361950"/>
            <a:chOff x="3262745" y="4996188"/>
            <a:chExt cx="353291" cy="36195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77244" y="2985352"/>
            <a:ext cx="353291" cy="361950"/>
            <a:chOff x="3262745" y="4996188"/>
            <a:chExt cx="353291" cy="36195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365403" y="4717214"/>
            <a:ext cx="353291" cy="361950"/>
            <a:chOff x="3262745" y="4996188"/>
            <a:chExt cx="353291" cy="36195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642443" y="5488756"/>
            <a:ext cx="353291" cy="361950"/>
            <a:chOff x="3262745" y="4996188"/>
            <a:chExt cx="353291" cy="36195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776236" y="5370186"/>
            <a:ext cx="353291" cy="361950"/>
            <a:chOff x="3262745" y="4996188"/>
            <a:chExt cx="353291" cy="3619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56100" y="2121494"/>
            <a:ext cx="353291" cy="361950"/>
            <a:chOff x="3262745" y="4996188"/>
            <a:chExt cx="353291" cy="36195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267644" y="2630095"/>
            <a:ext cx="353291" cy="361950"/>
            <a:chOff x="3262745" y="4996188"/>
            <a:chExt cx="353291" cy="36195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090998" y="4219484"/>
            <a:ext cx="353291" cy="361950"/>
            <a:chOff x="3262745" y="4996188"/>
            <a:chExt cx="353291" cy="3619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1977244" y="2121494"/>
            <a:ext cx="2851430" cy="39745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208422" y="3511414"/>
            <a:ext cx="392848" cy="27452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16842" y="1690688"/>
            <a:ext cx="53741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Separating </a:t>
            </a:r>
            <a:r>
              <a:rPr lang="en-US" sz="3600" b="1" dirty="0" smtClean="0">
                <a:solidFill>
                  <a:srgbClr val="FF0000"/>
                </a:solidFill>
              </a:rPr>
              <a:t>hyperplane</a:t>
            </a:r>
            <a:r>
              <a:rPr lang="en-US" sz="3600" dirty="0" smtClean="0"/>
              <a:t> splits </a:t>
            </a:r>
            <a:r>
              <a:rPr lang="en-US" sz="3600" b="1" dirty="0" smtClean="0">
                <a:solidFill>
                  <a:srgbClr val="0070C0"/>
                </a:solidFill>
              </a:rPr>
              <a:t>class 0</a:t>
            </a:r>
            <a:r>
              <a:rPr lang="en-US" sz="3600" dirty="0" smtClean="0"/>
              <a:t> and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class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Plane is defined by line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w </a:t>
            </a:r>
            <a:r>
              <a:rPr lang="en-US" sz="3600" dirty="0" smtClean="0"/>
              <a:t>perpendicular to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Is data point </a:t>
            </a:r>
            <a:r>
              <a:rPr lang="en-US" sz="3600" b="1" dirty="0" smtClean="0"/>
              <a:t>x</a:t>
            </a:r>
            <a:r>
              <a:rPr lang="en-US" sz="3600" dirty="0" smtClean="0"/>
              <a:t> in class 0 or class 1?	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3600" b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err="1" smtClean="0"/>
              <a:t>x</a:t>
            </a:r>
            <a:r>
              <a:rPr lang="en-US" sz="3600" dirty="0" smtClean="0"/>
              <a:t> </a:t>
            </a:r>
            <a:r>
              <a:rPr lang="en-US" sz="3600" b="1" dirty="0">
                <a:solidFill>
                  <a:srgbClr val="FF0000"/>
                </a:solidFill>
              </a:rPr>
              <a:t>&gt;</a:t>
            </a:r>
            <a:r>
              <a:rPr lang="en-US" sz="3600" dirty="0" smtClean="0"/>
              <a:t> 0 class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		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3600" b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err="1" smtClean="0"/>
              <a:t>x</a:t>
            </a:r>
            <a:r>
              <a:rPr lang="en-US" sz="3600" dirty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r>
              <a:rPr lang="en-US" sz="3600" dirty="0" smtClean="0"/>
              <a:t> 0 class </a:t>
            </a:r>
            <a:r>
              <a:rPr lang="en-US" sz="3600" b="1" dirty="0" smtClean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 rot="1411565">
            <a:off x="8597320" y="748123"/>
            <a:ext cx="401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More typically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0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real-number projection to 0/1 label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22274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Binary classification: 0 is class A, 1 is class B</a:t>
                </a:r>
              </a:p>
              <a:p>
                <a:r>
                  <a:rPr lang="en-US" dirty="0" smtClean="0"/>
                  <a:t>Sigmoid function stands in for p(</a:t>
                </a:r>
                <a:r>
                  <a:rPr lang="en-US" dirty="0" err="1" smtClean="0"/>
                  <a:t>x|y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Sigmoid: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222745" cy="4351338"/>
              </a:xfrm>
              <a:blipFill rotWithShape="0">
                <a:blip r:embed="rId3"/>
                <a:stretch>
                  <a:fillRect l="-152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tse1.mm.bing.net/th?&amp;id=OIP.M95df40fec8ae4b01ff205ce892e2e806o0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r="1" b="7693"/>
          <a:stretch/>
        </p:blipFill>
        <p:spPr bwMode="auto">
          <a:xfrm>
            <a:off x="8454189" y="2983833"/>
            <a:ext cx="2794714" cy="15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22568" y="3288632"/>
            <a:ext cx="753979" cy="46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09011" y="3120190"/>
            <a:ext cx="595874" cy="46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20157" y="2850013"/>
            <a:ext cx="681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00" dirty="0" smtClean="0"/>
              <a:t>1</a:t>
            </a:r>
          </a:p>
          <a:p>
            <a:pPr algn="r"/>
            <a:endParaRPr lang="en-US" sz="2300" dirty="0" smtClean="0"/>
          </a:p>
          <a:p>
            <a:pPr algn="r"/>
            <a:r>
              <a:rPr lang="en-US" sz="2300" dirty="0" smtClean="0"/>
              <a:t>0.5</a:t>
            </a:r>
          </a:p>
          <a:p>
            <a:pPr algn="r"/>
            <a:endParaRPr lang="en-US" sz="2300" dirty="0" smtClean="0"/>
          </a:p>
          <a:p>
            <a:pPr algn="r"/>
            <a:r>
              <a:rPr lang="en-US" sz="2300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705" y="4488923"/>
            <a:ext cx="34126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-10       5        0        5      10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0713" y="2658525"/>
            <a:ext cx="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g(h)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353800" y="4704366"/>
            <a:ext cx="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341015" y="5505486"/>
                <a:ext cx="2663870" cy="1192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015" y="5505486"/>
                <a:ext cx="2663870" cy="11927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51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parameters for classification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7958"/>
                <a:ext cx="10515600" cy="535004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Similar to MLE for Bayes classifier</a:t>
                </a:r>
              </a:p>
              <a:p>
                <a:r>
                  <a:rPr lang="en-US" dirty="0" smtClean="0"/>
                  <a:t>“Likelihood” for data points y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, </a:t>
                </a:r>
                <a:r>
                  <a:rPr lang="en-US" dirty="0"/>
                  <a:t>…, </a:t>
                </a:r>
                <a:r>
                  <a:rPr lang="en-US" dirty="0" err="1" smtClean="0"/>
                  <a:t>y</a:t>
                </a:r>
                <a:r>
                  <a:rPr lang="en-US" baseline="30000" dirty="0" err="1" smtClean="0"/>
                  <a:t>n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(different from Bayesian likelihood)</a:t>
                </a:r>
              </a:p>
              <a:p>
                <a:pPr lvl="1"/>
                <a:r>
                  <a:rPr lang="en-US" sz="3000" dirty="0" smtClean="0"/>
                  <a:t>If </a:t>
                </a:r>
                <a:r>
                  <a:rPr lang="en-US" sz="3000" dirty="0" err="1" smtClean="0"/>
                  <a:t>y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smtClean="0"/>
                  <a:t> in class A, </a:t>
                </a:r>
                <a:r>
                  <a:rPr lang="en-US" sz="3000" dirty="0" err="1" smtClean="0"/>
                  <a:t>y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smtClean="0"/>
                  <a:t> =0, multiply (1-g(</a:t>
                </a:r>
                <a:r>
                  <a:rPr lang="en-US" sz="3000" dirty="0" err="1" smtClean="0"/>
                  <a:t>x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err="1" smtClean="0"/>
                  <a:t>;w</a:t>
                </a:r>
                <a:r>
                  <a:rPr lang="en-US" sz="3000" dirty="0" smtClean="0"/>
                  <a:t>))</a:t>
                </a:r>
              </a:p>
              <a:p>
                <a:pPr lvl="1"/>
                <a:r>
                  <a:rPr lang="en-US" sz="3000" dirty="0" smtClean="0"/>
                  <a:t>If </a:t>
                </a:r>
                <a:r>
                  <a:rPr lang="en-US" sz="3000" dirty="0" err="1" smtClean="0"/>
                  <a:t>y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smtClean="0"/>
                  <a:t> in class B, </a:t>
                </a:r>
                <a:r>
                  <a:rPr lang="en-US" sz="3000" dirty="0" err="1" smtClean="0"/>
                  <a:t>y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smtClean="0"/>
                  <a:t>=1, multiply (g(</a:t>
                </a:r>
                <a:r>
                  <a:rPr lang="en-US" sz="3000" dirty="0" err="1" smtClean="0"/>
                  <a:t>x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err="1" smtClean="0"/>
                  <a:t>;w</a:t>
                </a:r>
                <a:r>
                  <a:rPr lang="en-US" sz="3000" dirty="0"/>
                  <a:t>))</a:t>
                </a:r>
                <a:endParaRPr lang="en-US" sz="3000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7958"/>
                <a:ext cx="10515600" cy="5350041"/>
              </a:xfrm>
              <a:blipFill rotWithShape="0">
                <a:blip r:embed="rId2"/>
                <a:stretch>
                  <a:fillRect l="-928" t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parameters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610600" y="799894"/>
                <a:ext cx="3240505" cy="102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799894"/>
                <a:ext cx="3240505" cy="10257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73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parameters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−(1−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33083" y="1027906"/>
                <a:ext cx="4335379" cy="1178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32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2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3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083" y="1027906"/>
                <a:ext cx="4335379" cy="11780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383750" y="-30987"/>
                <a:ext cx="2663870" cy="1192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750" y="-30987"/>
                <a:ext cx="2663870" cy="11927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5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Iterative gradient </a:t>
            </a:r>
            <a:r>
              <a:rPr lang="en-US" dirty="0" err="1" smtClean="0"/>
              <a:t>as</a:t>
            </a:r>
            <a:r>
              <a:rPr lang="en-US" dirty="0" err="1" smtClean="0"/>
              <a:t>scent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4"/>
                <a:ext cx="10515600" cy="5532436"/>
              </a:xfrm>
            </p:spPr>
            <p:txBody>
              <a:bodyPr/>
              <a:lstStyle/>
              <a:p>
                <a:r>
                  <a:rPr lang="en-US" dirty="0" smtClean="0"/>
                  <a:t>Begin with initial guessed weights w</a:t>
                </a:r>
              </a:p>
              <a:p>
                <a:r>
                  <a:rPr lang="en-US" dirty="0" smtClean="0"/>
                  <a:t>For each data point (</a:t>
                </a:r>
                <a:r>
                  <a:rPr lang="en-US" dirty="0" err="1" smtClean="0"/>
                  <a:t>y</a:t>
                </a:r>
                <a:r>
                  <a:rPr lang="en-US" baseline="30000" dirty="0" err="1" smtClean="0"/>
                  <a:t>i</a:t>
                </a:r>
                <a:r>
                  <a:rPr lang="en-US" dirty="0" err="1" smtClean="0"/>
                  <a:t>,x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), update each weight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j</a:t>
                </a:r>
                <a:endParaRPr lang="en-US" baseline="-25000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so change is not too big or too small – “</a:t>
                </a:r>
                <a:r>
                  <a:rPr lang="en-US" b="1" dirty="0" smtClean="0"/>
                  <a:t>step size”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err="1" smtClean="0"/>
                  <a:t>y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=1 and g(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)=0, and 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&gt;0, make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larger and push 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dirty="0"/>
                  <a:t> </a:t>
                </a:r>
                <a:r>
                  <a:rPr lang="en-US" dirty="0" smtClean="0"/>
                  <a:t>to be larger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err="1" smtClean="0"/>
                  <a:t>y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=0 and g(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)=1, and 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&gt;0, make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smaller and push 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 to be smaller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4"/>
                <a:ext cx="10515600" cy="5532436"/>
              </a:xfrm>
              <a:blipFill rotWithShape="0">
                <a:blip r:embed="rId2"/>
                <a:stretch>
                  <a:fillRect l="-1043" t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1474" y="4732421"/>
            <a:ext cx="10555705" cy="1623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71289" y="4091782"/>
            <a:ext cx="184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Intuition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4326" y="141460"/>
            <a:ext cx="4475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y</a:t>
            </a:r>
            <a:r>
              <a:rPr lang="en-US" sz="3200" baseline="30000" dirty="0" err="1" smtClean="0"/>
              <a:t>i</a:t>
            </a:r>
            <a:r>
              <a:rPr lang="en-US" sz="3200" dirty="0" smtClean="0"/>
              <a:t> – true data label</a:t>
            </a:r>
          </a:p>
          <a:p>
            <a:r>
              <a:rPr lang="en-US" sz="3200" dirty="0" smtClean="0"/>
              <a:t>g(</a:t>
            </a:r>
            <a:r>
              <a:rPr lang="en-US" sz="3200" dirty="0" err="1" smtClean="0"/>
              <a:t>w</a:t>
            </a:r>
            <a:r>
              <a:rPr lang="en-US" sz="3200" baseline="30000" dirty="0" err="1" smtClean="0"/>
              <a:t>T</a:t>
            </a:r>
            <a:r>
              <a:rPr lang="en-US" sz="3200" dirty="0" err="1" smtClean="0"/>
              <a:t>x</a:t>
            </a:r>
            <a:r>
              <a:rPr lang="en-US" sz="3200" baseline="30000" dirty="0" err="1" smtClean="0"/>
              <a:t>i</a:t>
            </a:r>
            <a:r>
              <a:rPr lang="en-US" sz="3200" dirty="0" smtClean="0"/>
              <a:t>) – computed data</a:t>
            </a:r>
            <a:br>
              <a:rPr lang="en-US" sz="3200" dirty="0" smtClean="0"/>
            </a:br>
            <a:r>
              <a:rPr lang="en-US" sz="3200" dirty="0" smtClean="0"/>
              <a:t>	      label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07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for discriminative classifier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MLE</a:t>
                </a:r>
                <a:r>
                  <a:rPr lang="en-US" dirty="0"/>
                  <a:t>: </a:t>
                </a:r>
                <a:r>
                  <a:rPr lang="en-US" dirty="0" smtClean="0"/>
                  <a:t>P(y=1|x;w) ~ g(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MAP: P(y=1,w|x)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 smtClean="0"/>
                  <a:t> P(y=1|x;w) P(w) ~ g(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dirty="0" smtClean="0"/>
                  <a:t>) ???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(different from Bayesian posterior)</a:t>
                </a:r>
              </a:p>
              <a:p>
                <a:endParaRPr lang="en-US" dirty="0"/>
              </a:p>
              <a:p>
                <a:r>
                  <a:rPr lang="en-US" dirty="0" smtClean="0"/>
                  <a:t>P(w) priors</a:t>
                </a:r>
              </a:p>
              <a:p>
                <a:pPr lvl="1"/>
                <a:r>
                  <a:rPr lang="en-US" dirty="0" smtClean="0"/>
                  <a:t>L2 regularization – minimize all weights</a:t>
                </a:r>
              </a:p>
              <a:p>
                <a:pPr lvl="1"/>
                <a:r>
                  <a:rPr lang="en-US" dirty="0" smtClean="0"/>
                  <a:t>L1 regularization – minimize number of non-zero weights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8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– L2 regularization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P(y=1,w|x)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 smtClean="0"/>
                  <a:t> P(y=1|x;w</a:t>
                </a:r>
                <a:r>
                  <a:rPr lang="en-US" dirty="0"/>
                  <a:t>) P(w</a:t>
                </a:r>
                <a:r>
                  <a:rPr lang="en-US" dirty="0" smtClean="0"/>
                  <a:t>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816641" y="365125"/>
            <a:ext cx="2331117" cy="1689066"/>
            <a:chOff x="8260484" y="4510932"/>
            <a:chExt cx="3124514" cy="2263941"/>
          </a:xfrm>
        </p:grpSpPr>
        <p:pic>
          <p:nvPicPr>
            <p:cNvPr id="6" name="Picture 2" descr="http://tse1.mm.bing.net/th?&amp;id=JN.9TcqI1q3JuLUGp0hZnSFJQ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0484" y="4650869"/>
              <a:ext cx="2963725" cy="212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1067282" y="6270459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sz="2400" dirty="0"/>
                <a:t>w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770055" y="4510932"/>
              <a:ext cx="598241" cy="461665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sz="2400" dirty="0"/>
                <a:t>p</a:t>
              </a:r>
              <a:r>
                <a:rPr lang="en-US" sz="2400" dirty="0" smtClean="0"/>
                <a:t>(x)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622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vs. discriminative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Gaussian with different variances</a:t>
            </a:r>
          </a:p>
          <a:p>
            <a:r>
              <a:rPr lang="en-US" dirty="0" smtClean="0"/>
              <a:t>Linear separator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boundary, defined by 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19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76338" y="1690688"/>
            <a:ext cx="32084" cy="4665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89812" y="3785937"/>
            <a:ext cx="5021178" cy="16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785994" y="2953716"/>
            <a:ext cx="353291" cy="361950"/>
            <a:chOff x="3262745" y="4996188"/>
            <a:chExt cx="353291" cy="36195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447856" y="3031174"/>
            <a:ext cx="353291" cy="361950"/>
            <a:chOff x="3262745" y="4996188"/>
            <a:chExt cx="353291" cy="36195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365403" y="4717214"/>
            <a:ext cx="353291" cy="361950"/>
            <a:chOff x="3262745" y="4996188"/>
            <a:chExt cx="353291" cy="36195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642443" y="5488756"/>
            <a:ext cx="353291" cy="361950"/>
            <a:chOff x="3262745" y="4996188"/>
            <a:chExt cx="353291" cy="36195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629214" y="5611416"/>
            <a:ext cx="353291" cy="361950"/>
            <a:chOff x="3262745" y="4996188"/>
            <a:chExt cx="353291" cy="3619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56100" y="2121494"/>
            <a:ext cx="353291" cy="361950"/>
            <a:chOff x="3262745" y="4996188"/>
            <a:chExt cx="353291" cy="36195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267644" y="2630095"/>
            <a:ext cx="353291" cy="361950"/>
            <a:chOff x="3262745" y="4996188"/>
            <a:chExt cx="353291" cy="36195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090998" y="4219484"/>
            <a:ext cx="353291" cy="361950"/>
            <a:chOff x="3262745" y="4996188"/>
            <a:chExt cx="353291" cy="3619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1977244" y="2121494"/>
            <a:ext cx="2851430" cy="39745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208422" y="3511414"/>
            <a:ext cx="392848" cy="27452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16842" y="1690688"/>
            <a:ext cx="53741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Separating </a:t>
            </a:r>
            <a:r>
              <a:rPr lang="en-US" sz="3600" b="1" dirty="0" smtClean="0">
                <a:solidFill>
                  <a:srgbClr val="FF0000"/>
                </a:solidFill>
              </a:rPr>
              <a:t>hyperplane</a:t>
            </a:r>
            <a:r>
              <a:rPr lang="en-US" sz="3600" dirty="0" smtClean="0"/>
              <a:t> splits </a:t>
            </a:r>
            <a:r>
              <a:rPr lang="en-US" sz="3600" b="1" dirty="0" smtClean="0">
                <a:solidFill>
                  <a:srgbClr val="0070C0"/>
                </a:solidFill>
              </a:rPr>
              <a:t>class 0</a:t>
            </a:r>
            <a:r>
              <a:rPr lang="en-US" sz="3600" dirty="0" smtClean="0"/>
              <a:t> and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class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Plane is defined by line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w </a:t>
            </a:r>
            <a:r>
              <a:rPr lang="en-US" sz="3600" dirty="0" smtClean="0"/>
              <a:t>perpendicular to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Is data point </a:t>
            </a:r>
            <a:r>
              <a:rPr lang="en-US" sz="3600" b="1" dirty="0" smtClean="0"/>
              <a:t>x</a:t>
            </a:r>
            <a:r>
              <a:rPr lang="en-US" sz="3600" dirty="0" smtClean="0"/>
              <a:t> in class 0 or class 1?	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3600" b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err="1" smtClean="0"/>
              <a:t>x</a:t>
            </a:r>
            <a:r>
              <a:rPr lang="en-US" sz="3600" dirty="0" smtClean="0"/>
              <a:t> </a:t>
            </a:r>
            <a:r>
              <a:rPr lang="en-US" sz="3600" b="1" dirty="0">
                <a:solidFill>
                  <a:srgbClr val="FF0000"/>
                </a:solidFill>
              </a:rPr>
              <a:t>&gt;</a:t>
            </a:r>
            <a:r>
              <a:rPr lang="en-US" sz="3600" dirty="0" smtClean="0"/>
              <a:t> 0 class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		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3600" b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err="1" smtClean="0"/>
              <a:t>x</a:t>
            </a:r>
            <a:r>
              <a:rPr lang="en-US" sz="3600" dirty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r>
              <a:rPr lang="en-US" sz="3600" dirty="0" smtClean="0"/>
              <a:t> 0 class </a:t>
            </a:r>
            <a:r>
              <a:rPr lang="en-US" sz="3600" b="1" dirty="0" smtClean="0">
                <a:solidFill>
                  <a:srgbClr val="0070C0"/>
                </a:solidFill>
              </a:rPr>
              <a:t>0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547754" y="1948838"/>
            <a:ext cx="353291" cy="361950"/>
            <a:chOff x="3262745" y="4996188"/>
            <a:chExt cx="353291" cy="36195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55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A Posteriori: a quick review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727" y="1491916"/>
                <a:ext cx="8402053" cy="5366084"/>
              </a:xfrm>
            </p:spPr>
            <p:txBody>
              <a:bodyPr/>
              <a:lstStyle/>
              <a:p>
                <a:r>
                  <a:rPr lang="en-US" dirty="0" smtClean="0"/>
                  <a:t>Likelihood: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Prior: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Posterior  Likelihood x prior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MAP estimate: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727" y="1491916"/>
                <a:ext cx="8402053" cy="5366084"/>
              </a:xfrm>
              <a:blipFill rotWithShape="0">
                <a:blip r:embed="rId2"/>
                <a:stretch>
                  <a:fillRect l="-1305" t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53137" y="1584660"/>
                <a:ext cx="4138863" cy="210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00FF"/>
                    </a:solidFill>
                  </a:rPr>
                  <a:t>Choose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00FF"/>
                    </a:solidFill>
                  </a:rPr>
                  <a:t> to give the prior belief of Heads bias </a:t>
                </a:r>
                <a:br>
                  <a:rPr lang="en-US" sz="2400" b="1" dirty="0" smtClean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rgbClr val="0000FF"/>
                  </a:solidFill>
                </a:endParaRPr>
              </a:p>
              <a:p>
                <a:pPr algn="ctr"/>
                <a:endParaRPr lang="en-US" sz="1100" b="1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0000FF"/>
                    </a:solidFill>
                  </a:rPr>
                  <a:t>Higher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 smtClean="0">
                    <a:solidFill>
                      <a:srgbClr val="0000FF"/>
                    </a:solidFill>
                  </a:rPr>
                  <a:t>: Heads more likely</a:t>
                </a:r>
              </a:p>
              <a:p>
                <a:pPr algn="ctr"/>
                <a:r>
                  <a:rPr lang="en-US" sz="2400" b="1" dirty="0">
                    <a:solidFill>
                      <a:srgbClr val="0000FF"/>
                    </a:solidFill>
                  </a:rPr>
                  <a:t>Higher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</a:rPr>
                  <a:t>: 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Tails more likely</a:t>
                </a:r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137" y="1584660"/>
                <a:ext cx="4138863" cy="2108269"/>
              </a:xfrm>
              <a:prstGeom prst="rect">
                <a:avLst/>
              </a:prstGeom>
              <a:blipFill rotWithShape="0">
                <a:blip r:embed="rId3"/>
                <a:stretch>
                  <a:fillRect t="-2312" b="-5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50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where do we place the boundary?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7835" y="1690688"/>
            <a:ext cx="32084" cy="4665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17835" y="6318467"/>
            <a:ext cx="5807241" cy="18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216931" y="2131915"/>
            <a:ext cx="353291" cy="361950"/>
            <a:chOff x="3262745" y="4996188"/>
            <a:chExt cx="353291" cy="3619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091921" y="3031174"/>
            <a:ext cx="353291" cy="361950"/>
            <a:chOff x="3262745" y="4996188"/>
            <a:chExt cx="353291" cy="3619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09468" y="4717214"/>
            <a:ext cx="353291" cy="361950"/>
            <a:chOff x="3262745" y="4996188"/>
            <a:chExt cx="353291" cy="3619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86508" y="5488756"/>
            <a:ext cx="353291" cy="361950"/>
            <a:chOff x="3262745" y="4996188"/>
            <a:chExt cx="353291" cy="36195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766721" y="4275565"/>
            <a:ext cx="353291" cy="361950"/>
            <a:chOff x="3262745" y="4996188"/>
            <a:chExt cx="353291" cy="36195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200165" y="2121494"/>
            <a:ext cx="353291" cy="361950"/>
            <a:chOff x="3262745" y="4996188"/>
            <a:chExt cx="353291" cy="36195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564172" y="3133487"/>
            <a:ext cx="353291" cy="361950"/>
            <a:chOff x="3262745" y="4996188"/>
            <a:chExt cx="353291" cy="36195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688995" y="4495101"/>
            <a:ext cx="353291" cy="361950"/>
            <a:chOff x="3262745" y="4996188"/>
            <a:chExt cx="353291" cy="36195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1621309" y="2009110"/>
            <a:ext cx="3067686" cy="38942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191819" y="1948838"/>
            <a:ext cx="353291" cy="361950"/>
            <a:chOff x="3262745" y="4996188"/>
            <a:chExt cx="353291" cy="3619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312944" y="3174156"/>
            <a:ext cx="353291" cy="361950"/>
            <a:chOff x="3262745" y="4996188"/>
            <a:chExt cx="353291" cy="36195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268566" y="3855198"/>
            <a:ext cx="353291" cy="361950"/>
            <a:chOff x="3262745" y="4996188"/>
            <a:chExt cx="353291" cy="36195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915275" y="2364367"/>
            <a:ext cx="4478301" cy="3153434"/>
          </a:xfrm>
          <a:prstGeom prst="line">
            <a:avLst/>
          </a:prstGeom>
          <a:ln w="28575">
            <a:solidFill>
              <a:srgbClr val="FF4F4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91921" y="2138608"/>
            <a:ext cx="2129534" cy="3877181"/>
          </a:xfrm>
          <a:prstGeom prst="line">
            <a:avLst/>
          </a:prstGeom>
          <a:ln w="28575">
            <a:solidFill>
              <a:srgbClr val="FF4F4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973148" y="2028937"/>
            <a:ext cx="920099" cy="4003966"/>
          </a:xfrm>
          <a:prstGeom prst="line">
            <a:avLst/>
          </a:prstGeom>
          <a:ln w="28575">
            <a:solidFill>
              <a:srgbClr val="FF4F4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897241" y="1634223"/>
                <a:ext cx="6426923" cy="4319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Cambria Math" panose="02040503050406030204" pitchFamily="18" charset="0"/>
                  </a:rPr>
                  <a:t>Logistic regression:</a:t>
                </a:r>
              </a:p>
              <a:p>
                <a:endParaRPr lang="en-US" sz="16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8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Each data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800" dirty="0" smtClean="0"/>
                  <a:t> considered for boundary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Outlier data pulls boundary towards it</a:t>
                </a:r>
                <a:endParaRPr lang="en-US" sz="2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241" y="1634223"/>
                <a:ext cx="6426923" cy="4319003"/>
              </a:xfrm>
              <a:prstGeom prst="rect">
                <a:avLst/>
              </a:prstGeom>
              <a:blipFill rotWithShape="0">
                <a:blip r:embed="rId2"/>
                <a:stretch>
                  <a:fillRect l="-2844" t="-2116" b="-2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8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margin classifiers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7835" y="1690688"/>
            <a:ext cx="32084" cy="4665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17835" y="6318467"/>
            <a:ext cx="5807241" cy="18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216931" y="2131915"/>
            <a:ext cx="353291" cy="361950"/>
            <a:chOff x="3262745" y="4996188"/>
            <a:chExt cx="353291" cy="3619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091921" y="3031174"/>
            <a:ext cx="353291" cy="361950"/>
            <a:chOff x="3262745" y="4996188"/>
            <a:chExt cx="353291" cy="3619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09468" y="4717214"/>
            <a:ext cx="353291" cy="361950"/>
            <a:chOff x="3262745" y="4996188"/>
            <a:chExt cx="353291" cy="3619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86508" y="5488756"/>
            <a:ext cx="353291" cy="361950"/>
            <a:chOff x="3262745" y="4996188"/>
            <a:chExt cx="353291" cy="36195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766721" y="4275565"/>
            <a:ext cx="353291" cy="361950"/>
            <a:chOff x="3262745" y="4996188"/>
            <a:chExt cx="353291" cy="36195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200165" y="2121494"/>
            <a:ext cx="353291" cy="361950"/>
            <a:chOff x="3262745" y="4996188"/>
            <a:chExt cx="353291" cy="36195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564172" y="3133487"/>
            <a:ext cx="353291" cy="361950"/>
            <a:chOff x="3262745" y="4996188"/>
            <a:chExt cx="353291" cy="36195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688995" y="4495101"/>
            <a:ext cx="353291" cy="361950"/>
            <a:chOff x="3262745" y="4996188"/>
            <a:chExt cx="353291" cy="36195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1362759" y="2138608"/>
            <a:ext cx="3064862" cy="39894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191819" y="1948838"/>
            <a:ext cx="353291" cy="361950"/>
            <a:chOff x="3262745" y="4996188"/>
            <a:chExt cx="353291" cy="3619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312944" y="3174156"/>
            <a:ext cx="353291" cy="361950"/>
            <a:chOff x="3262745" y="4996188"/>
            <a:chExt cx="353291" cy="36195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268566" y="3855198"/>
            <a:ext cx="353291" cy="361950"/>
            <a:chOff x="3262745" y="4996188"/>
            <a:chExt cx="353291" cy="36195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5897241" y="1634223"/>
            <a:ext cx="64269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Focus on boundary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Find largest margin between boundary points on both sides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Works well in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can call the boundary points</a:t>
            </a:r>
            <a:br>
              <a:rPr lang="en-US" sz="2800" dirty="0" smtClean="0"/>
            </a:br>
            <a:r>
              <a:rPr lang="en-US" sz="2800" b="1" u="sng" dirty="0" smtClean="0"/>
              <a:t>“support vectors”</a:t>
            </a:r>
            <a:endParaRPr lang="en-US" sz="2800" b="1" u="sng" dirty="0"/>
          </a:p>
        </p:txBody>
      </p:sp>
      <p:sp>
        <p:nvSpPr>
          <p:cNvPr id="43" name="Oval 42"/>
          <p:cNvSpPr/>
          <p:nvPr/>
        </p:nvSpPr>
        <p:spPr>
          <a:xfrm>
            <a:off x="2170772" y="5365606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109810" y="1977073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21857" y="4134762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545110" y="4355909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34622" y="3031174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62371" y="2887130"/>
            <a:ext cx="612389" cy="6403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525404" y="2713216"/>
            <a:ext cx="353291" cy="2697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688665" y="4947381"/>
            <a:ext cx="740080" cy="56502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886068" y="2562716"/>
            <a:ext cx="353291" cy="2697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234246" y="3924535"/>
            <a:ext cx="500082" cy="38179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895190" y="3588552"/>
            <a:ext cx="580659" cy="44330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946638" y="4906310"/>
            <a:ext cx="657628" cy="50207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uiExpand="1" build="p"/>
      <p:bldP spid="43" grpId="0" animBg="1"/>
      <p:bldP spid="47" grpId="0" animBg="1"/>
      <p:bldP spid="48" grpId="0" animBg="1"/>
      <p:bldP spid="49" grpId="0" animBg="1"/>
      <p:bldP spid="51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70"/>
            <a:ext cx="10515600" cy="1325563"/>
          </a:xfrm>
        </p:spPr>
        <p:txBody>
          <a:bodyPr/>
          <a:lstStyle/>
          <a:p>
            <a:r>
              <a:rPr lang="en-US" dirty="0" smtClean="0"/>
              <a:t>Maximum margin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9980" y="3707320"/>
                <a:ext cx="9918442" cy="3084139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M is the margin width</a:t>
                </a:r>
              </a:p>
              <a:p>
                <a:r>
                  <a:rPr lang="en-US" sz="3200" dirty="0" smtClean="0"/>
                  <a:t>x</a:t>
                </a:r>
                <a:r>
                  <a:rPr lang="en-US" sz="3200" baseline="30000" dirty="0" smtClean="0"/>
                  <a:t>+</a:t>
                </a:r>
                <a:r>
                  <a:rPr lang="en-US" sz="3200" dirty="0" smtClean="0"/>
                  <a:t> is a +1 point closest to boundary, </a:t>
                </a:r>
                <a:br>
                  <a:rPr lang="en-US" sz="3200" dirty="0" smtClean="0"/>
                </a:br>
                <a:r>
                  <a:rPr lang="en-US" sz="3200" dirty="0" smtClean="0"/>
                  <a:t>x</a:t>
                </a:r>
                <a:r>
                  <a:rPr lang="en-US" sz="3200" baseline="30000" dirty="0" smtClean="0"/>
                  <a:t>-</a:t>
                </a:r>
                <a:r>
                  <a:rPr lang="en-US" sz="3200" dirty="0" smtClean="0"/>
                  <a:t> is a -1 point closest to boundary</a:t>
                </a:r>
              </a:p>
              <a:p>
                <a:endParaRPr lang="en-US" sz="1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980" y="3707320"/>
                <a:ext cx="9918442" cy="3084139"/>
              </a:xfrm>
              <a:blipFill rotWithShape="0">
                <a:blip r:embed="rId2"/>
                <a:stretch>
                  <a:fillRect l="-1414" t="-4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101123" y="1690688"/>
            <a:ext cx="3786757" cy="10858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65818" y="1226727"/>
            <a:ext cx="3786757" cy="108585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428" y="2233616"/>
            <a:ext cx="3786757" cy="108585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60522" y="1074821"/>
            <a:ext cx="397042" cy="115879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210980">
            <a:off x="99793" y="1102221"/>
            <a:ext cx="70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0171" y="1984251"/>
                <a:ext cx="190278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171" y="1984251"/>
                <a:ext cx="1902785" cy="468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82493" y="2572758"/>
                <a:ext cx="190278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493" y="2572758"/>
                <a:ext cx="1902785" cy="468205"/>
              </a:xfrm>
              <a:prstGeom prst="rect">
                <a:avLst/>
              </a:prstGeom>
              <a:blipFill rotWithShape="0">
                <a:blip r:embed="rId4"/>
                <a:stretch>
                  <a:fillRect r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23185" y="3126622"/>
                <a:ext cx="2262093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185" y="3126622"/>
                <a:ext cx="2262093" cy="4682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7162956" y="1463765"/>
                <a:ext cx="5029044" cy="15771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Classify as +1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Classify </a:t>
                </a:r>
                <a:r>
                  <a:rPr lang="en-US" dirty="0">
                    <a:solidFill>
                      <a:srgbClr val="0070C0"/>
                    </a:solidFill>
                  </a:rPr>
                  <a:t>as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-1  </a:t>
                </a:r>
                <a:r>
                  <a:rPr lang="en-US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Undefined if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956" y="1463765"/>
                <a:ext cx="5029044" cy="1577197"/>
              </a:xfrm>
              <a:prstGeom prst="rect">
                <a:avLst/>
              </a:prstGeom>
              <a:blipFill rotWithShape="0">
                <a:blip r:embed="rId6"/>
                <a:stretch>
                  <a:fillRect l="-2424" t="-5792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9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767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derivation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7670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9980" y="3707320"/>
                <a:ext cx="9918442" cy="308413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d>
                      <m:dPr>
                        <m:ctrlPr>
                          <a:rPr lang="en-US" sz="3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200" b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200" b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200" b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980" y="3707320"/>
                <a:ext cx="9918442" cy="308413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101123" y="1690688"/>
            <a:ext cx="3786757" cy="10858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65818" y="1226727"/>
            <a:ext cx="3786757" cy="108585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428" y="2233616"/>
            <a:ext cx="3786757" cy="108585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60522" y="1074821"/>
            <a:ext cx="397042" cy="115879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210980">
            <a:off x="99793" y="1102221"/>
            <a:ext cx="70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0171" y="1984251"/>
                <a:ext cx="190278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171" y="1984251"/>
                <a:ext cx="1902785" cy="4682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82493" y="2572758"/>
                <a:ext cx="190278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493" y="2572758"/>
                <a:ext cx="1902785" cy="468205"/>
              </a:xfrm>
              <a:prstGeom prst="rect">
                <a:avLst/>
              </a:prstGeom>
              <a:blipFill rotWithShape="0">
                <a:blip r:embed="rId5"/>
                <a:stretch>
                  <a:fillRect r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23185" y="3126622"/>
                <a:ext cx="2262093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185" y="3126622"/>
                <a:ext cx="2262093" cy="4682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7162956" y="1463765"/>
                <a:ext cx="5029044" cy="15771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956" y="1463765"/>
                <a:ext cx="5029044" cy="15771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7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70"/>
            <a:ext cx="10515600" cy="1325563"/>
          </a:xfrm>
        </p:spPr>
        <p:txBody>
          <a:bodyPr/>
          <a:lstStyle/>
          <a:p>
            <a:r>
              <a:rPr lang="en-US" dirty="0" smtClean="0"/>
              <a:t>M derivation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9980" y="3930316"/>
                <a:ext cx="9918442" cy="286994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 smtClean="0"/>
                  <a:t>maximize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		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980" y="3930316"/>
                <a:ext cx="9918442" cy="2869943"/>
              </a:xfrm>
              <a:blipFill rotWithShape="0">
                <a:blip r:embed="rId2"/>
                <a:stretch>
                  <a:fillRect l="-1229" b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101123" y="1690688"/>
            <a:ext cx="3786757" cy="10858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65818" y="1226727"/>
            <a:ext cx="3786757" cy="108585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428" y="2233616"/>
            <a:ext cx="3786757" cy="108585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60522" y="1074821"/>
            <a:ext cx="397042" cy="115879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210980">
            <a:off x="99793" y="1102221"/>
            <a:ext cx="70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0171" y="1984251"/>
                <a:ext cx="190278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171" y="1984251"/>
                <a:ext cx="1902785" cy="468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82493" y="2572758"/>
                <a:ext cx="1902785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493" y="2572758"/>
                <a:ext cx="1902785" cy="468205"/>
              </a:xfrm>
              <a:prstGeom prst="rect">
                <a:avLst/>
              </a:prstGeom>
              <a:blipFill rotWithShape="0">
                <a:blip r:embed="rId4"/>
                <a:stretch>
                  <a:fillRect r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23185" y="3126622"/>
                <a:ext cx="2262093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185" y="3126622"/>
                <a:ext cx="2262093" cy="4682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7162956" y="1463765"/>
                <a:ext cx="5029044" cy="24665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chemeClr val="accent2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956" y="1463765"/>
                <a:ext cx="5029044" cy="24665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0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70"/>
            <a:ext cx="10515600" cy="1325563"/>
          </a:xfrm>
        </p:spPr>
        <p:txBody>
          <a:bodyPr/>
          <a:lstStyle/>
          <a:p>
            <a:r>
              <a:rPr lang="en-US" dirty="0" smtClean="0"/>
              <a:t>Support vector machine (SVM)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9980" y="1317893"/>
                <a:ext cx="9918442" cy="3671202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 smtClean="0"/>
                  <a:t>max</a:t>
                </a:r>
                <a:r>
                  <a:rPr lang="en-US" baseline="-25000" dirty="0" err="1" smtClean="0"/>
                  <a:t>w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 err="1" smtClean="0"/>
                  <a:t>min</a:t>
                </a:r>
                <a:r>
                  <a:rPr lang="en-US" baseline="-25000" dirty="0" err="1" smtClean="0"/>
                  <a:t>w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subject to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</a:rPr>
                  <a:t>	for x in class 1</a:t>
                </a:r>
                <a:endParaRPr lang="en-US" b="1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	for x in class -1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980" y="1317893"/>
                <a:ext cx="9918442" cy="3671202"/>
              </a:xfrm>
              <a:blipFill rotWithShape="0">
                <a:blip r:embed="rId2"/>
                <a:stretch>
                  <a:fillRect l="-1229" t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1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70"/>
            <a:ext cx="10515600" cy="1563754"/>
          </a:xfrm>
        </p:spPr>
        <p:txBody>
          <a:bodyPr/>
          <a:lstStyle/>
          <a:p>
            <a:r>
              <a:rPr lang="en-US" dirty="0" smtClean="0"/>
              <a:t>Support vector machine (SVM) optimization</a:t>
            </a:r>
            <a:br>
              <a:rPr lang="en-US" dirty="0" smtClean="0"/>
            </a:br>
            <a:r>
              <a:rPr lang="en-US" sz="4000" i="1" dirty="0" smtClean="0"/>
              <a:t>with slack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9980" y="1796716"/>
                <a:ext cx="9918442" cy="48126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What if data not linearly separable?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 err="1" smtClean="0"/>
                  <a:t>min</a:t>
                </a:r>
                <a:r>
                  <a:rPr lang="en-US" baseline="-25000" dirty="0" err="1" smtClean="0"/>
                  <a:t>w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subject to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</a:rPr>
                  <a:t>		for x in class 1</a:t>
                </a:r>
                <a:endParaRPr lang="en-US" b="1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	for x in class -1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980" y="1796716"/>
                <a:ext cx="9918442" cy="4812631"/>
              </a:xfrm>
              <a:blipFill rotWithShape="0">
                <a:blip r:embed="rId2"/>
                <a:stretch>
                  <a:fillRect l="-1229" t="-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117305" y="1016920"/>
            <a:ext cx="20811" cy="30263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8117305" y="4018744"/>
            <a:ext cx="3766886" cy="120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1295120" y="1303123"/>
            <a:ext cx="229163" cy="234780"/>
            <a:chOff x="3262745" y="4996188"/>
            <a:chExt cx="353291" cy="3619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619418" y="1886431"/>
            <a:ext cx="229163" cy="234780"/>
            <a:chOff x="3262745" y="4996188"/>
            <a:chExt cx="353291" cy="3619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565935" y="2980086"/>
            <a:ext cx="229163" cy="234780"/>
            <a:chOff x="3262745" y="4996188"/>
            <a:chExt cx="353291" cy="3619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9394291" y="3480549"/>
            <a:ext cx="229163" cy="234780"/>
            <a:chOff x="3262745" y="4996188"/>
            <a:chExt cx="353291" cy="36195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9057130" y="2693609"/>
            <a:ext cx="229163" cy="234780"/>
            <a:chOff x="3262745" y="4996188"/>
            <a:chExt cx="353291" cy="36195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338285" y="1296364"/>
            <a:ext cx="229163" cy="234780"/>
            <a:chOff x="3262745" y="4996188"/>
            <a:chExt cx="353291" cy="36195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996689" y="2096566"/>
            <a:ext cx="229163" cy="234780"/>
            <a:chOff x="3262745" y="4996188"/>
            <a:chExt cx="353291" cy="36195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0764716" y="2899856"/>
            <a:ext cx="229163" cy="234780"/>
            <a:chOff x="3262745" y="4996188"/>
            <a:chExt cx="353291" cy="36195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8795098" y="1307465"/>
            <a:ext cx="1988033" cy="25877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0630177" y="1184370"/>
            <a:ext cx="229163" cy="234780"/>
            <a:chOff x="3262745" y="4996188"/>
            <a:chExt cx="353291" cy="36195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0507323" y="2430791"/>
            <a:ext cx="229163" cy="234780"/>
            <a:chOff x="3262745" y="4996188"/>
            <a:chExt cx="353291" cy="36195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734000" y="2420937"/>
            <a:ext cx="229163" cy="234780"/>
            <a:chOff x="3262745" y="4996188"/>
            <a:chExt cx="353291" cy="36195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0650135" y="1885843"/>
            <a:ext cx="229163" cy="234780"/>
            <a:chOff x="3262745" y="4996188"/>
            <a:chExt cx="353291" cy="36195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9453419" y="3169840"/>
            <a:ext cx="229163" cy="234780"/>
            <a:chOff x="3262745" y="4996188"/>
            <a:chExt cx="353291" cy="36195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9631376" y="2785625"/>
            <a:ext cx="229163" cy="234780"/>
            <a:chOff x="3262745" y="4996188"/>
            <a:chExt cx="353291" cy="36195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046501" y="1979176"/>
            <a:ext cx="229163" cy="234780"/>
            <a:chOff x="3262745" y="4996188"/>
            <a:chExt cx="353291" cy="36195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9911917" y="1090348"/>
            <a:ext cx="229163" cy="234780"/>
            <a:chOff x="3262745" y="4996188"/>
            <a:chExt cx="353291" cy="36195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9964855" y="1513659"/>
            <a:ext cx="229163" cy="234780"/>
            <a:chOff x="3262745" y="4996188"/>
            <a:chExt cx="353291" cy="36195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8447817" y="1732580"/>
            <a:ext cx="229163" cy="234780"/>
            <a:chOff x="3262745" y="4996188"/>
            <a:chExt cx="353291" cy="36195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81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SVM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83562" y="1636715"/>
                <a:ext cx="6941785" cy="536535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dirty="0" smtClean="0"/>
                  <a:t>Support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the data labels +1 or -1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To classify sample 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, compute: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3562" y="1636715"/>
                <a:ext cx="6941785" cy="5365358"/>
              </a:xfrm>
              <a:blipFill rotWithShape="0">
                <a:blip r:embed="rId2"/>
                <a:stretch>
                  <a:fillRect l="-1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317835" y="1690688"/>
            <a:ext cx="5043911" cy="4052386"/>
            <a:chOff x="317835" y="1690688"/>
            <a:chExt cx="5807241" cy="466566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17835" y="1690688"/>
              <a:ext cx="32084" cy="46656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317835" y="6318467"/>
              <a:ext cx="5807241" cy="185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5216931" y="2131915"/>
              <a:ext cx="353291" cy="361950"/>
              <a:chOff x="3262745" y="4996188"/>
              <a:chExt cx="353291" cy="36195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1091921" y="3031174"/>
              <a:ext cx="353291" cy="361950"/>
              <a:chOff x="3262745" y="4996188"/>
              <a:chExt cx="353291" cy="36195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009468" y="4717214"/>
              <a:ext cx="353291" cy="361950"/>
              <a:chOff x="3262745" y="4996188"/>
              <a:chExt cx="353291" cy="36195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286508" y="5488756"/>
              <a:ext cx="353291" cy="361950"/>
              <a:chOff x="3262745" y="4996188"/>
              <a:chExt cx="353291" cy="36195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1766721" y="4275565"/>
              <a:ext cx="353291" cy="361950"/>
              <a:chOff x="3262745" y="4996188"/>
              <a:chExt cx="353291" cy="36195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200165" y="2121494"/>
              <a:ext cx="353291" cy="361950"/>
              <a:chOff x="3262745" y="4996188"/>
              <a:chExt cx="353291" cy="36195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564172" y="3133487"/>
              <a:ext cx="353291" cy="361950"/>
              <a:chOff x="3262745" y="4996188"/>
              <a:chExt cx="353291" cy="36195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688995" y="4495101"/>
              <a:ext cx="353291" cy="361950"/>
              <a:chOff x="3262745" y="4996188"/>
              <a:chExt cx="353291" cy="36195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1362759" y="2138608"/>
              <a:ext cx="3064862" cy="398947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4191819" y="1948838"/>
              <a:ext cx="353291" cy="361950"/>
              <a:chOff x="3262745" y="4996188"/>
              <a:chExt cx="353291" cy="36195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5312944" y="3174156"/>
              <a:ext cx="353291" cy="361950"/>
              <a:chOff x="3262745" y="4996188"/>
              <a:chExt cx="353291" cy="36195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1268566" y="3855198"/>
              <a:ext cx="353291" cy="361950"/>
              <a:chOff x="3262745" y="4996188"/>
              <a:chExt cx="353291" cy="36195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3262745" y="5002881"/>
                <a:ext cx="353291" cy="317264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3262745" y="4996188"/>
                <a:ext cx="353291" cy="36195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/>
            <p:cNvSpPr/>
            <p:nvPr/>
          </p:nvSpPr>
          <p:spPr>
            <a:xfrm>
              <a:off x="2170772" y="5365606"/>
              <a:ext cx="612389" cy="640334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109810" y="1977073"/>
              <a:ext cx="612389" cy="640334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621857" y="4134762"/>
              <a:ext cx="612389" cy="640334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545110" y="4355909"/>
              <a:ext cx="612389" cy="640334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434622" y="3031174"/>
              <a:ext cx="612389" cy="640334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962371" y="2887130"/>
              <a:ext cx="612389" cy="640334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862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49" y="61982"/>
            <a:ext cx="10515600" cy="1325563"/>
          </a:xfrm>
        </p:spPr>
        <p:txBody>
          <a:bodyPr/>
          <a:lstStyle/>
          <a:p>
            <a:r>
              <a:rPr lang="en-US" dirty="0" smtClean="0"/>
              <a:t>Classifying with additional dimensions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5750" y="2027572"/>
            <a:ext cx="27867" cy="4052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85750" y="6047055"/>
            <a:ext cx="5043911" cy="16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002430" y="5889868"/>
            <a:ext cx="306853" cy="314374"/>
            <a:chOff x="3262745" y="4996188"/>
            <a:chExt cx="353291" cy="36195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86472" y="5890747"/>
            <a:ext cx="306853" cy="314374"/>
            <a:chOff x="3262745" y="4996188"/>
            <a:chExt cx="353291" cy="36195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847199" y="5889868"/>
            <a:ext cx="306853" cy="314374"/>
            <a:chOff x="3262745" y="4996188"/>
            <a:chExt cx="353291" cy="36195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27394" y="5877154"/>
            <a:ext cx="306853" cy="314374"/>
            <a:chOff x="3262745" y="4996188"/>
            <a:chExt cx="353291" cy="3619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35003" y="5877154"/>
            <a:ext cx="306853" cy="314374"/>
            <a:chOff x="3262745" y="4996188"/>
            <a:chExt cx="353291" cy="36195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459327" y="5881696"/>
            <a:ext cx="306853" cy="314374"/>
            <a:chOff x="3262745" y="4996188"/>
            <a:chExt cx="353291" cy="36195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 flipV="1">
            <a:off x="6642612" y="2027572"/>
            <a:ext cx="27867" cy="4052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642612" y="6047055"/>
            <a:ext cx="5043911" cy="16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9359292" y="5063663"/>
            <a:ext cx="306853" cy="314374"/>
            <a:chOff x="3262745" y="4996186"/>
            <a:chExt cx="353291" cy="36195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3262745" y="4996186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243334" y="5890747"/>
            <a:ext cx="306853" cy="314374"/>
            <a:chOff x="3262745" y="4996188"/>
            <a:chExt cx="353291" cy="36195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0204061" y="2713531"/>
            <a:ext cx="306853" cy="314374"/>
            <a:chOff x="3262745" y="4996188"/>
            <a:chExt cx="353291" cy="36195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8584256" y="5877154"/>
            <a:ext cx="306853" cy="314374"/>
            <a:chOff x="3262745" y="4996188"/>
            <a:chExt cx="353291" cy="36195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0791865" y="5877154"/>
            <a:ext cx="306853" cy="314374"/>
            <a:chOff x="3262745" y="4996188"/>
            <a:chExt cx="353291" cy="36195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816189" y="4394645"/>
            <a:ext cx="306853" cy="314374"/>
            <a:chOff x="3262745" y="4996188"/>
            <a:chExt cx="353291" cy="36195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612753" y="1965799"/>
            <a:ext cx="2975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 linear separator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15418" y="1950099"/>
            <a:ext cx="2975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Linear </a:t>
            </a:r>
            <a:r>
              <a:rPr lang="en-US" sz="3200" dirty="0"/>
              <a:t>separator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7550187" y="2725581"/>
            <a:ext cx="3579762" cy="3643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89644" y="3167400"/>
                <a:ext cx="13727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44" y="3167400"/>
                <a:ext cx="1372748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4962981" y="4097937"/>
            <a:ext cx="1299411" cy="16042"/>
          </a:xfrm>
          <a:prstGeom prst="straightConnector1">
            <a:avLst/>
          </a:prstGeom>
          <a:ln w="57150">
            <a:solidFill>
              <a:srgbClr val="FF2D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function(s)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</p:spPr>
            <p:txBody>
              <a:bodyPr/>
              <a:lstStyle/>
              <a:p>
                <a:r>
                  <a:rPr lang="en-US" dirty="0" smtClean="0"/>
                  <a:t>Map from low-dimensional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higher dimensional space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 data points guaranteed to be separable in space of N-1 dimensions or more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Classifying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  <a:blipFill rotWithShape="0">
                <a:blip r:embed="rId2"/>
                <a:stretch>
                  <a:fillRect l="-1217" t="-1937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19680" y="3922860"/>
                <a:ext cx="3552639" cy="1287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680" y="3922860"/>
                <a:ext cx="3552639" cy="12870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each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 </a:t>
            </a:r>
            <a:r>
              <a:rPr lang="en-US" dirty="0" smtClean="0"/>
              <a:t>through </a:t>
            </a:r>
            <a:r>
              <a:rPr lang="en-US" b="1" dirty="0" smtClean="0"/>
              <a:t>MAP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Incorporating prior for each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40842" y="4290040"/>
            <a:ext cx="4427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Note: </a:t>
            </a:r>
            <a:r>
              <a:rPr lang="en-US" sz="2800" dirty="0" smtClean="0">
                <a:solidFill>
                  <a:srgbClr val="FF0000"/>
                </a:solidFill>
              </a:rPr>
              <a:t>both X and Y can take on multiple values (binary </a:t>
            </a:r>
            <a:r>
              <a:rPr lang="en-US" sz="2800" b="1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beyond)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44905" y="5111034"/>
                <a:ext cx="6809874" cy="1425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– “frequency” of class j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– “frequencies” of all classes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05" y="5111034"/>
                <a:ext cx="6809874" cy="1425775"/>
              </a:xfrm>
              <a:prstGeom prst="rect">
                <a:avLst/>
              </a:prstGeom>
              <a:blipFill rotWithShape="0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8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Classifying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 panose="02040503050406030204" pitchFamily="18" charset="0"/>
                  </a:rPr>
                  <a:t>Kernel trick: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Estimate high-dimensional dot product with function</a:t>
                </a: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  <a:blipFill rotWithShape="0">
                <a:blip r:embed="rId2"/>
                <a:stretch>
                  <a:fillRect l="-1217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65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strategy: </a:t>
            </a:r>
            <a:br>
              <a:rPr lang="en-US" dirty="0" smtClean="0"/>
            </a:br>
            <a:r>
              <a:rPr lang="en-US" dirty="0" smtClean="0"/>
              <a:t>generative vs. discriminative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Generative, e.g., Bayes/Naïve Bayes: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dentify probability distribution for each class</a:t>
            </a:r>
          </a:p>
          <a:p>
            <a:pPr lvl="1"/>
            <a:r>
              <a:rPr lang="en-US" dirty="0" smtClean="0"/>
              <a:t>Determine class with maximum probability for data example</a:t>
            </a:r>
          </a:p>
          <a:p>
            <a:pPr lvl="1"/>
            <a:endParaRPr lang="en-US" dirty="0"/>
          </a:p>
          <a:p>
            <a:r>
              <a:rPr lang="en-US" dirty="0" smtClean="0"/>
              <a:t>Discriminative, e.g., Logistic Regression:</a:t>
            </a:r>
          </a:p>
          <a:p>
            <a:pPr lvl="1"/>
            <a:r>
              <a:rPr lang="en-US" dirty="0" smtClean="0"/>
              <a:t>Identify boundary between classes</a:t>
            </a:r>
          </a:p>
          <a:p>
            <a:pPr lvl="1"/>
            <a:r>
              <a:rPr lang="en-US" dirty="0" smtClean="0"/>
              <a:t>Determine which side of boundary new data example exists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945581" y="786063"/>
            <a:ext cx="3408219" cy="1411735"/>
            <a:chOff x="7574973" y="3262746"/>
            <a:chExt cx="3408219" cy="2801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447" b="6946"/>
            <a:stretch/>
          </p:blipFill>
          <p:spPr>
            <a:xfrm>
              <a:off x="7751617" y="3262746"/>
              <a:ext cx="3099605" cy="246264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74973" y="5725392"/>
              <a:ext cx="3408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0           </a:t>
              </a:r>
              <a:r>
                <a:rPr lang="en-US" sz="1600" dirty="0"/>
                <a:t> </a:t>
              </a:r>
              <a:r>
                <a:rPr lang="en-US" sz="1600" dirty="0" smtClean="0"/>
                <a:t> 5             10            15            </a:t>
              </a:r>
              <a:r>
                <a:rPr lang="en-US" sz="1600" dirty="0"/>
                <a:t>2</a:t>
              </a:r>
              <a:r>
                <a:rPr lang="en-US" sz="1600" dirty="0" smtClean="0"/>
                <a:t>0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507658" y="1915733"/>
            <a:ext cx="199949" cy="204850"/>
            <a:chOff x="3262745" y="4996188"/>
            <a:chExt cx="353291" cy="3619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840099" y="1922426"/>
            <a:ext cx="199949" cy="204850"/>
            <a:chOff x="3262745" y="4996188"/>
            <a:chExt cx="353291" cy="3619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0201469" y="1884433"/>
            <a:ext cx="199949" cy="204850"/>
            <a:chOff x="3262745" y="4996188"/>
            <a:chExt cx="353291" cy="36195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8851976" y="1900083"/>
            <a:ext cx="199949" cy="204850"/>
            <a:chOff x="3262745" y="4996188"/>
            <a:chExt cx="353291" cy="36195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410651" y="1906776"/>
            <a:ext cx="199949" cy="204850"/>
            <a:chOff x="3262745" y="4996188"/>
            <a:chExt cx="353291" cy="36195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919712" y="1907636"/>
            <a:ext cx="199949" cy="204850"/>
            <a:chOff x="3262745" y="4996188"/>
            <a:chExt cx="353291" cy="36195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034422" y="1907636"/>
            <a:ext cx="199949" cy="204850"/>
            <a:chOff x="3262745" y="4996188"/>
            <a:chExt cx="353291" cy="36195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611123" y="1897918"/>
            <a:ext cx="199949" cy="204850"/>
            <a:chOff x="3262745" y="4996188"/>
            <a:chExt cx="353291" cy="36195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381836" y="1915166"/>
            <a:ext cx="199949" cy="204850"/>
            <a:chOff x="3262745" y="4996188"/>
            <a:chExt cx="353291" cy="36195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9507658" y="5076156"/>
            <a:ext cx="199949" cy="204850"/>
            <a:chOff x="3262745" y="4996188"/>
            <a:chExt cx="353291" cy="36195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0840099" y="5082849"/>
            <a:ext cx="199949" cy="204850"/>
            <a:chOff x="3262745" y="4996188"/>
            <a:chExt cx="353291" cy="36195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0201469" y="5044856"/>
            <a:ext cx="199949" cy="204850"/>
            <a:chOff x="3262745" y="4996188"/>
            <a:chExt cx="353291" cy="36195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851976" y="5060506"/>
            <a:ext cx="199949" cy="204850"/>
            <a:chOff x="3262745" y="4996188"/>
            <a:chExt cx="353291" cy="36195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8410651" y="5067199"/>
            <a:ext cx="199949" cy="204850"/>
            <a:chOff x="3262745" y="4996188"/>
            <a:chExt cx="353291" cy="36195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9919712" y="5068059"/>
            <a:ext cx="199949" cy="204850"/>
            <a:chOff x="3262745" y="4996188"/>
            <a:chExt cx="353291" cy="36195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9034422" y="5068059"/>
            <a:ext cx="199949" cy="204850"/>
            <a:chOff x="3262745" y="4996188"/>
            <a:chExt cx="353291" cy="36195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8611123" y="5058341"/>
            <a:ext cx="199949" cy="204850"/>
            <a:chOff x="3262745" y="4996188"/>
            <a:chExt cx="353291" cy="36195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9381836" y="5075589"/>
            <a:ext cx="199949" cy="204850"/>
            <a:chOff x="3262745" y="4996188"/>
            <a:chExt cx="353291" cy="36195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/>
          <p:cNvCxnSpPr/>
          <p:nvPr/>
        </p:nvCxnSpPr>
        <p:spPr>
          <a:xfrm>
            <a:off x="8122225" y="5518484"/>
            <a:ext cx="32315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967917" y="5585340"/>
            <a:ext cx="3408219" cy="1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0           </a:t>
            </a:r>
            <a:r>
              <a:rPr lang="en-US" sz="1600" dirty="0"/>
              <a:t> </a:t>
            </a:r>
            <a:r>
              <a:rPr lang="en-US" sz="1600" dirty="0" smtClean="0"/>
              <a:t> 5             10            15            </a:t>
            </a:r>
            <a:r>
              <a:rPr lang="en-US" sz="1600" dirty="0"/>
              <a:t>2</a:t>
            </a:r>
            <a:r>
              <a:rPr lang="en-US" sz="1600" dirty="0" smtClean="0"/>
              <a:t>0</a:t>
            </a:r>
            <a:endParaRPr lang="en-US" sz="16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9381836" y="4864432"/>
            <a:ext cx="0" cy="64168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algebra: data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84818" cy="4351338"/>
          </a:xfrm>
        </p:spPr>
        <p:txBody>
          <a:bodyPr/>
          <a:lstStyle/>
          <a:p>
            <a:r>
              <a:rPr lang="en-US" sz="3200" dirty="0" smtClean="0"/>
              <a:t>Vector –	list of numbers:</a:t>
            </a:r>
            <a:br>
              <a:rPr lang="en-US" sz="3200" dirty="0" smtClean="0"/>
            </a:br>
            <a:r>
              <a:rPr lang="en-US" sz="3200" dirty="0" smtClean="0"/>
              <a:t>		each number describes</a:t>
            </a:r>
            <a:br>
              <a:rPr lang="en-US" sz="3200" dirty="0" smtClean="0"/>
            </a:br>
            <a:r>
              <a:rPr lang="en-US" sz="3200" dirty="0" smtClean="0"/>
              <a:t>		a data </a:t>
            </a:r>
            <a:r>
              <a:rPr lang="en-US" sz="3200" b="1" dirty="0" smtClean="0"/>
              <a:t>feature</a:t>
            </a:r>
            <a:endParaRPr lang="en-US" sz="32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Matrix –	list of lists of numbers:</a:t>
            </a:r>
            <a:br>
              <a:rPr lang="en-US" sz="3200" dirty="0" smtClean="0"/>
            </a:br>
            <a:r>
              <a:rPr lang="en-US" sz="3200" dirty="0" smtClean="0"/>
              <a:t>		features for each data</a:t>
            </a:r>
            <a:br>
              <a:rPr lang="en-US" sz="3200" dirty="0" smtClean="0"/>
            </a:br>
            <a:r>
              <a:rPr lang="en-US" sz="3200" dirty="0" smtClean="0"/>
              <a:t>		point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575611" y="1825625"/>
          <a:ext cx="32004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996"/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Wolf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Lion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Monkey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Broker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Analyst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Dividend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⁞</a:t>
                      </a:r>
                      <a:r>
                        <a:rPr lang="en-US" baseline="0" dirty="0" smtClean="0"/>
                        <a:t>     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⁞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86848" y="2713375"/>
            <a:ext cx="1381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word occurrences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00948" y="1321356"/>
            <a:ext cx="138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 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068689" y="1843232"/>
          <a:ext cx="1366404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⁞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68689" y="1321356"/>
            <a:ext cx="138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 2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0767603" y="1825625"/>
          <a:ext cx="1366404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⁞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67603" y="1303749"/>
            <a:ext cx="138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 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8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Each data feature defines a dimension in space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-184312" y="3259571"/>
          <a:ext cx="303678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8787"/>
                <a:gridCol w="1677997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Wolf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Lion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Monkey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Broker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Analyst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Dividend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⁞</a:t>
                      </a:r>
                      <a:r>
                        <a:rPr lang="en-US" sz="2400" baseline="0" dirty="0" smtClean="0"/>
                        <a:t>     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⁞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1434" y="2734520"/>
            <a:ext cx="173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Document1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859399" y="3256396"/>
          <a:ext cx="136640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⁞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35762" y="2734520"/>
            <a:ext cx="165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Document2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230998" y="3259571"/>
          <a:ext cx="136640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⁞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30997" y="2737695"/>
            <a:ext cx="181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Document3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96302" y="2704896"/>
            <a:ext cx="0" cy="328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96302" y="5985369"/>
            <a:ext cx="3559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81455" y="6212936"/>
            <a:ext cx="180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wolf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5191991" y="4114301"/>
            <a:ext cx="180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lion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291945" y="4001294"/>
            <a:ext cx="123897" cy="1238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10500" y="4683630"/>
            <a:ext cx="123897" cy="1238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34353" y="5738754"/>
            <a:ext cx="123897" cy="1238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476064" y="3816628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doc1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930368" y="4431496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doc2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92669" y="5432953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doc3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44886" y="5962083"/>
            <a:ext cx="34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         10		20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11493" y="3456576"/>
            <a:ext cx="581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</a:t>
            </a:r>
          </a:p>
          <a:p>
            <a:pPr algn="r"/>
            <a:endParaRPr lang="en-US" dirty="0" smtClean="0"/>
          </a:p>
          <a:p>
            <a:pPr algn="r"/>
            <a:endParaRPr lang="en-US" sz="1000" dirty="0" smtClean="0"/>
          </a:p>
          <a:p>
            <a:pPr algn="r"/>
            <a:endParaRPr lang="en-US" sz="1000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10</a:t>
            </a:r>
          </a:p>
          <a:p>
            <a:pPr algn="r"/>
            <a:endParaRPr lang="en-US" sz="1000" dirty="0" smtClean="0"/>
          </a:p>
          <a:p>
            <a:pPr algn="r"/>
            <a:endParaRPr lang="en-US" sz="1200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/>
              <a:t>0</a:t>
            </a:r>
          </a:p>
        </p:txBody>
      </p:sp>
      <p:cxnSp>
        <p:nvCxnSpPr>
          <p:cNvPr id="33" name="Straight Arrow Connector 32"/>
          <p:cNvCxnSpPr>
            <a:endCxn id="25" idx="3"/>
          </p:cNvCxnSpPr>
          <p:nvPr/>
        </p:nvCxnSpPr>
        <p:spPr>
          <a:xfrm flipV="1">
            <a:off x="6692668" y="4789383"/>
            <a:ext cx="1135976" cy="1202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4" idx="3"/>
          </p:cNvCxnSpPr>
          <p:nvPr/>
        </p:nvCxnSpPr>
        <p:spPr>
          <a:xfrm flipV="1">
            <a:off x="6681779" y="4107047"/>
            <a:ext cx="1628310" cy="188525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dot product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21125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The dot product compares two vectors: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 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	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2112530"/>
              </a:xfrm>
              <a:blipFill rotWithShape="0">
                <a:blip r:embed="rId2"/>
                <a:stretch>
                  <a:fillRect l="-1507" t="-6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1769639" y="3671578"/>
            <a:ext cx="0" cy="2847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769639" y="6511954"/>
            <a:ext cx="3559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8223" y="6488668"/>
            <a:ext cx="34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         10		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4830" y="3983161"/>
            <a:ext cx="581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</a:t>
            </a:r>
          </a:p>
          <a:p>
            <a:pPr algn="r"/>
            <a:endParaRPr lang="en-US" dirty="0" smtClean="0"/>
          </a:p>
          <a:p>
            <a:pPr algn="r"/>
            <a:endParaRPr lang="en-US" sz="1000" dirty="0" smtClean="0"/>
          </a:p>
          <a:p>
            <a:pPr algn="r"/>
            <a:endParaRPr lang="en-US" sz="1000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10</a:t>
            </a:r>
          </a:p>
          <a:p>
            <a:pPr algn="r"/>
            <a:endParaRPr lang="en-US" sz="1000" dirty="0" smtClean="0"/>
          </a:p>
          <a:p>
            <a:pPr algn="r"/>
            <a:endParaRPr lang="en-US" sz="1200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/>
              <a:t>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76894" y="5288973"/>
            <a:ext cx="1472640" cy="1229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766005" y="5288973"/>
            <a:ext cx="615489" cy="122991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95927" y="3671578"/>
                <a:ext cx="5305655" cy="1681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28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𝟏𝟓𝟎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27" y="3671578"/>
                <a:ext cx="5305655" cy="16813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dot product, 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8419" y="1588334"/>
                <a:ext cx="11353800" cy="21125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Magnitude of a vector is the sum of the squares of the elements</a:t>
                </a:r>
              </a:p>
              <a:p>
                <a:pPr marL="0" indent="0">
                  <a:buNone/>
                </a:pPr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200" dirty="0" smtClean="0"/>
                  <a:t> has unit magnitude,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200" dirty="0" smtClean="0"/>
                  <a:t> is the “projection” of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200" dirty="0" smtClean="0"/>
                  <a:t> onto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419" y="1588334"/>
                <a:ext cx="11353800" cy="2112530"/>
              </a:xfrm>
              <a:blipFill rotWithShape="0">
                <a:blip r:embed="rId2"/>
                <a:stretch>
                  <a:fillRect l="-1342" t="-6069" b="-4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2321729" y="3671578"/>
            <a:ext cx="0" cy="2847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21729" y="6511954"/>
            <a:ext cx="3559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0313" y="6488668"/>
            <a:ext cx="34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         1		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6920" y="3983161"/>
            <a:ext cx="581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</a:t>
            </a:r>
          </a:p>
          <a:p>
            <a:pPr algn="r"/>
            <a:endParaRPr lang="en-US" dirty="0" smtClean="0"/>
          </a:p>
          <a:p>
            <a:pPr algn="r"/>
            <a:endParaRPr lang="en-US" sz="1000" dirty="0" smtClean="0"/>
          </a:p>
          <a:p>
            <a:pPr algn="r"/>
            <a:endParaRPr lang="en-US" sz="1000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1</a:t>
            </a:r>
          </a:p>
          <a:p>
            <a:pPr algn="r"/>
            <a:endParaRPr lang="en-US" sz="1000" dirty="0" smtClean="0"/>
          </a:p>
          <a:p>
            <a:pPr algn="r"/>
            <a:endParaRPr lang="en-US" sz="1200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/>
              <a:t>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28984" y="5321989"/>
            <a:ext cx="2201452" cy="11968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18095" y="5652655"/>
            <a:ext cx="1006996" cy="86623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95927" y="3671578"/>
                <a:ext cx="5806292" cy="1409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0.71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=.71×1.5+.71×1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0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	   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07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78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27" y="3671578"/>
                <a:ext cx="5806292" cy="14092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271503" y="291826"/>
                <a:ext cx="2584105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03" y="291826"/>
                <a:ext cx="2584105" cy="12685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2318095" y="4447309"/>
            <a:ext cx="2451332" cy="2064645"/>
          </a:xfrm>
          <a:prstGeom prst="line">
            <a:avLst/>
          </a:prstGeom>
          <a:ln w="19050">
            <a:solidFill>
              <a:srgbClr val="599A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7928" y="4925290"/>
            <a:ext cx="305374" cy="396699"/>
          </a:xfrm>
          <a:prstGeom prst="line">
            <a:avLst/>
          </a:prstGeom>
          <a:ln w="19050">
            <a:solidFill>
              <a:srgbClr val="FF3F3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28984" y="6511954"/>
            <a:ext cx="757116" cy="69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07542" y="6182591"/>
            <a:ext cx="295431" cy="329363"/>
          </a:xfrm>
          <a:prstGeom prst="straightConnector1">
            <a:avLst/>
          </a:prstGeom>
          <a:ln w="19050">
            <a:solidFill>
              <a:srgbClr val="00F26D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95926" y="5359802"/>
                <a:ext cx="5806293" cy="140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0.71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=.71×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+.71×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0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	   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26" y="5359802"/>
                <a:ext cx="5806293" cy="14032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boundary, defined by 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76338" y="1690688"/>
            <a:ext cx="32084" cy="4665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89812" y="3785937"/>
            <a:ext cx="5021178" cy="16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493653" y="3187457"/>
            <a:ext cx="353291" cy="361950"/>
            <a:chOff x="3262745" y="4996188"/>
            <a:chExt cx="353291" cy="36195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77244" y="2985352"/>
            <a:ext cx="353291" cy="361950"/>
            <a:chOff x="3262745" y="4996188"/>
            <a:chExt cx="353291" cy="36195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365403" y="4717214"/>
            <a:ext cx="353291" cy="361950"/>
            <a:chOff x="3262745" y="4996188"/>
            <a:chExt cx="353291" cy="36195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642443" y="5488756"/>
            <a:ext cx="353291" cy="361950"/>
            <a:chOff x="3262745" y="4996188"/>
            <a:chExt cx="353291" cy="36195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776236" y="5370186"/>
            <a:ext cx="353291" cy="361950"/>
            <a:chOff x="3262745" y="4996188"/>
            <a:chExt cx="353291" cy="3619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56100" y="2121494"/>
            <a:ext cx="353291" cy="361950"/>
            <a:chOff x="3262745" y="4996188"/>
            <a:chExt cx="353291" cy="36195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267644" y="2630095"/>
            <a:ext cx="353291" cy="361950"/>
            <a:chOff x="3262745" y="4996188"/>
            <a:chExt cx="353291" cy="36195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090998" y="4219484"/>
            <a:ext cx="353291" cy="361950"/>
            <a:chOff x="3262745" y="4996188"/>
            <a:chExt cx="353291" cy="3619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1977244" y="2121494"/>
            <a:ext cx="2851430" cy="39745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208422" y="3511414"/>
            <a:ext cx="392848" cy="27452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16842" y="1690688"/>
            <a:ext cx="53741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Separating </a:t>
            </a:r>
            <a:r>
              <a:rPr lang="en-US" sz="3600" b="1" dirty="0" smtClean="0">
                <a:solidFill>
                  <a:srgbClr val="FF0000"/>
                </a:solidFill>
              </a:rPr>
              <a:t>hyperplane</a:t>
            </a:r>
            <a:r>
              <a:rPr lang="en-US" sz="3600" dirty="0" smtClean="0"/>
              <a:t> splits </a:t>
            </a:r>
            <a:r>
              <a:rPr lang="en-US" sz="3600" b="1" dirty="0" smtClean="0">
                <a:solidFill>
                  <a:srgbClr val="0070C0"/>
                </a:solidFill>
              </a:rPr>
              <a:t>class 0</a:t>
            </a:r>
            <a:r>
              <a:rPr lang="en-US" sz="3600" dirty="0" smtClean="0"/>
              <a:t> and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class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Plane is defined by line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w </a:t>
            </a:r>
            <a:r>
              <a:rPr lang="en-US" sz="3600" dirty="0" smtClean="0"/>
              <a:t>perpendicular to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Is data point </a:t>
            </a:r>
            <a:r>
              <a:rPr lang="en-US" sz="3600" b="1" dirty="0" smtClean="0"/>
              <a:t>x</a:t>
            </a:r>
            <a:r>
              <a:rPr lang="en-US" sz="3600" dirty="0" smtClean="0"/>
              <a:t> in class 0 or class 1?	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3600" b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err="1" smtClean="0"/>
              <a:t>x</a:t>
            </a:r>
            <a:r>
              <a:rPr lang="en-US" sz="3600" dirty="0" smtClean="0"/>
              <a:t> &gt; 0 class 0</a:t>
            </a:r>
            <a:br>
              <a:rPr lang="en-US" sz="3600" dirty="0" smtClean="0"/>
            </a:br>
            <a:r>
              <a:rPr lang="en-US" sz="3600" dirty="0" smtClean="0"/>
              <a:t>		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3600" b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err="1" smtClean="0"/>
              <a:t>x</a:t>
            </a:r>
            <a:r>
              <a:rPr lang="en-US" sz="3600" dirty="0"/>
              <a:t> </a:t>
            </a:r>
            <a:r>
              <a:rPr lang="en-US" sz="3600" dirty="0" smtClean="0"/>
              <a:t>&lt; 0 class 1</a:t>
            </a:r>
          </a:p>
        </p:txBody>
      </p:sp>
    </p:spTree>
    <p:extLst>
      <p:ext uri="{BB962C8B-B14F-4D97-AF65-F5344CB8AC3E}">
        <p14:creationId xmlns:p14="http://schemas.microsoft.com/office/powerpoint/2010/main" val="29363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703</Words>
  <Application>Microsoft Office PowerPoint</Application>
  <PresentationFormat>Widescreen</PresentationFormat>
  <Paragraphs>382</Paragraphs>
  <Slides>30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Discriminative classifiers: Logistic Regression, SVMs</vt:lpstr>
      <vt:lpstr>Maximum A Posteriori: a quick review</vt:lpstr>
      <vt:lpstr>Estimate each P(Xi|Y) through MAP</vt:lpstr>
      <vt:lpstr>Classification strategy:  generative vs. discriminative</vt:lpstr>
      <vt:lpstr>Linear algebra: data features</vt:lpstr>
      <vt:lpstr>Feature space</vt:lpstr>
      <vt:lpstr>The dot product</vt:lpstr>
      <vt:lpstr>The dot product, continued</vt:lpstr>
      <vt:lpstr>Separating boundary, defined by w</vt:lpstr>
      <vt:lpstr>Separating boundary, defined by w</vt:lpstr>
      <vt:lpstr>From real-number projection to 0/1 label</vt:lpstr>
      <vt:lpstr>Learning parameters for classification</vt:lpstr>
      <vt:lpstr>Learning parameters for classification</vt:lpstr>
      <vt:lpstr>Learning parameters for classification</vt:lpstr>
      <vt:lpstr>Iterative gradient asscent</vt:lpstr>
      <vt:lpstr>MAP for discriminative classifier</vt:lpstr>
      <vt:lpstr>MAP – L2 regularization</vt:lpstr>
      <vt:lpstr>Generative vs. discriminative</vt:lpstr>
      <vt:lpstr>Separating boundary, defined by w</vt:lpstr>
      <vt:lpstr>But, where do we place the boundary?</vt:lpstr>
      <vt:lpstr>Max margin classifiers</vt:lpstr>
      <vt:lpstr>Maximum margin definitions</vt:lpstr>
      <vt:lpstr>λ derivation</vt:lpstr>
      <vt:lpstr>M derivation</vt:lpstr>
      <vt:lpstr>Support vector machine (SVM) optimization</vt:lpstr>
      <vt:lpstr>Support vector machine (SVM) optimization with slack variables</vt:lpstr>
      <vt:lpstr>Alternate SVM formulation</vt:lpstr>
      <vt:lpstr>Classifying with additional dimensions</vt:lpstr>
      <vt:lpstr>Mapping function(s)</vt:lpstr>
      <vt:lpstr>Kernels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Discriminative classifiers: Logistic, SVM</dc:title>
  <dc:creator>ddleeds</dc:creator>
  <cp:lastModifiedBy>ddleeds</cp:lastModifiedBy>
  <cp:revision>43</cp:revision>
  <dcterms:created xsi:type="dcterms:W3CDTF">2015-10-02T20:50:27Z</dcterms:created>
  <dcterms:modified xsi:type="dcterms:W3CDTF">2015-10-08T04:39:20Z</dcterms:modified>
</cp:coreProperties>
</file>