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7" r:id="rId2"/>
    <p:sldId id="285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73" r:id="rId17"/>
    <p:sldId id="274" r:id="rId18"/>
    <p:sldId id="275" r:id="rId19"/>
    <p:sldId id="282" r:id="rId20"/>
    <p:sldId id="283" r:id="rId21"/>
    <p:sldId id="298" r:id="rId22"/>
    <p:sldId id="299" r:id="rId23"/>
    <p:sldId id="288" r:id="rId24"/>
    <p:sldId id="289" r:id="rId25"/>
    <p:sldId id="300" r:id="rId26"/>
    <p:sldId id="301" r:id="rId27"/>
    <p:sldId id="302" r:id="rId28"/>
    <p:sldId id="303" r:id="rId29"/>
    <p:sldId id="304" r:id="rId30"/>
    <p:sldId id="307" r:id="rId31"/>
    <p:sldId id="305" r:id="rId32"/>
    <p:sldId id="291" r:id="rId33"/>
    <p:sldId id="292" r:id="rId34"/>
    <p:sldId id="293" r:id="rId35"/>
    <p:sldId id="294" r:id="rId36"/>
    <p:sldId id="296" r:id="rId37"/>
    <p:sldId id="295" r:id="rId38"/>
    <p:sldId id="308" r:id="rId39"/>
    <p:sldId id="309" r:id="rId40"/>
    <p:sldId id="297" r:id="rId41"/>
    <p:sldId id="310" r:id="rId42"/>
    <p:sldId id="306" r:id="rId43"/>
    <p:sldId id="2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4F4F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C55D-70F6-471A-BD74-F49D2B7C789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9487B-2F77-4EE3-95D8-2B7FAB74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C617B-BC20-4BBD-8857-441EE66A70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9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487B-2F77-4EE3-95D8-2B7FAB74ED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9F43-CB69-453F-B934-2A3112D54710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4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AEE-D7D2-4210-BF34-DA659E5B61BD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137F-E5DA-4F1C-82FA-B86AD67CC797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DDAF-C101-4282-8CAD-6FFB18EEFB45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799E-06E5-4282-BF73-962CEB80AB44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7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EDC6-30EF-436D-99E4-E9B1B113F5A9}" type="datetime1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1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404D-A1E8-4811-90D1-F95A119B81C8}" type="datetime1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9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B022-7583-44ED-8C0C-2F507AEB7A2E}" type="datetime1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4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4C0F-1303-4487-A60B-00F12ED39400}" type="datetime1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4F2-DCE8-4EF3-94F2-4CFF0829135F}" type="datetime1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66B5-A710-43AC-B8E3-5B7338F37FD1}" type="datetime1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0F63-ECF2-42BD-BEB7-FC341231DBB0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6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Discriminative classifiers:</a:t>
            </a:r>
            <a:br>
              <a:rPr lang="en-US" dirty="0" smtClean="0"/>
            </a:br>
            <a:r>
              <a:rPr lang="en-US" dirty="0" smtClean="0"/>
              <a:t>Logistic Regression, SVMs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CISC 5800</a:t>
            </a:r>
          </a:p>
          <a:p>
            <a:r>
              <a:rPr lang="en-US" dirty="0" smtClean="0"/>
              <a:t>Professor Daniel Leeds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boundary, defined by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76338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9812" y="3785937"/>
            <a:ext cx="5021178" cy="16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493653" y="3187457"/>
            <a:ext cx="353291" cy="361950"/>
            <a:chOff x="3262745" y="4996188"/>
            <a:chExt cx="353291" cy="3619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77244" y="2985352"/>
            <a:ext cx="353291" cy="361950"/>
            <a:chOff x="3262745" y="4996188"/>
            <a:chExt cx="353291" cy="3619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65403" y="4717214"/>
            <a:ext cx="353291" cy="361950"/>
            <a:chOff x="3262745" y="4996188"/>
            <a:chExt cx="353291" cy="3619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42443" y="5488756"/>
            <a:ext cx="353291" cy="361950"/>
            <a:chOff x="3262745" y="4996188"/>
            <a:chExt cx="353291" cy="36195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776236" y="5370186"/>
            <a:ext cx="353291" cy="361950"/>
            <a:chOff x="3262745" y="4996188"/>
            <a:chExt cx="353291" cy="3619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6100" y="2121494"/>
            <a:ext cx="353291" cy="361950"/>
            <a:chOff x="3262745" y="4996188"/>
            <a:chExt cx="353291" cy="36195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67644" y="2630095"/>
            <a:ext cx="353291" cy="361950"/>
            <a:chOff x="3262745" y="4996188"/>
            <a:chExt cx="353291" cy="36195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90998" y="4219484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977244" y="2121494"/>
            <a:ext cx="2851430" cy="39745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208422" y="3511414"/>
            <a:ext cx="392848" cy="2745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6842" y="1690688"/>
            <a:ext cx="5374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Separating </a:t>
            </a:r>
            <a:r>
              <a:rPr lang="en-US" sz="3600" b="1" dirty="0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/>
              <a:t> splits </a:t>
            </a:r>
            <a:r>
              <a:rPr lang="en-US" sz="3600" b="1" dirty="0" smtClean="0">
                <a:solidFill>
                  <a:srgbClr val="0070C0"/>
                </a:solidFill>
              </a:rPr>
              <a:t>class 0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class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Plane is defined by line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en-US" sz="3600" dirty="0" smtClean="0"/>
              <a:t>perpendicular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Is data point </a:t>
            </a:r>
            <a:r>
              <a:rPr lang="en-US" sz="3600" b="1" dirty="0" smtClean="0"/>
              <a:t>x</a:t>
            </a:r>
            <a:r>
              <a:rPr lang="en-US" sz="3600" dirty="0" smtClean="0"/>
              <a:t> in class 0 or class 1?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 0 class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r>
              <a:rPr lang="en-US" sz="3600" dirty="0" smtClean="0"/>
              <a:t> 0 class </a:t>
            </a:r>
            <a:r>
              <a:rPr lang="en-US" sz="3600" b="1" dirty="0" smtClean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 rot="1411565">
            <a:off x="8597320" y="748123"/>
            <a:ext cx="401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More typically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real-number projection to 0/1 label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2274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Binary classification: 0 is class A, 1 is class B</a:t>
                </a:r>
              </a:p>
              <a:p>
                <a:r>
                  <a:rPr lang="en-US" dirty="0" smtClean="0"/>
                  <a:t>Sigmoid function stands in for p(</a:t>
                </a:r>
                <a:r>
                  <a:rPr lang="en-US" dirty="0" err="1" smtClean="0"/>
                  <a:t>x|y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Sigmoid: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22745" cy="4351338"/>
              </a:xfrm>
              <a:blipFill rotWithShape="0">
                <a:blip r:embed="rId3"/>
                <a:stretch>
                  <a:fillRect l="-152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tse1.mm.bing.net/th?&amp;id=OIP.M95df40fec8ae4b01ff205ce892e2e806o0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r="1" b="7693"/>
          <a:stretch/>
        </p:blipFill>
        <p:spPr bwMode="auto">
          <a:xfrm>
            <a:off x="8454189" y="2983833"/>
            <a:ext cx="2794714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22568" y="3288632"/>
            <a:ext cx="753979" cy="46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09011" y="3120190"/>
            <a:ext cx="595874" cy="46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0157" y="2850013"/>
            <a:ext cx="68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dirty="0" smtClean="0"/>
              <a:t>1</a:t>
            </a:r>
          </a:p>
          <a:p>
            <a:pPr algn="r"/>
            <a:endParaRPr lang="en-US" sz="2300" dirty="0" smtClean="0"/>
          </a:p>
          <a:p>
            <a:pPr algn="r"/>
            <a:r>
              <a:rPr lang="en-US" sz="2300" dirty="0" smtClean="0"/>
              <a:t>0.5</a:t>
            </a:r>
          </a:p>
          <a:p>
            <a:pPr algn="r"/>
            <a:endParaRPr lang="en-US" sz="2300" dirty="0" smtClean="0"/>
          </a:p>
          <a:p>
            <a:pPr algn="r"/>
            <a:r>
              <a:rPr lang="en-US" sz="23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705" y="4488923"/>
            <a:ext cx="34126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-10       5        0        5      10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0713" y="2658525"/>
            <a:ext cx="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g(h)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53800" y="4704366"/>
            <a:ext cx="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41015" y="5505486"/>
                <a:ext cx="2663870" cy="1192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15" y="5505486"/>
                <a:ext cx="2663870" cy="11927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5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7958"/>
                <a:ext cx="10515600" cy="535004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Similar to MLE for Bayes classifier</a:t>
                </a:r>
              </a:p>
              <a:p>
                <a:r>
                  <a:rPr lang="en-US" dirty="0" smtClean="0"/>
                  <a:t>“Likelihood” for data points y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, </a:t>
                </a:r>
                <a:r>
                  <a:rPr lang="en-US" dirty="0"/>
                  <a:t>…, 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n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(different from Bayesian likelihood)</a:t>
                </a:r>
              </a:p>
              <a:p>
                <a:pPr lvl="1"/>
                <a:r>
                  <a:rPr lang="en-US" sz="3000" dirty="0" smtClean="0"/>
                  <a:t>If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 in class A,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 =0, multiply (1-g(</a:t>
                </a:r>
                <a:r>
                  <a:rPr lang="en-US" sz="3000" dirty="0" err="1" smtClean="0"/>
                  <a:t>x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err="1" smtClean="0"/>
                  <a:t>;w</a:t>
                </a:r>
                <a:r>
                  <a:rPr lang="en-US" sz="3000" dirty="0" smtClean="0"/>
                  <a:t>))</a:t>
                </a:r>
              </a:p>
              <a:p>
                <a:pPr lvl="1"/>
                <a:r>
                  <a:rPr lang="en-US" sz="3000" dirty="0" smtClean="0"/>
                  <a:t>If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 in class B,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=1, multiply (g(</a:t>
                </a:r>
                <a:r>
                  <a:rPr lang="en-US" sz="3000" dirty="0" err="1" smtClean="0"/>
                  <a:t>x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err="1" smtClean="0"/>
                  <a:t>;w</a:t>
                </a:r>
                <a:r>
                  <a:rPr lang="en-US" sz="3000" dirty="0"/>
                  <a:t>))</a:t>
                </a:r>
                <a:endParaRPr lang="en-US" sz="300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7958"/>
                <a:ext cx="10515600" cy="5350041"/>
              </a:xfrm>
              <a:blipFill rotWithShape="0">
                <a:blip r:embed="rId2"/>
                <a:stretch>
                  <a:fillRect l="-928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10600" y="799894"/>
                <a:ext cx="3240505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799894"/>
                <a:ext cx="3240505" cy="10257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7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−(1−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33083" y="1027906"/>
                <a:ext cx="4335379" cy="117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2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083" y="1027906"/>
                <a:ext cx="4335379" cy="11780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383750" y="-30987"/>
                <a:ext cx="2663870" cy="1192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750" y="-30987"/>
                <a:ext cx="2663870" cy="1192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5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Iterative gradient </a:t>
            </a:r>
            <a:r>
              <a:rPr lang="en-US" dirty="0" err="1" smtClean="0"/>
              <a:t>asscent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4"/>
                <a:ext cx="10515600" cy="5532436"/>
              </a:xfrm>
            </p:spPr>
            <p:txBody>
              <a:bodyPr/>
              <a:lstStyle/>
              <a:p>
                <a:r>
                  <a:rPr lang="en-US" dirty="0" smtClean="0"/>
                  <a:t>Begin with initial guessed weights w</a:t>
                </a:r>
              </a:p>
              <a:p>
                <a:r>
                  <a:rPr lang="en-US" dirty="0" smtClean="0"/>
                  <a:t>For each data point (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i</a:t>
                </a:r>
                <a:r>
                  <a:rPr lang="en-US" dirty="0" err="1" smtClean="0"/>
                  <a:t>,x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), update each weight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j</a:t>
                </a:r>
                <a:endParaRPr lang="en-US" baseline="-25000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so change is not too big or too small – “</a:t>
                </a:r>
                <a:r>
                  <a:rPr lang="en-US" b="1" dirty="0" smtClean="0"/>
                  <a:t>step size”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=1 and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)=0, and 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&gt;0, make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larger and push 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to be larger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=0 and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)=1, and 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&gt;0, make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smaller and push 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 to be smaller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4"/>
                <a:ext cx="10515600" cy="5532436"/>
              </a:xfrm>
              <a:blipFill rotWithShape="0">
                <a:blip r:embed="rId2"/>
                <a:stretch>
                  <a:fillRect l="-1043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1474" y="4732421"/>
            <a:ext cx="10555705" cy="1623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71289" y="4091782"/>
            <a:ext cx="18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Intuition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326" y="141460"/>
            <a:ext cx="4475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y</a:t>
            </a:r>
            <a:r>
              <a:rPr lang="en-US" sz="3200" baseline="30000" dirty="0" err="1" smtClean="0"/>
              <a:t>i</a:t>
            </a:r>
            <a:r>
              <a:rPr lang="en-US" sz="3200" dirty="0" smtClean="0"/>
              <a:t> – true data label</a:t>
            </a:r>
          </a:p>
          <a:p>
            <a:r>
              <a:rPr lang="en-US" sz="3200" dirty="0" smtClean="0"/>
              <a:t>g(</a:t>
            </a:r>
            <a:r>
              <a:rPr lang="en-US" sz="3200" dirty="0" err="1" smtClean="0"/>
              <a:t>w</a:t>
            </a:r>
            <a:r>
              <a:rPr lang="en-US" sz="3200" baseline="30000" dirty="0" err="1" smtClean="0"/>
              <a:t>T</a:t>
            </a:r>
            <a:r>
              <a:rPr lang="en-US" sz="3200" dirty="0" err="1" smtClean="0"/>
              <a:t>x</a:t>
            </a:r>
            <a:r>
              <a:rPr lang="en-US" sz="3200" baseline="30000" dirty="0" err="1" smtClean="0"/>
              <a:t>i</a:t>
            </a:r>
            <a:r>
              <a:rPr lang="en-US" sz="3200" dirty="0" smtClean="0"/>
              <a:t>) – computed data</a:t>
            </a:r>
            <a:br>
              <a:rPr lang="en-US" sz="3200" dirty="0" smtClean="0"/>
            </a:br>
            <a:r>
              <a:rPr lang="en-US" sz="3200" dirty="0" smtClean="0"/>
              <a:t>	      label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07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boundary, defined by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76338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9812" y="3785937"/>
            <a:ext cx="5021178" cy="16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785994" y="2953716"/>
            <a:ext cx="353291" cy="361950"/>
            <a:chOff x="3262745" y="4996188"/>
            <a:chExt cx="353291" cy="3619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447856" y="3031174"/>
            <a:ext cx="353291" cy="361950"/>
            <a:chOff x="3262745" y="4996188"/>
            <a:chExt cx="353291" cy="3619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65403" y="4717214"/>
            <a:ext cx="353291" cy="361950"/>
            <a:chOff x="3262745" y="4996188"/>
            <a:chExt cx="353291" cy="3619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42443" y="5488756"/>
            <a:ext cx="353291" cy="361950"/>
            <a:chOff x="3262745" y="4996188"/>
            <a:chExt cx="353291" cy="36195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629214" y="5611416"/>
            <a:ext cx="353291" cy="361950"/>
            <a:chOff x="3262745" y="4996188"/>
            <a:chExt cx="353291" cy="3619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6100" y="2121494"/>
            <a:ext cx="353291" cy="361950"/>
            <a:chOff x="3262745" y="4996188"/>
            <a:chExt cx="353291" cy="36195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67644" y="2630095"/>
            <a:ext cx="353291" cy="361950"/>
            <a:chOff x="3262745" y="4996188"/>
            <a:chExt cx="353291" cy="36195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90998" y="4219484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977244" y="2121494"/>
            <a:ext cx="2851430" cy="39745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208422" y="3511414"/>
            <a:ext cx="392848" cy="2745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6842" y="1690688"/>
            <a:ext cx="5374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Separating </a:t>
            </a:r>
            <a:r>
              <a:rPr lang="en-US" sz="3600" b="1" dirty="0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/>
              <a:t> splits </a:t>
            </a:r>
            <a:r>
              <a:rPr lang="en-US" sz="3600" b="1" dirty="0" smtClean="0">
                <a:solidFill>
                  <a:srgbClr val="0070C0"/>
                </a:solidFill>
              </a:rPr>
              <a:t>class 0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class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Plane is defined by line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en-US" sz="3600" dirty="0" smtClean="0"/>
              <a:t>perpendicular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Is data point </a:t>
            </a:r>
            <a:r>
              <a:rPr lang="en-US" sz="3600" b="1" dirty="0" smtClean="0"/>
              <a:t>x</a:t>
            </a:r>
            <a:r>
              <a:rPr lang="en-US" sz="3600" dirty="0" smtClean="0"/>
              <a:t> in class 0 or class 1?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 0 class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r>
              <a:rPr lang="en-US" sz="3600" dirty="0" smtClean="0"/>
              <a:t> 0 class </a:t>
            </a:r>
            <a:r>
              <a:rPr lang="en-US" sz="3600" b="1" dirty="0" smtClean="0">
                <a:solidFill>
                  <a:srgbClr val="0070C0"/>
                </a:solidFill>
              </a:rPr>
              <a:t>0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547754" y="1948838"/>
            <a:ext cx="353291" cy="361950"/>
            <a:chOff x="3262745" y="4996188"/>
            <a:chExt cx="353291" cy="36195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5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where do we place the boundary?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7835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17835" y="6318467"/>
            <a:ext cx="5807241" cy="18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216931" y="2131915"/>
            <a:ext cx="353291" cy="361950"/>
            <a:chOff x="3262745" y="4996188"/>
            <a:chExt cx="353291" cy="3619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091921" y="3031174"/>
            <a:ext cx="353291" cy="36195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09468" y="4717214"/>
            <a:ext cx="353291" cy="3619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508" y="5488756"/>
            <a:ext cx="353291" cy="36195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766721" y="4275565"/>
            <a:ext cx="353291" cy="36195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00165" y="2121494"/>
            <a:ext cx="353291" cy="361950"/>
            <a:chOff x="3262745" y="4996188"/>
            <a:chExt cx="353291" cy="36195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564172" y="3133487"/>
            <a:ext cx="353291" cy="361950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688995" y="4495101"/>
            <a:ext cx="353291" cy="361950"/>
            <a:chOff x="3262745" y="4996188"/>
            <a:chExt cx="353291" cy="36195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1621309" y="2009110"/>
            <a:ext cx="3067686" cy="38942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191819" y="1948838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312944" y="3174156"/>
            <a:ext cx="353291" cy="361950"/>
            <a:chOff x="3262745" y="4996188"/>
            <a:chExt cx="353291" cy="36195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268566" y="3855198"/>
            <a:ext cx="353291" cy="361950"/>
            <a:chOff x="3262745" y="4996188"/>
            <a:chExt cx="353291" cy="3619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915275" y="2364367"/>
            <a:ext cx="4478301" cy="3153434"/>
          </a:xfrm>
          <a:prstGeom prst="line">
            <a:avLst/>
          </a:prstGeom>
          <a:ln w="28575">
            <a:solidFill>
              <a:srgbClr val="FF4F4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91921" y="2138608"/>
            <a:ext cx="2129534" cy="3877181"/>
          </a:xfrm>
          <a:prstGeom prst="line">
            <a:avLst/>
          </a:prstGeom>
          <a:ln w="28575">
            <a:solidFill>
              <a:srgbClr val="FF4F4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73148" y="2028937"/>
            <a:ext cx="920099" cy="4003966"/>
          </a:xfrm>
          <a:prstGeom prst="line">
            <a:avLst/>
          </a:prstGeom>
          <a:ln w="28575">
            <a:solidFill>
              <a:srgbClr val="FF4F4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897241" y="1634223"/>
                <a:ext cx="6426923" cy="4319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Cambria Math" panose="02040503050406030204" pitchFamily="18" charset="0"/>
                  </a:rPr>
                  <a:t>Logistic regression:</a:t>
                </a:r>
              </a:p>
              <a:p>
                <a:endParaRPr lang="en-US" sz="16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Each data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 smtClean="0"/>
                  <a:t> considered for boundary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Outlier data pulls boundary towards it</a:t>
                </a:r>
                <a:endParaRPr lang="en-US" sz="2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241" y="1634223"/>
                <a:ext cx="6426923" cy="4319003"/>
              </a:xfrm>
              <a:prstGeom prst="rect">
                <a:avLst/>
              </a:prstGeom>
              <a:blipFill rotWithShape="0">
                <a:blip r:embed="rId2"/>
                <a:stretch>
                  <a:fillRect l="-2844" t="-2116" b="-2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margin classifiers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7835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17835" y="6318467"/>
            <a:ext cx="5807241" cy="18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216931" y="2131915"/>
            <a:ext cx="353291" cy="361950"/>
            <a:chOff x="3262745" y="4996188"/>
            <a:chExt cx="353291" cy="3619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091921" y="3031174"/>
            <a:ext cx="353291" cy="36195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09468" y="4717214"/>
            <a:ext cx="353291" cy="3619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508" y="5488756"/>
            <a:ext cx="353291" cy="36195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766721" y="4275565"/>
            <a:ext cx="353291" cy="36195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00165" y="2121494"/>
            <a:ext cx="353291" cy="361950"/>
            <a:chOff x="3262745" y="4996188"/>
            <a:chExt cx="353291" cy="36195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564172" y="3133487"/>
            <a:ext cx="353291" cy="361950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688995" y="4495101"/>
            <a:ext cx="353291" cy="361950"/>
            <a:chOff x="3262745" y="4996188"/>
            <a:chExt cx="353291" cy="36195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1362759" y="2138608"/>
            <a:ext cx="3064862" cy="39894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191819" y="1948838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312944" y="3174156"/>
            <a:ext cx="353291" cy="361950"/>
            <a:chOff x="3262745" y="4996188"/>
            <a:chExt cx="353291" cy="36195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268566" y="3855198"/>
            <a:ext cx="353291" cy="361950"/>
            <a:chOff x="3262745" y="4996188"/>
            <a:chExt cx="353291" cy="3619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5897241" y="1634223"/>
            <a:ext cx="64269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Focus on boundary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Find largest margin between boundary points on both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Works well in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can call the boundary points</a:t>
            </a:r>
            <a:br>
              <a:rPr lang="en-US" sz="2800" dirty="0" smtClean="0"/>
            </a:br>
            <a:r>
              <a:rPr lang="en-US" sz="2800" b="1" u="sng" dirty="0" smtClean="0"/>
              <a:t>“support vectors”</a:t>
            </a:r>
            <a:endParaRPr lang="en-US" sz="2800" b="1" u="sng" dirty="0"/>
          </a:p>
        </p:txBody>
      </p:sp>
      <p:sp>
        <p:nvSpPr>
          <p:cNvPr id="43" name="Oval 42"/>
          <p:cNvSpPr/>
          <p:nvPr/>
        </p:nvSpPr>
        <p:spPr>
          <a:xfrm>
            <a:off x="2170772" y="5365606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109810" y="1977073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21857" y="4134762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45110" y="4355909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34622" y="3031174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62371" y="2887130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525404" y="2713216"/>
            <a:ext cx="353291" cy="2697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688665" y="4947381"/>
            <a:ext cx="740080" cy="56502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886068" y="2562716"/>
            <a:ext cx="353291" cy="2697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234246" y="3924535"/>
            <a:ext cx="500082" cy="3817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895190" y="3588552"/>
            <a:ext cx="580659" cy="4433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946638" y="4906310"/>
            <a:ext cx="657628" cy="5020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  <p:bldP spid="43" grpId="0" animBg="1"/>
      <p:bldP spid="47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49" y="61982"/>
            <a:ext cx="10515600" cy="1325563"/>
          </a:xfrm>
        </p:spPr>
        <p:txBody>
          <a:bodyPr/>
          <a:lstStyle/>
          <a:p>
            <a:r>
              <a:rPr lang="en-US" dirty="0" smtClean="0"/>
              <a:t>Classifying with additional dimensions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5750" y="2027572"/>
            <a:ext cx="27867" cy="4052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5750" y="6047055"/>
            <a:ext cx="5043911" cy="16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002430" y="5889868"/>
            <a:ext cx="306853" cy="314374"/>
            <a:chOff x="3262745" y="4996188"/>
            <a:chExt cx="353291" cy="36195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86472" y="5890747"/>
            <a:ext cx="306853" cy="314374"/>
            <a:chOff x="3262745" y="4996188"/>
            <a:chExt cx="353291" cy="36195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47199" y="5889868"/>
            <a:ext cx="306853" cy="314374"/>
            <a:chOff x="3262745" y="4996188"/>
            <a:chExt cx="353291" cy="3619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27394" y="5877154"/>
            <a:ext cx="306853" cy="314374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35003" y="5877154"/>
            <a:ext cx="306853" cy="314374"/>
            <a:chOff x="3262745" y="4996188"/>
            <a:chExt cx="353291" cy="36195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459327" y="5881696"/>
            <a:ext cx="306853" cy="314374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 flipV="1">
            <a:off x="6642612" y="2027572"/>
            <a:ext cx="27867" cy="4052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642612" y="6047055"/>
            <a:ext cx="5043911" cy="16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9359292" y="5063663"/>
            <a:ext cx="306853" cy="314374"/>
            <a:chOff x="3262745" y="4996186"/>
            <a:chExt cx="353291" cy="36195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262745" y="4996186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243334" y="5890747"/>
            <a:ext cx="306853" cy="314374"/>
            <a:chOff x="3262745" y="4996188"/>
            <a:chExt cx="353291" cy="36195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0204061" y="2713531"/>
            <a:ext cx="306853" cy="314374"/>
            <a:chOff x="3262745" y="4996188"/>
            <a:chExt cx="353291" cy="36195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8584256" y="5877154"/>
            <a:ext cx="306853" cy="314374"/>
            <a:chOff x="3262745" y="4996188"/>
            <a:chExt cx="353291" cy="36195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791865" y="5877154"/>
            <a:ext cx="306853" cy="314374"/>
            <a:chOff x="3262745" y="4996188"/>
            <a:chExt cx="353291" cy="36195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816189" y="4394645"/>
            <a:ext cx="306853" cy="314374"/>
            <a:chOff x="3262745" y="4996188"/>
            <a:chExt cx="353291" cy="36195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612753" y="1965799"/>
            <a:ext cx="2975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 linear separator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15418" y="1950099"/>
            <a:ext cx="297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Linear </a:t>
            </a:r>
            <a:r>
              <a:rPr lang="en-US" sz="3200" dirty="0"/>
              <a:t>separator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7550187" y="2725581"/>
            <a:ext cx="3579762" cy="3643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9644" y="3167400"/>
                <a:ext cx="13727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4" y="3167400"/>
                <a:ext cx="1372748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4962981" y="4097937"/>
            <a:ext cx="1299411" cy="16042"/>
          </a:xfrm>
          <a:prstGeom prst="straightConnector1">
            <a:avLst/>
          </a:prstGeom>
          <a:ln w="57150">
            <a:solidFill>
              <a:srgbClr val="FF2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A Posteriori: a quick 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727" y="1491916"/>
                <a:ext cx="8402053" cy="5366084"/>
              </a:xfrm>
            </p:spPr>
            <p:txBody>
              <a:bodyPr/>
              <a:lstStyle/>
              <a:p>
                <a:r>
                  <a:rPr lang="en-US" dirty="0" smtClean="0"/>
                  <a:t>Likelihood: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Prior: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Posterior  Likelihood x prior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MAP estimate: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727" y="1491916"/>
                <a:ext cx="8402053" cy="5366084"/>
              </a:xfrm>
              <a:blipFill rotWithShape="0">
                <a:blip r:embed="rId2"/>
                <a:stretch>
                  <a:fillRect l="-1305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53137" y="1584660"/>
                <a:ext cx="4138863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</a:rPr>
                  <a:t> to give the prior belief of Heads bias </a:t>
                </a:r>
                <a:br>
                  <a:rPr lang="en-US" sz="2400" b="1" dirty="0" smtClean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rgbClr val="0000FF"/>
                  </a:solidFill>
                </a:endParaRPr>
              </a:p>
              <a:p>
                <a:pPr algn="ctr"/>
                <a:endParaRPr lang="en-US" sz="1100" b="1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Higher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</a:rPr>
                  <a:t>: Heads more likely</a:t>
                </a:r>
              </a:p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</a:rPr>
                  <a:t>Higher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: 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Tails more likely</a:t>
                </a:r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137" y="1584660"/>
                <a:ext cx="4138863" cy="2108269"/>
              </a:xfrm>
              <a:prstGeom prst="rect">
                <a:avLst/>
              </a:prstGeom>
              <a:blipFill rotWithShape="0">
                <a:blip r:embed="rId3"/>
                <a:stretch>
                  <a:fillRect t="-2312" b="-5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function(s)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/>
              <a:lstStyle/>
              <a:p>
                <a:r>
                  <a:rPr lang="en-US" dirty="0" smtClean="0"/>
                  <a:t>Map from low-dimensional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higher dimensional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 data points guaranteed to be separable in space of N-1 dimensions or more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Classifying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 rotWithShape="0">
                <a:blip r:embed="rId2"/>
                <a:stretch>
                  <a:fillRect l="-1217" t="-1937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19680" y="3922860"/>
                <a:ext cx="3552639" cy="1287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80" y="3922860"/>
                <a:ext cx="3552639" cy="12870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iscriminative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Find a separator to minimize classification error</a:t>
            </a:r>
          </a:p>
          <a:p>
            <a:endParaRPr lang="en-US" sz="1200" dirty="0" smtClean="0"/>
          </a:p>
          <a:p>
            <a:r>
              <a:rPr lang="en-US" sz="3600" dirty="0" smtClean="0"/>
              <a:t>Logistic Regression</a:t>
            </a:r>
          </a:p>
          <a:p>
            <a:r>
              <a:rPr lang="en-US" sz="3600" dirty="0" smtClean="0"/>
              <a:t>Support Vector Machines</a:t>
            </a:r>
            <a:endParaRPr lang="en-US" sz="36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21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6860236" y="2566737"/>
            <a:ext cx="4493564" cy="3610226"/>
            <a:chOff x="5546559" y="1511301"/>
            <a:chExt cx="5807241" cy="466566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546559" y="1511301"/>
              <a:ext cx="32084" cy="46656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5546559" y="6139080"/>
              <a:ext cx="5807241" cy="185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320645" y="2851787"/>
              <a:ext cx="353291" cy="361950"/>
              <a:chOff x="3262745" y="4996188"/>
              <a:chExt cx="353291" cy="3619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6238192" y="4537827"/>
              <a:ext cx="353291" cy="361950"/>
              <a:chOff x="3262745" y="4996188"/>
              <a:chExt cx="353291" cy="36195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7515232" y="5309369"/>
              <a:ext cx="353291" cy="361950"/>
              <a:chOff x="3262745" y="4996188"/>
              <a:chExt cx="353291" cy="36195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6995445" y="4096178"/>
              <a:ext cx="353291" cy="361950"/>
              <a:chOff x="3262745" y="4996188"/>
              <a:chExt cx="353291" cy="36195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6850033" y="1829723"/>
              <a:ext cx="3067686" cy="3894295"/>
            </a:xfrm>
            <a:prstGeom prst="line">
              <a:avLst/>
            </a:prstGeom>
            <a:ln w="571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6497290" y="3675811"/>
              <a:ext cx="353291" cy="361950"/>
              <a:chOff x="3262745" y="4996188"/>
              <a:chExt cx="353291" cy="36195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Oval 43"/>
            <p:cNvSpPr/>
            <p:nvPr/>
          </p:nvSpPr>
          <p:spPr>
            <a:xfrm>
              <a:off x="7515232" y="1915696"/>
              <a:ext cx="425245" cy="425245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779588" y="3032762"/>
              <a:ext cx="425245" cy="425245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9911523" y="4293557"/>
              <a:ext cx="425245" cy="425245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0549345" y="2957822"/>
              <a:ext cx="425245" cy="425245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393361" y="1740405"/>
              <a:ext cx="425245" cy="425245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470727" y="1870075"/>
              <a:ext cx="425245" cy="425245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Maximize likelihood: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sz="2600" dirty="0" smtClean="0"/>
              </a:p>
              <a:p>
                <a:pPr lvl="1"/>
                <a:endParaRPr lang="en-US" sz="2600" dirty="0" smtClean="0"/>
              </a:p>
              <a:p>
                <a:pPr lvl="1"/>
                <a:r>
                  <a:rPr lang="en-US" sz="2600" dirty="0" smtClean="0"/>
                  <a:t>Likelihood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600" dirty="0" smtClean="0"/>
              </a:p>
              <a:p>
                <a:pPr lvl="1"/>
                <a:endParaRPr lang="en-US" sz="2600" dirty="0" smtClean="0"/>
              </a:p>
              <a:p>
                <a:pPr lvl="1"/>
                <a:r>
                  <a:rPr lang="en-US" sz="2600" dirty="0" smtClean="0"/>
                  <a:t>Update </a:t>
                </a:r>
                <a:r>
                  <a:rPr lang="en-US" sz="2600" i="1" dirty="0" smtClean="0"/>
                  <a:t>w </a:t>
                </a:r>
                <a:r>
                  <a:rPr lang="en-US" sz="2600" dirty="0" smtClean="0"/>
                  <a:t>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91943" y="1027906"/>
                <a:ext cx="2567498" cy="1223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 smtClean="0"/>
                  <a:t>Logistic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943" y="1027906"/>
                <a:ext cx="2567498" cy="1223284"/>
              </a:xfrm>
              <a:prstGeom prst="rect">
                <a:avLst/>
              </a:prstGeom>
              <a:blipFill rotWithShape="0">
                <a:blip r:embed="rId3"/>
                <a:stretch>
                  <a:fillRect l="-4276" t="-5000" r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5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for discriminative classifier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MLE</a:t>
                </a:r>
                <a:r>
                  <a:rPr lang="en-US" dirty="0"/>
                  <a:t>: </a:t>
                </a:r>
                <a:r>
                  <a:rPr lang="en-US" dirty="0" smtClean="0"/>
                  <a:t>P(y=1|x;w) ~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), </a:t>
                </a:r>
                <a:r>
                  <a:rPr lang="en-US" dirty="0"/>
                  <a:t>P(y=0|x;w</a:t>
                </a:r>
                <a:r>
                  <a:rPr lang="en-US" dirty="0" smtClean="0"/>
                  <a:t>) ~ 1-g(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MAP: P(y=1,w|x)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 P(y=1|x;w) P(w) ~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) ???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(different from Bayesian posterior)</a:t>
                </a:r>
              </a:p>
              <a:p>
                <a:endParaRPr lang="en-US" dirty="0"/>
              </a:p>
              <a:p>
                <a:r>
                  <a:rPr lang="en-US" dirty="0" smtClean="0"/>
                  <a:t>P(w) priors</a:t>
                </a:r>
              </a:p>
              <a:p>
                <a:pPr lvl="1"/>
                <a:r>
                  <a:rPr lang="en-US" dirty="0" smtClean="0"/>
                  <a:t>L2 regularization – minimize all weights</a:t>
                </a:r>
              </a:p>
              <a:p>
                <a:pPr lvl="1"/>
                <a:r>
                  <a:rPr lang="en-US" dirty="0" smtClean="0"/>
                  <a:t>L1 regularization – minimize number of non-zero weights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– L2 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62619"/>
              </a:xfrm>
            </p:spPr>
            <p:txBody>
              <a:bodyPr/>
              <a:lstStyle/>
              <a:p>
                <a:r>
                  <a:rPr lang="en-US" dirty="0" smtClean="0"/>
                  <a:t>P(y=1,w|x)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 P(y=1|x;w</a:t>
                </a:r>
                <a:r>
                  <a:rPr lang="en-US" dirty="0"/>
                  <a:t>) P(w</a:t>
                </a:r>
                <a:r>
                  <a:rPr lang="en-US" dirty="0" smtClean="0"/>
                  <a:t>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3200" b="1" dirty="0" smtClean="0"/>
                  <a:t>Prevent </a:t>
                </a:r>
                <a:r>
                  <a:rPr lang="en-US" sz="3200" b="1" dirty="0" err="1" smtClean="0"/>
                  <a:t>w</a:t>
                </a:r>
                <a:r>
                  <a:rPr lang="en-US" sz="3200" b="1" baseline="30000" dirty="0" err="1" smtClean="0"/>
                  <a:t>T</a:t>
                </a:r>
                <a:r>
                  <a:rPr lang="en-US" sz="3200" b="1" dirty="0" err="1" smtClean="0"/>
                  <a:t>x</a:t>
                </a:r>
                <a:r>
                  <a:rPr lang="en-US" sz="3200" b="1" dirty="0" smtClean="0"/>
                  <a:t> from getting too large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62619"/>
              </a:xfrm>
              <a:blipFill rotWithShape="0">
                <a:blip r:embed="rId2"/>
                <a:stretch>
                  <a:fillRect l="-1043" t="-2136" b="-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816641" y="365125"/>
            <a:ext cx="2331117" cy="1689066"/>
            <a:chOff x="8260484" y="4510932"/>
            <a:chExt cx="3124514" cy="2263941"/>
          </a:xfrm>
        </p:grpSpPr>
        <p:pic>
          <p:nvPicPr>
            <p:cNvPr id="6" name="Picture 2" descr="http://tse1.mm.bing.net/th?&amp;id=JN.9TcqI1q3JuLUGp0hZnSFJQ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484" y="4650869"/>
              <a:ext cx="2963725" cy="212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067282" y="6270459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/>
                <a:t>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70055" y="4510932"/>
              <a:ext cx="598241" cy="461665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/>
                <a:t>p</a:t>
              </a:r>
              <a:r>
                <a:rPr lang="en-US" sz="2400" dirty="0" smtClean="0"/>
                <a:t>(x)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8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– L1 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2334"/>
              </a:xfrm>
            </p:spPr>
            <p:txBody>
              <a:bodyPr/>
              <a:lstStyle/>
              <a:p>
                <a:r>
                  <a:rPr lang="en-US" dirty="0" smtClean="0"/>
                  <a:t>P(y=1,w|x)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 P(y=1|x;w</a:t>
                </a:r>
                <a:r>
                  <a:rPr lang="en-US" dirty="0"/>
                  <a:t>) P(w</a:t>
                </a:r>
                <a:r>
                  <a:rPr lang="en-US" dirty="0" smtClean="0"/>
                  <a:t>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200" dirty="0" smtClean="0"/>
              </a:p>
              <a:p>
                <a:pPr marL="0" indent="0" algn="ctr">
                  <a:buNone/>
                </a:pPr>
                <a:r>
                  <a:rPr lang="en-US" sz="3200" b="1" dirty="0" smtClean="0"/>
                  <a:t>Force most dimensions to 0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2334"/>
              </a:xfrm>
              <a:blipFill rotWithShape="0">
                <a:blip r:embed="rId2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892256" y="365125"/>
            <a:ext cx="2255502" cy="1657172"/>
            <a:chOff x="8892256" y="365125"/>
            <a:chExt cx="2255502" cy="1657172"/>
          </a:xfrm>
        </p:grpSpPr>
        <p:sp>
          <p:nvSpPr>
            <p:cNvPr id="7" name="TextBox 6"/>
            <p:cNvSpPr txBox="1"/>
            <p:nvPr/>
          </p:nvSpPr>
          <p:spPr>
            <a:xfrm>
              <a:off x="10910719" y="1677861"/>
              <a:ext cx="237039" cy="344436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/>
                <a:t>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42892" y="365125"/>
              <a:ext cx="446332" cy="344436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/>
                <a:t>p</a:t>
              </a:r>
              <a:r>
                <a:rPr lang="en-US" sz="2400" dirty="0" smtClean="0"/>
                <a:t>(x)</a:t>
              </a:r>
              <a:endParaRPr lang="en-US" sz="2400" dirty="0"/>
            </a:p>
          </p:txBody>
        </p:sp>
        <p:pic>
          <p:nvPicPr>
            <p:cNvPr id="1026" name="Picture 2" descr="http://tse3.mm.bing.net/th?id=OIP.M4649b9e547e08fc0ed998a8d45b34d72o0&amp;w=250&amp;h=161&amp;c=7&amp;rs=1&amp;qlt=90&amp;o=4&amp;pid=1.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256" y="618879"/>
              <a:ext cx="1942849" cy="1251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4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for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3061"/>
                <a:ext cx="10515600" cy="50784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Regularization: selecting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influences the strength of your bias</a:t>
                </a:r>
              </a:p>
              <a:p>
                <a:endParaRPr lang="en-US" sz="1200" dirty="0"/>
              </a:p>
              <a:p>
                <a:r>
                  <a:rPr lang="en-US" dirty="0" smtClean="0"/>
                  <a:t>Gradient ascent: selecting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influences the effect of individual data points in learning</a:t>
                </a:r>
              </a:p>
              <a:p>
                <a:endParaRPr lang="en-US" sz="1200" dirty="0"/>
              </a:p>
              <a:p>
                <a:r>
                  <a:rPr lang="en-US" dirty="0" smtClean="0"/>
                  <a:t>Bayesian: selecting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indicates the strength of the class prior beliefs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are parameters controlling our learning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3061"/>
                <a:ext cx="10515600" cy="5078413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6705" cy="1325563"/>
          </a:xfrm>
        </p:spPr>
        <p:txBody>
          <a:bodyPr/>
          <a:lstStyle/>
          <a:p>
            <a:r>
              <a:rPr lang="en-US" dirty="0" smtClean="0"/>
              <a:t>Multi-class logistic regression: class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Recall binary class: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Multi-class – m classes: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 rotWithShape="0">
                <a:blip r:embed="rId2"/>
                <a:stretch>
                  <a:fillRect l="-1217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logistic regression: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899358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Recall binary class: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Multi-class: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899358" cy="4895850"/>
              </a:xfrm>
              <a:blipFill rotWithShape="0">
                <a:blip r:embed="rId2"/>
                <a:stretch>
                  <a:fillRect l="-1439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39206" y="3564241"/>
                <a:ext cx="3799373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𝐢𝐟</m:t>
                              </m:r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𝐨𝐭𝐡𝐞𝐫𝐰𝐢𝐬𝐞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206" y="3564241"/>
                <a:ext cx="3799373" cy="10534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1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logistic regression: update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94558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Recall binary class: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Multi-class: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94558" cy="4895850"/>
              </a:xfrm>
              <a:blipFill rotWithShape="0">
                <a:blip r:embed="rId2"/>
                <a:stretch>
                  <a:fillRect l="-149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71290" y="2970025"/>
                <a:ext cx="3799373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𝐢𝐟</m:t>
                              </m:r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𝐨𝐭𝐡𝐞𝐫𝐰𝐢𝐬𝐞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290" y="2970025"/>
                <a:ext cx="3799373" cy="10534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6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each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</a:t>
            </a:r>
            <a:r>
              <a:rPr lang="en-US" dirty="0" smtClean="0"/>
              <a:t>through </a:t>
            </a:r>
            <a:r>
              <a:rPr lang="en-US" b="1" dirty="0" smtClean="0"/>
              <a:t>MAP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Incorporating prior for each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40842" y="4290040"/>
            <a:ext cx="4427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Note: </a:t>
            </a:r>
            <a:r>
              <a:rPr lang="en-US" sz="2800" dirty="0" smtClean="0">
                <a:solidFill>
                  <a:srgbClr val="FF0000"/>
                </a:solidFill>
              </a:rPr>
              <a:t>both X and Y can take on multiple values (binary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beyond)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905" y="5111034"/>
                <a:ext cx="6809874" cy="142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– “frequency” of class j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– “frequencies” of all classes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5" y="5111034"/>
                <a:ext cx="6809874" cy="1425775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8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regression: how many parameters?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 features</a:t>
                </a:r>
              </a:p>
              <a:p>
                <a:r>
                  <a:rPr lang="en-US" dirty="0" smtClean="0"/>
                  <a:t>M classes</a:t>
                </a:r>
              </a:p>
              <a:p>
                <a:endParaRPr lang="en-US" dirty="0"/>
              </a:p>
              <a:p>
                <a:r>
                  <a:rPr lang="en-US" dirty="0" smtClean="0"/>
                  <a:t>Learn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for each of M-1 classes:  N (M-1) parameters</a:t>
                </a:r>
              </a:p>
              <a:p>
                <a:endParaRPr lang="en-US" dirty="0"/>
              </a:p>
              <a:p>
                <a:r>
                  <a:rPr lang="en-US" dirty="0" smtClean="0"/>
                  <a:t>Actually: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Would be better to allow offset from origin: 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 + b : N+1 parameters per class</a:t>
                </a:r>
              </a:p>
              <a:p>
                <a:r>
                  <a:rPr lang="en-US" dirty="0" smtClean="0"/>
                  <a:t>Total (N+1) (M-1) parameters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margin classifiers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7835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17835" y="6318467"/>
            <a:ext cx="5807241" cy="18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091921" y="3031174"/>
            <a:ext cx="353291" cy="36195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09468" y="4717214"/>
            <a:ext cx="353291" cy="3619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508" y="5488756"/>
            <a:ext cx="353291" cy="36195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766721" y="4275565"/>
            <a:ext cx="353291" cy="36195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1362759" y="2138608"/>
            <a:ext cx="3064862" cy="39894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268566" y="3855198"/>
            <a:ext cx="353291" cy="361950"/>
            <a:chOff x="3262745" y="4996188"/>
            <a:chExt cx="353291" cy="3619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5897241" y="1634223"/>
            <a:ext cx="64269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Focus on boundary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Find largest margin between boundary points on both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Works well in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can call the boundary points</a:t>
            </a:r>
            <a:br>
              <a:rPr lang="en-US" sz="2800" dirty="0" smtClean="0"/>
            </a:br>
            <a:r>
              <a:rPr lang="en-US" sz="2800" b="1" u="sng" dirty="0" smtClean="0"/>
              <a:t>“support vectors”</a:t>
            </a:r>
            <a:endParaRPr lang="en-US" sz="2800" b="1" u="sng" dirty="0"/>
          </a:p>
        </p:txBody>
      </p:sp>
      <p:sp>
        <p:nvSpPr>
          <p:cNvPr id="43" name="Oval 42"/>
          <p:cNvSpPr/>
          <p:nvPr/>
        </p:nvSpPr>
        <p:spPr>
          <a:xfrm>
            <a:off x="2170772" y="5365606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109810" y="1977073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21857" y="4134762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45110" y="4355909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34622" y="3031174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62371" y="2887130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525404" y="2713216"/>
            <a:ext cx="353291" cy="2697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688665" y="4947381"/>
            <a:ext cx="740080" cy="56502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886068" y="2562716"/>
            <a:ext cx="353291" cy="2697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234246" y="3924535"/>
            <a:ext cx="500082" cy="3817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895190" y="3588552"/>
            <a:ext cx="580659" cy="4433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946638" y="4906310"/>
            <a:ext cx="657628" cy="5020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31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178607" y="1889774"/>
            <a:ext cx="3543597" cy="2974914"/>
            <a:chOff x="2225674" y="2018758"/>
            <a:chExt cx="2756779" cy="2314367"/>
          </a:xfrm>
        </p:grpSpPr>
        <p:sp>
          <p:nvSpPr>
            <p:cNvPr id="54" name="Oval 53"/>
            <p:cNvSpPr/>
            <p:nvPr/>
          </p:nvSpPr>
          <p:spPr>
            <a:xfrm>
              <a:off x="2225674" y="2153165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81608" y="2991275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134874" y="4004076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653404" y="2960778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758919" y="2018758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592570" y="2119094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36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70"/>
            <a:ext cx="10515600" cy="1325563"/>
          </a:xfrm>
        </p:spPr>
        <p:txBody>
          <a:bodyPr/>
          <a:lstStyle/>
          <a:p>
            <a:r>
              <a:rPr lang="en-US" dirty="0" smtClean="0"/>
              <a:t>Maximum margin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3707320"/>
                <a:ext cx="9918442" cy="308413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M is the margin width</a:t>
                </a:r>
              </a:p>
              <a:p>
                <a:r>
                  <a:rPr lang="en-US" sz="3200" dirty="0" smtClean="0"/>
                  <a:t>x</a:t>
                </a:r>
                <a:r>
                  <a:rPr lang="en-US" sz="3200" baseline="30000" dirty="0" smtClean="0"/>
                  <a:t>+</a:t>
                </a:r>
                <a:r>
                  <a:rPr lang="en-US" sz="3200" dirty="0" smtClean="0"/>
                  <a:t> is a +1 point closest to boundary, </a:t>
                </a:r>
                <a:br>
                  <a:rPr lang="en-US" sz="3200" dirty="0" smtClean="0"/>
                </a:br>
                <a:r>
                  <a:rPr lang="en-US" sz="3200" dirty="0" smtClean="0"/>
                  <a:t>x</a:t>
                </a:r>
                <a:r>
                  <a:rPr lang="en-US" sz="3200" baseline="30000" dirty="0" smtClean="0"/>
                  <a:t>-</a:t>
                </a:r>
                <a:r>
                  <a:rPr lang="en-US" sz="3200" dirty="0" smtClean="0"/>
                  <a:t> is a -1 point closest to boundary</a:t>
                </a:r>
              </a:p>
              <a:p>
                <a:endParaRPr lang="en-US" sz="1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3707320"/>
                <a:ext cx="9918442" cy="3084139"/>
              </a:xfrm>
              <a:blipFill rotWithShape="0">
                <a:blip r:embed="rId2"/>
                <a:stretch>
                  <a:fillRect l="-1414" t="-4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101123" y="1690688"/>
            <a:ext cx="3786757" cy="10858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65818" y="1226727"/>
            <a:ext cx="3786757" cy="10858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428" y="2233616"/>
            <a:ext cx="3786757" cy="10858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0522" y="1074821"/>
            <a:ext cx="397042" cy="11587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210980">
            <a:off x="99793" y="1102221"/>
            <a:ext cx="70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blipFill rotWithShape="0">
                <a:blip r:embed="rId4"/>
                <a:stretch>
                  <a:fillRect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162956" y="1463765"/>
                <a:ext cx="5029044" cy="1577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Classify as +1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Classify </a:t>
                </a:r>
                <a:r>
                  <a:rPr lang="en-US" dirty="0">
                    <a:solidFill>
                      <a:srgbClr val="0070C0"/>
                    </a:solidFill>
                  </a:rPr>
                  <a:t>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-1  </a:t>
                </a:r>
                <a:r>
                  <a:rPr lang="en-US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Undefined 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56" y="1463765"/>
                <a:ext cx="5029044" cy="1577197"/>
              </a:xfrm>
              <a:prstGeom prst="rect">
                <a:avLst/>
              </a:prstGeom>
              <a:blipFill rotWithShape="0">
                <a:blip r:embed="rId6"/>
                <a:stretch>
                  <a:fillRect l="-2424" t="-5792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767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derivation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767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3707320"/>
                <a:ext cx="9918442" cy="308413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3707320"/>
                <a:ext cx="9918442" cy="308413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101123" y="1690688"/>
            <a:ext cx="3786757" cy="10858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65818" y="1226727"/>
            <a:ext cx="3786757" cy="10858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428" y="2233616"/>
            <a:ext cx="3786757" cy="10858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0522" y="1074821"/>
            <a:ext cx="397042" cy="11587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210980">
            <a:off x="99793" y="1102221"/>
            <a:ext cx="70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blipFill rotWithShape="0">
                <a:blip r:embed="rId5"/>
                <a:stretch>
                  <a:fillRect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162956" y="1463765"/>
                <a:ext cx="5029044" cy="1577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56" y="1463765"/>
                <a:ext cx="5029044" cy="15771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70"/>
            <a:ext cx="10515600" cy="1325563"/>
          </a:xfrm>
        </p:spPr>
        <p:txBody>
          <a:bodyPr/>
          <a:lstStyle/>
          <a:p>
            <a:r>
              <a:rPr lang="en-US" dirty="0" smtClean="0"/>
              <a:t>M derivation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3930316"/>
                <a:ext cx="9918442" cy="28699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 smtClean="0"/>
                  <a:t>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	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3930316"/>
                <a:ext cx="9918442" cy="2869943"/>
              </a:xfrm>
              <a:blipFill rotWithShape="0">
                <a:blip r:embed="rId2"/>
                <a:stretch>
                  <a:fillRect l="-1229" b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101123" y="1690688"/>
            <a:ext cx="3786757" cy="10858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65818" y="1226727"/>
            <a:ext cx="3786757" cy="10858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428" y="2233616"/>
            <a:ext cx="3786757" cy="10858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0522" y="1074821"/>
            <a:ext cx="397042" cy="11587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210980">
            <a:off x="99793" y="1102221"/>
            <a:ext cx="70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blipFill rotWithShape="0">
                <a:blip r:embed="rId4"/>
                <a:stretch>
                  <a:fillRect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162956" y="1463765"/>
                <a:ext cx="5029044" cy="2466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56" y="1463765"/>
                <a:ext cx="5029044" cy="24665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70"/>
            <a:ext cx="10515600" cy="1325563"/>
          </a:xfrm>
        </p:spPr>
        <p:txBody>
          <a:bodyPr/>
          <a:lstStyle/>
          <a:p>
            <a:r>
              <a:rPr lang="en-US" dirty="0" smtClean="0"/>
              <a:t>Support vector machine (SVM)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1317893"/>
                <a:ext cx="9918442" cy="3671202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/>
                  <a:t>argmax</a:t>
                </a:r>
                <a:r>
                  <a:rPr lang="en-US" baseline="-25000" dirty="0" err="1" smtClean="0"/>
                  <a:t>w,b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 err="1" smtClean="0"/>
                  <a:t>argmin</a:t>
                </a:r>
                <a:r>
                  <a:rPr lang="en-US" baseline="-25000" dirty="0" err="1" smtClean="0"/>
                  <a:t>w,b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subject to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	for x in class +1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	for x in class -1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1317893"/>
                <a:ext cx="9918442" cy="3671202"/>
              </a:xfrm>
              <a:blipFill rotWithShape="0">
                <a:blip r:embed="rId2"/>
                <a:stretch>
                  <a:fillRect l="-1229" t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012" y="4829190"/>
                <a:ext cx="10713916" cy="16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Optimization with constraints: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with Lagrange multipliers.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Gradient descent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M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atrix calculus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2" y="4829190"/>
                <a:ext cx="10713916" cy="1687065"/>
              </a:xfrm>
              <a:prstGeom prst="rect">
                <a:avLst/>
              </a:prstGeom>
              <a:blipFill rotWithShape="0">
                <a:blip r:embed="rId3"/>
                <a:stretch>
                  <a:fillRect l="-1024" r="-171" b="-9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9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SVM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83562" y="1636715"/>
                <a:ext cx="6941785" cy="536535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 smtClean="0"/>
                  <a:t>Support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the data labels +1 or -1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classify sample 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j</a:t>
                </a:r>
                <a:r>
                  <a:rPr lang="en-US" dirty="0" smtClean="0"/>
                  <a:t>, 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3562" y="1636715"/>
                <a:ext cx="6941785" cy="5365358"/>
              </a:xfrm>
              <a:blipFill rotWithShape="0">
                <a:blip r:embed="rId2"/>
                <a:stretch>
                  <a:fillRect l="-1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317835" y="1690688"/>
            <a:ext cx="5043911" cy="4052386"/>
            <a:chOff x="317835" y="1690688"/>
            <a:chExt cx="5807241" cy="466566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17835" y="1690688"/>
              <a:ext cx="32084" cy="46656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17835" y="6318467"/>
              <a:ext cx="5807241" cy="185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091921" y="3031174"/>
              <a:ext cx="353291" cy="361950"/>
              <a:chOff x="3262745" y="4996188"/>
              <a:chExt cx="353291" cy="3619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009468" y="4717214"/>
              <a:ext cx="353291" cy="361950"/>
              <a:chOff x="3262745" y="4996188"/>
              <a:chExt cx="353291" cy="36195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286508" y="5488756"/>
              <a:ext cx="353291" cy="361950"/>
              <a:chOff x="3262745" y="4996188"/>
              <a:chExt cx="353291" cy="36195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1766721" y="4275565"/>
              <a:ext cx="353291" cy="361950"/>
              <a:chOff x="3262745" y="4996188"/>
              <a:chExt cx="353291" cy="36195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1362759" y="2138608"/>
              <a:ext cx="3064862" cy="398947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268566" y="3855198"/>
              <a:ext cx="353291" cy="361950"/>
              <a:chOff x="3262745" y="4996188"/>
              <a:chExt cx="353291" cy="36195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2170772" y="5365606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810" y="1977073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21857" y="4134762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545110" y="4355909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434622" y="3031174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962371" y="2887130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36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952743" y="1894350"/>
            <a:ext cx="3037451" cy="2549995"/>
            <a:chOff x="2225674" y="2018758"/>
            <a:chExt cx="2756779" cy="2314367"/>
          </a:xfrm>
        </p:grpSpPr>
        <p:sp>
          <p:nvSpPr>
            <p:cNvPr id="49" name="Oval 48"/>
            <p:cNvSpPr/>
            <p:nvPr/>
          </p:nvSpPr>
          <p:spPr>
            <a:xfrm>
              <a:off x="2225674" y="2153165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281608" y="2991275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134874" y="4004076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653404" y="2960778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758919" y="2018758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592570" y="2119094"/>
              <a:ext cx="329049" cy="329049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41065" y="5835281"/>
                <a:ext cx="4520275" cy="988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/>
                        <m: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/>
                            <m:sup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65" y="5835281"/>
                <a:ext cx="4520275" cy="9882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8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70"/>
            <a:ext cx="10515600" cy="1563754"/>
          </a:xfrm>
        </p:spPr>
        <p:txBody>
          <a:bodyPr/>
          <a:lstStyle/>
          <a:p>
            <a:r>
              <a:rPr lang="en-US" dirty="0" smtClean="0"/>
              <a:t>Support vector machine (SVM) optimization</a:t>
            </a:r>
            <a:br>
              <a:rPr lang="en-US" dirty="0" smtClean="0"/>
            </a:br>
            <a:r>
              <a:rPr lang="en-US" sz="4000" i="1" dirty="0" smtClean="0"/>
              <a:t>with slack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1796716"/>
                <a:ext cx="9918442" cy="48126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if data not linearly separable?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 err="1" smtClean="0"/>
                  <a:t>argmin</a:t>
                </a:r>
                <a:r>
                  <a:rPr lang="en-US" baseline="-25000" dirty="0" err="1" smtClean="0"/>
                  <a:t>w,b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subject to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		for x in class 1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	for x in class -1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 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1796716"/>
                <a:ext cx="9918442" cy="4812631"/>
              </a:xfrm>
              <a:blipFill rotWithShape="0">
                <a:blip r:embed="rId2"/>
                <a:stretch>
                  <a:fillRect l="-1229" t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117305" y="1016920"/>
            <a:ext cx="20811" cy="30263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117305" y="4018744"/>
            <a:ext cx="3766886" cy="12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619418" y="1886431"/>
            <a:ext cx="229163" cy="23478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565935" y="2980086"/>
            <a:ext cx="229163" cy="23478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9394291" y="3480549"/>
            <a:ext cx="229163" cy="23478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057130" y="2693609"/>
            <a:ext cx="229163" cy="23478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8795098" y="1307465"/>
            <a:ext cx="1988033" cy="25877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8734000" y="2420937"/>
            <a:ext cx="229163" cy="234780"/>
            <a:chOff x="3262745" y="4996188"/>
            <a:chExt cx="353291" cy="36195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0650135" y="1885843"/>
            <a:ext cx="229163" cy="234780"/>
            <a:chOff x="3262745" y="4996188"/>
            <a:chExt cx="353291" cy="36195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631376" y="2785625"/>
            <a:ext cx="229163" cy="234780"/>
            <a:chOff x="3262745" y="4996188"/>
            <a:chExt cx="353291" cy="36195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046501" y="1979176"/>
            <a:ext cx="229163" cy="234780"/>
            <a:chOff x="3262745" y="4996188"/>
            <a:chExt cx="353291" cy="36195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911917" y="1090348"/>
            <a:ext cx="229163" cy="234780"/>
            <a:chOff x="3262745" y="4996188"/>
            <a:chExt cx="353291" cy="36195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37</a:t>
            </a:fld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445039" y="1693172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9513279" y="3143500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9370954" y="1284591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9912099" y="1508343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1315458" y="1285056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507296" y="2400410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0763290" y="2855958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0706447" y="1138137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0103277" y="2213331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05655" y="5648075"/>
                <a:ext cx="72032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ach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is penalized based on distance from separator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55" y="5648075"/>
                <a:ext cx="7203216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8582956" y="1508343"/>
            <a:ext cx="380207" cy="288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9646447" y="2957075"/>
            <a:ext cx="428001" cy="324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828183" y="2020468"/>
            <a:ext cx="912334" cy="691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9197774" y="1232105"/>
            <a:ext cx="819949" cy="621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7668" y="1111191"/>
                <a:ext cx="559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668" y="1111191"/>
                <a:ext cx="55970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115000" y="1677882"/>
                <a:ext cx="559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000" y="1677882"/>
                <a:ext cx="55970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9777432" y="3010161"/>
                <a:ext cx="559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432" y="3010161"/>
                <a:ext cx="55970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9342152" y="837337"/>
                <a:ext cx="559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152" y="837337"/>
                <a:ext cx="55970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/>
      <p:bldP spid="56" grpId="0"/>
      <p:bldP spid="57" grpId="0"/>
      <p:bldP spid="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49" y="-66354"/>
            <a:ext cx="10515600" cy="1325563"/>
          </a:xfrm>
        </p:spPr>
        <p:txBody>
          <a:bodyPr/>
          <a:lstStyle/>
          <a:p>
            <a:r>
              <a:rPr lang="en-US" dirty="0" smtClean="0"/>
              <a:t>Classifying with additional dimensions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5750" y="2233121"/>
            <a:ext cx="27867" cy="4052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5750" y="6252604"/>
            <a:ext cx="5043911" cy="16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002430" y="6095417"/>
            <a:ext cx="306853" cy="314374"/>
            <a:chOff x="3262745" y="4996188"/>
            <a:chExt cx="353291" cy="36195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86472" y="6096296"/>
            <a:ext cx="306853" cy="314374"/>
            <a:chOff x="3262745" y="4996188"/>
            <a:chExt cx="353291" cy="36195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47199" y="6095417"/>
            <a:ext cx="306853" cy="314374"/>
            <a:chOff x="3262745" y="4996188"/>
            <a:chExt cx="353291" cy="3619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27394" y="6082703"/>
            <a:ext cx="306853" cy="314374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35003" y="6082703"/>
            <a:ext cx="306853" cy="314374"/>
            <a:chOff x="3262745" y="4996188"/>
            <a:chExt cx="353291" cy="36195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459327" y="6087245"/>
            <a:ext cx="306853" cy="314374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 flipV="1">
            <a:off x="6642612" y="2233121"/>
            <a:ext cx="27867" cy="4052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642612" y="6252604"/>
            <a:ext cx="5043911" cy="16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9359292" y="5269212"/>
            <a:ext cx="306853" cy="314374"/>
            <a:chOff x="3262745" y="4996186"/>
            <a:chExt cx="353291" cy="36195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262745" y="4996186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243334" y="6096296"/>
            <a:ext cx="306853" cy="314374"/>
            <a:chOff x="3262745" y="4996188"/>
            <a:chExt cx="353291" cy="36195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0204061" y="2919080"/>
            <a:ext cx="306853" cy="314374"/>
            <a:chOff x="3262745" y="4996188"/>
            <a:chExt cx="353291" cy="36195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8584256" y="6082703"/>
            <a:ext cx="306853" cy="314374"/>
            <a:chOff x="3262745" y="4996188"/>
            <a:chExt cx="353291" cy="36195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791865" y="6082703"/>
            <a:ext cx="306853" cy="314374"/>
            <a:chOff x="3262745" y="4996188"/>
            <a:chExt cx="353291" cy="36195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816189" y="4600194"/>
            <a:ext cx="306853" cy="314374"/>
            <a:chOff x="3262745" y="4996188"/>
            <a:chExt cx="353291" cy="36195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612753" y="2171348"/>
            <a:ext cx="2975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 linear separator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15418" y="2155648"/>
            <a:ext cx="297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Linear </a:t>
            </a:r>
            <a:r>
              <a:rPr lang="en-US" sz="3200" dirty="0"/>
              <a:t>separator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7550187" y="2931130"/>
            <a:ext cx="3579762" cy="3643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9644" y="3372949"/>
                <a:ext cx="13727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4" y="3372949"/>
                <a:ext cx="1372748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4962981" y="4303486"/>
            <a:ext cx="1299411" cy="16042"/>
          </a:xfrm>
          <a:prstGeom prst="straightConnector1">
            <a:avLst/>
          </a:prstGeom>
          <a:ln w="57150">
            <a:solidFill>
              <a:srgbClr val="FF2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6472" y="877117"/>
            <a:ext cx="8779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Note:</a:t>
            </a:r>
            <a:r>
              <a:rPr lang="en-US" sz="2800" dirty="0" smtClean="0">
                <a:solidFill>
                  <a:srgbClr val="FF0000"/>
                </a:solidFill>
              </a:rPr>
              <a:t> More dimensions makes it easier to separate N training points: training error minimized, may risk over-fit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mapping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16731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3,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x</a:t>
                </a:r>
                <a:r>
                  <a:rPr lang="en-US" baseline="-25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4</a:t>
                </a:r>
                <a:r>
                  <a:rPr lang="en-US" dirty="0" smtClean="0"/>
                  <a:t> -&gt;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3,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…, 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N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features </a:t>
                </a:r>
                <a:r>
                  <a:rPr lang="en-US" dirty="0" smtClean="0"/>
                  <a:t>-&gt;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features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/>
                  <a:t> values to learn for w in higher-dimensional space</a:t>
                </a:r>
              </a:p>
              <a:p>
                <a:endParaRPr lang="en-US" dirty="0"/>
              </a:p>
              <a:p>
                <a:r>
                  <a:rPr lang="en-US" dirty="0" smtClean="0"/>
                  <a:t>Or, observe: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		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		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167312"/>
              </a:xfrm>
              <a:blipFill rotWithShape="0">
                <a:blip r:embed="rId2"/>
                <a:stretch>
                  <a:fillRect l="-104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24211" y="3529263"/>
            <a:ext cx="29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v </a:t>
            </a:r>
            <a:r>
              <a:rPr lang="en-US" sz="2400" dirty="0" smtClean="0"/>
              <a:t>with N elements operating in quadratic space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60632" y="308753"/>
                <a:ext cx="3912268" cy="962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sz="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32" y="308753"/>
                <a:ext cx="3912268" cy="9623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5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strategy: </a:t>
            </a:r>
            <a:br>
              <a:rPr lang="en-US" dirty="0" smtClean="0"/>
            </a:br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Generative, e.g., Bayes/Naïve Bayes: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probability distribution for each class</a:t>
            </a:r>
          </a:p>
          <a:p>
            <a:pPr lvl="1"/>
            <a:r>
              <a:rPr lang="en-US" dirty="0" smtClean="0"/>
              <a:t>Determine class with maximum probability for data example</a:t>
            </a:r>
          </a:p>
          <a:p>
            <a:pPr lvl="1"/>
            <a:endParaRPr lang="en-US" dirty="0"/>
          </a:p>
          <a:p>
            <a:r>
              <a:rPr lang="en-US" dirty="0" smtClean="0"/>
              <a:t>Discriminative, e.g., Logistic Regression:</a:t>
            </a:r>
          </a:p>
          <a:p>
            <a:pPr lvl="1"/>
            <a:r>
              <a:rPr lang="en-US" dirty="0" smtClean="0"/>
              <a:t>Identify boundary between classes</a:t>
            </a:r>
          </a:p>
          <a:p>
            <a:pPr lvl="1"/>
            <a:r>
              <a:rPr lang="en-US" dirty="0" smtClean="0"/>
              <a:t>Determine which side of boundary new data example exists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945581" y="786063"/>
            <a:ext cx="3408219" cy="1411735"/>
            <a:chOff x="7574973" y="3262746"/>
            <a:chExt cx="3408219" cy="280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447" b="6946"/>
            <a:stretch/>
          </p:blipFill>
          <p:spPr>
            <a:xfrm>
              <a:off x="7751617" y="3262746"/>
              <a:ext cx="3099605" cy="24626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74973" y="5725392"/>
              <a:ext cx="3408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0           </a:t>
              </a:r>
              <a:r>
                <a:rPr lang="en-US" sz="1600" dirty="0"/>
                <a:t> </a:t>
              </a:r>
              <a:r>
                <a:rPr lang="en-US" sz="1600" dirty="0" smtClean="0"/>
                <a:t> 5             10            15            </a:t>
              </a:r>
              <a:r>
                <a:rPr lang="en-US" sz="1600" dirty="0"/>
                <a:t>2</a:t>
              </a:r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07658" y="1915733"/>
            <a:ext cx="199949" cy="20485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840099" y="1922426"/>
            <a:ext cx="199949" cy="2048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0201469" y="1884433"/>
            <a:ext cx="199949" cy="20485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851976" y="1900083"/>
            <a:ext cx="199949" cy="20485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410651" y="1906776"/>
            <a:ext cx="199949" cy="204850"/>
            <a:chOff x="3262745" y="4996188"/>
            <a:chExt cx="353291" cy="36195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919712" y="1907636"/>
            <a:ext cx="199949" cy="204850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034422" y="1907636"/>
            <a:ext cx="199949" cy="204850"/>
            <a:chOff x="3262745" y="4996188"/>
            <a:chExt cx="353291" cy="36195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611123" y="1897918"/>
            <a:ext cx="199949" cy="204850"/>
            <a:chOff x="3262745" y="4996188"/>
            <a:chExt cx="353291" cy="36195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381836" y="1915166"/>
            <a:ext cx="199949" cy="204850"/>
            <a:chOff x="3262745" y="4996188"/>
            <a:chExt cx="353291" cy="36195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507658" y="5076156"/>
            <a:ext cx="199949" cy="204850"/>
            <a:chOff x="3262745" y="4996188"/>
            <a:chExt cx="353291" cy="36195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0840099" y="5082849"/>
            <a:ext cx="199949" cy="204850"/>
            <a:chOff x="3262745" y="4996188"/>
            <a:chExt cx="353291" cy="36195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0201469" y="5044856"/>
            <a:ext cx="199949" cy="204850"/>
            <a:chOff x="3262745" y="4996188"/>
            <a:chExt cx="353291" cy="36195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851976" y="5060506"/>
            <a:ext cx="199949" cy="204850"/>
            <a:chOff x="3262745" y="4996188"/>
            <a:chExt cx="353291" cy="36195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410651" y="5067199"/>
            <a:ext cx="199949" cy="204850"/>
            <a:chOff x="3262745" y="4996188"/>
            <a:chExt cx="353291" cy="36195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9919712" y="5068059"/>
            <a:ext cx="199949" cy="204850"/>
            <a:chOff x="3262745" y="4996188"/>
            <a:chExt cx="353291" cy="36195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9034422" y="5068059"/>
            <a:ext cx="199949" cy="204850"/>
            <a:chOff x="3262745" y="4996188"/>
            <a:chExt cx="353291" cy="36195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8611123" y="5058341"/>
            <a:ext cx="199949" cy="204850"/>
            <a:chOff x="3262745" y="4996188"/>
            <a:chExt cx="353291" cy="36195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9381836" y="5075589"/>
            <a:ext cx="199949" cy="204850"/>
            <a:chOff x="3262745" y="4996188"/>
            <a:chExt cx="353291" cy="36195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>
          <a:xfrm>
            <a:off x="8122225" y="5518484"/>
            <a:ext cx="32315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967917" y="5585340"/>
            <a:ext cx="3408219" cy="1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0           </a:t>
            </a:r>
            <a:r>
              <a:rPr lang="en-US" sz="1600" dirty="0"/>
              <a:t> </a:t>
            </a:r>
            <a:r>
              <a:rPr lang="en-US" sz="1600" dirty="0" smtClean="0"/>
              <a:t> 5             10            15            </a:t>
            </a:r>
            <a:r>
              <a:rPr lang="en-US" sz="1600" dirty="0"/>
              <a:t>2</a:t>
            </a:r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9381836" y="4864432"/>
            <a:ext cx="0" cy="64168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Classifying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Kernel trick: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Estimate high-dimensional dot product with function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 rotWithShape="0">
                <a:blip r:embed="rId2"/>
                <a:stretch>
                  <a:fillRect l="-1217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60632" y="308753"/>
                <a:ext cx="3912268" cy="962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sz="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32" y="308753"/>
                <a:ext cx="3912268" cy="9623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2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SVM (+kernels)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defined by a few support vectors</a:t>
            </a:r>
          </a:p>
          <a:p>
            <a:pPr lvl="1"/>
            <a:r>
              <a:rPr lang="en-US" dirty="0" smtClean="0"/>
              <a:t>Caused by: maximizing margin</a:t>
            </a:r>
          </a:p>
          <a:p>
            <a:pPr lvl="1"/>
            <a:r>
              <a:rPr lang="en-US" dirty="0" smtClean="0"/>
              <a:t>Causes: less overfitting</a:t>
            </a:r>
          </a:p>
          <a:p>
            <a:pPr lvl="1"/>
            <a:r>
              <a:rPr lang="en-US" dirty="0" smtClean="0"/>
              <a:t>Similar to: regularization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Kernels keep number of learned parameters in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SVMs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boundary for class k vs all other classes</a:t>
            </a:r>
          </a:p>
          <a:p>
            <a:endParaRPr lang="en-US" dirty="0" smtClean="0"/>
          </a:p>
          <a:p>
            <a:r>
              <a:rPr lang="en-US" dirty="0" smtClean="0"/>
              <a:t>Find boundary that gives highest margin for data point x</a:t>
            </a:r>
            <a:r>
              <a:rPr lang="en-US" baseline="30000" dirty="0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generative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 smtClean="0"/>
                  <a:t> can generate non-linear boundary</a:t>
                </a:r>
              </a:p>
              <a:p>
                <a:endParaRPr lang="en-US" dirty="0"/>
              </a:p>
              <a:p>
                <a:r>
                  <a:rPr lang="en-US" dirty="0" smtClean="0"/>
                  <a:t>E.g.: Gaussians with multiple variances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43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8698" y="4346592"/>
            <a:ext cx="5043911" cy="16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009420" y="4190284"/>
            <a:ext cx="306853" cy="314374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159473" y="4189782"/>
            <a:ext cx="306853" cy="314374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82275" y="4181233"/>
            <a:ext cx="306853" cy="314374"/>
            <a:chOff x="3262745" y="4996188"/>
            <a:chExt cx="353291" cy="36195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429929" y="4195218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427" y="4203088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28951" y="4194471"/>
            <a:ext cx="275835" cy="27583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862658" y="4205519"/>
            <a:ext cx="306853" cy="314374"/>
            <a:chOff x="3262745" y="4996188"/>
            <a:chExt cx="353291" cy="36195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12933" r="13164"/>
          <a:stretch/>
        </p:blipFill>
        <p:spPr>
          <a:xfrm>
            <a:off x="972033" y="4676201"/>
            <a:ext cx="6343167" cy="16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algebra: data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84818" cy="4351338"/>
          </a:xfrm>
        </p:spPr>
        <p:txBody>
          <a:bodyPr/>
          <a:lstStyle/>
          <a:p>
            <a:r>
              <a:rPr lang="en-US" sz="3200" dirty="0" smtClean="0"/>
              <a:t>Vector –	list of numbers:</a:t>
            </a:r>
            <a:br>
              <a:rPr lang="en-US" sz="3200" dirty="0" smtClean="0"/>
            </a:br>
            <a:r>
              <a:rPr lang="en-US" sz="3200" dirty="0" smtClean="0"/>
              <a:t>		each number describes</a:t>
            </a:r>
            <a:br>
              <a:rPr lang="en-US" sz="3200" dirty="0" smtClean="0"/>
            </a:br>
            <a:r>
              <a:rPr lang="en-US" sz="3200" dirty="0" smtClean="0"/>
              <a:t>		a data </a:t>
            </a:r>
            <a:r>
              <a:rPr lang="en-US" sz="3200" b="1" dirty="0" smtClean="0"/>
              <a:t>feature</a:t>
            </a:r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Matrix –	list of lists of numbers:</a:t>
            </a:r>
            <a:br>
              <a:rPr lang="en-US" sz="3200" dirty="0" smtClean="0"/>
            </a:br>
            <a:r>
              <a:rPr lang="en-US" sz="3200" dirty="0" smtClean="0"/>
              <a:t>		features for each data</a:t>
            </a:r>
            <a:br>
              <a:rPr lang="en-US" sz="3200" dirty="0" smtClean="0"/>
            </a:br>
            <a:r>
              <a:rPr lang="en-US" sz="3200" dirty="0" smtClean="0"/>
              <a:t>		point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575611" y="1825625"/>
          <a:ext cx="32004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996"/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Wolf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Monkey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Broker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Analyst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Dividend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⁞</a:t>
                      </a:r>
                      <a:r>
                        <a:rPr lang="en-US" baseline="0" dirty="0" smtClean="0"/>
                        <a:t>    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86848" y="2713375"/>
            <a:ext cx="138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word occurrences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0948" y="1321356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068689" y="1843232"/>
          <a:ext cx="136640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68689" y="1321356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0767603" y="1825625"/>
          <a:ext cx="136640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67603" y="1303749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Each data feature defines a dimension in space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84312" y="3259571"/>
          <a:ext cx="303678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787"/>
                <a:gridCol w="167799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Wolf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Lion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Monkey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Broker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Analyst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Dividend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⁞</a:t>
                      </a:r>
                      <a:r>
                        <a:rPr lang="en-US" sz="2400" baseline="0" dirty="0" smtClean="0"/>
                        <a:t>     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1434" y="2734520"/>
            <a:ext cx="173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Document1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859399" y="3256396"/>
          <a:ext cx="13664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35762" y="2734520"/>
            <a:ext cx="165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Document2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230998" y="3259571"/>
          <a:ext cx="13664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30997" y="2737695"/>
            <a:ext cx="181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Document3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96302" y="2704896"/>
            <a:ext cx="0" cy="328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96302" y="5985369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81455" y="6212936"/>
            <a:ext cx="1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wolf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191991" y="4114301"/>
            <a:ext cx="1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lion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291945" y="4001294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0500" y="4683630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34353" y="5738754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476064" y="3816628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doc1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930368" y="44314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92669" y="5432953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44886" y="5962083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10		20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11493" y="3456576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33" name="Straight Arrow Connector 32"/>
          <p:cNvCxnSpPr>
            <a:endCxn id="25" idx="3"/>
          </p:cNvCxnSpPr>
          <p:nvPr/>
        </p:nvCxnSpPr>
        <p:spPr>
          <a:xfrm flipV="1">
            <a:off x="6692668" y="4789383"/>
            <a:ext cx="1135976" cy="1202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3"/>
          </p:cNvCxnSpPr>
          <p:nvPr/>
        </p:nvCxnSpPr>
        <p:spPr>
          <a:xfrm flipV="1">
            <a:off x="6681779" y="4107047"/>
            <a:ext cx="1628310" cy="18852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dot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2112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The dot product compares two vectors: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 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2112530"/>
              </a:xfrm>
              <a:blipFill rotWithShape="0">
                <a:blip r:embed="rId2"/>
                <a:stretch>
                  <a:fillRect l="-1507" t="-6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769639" y="3671578"/>
            <a:ext cx="0" cy="2847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9639" y="6511954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8223" y="6488668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10		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830" y="3983161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76894" y="5288973"/>
            <a:ext cx="1472640" cy="1229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66005" y="5288973"/>
            <a:ext cx="615489" cy="122991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5927" y="3671578"/>
                <a:ext cx="5305655" cy="1681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𝟏𝟓𝟎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7" y="3671578"/>
                <a:ext cx="5305655" cy="16813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dot product,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8419" y="1588334"/>
                <a:ext cx="11353800" cy="2112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Magnitude of a vector is the sum of the squares of the elements</a:t>
                </a:r>
              </a:p>
              <a:p>
                <a:pPr marL="0" indent="0">
                  <a:buNone/>
                </a:pPr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dirty="0" smtClean="0"/>
                  <a:t> has unit magnitude,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dirty="0" smtClean="0"/>
                  <a:t> is the “projection” of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dirty="0" smtClean="0"/>
                  <a:t> onto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419" y="1588334"/>
                <a:ext cx="11353800" cy="2112530"/>
              </a:xfrm>
              <a:blipFill rotWithShape="0">
                <a:blip r:embed="rId2"/>
                <a:stretch>
                  <a:fillRect l="-1342" t="-6069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321729" y="3671578"/>
            <a:ext cx="0" cy="2847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21729" y="6511954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0313" y="6488668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		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6920" y="3983161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28984" y="5321989"/>
            <a:ext cx="2201452" cy="1196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18095" y="5652655"/>
            <a:ext cx="1006996" cy="8662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5927" y="3671578"/>
                <a:ext cx="5806292" cy="140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0.71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=.71×1.5+.71×1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	   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7" y="3671578"/>
                <a:ext cx="5806292" cy="14092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71503" y="291826"/>
                <a:ext cx="2584105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3" y="291826"/>
                <a:ext cx="2584105" cy="12685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2318095" y="4447309"/>
            <a:ext cx="2451332" cy="2064645"/>
          </a:xfrm>
          <a:prstGeom prst="line">
            <a:avLst/>
          </a:prstGeom>
          <a:ln w="19050">
            <a:solidFill>
              <a:srgbClr val="599A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7928" y="4925290"/>
            <a:ext cx="305374" cy="396699"/>
          </a:xfrm>
          <a:prstGeom prst="line">
            <a:avLst/>
          </a:prstGeom>
          <a:ln w="19050">
            <a:solidFill>
              <a:srgbClr val="FF3F3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28984" y="6511954"/>
            <a:ext cx="757116" cy="69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07542" y="6182591"/>
            <a:ext cx="295431" cy="329363"/>
          </a:xfrm>
          <a:prstGeom prst="straightConnector1">
            <a:avLst/>
          </a:prstGeom>
          <a:ln w="19050">
            <a:solidFill>
              <a:srgbClr val="00F26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95926" y="5359802"/>
                <a:ext cx="5806293" cy="140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0.71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=.71×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+.71×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	   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6" y="5359802"/>
                <a:ext cx="5806293" cy="14032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boundary, defined by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76338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9812" y="3785937"/>
            <a:ext cx="5021178" cy="16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493653" y="3187457"/>
            <a:ext cx="353291" cy="361950"/>
            <a:chOff x="3262745" y="4996188"/>
            <a:chExt cx="353291" cy="3619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77244" y="2985352"/>
            <a:ext cx="353291" cy="361950"/>
            <a:chOff x="3262745" y="4996188"/>
            <a:chExt cx="353291" cy="3619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65403" y="4717214"/>
            <a:ext cx="353291" cy="361950"/>
            <a:chOff x="3262745" y="4996188"/>
            <a:chExt cx="353291" cy="3619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42443" y="5488756"/>
            <a:ext cx="353291" cy="361950"/>
            <a:chOff x="3262745" y="4996188"/>
            <a:chExt cx="353291" cy="36195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776236" y="5370186"/>
            <a:ext cx="353291" cy="361950"/>
            <a:chOff x="3262745" y="4996188"/>
            <a:chExt cx="353291" cy="3619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6100" y="2121494"/>
            <a:ext cx="353291" cy="361950"/>
            <a:chOff x="3262745" y="4996188"/>
            <a:chExt cx="353291" cy="36195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67644" y="2630095"/>
            <a:ext cx="353291" cy="361950"/>
            <a:chOff x="3262745" y="4996188"/>
            <a:chExt cx="353291" cy="36195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90998" y="4219484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977244" y="2121494"/>
            <a:ext cx="2851430" cy="39745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208422" y="3511414"/>
            <a:ext cx="392848" cy="2745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6842" y="1690688"/>
            <a:ext cx="5374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Separating </a:t>
            </a:r>
            <a:r>
              <a:rPr lang="en-US" sz="3600" b="1" dirty="0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/>
              <a:t> splits </a:t>
            </a:r>
            <a:r>
              <a:rPr lang="en-US" sz="3600" b="1" dirty="0" smtClean="0">
                <a:solidFill>
                  <a:srgbClr val="0070C0"/>
                </a:solidFill>
              </a:rPr>
              <a:t>class 0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class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Plane is defined by line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en-US" sz="3600" dirty="0" smtClean="0"/>
              <a:t>perpendicular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Is data point </a:t>
            </a:r>
            <a:r>
              <a:rPr lang="en-US" sz="3600" b="1" dirty="0" smtClean="0"/>
              <a:t>x</a:t>
            </a:r>
            <a:r>
              <a:rPr lang="en-US" sz="3600" dirty="0" smtClean="0"/>
              <a:t> in class 0 or class 1?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 smtClean="0"/>
              <a:t> &gt; 0 class 0</a:t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/>
              <a:t> </a:t>
            </a:r>
            <a:r>
              <a:rPr lang="en-US" sz="3600" dirty="0" smtClean="0"/>
              <a:t>&lt; 0 class 1</a:t>
            </a:r>
          </a:p>
        </p:txBody>
      </p:sp>
    </p:spTree>
    <p:extLst>
      <p:ext uri="{BB962C8B-B14F-4D97-AF65-F5344CB8AC3E}">
        <p14:creationId xmlns:p14="http://schemas.microsoft.com/office/powerpoint/2010/main" val="2936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1007</Words>
  <Application>Microsoft Office PowerPoint</Application>
  <PresentationFormat>Widescreen</PresentationFormat>
  <Paragraphs>525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Discriminative classifiers: Logistic Regression, SVMs</vt:lpstr>
      <vt:lpstr>Maximum A Posteriori: a quick review</vt:lpstr>
      <vt:lpstr>Estimate each P(Xi|Y) through MAP</vt:lpstr>
      <vt:lpstr>Classification strategy:  generative vs. discriminative</vt:lpstr>
      <vt:lpstr>Linear algebra: data features</vt:lpstr>
      <vt:lpstr>Feature space</vt:lpstr>
      <vt:lpstr>The dot product</vt:lpstr>
      <vt:lpstr>The dot product, continued</vt:lpstr>
      <vt:lpstr>Separating boundary, defined by w</vt:lpstr>
      <vt:lpstr>Separating boundary, defined by w</vt:lpstr>
      <vt:lpstr>From real-number projection to 0/1 label</vt:lpstr>
      <vt:lpstr>Learning parameters for classification</vt:lpstr>
      <vt:lpstr>Learning parameters for classification</vt:lpstr>
      <vt:lpstr>Learning parameters for classification</vt:lpstr>
      <vt:lpstr>Iterative gradient asscent</vt:lpstr>
      <vt:lpstr>Separating boundary, defined by w</vt:lpstr>
      <vt:lpstr>But, where do we place the boundary?</vt:lpstr>
      <vt:lpstr>Max margin classifiers</vt:lpstr>
      <vt:lpstr>Classifying with additional dimensions</vt:lpstr>
      <vt:lpstr>Mapping function(s)</vt:lpstr>
      <vt:lpstr>Discriminative classifiers</vt:lpstr>
      <vt:lpstr>Logistic Regression review</vt:lpstr>
      <vt:lpstr>MAP for discriminative classifier</vt:lpstr>
      <vt:lpstr>MAP – L2 regularization</vt:lpstr>
      <vt:lpstr>MAP – L1 regularization</vt:lpstr>
      <vt:lpstr>Parameters for learning</vt:lpstr>
      <vt:lpstr>Multi-class logistic regression: class probability</vt:lpstr>
      <vt:lpstr>Multi-class logistic regression: likelihood</vt:lpstr>
      <vt:lpstr>Multi-class logistic regression: update rule</vt:lpstr>
      <vt:lpstr>Logistic regression: how many parameters?</vt:lpstr>
      <vt:lpstr>Max margin classifiers</vt:lpstr>
      <vt:lpstr>Maximum margin definitions</vt:lpstr>
      <vt:lpstr>λ derivation</vt:lpstr>
      <vt:lpstr>M derivation</vt:lpstr>
      <vt:lpstr>Support vector machine (SVM) optimization</vt:lpstr>
      <vt:lpstr>Alternate SVM formulation</vt:lpstr>
      <vt:lpstr>Support vector machine (SVM) optimization with slack variables</vt:lpstr>
      <vt:lpstr>Classifying with additional dimensions</vt:lpstr>
      <vt:lpstr>Quadratic mapping function</vt:lpstr>
      <vt:lpstr>Kernels</vt:lpstr>
      <vt:lpstr>The power of SVM (+kernels)</vt:lpstr>
      <vt:lpstr>Multi-class SVMs</vt:lpstr>
      <vt:lpstr>Benefits of generative methods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Discriminative classifiers: Logistic, SVM</dc:title>
  <dc:creator>ddleeds</dc:creator>
  <cp:lastModifiedBy>ddleeds</cp:lastModifiedBy>
  <cp:revision>93</cp:revision>
  <dcterms:created xsi:type="dcterms:W3CDTF">2015-10-02T20:50:27Z</dcterms:created>
  <dcterms:modified xsi:type="dcterms:W3CDTF">2015-10-25T13:54:35Z</dcterms:modified>
</cp:coreProperties>
</file>