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64" r:id="rId3"/>
    <p:sldId id="263" r:id="rId4"/>
    <p:sldId id="265" r:id="rId5"/>
    <p:sldId id="258" r:id="rId6"/>
    <p:sldId id="266" r:id="rId7"/>
    <p:sldId id="260" r:id="rId8"/>
    <p:sldId id="271" r:id="rId9"/>
    <p:sldId id="273" r:id="rId10"/>
    <p:sldId id="272" r:id="rId11"/>
    <p:sldId id="267" r:id="rId12"/>
    <p:sldId id="268" r:id="rId13"/>
    <p:sldId id="259" r:id="rId14"/>
    <p:sldId id="275" r:id="rId15"/>
    <p:sldId id="276" r:id="rId16"/>
    <p:sldId id="261" r:id="rId17"/>
    <p:sldId id="277" r:id="rId18"/>
    <p:sldId id="279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BD3DF-FAC4-4100-B6A6-8D8AFEC3493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191A4-0D06-466F-A33A-80250E99C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617B-BC20-4BBD-8857-441EE66A70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191A4-0D06-466F-A33A-80250E99CF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6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191A4-0D06-466F-A33A-80250E99CF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068E-2679-4351-989F-CACB285C3D33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3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CCEF1-2AA4-4C86-90EA-2FA7336B82F9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5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B2DE-496F-49A8-8CF3-A6C8963EBE2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6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38C-E996-4893-B316-F6F01EE15364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9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7329-8720-4B57-814D-9EEECD281E40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6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F0CF-A308-4307-B000-5D95C9C3B4E8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8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402C-18FE-4E3F-AE67-CC516752A0C0}" type="datetime1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ED0D-E58D-44F2-93F3-88A49D54A00B}" type="datetime1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2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A49C-349D-4F07-93F0-7F0B32C4EB2B}" type="datetime1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6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F61C-A5C3-4522-A014-CF3E4EB486DE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5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70C-1903-4B50-AFF6-BDAC9F220405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3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1DCF4-52EA-41BA-BD42-70987EC6DBD6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619C9-FE74-4B95-8918-B91A61677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7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6879"/>
          </a:xfrm>
        </p:spPr>
        <p:txBody>
          <a:bodyPr/>
          <a:lstStyle/>
          <a:p>
            <a:r>
              <a:rPr lang="en-US" dirty="0" smtClean="0"/>
              <a:t>Dimensionality reduction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CISC 5800</a:t>
            </a:r>
          </a:p>
          <a:p>
            <a:r>
              <a:rPr lang="en-US" dirty="0" smtClean="0"/>
              <a:t>Professor Daniel Leeds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classifier performance for just </a:t>
            </a:r>
            <a:r>
              <a:rPr lang="en-US" dirty="0" smtClean="0"/>
              <a:t>set of 1 feature: </a:t>
            </a:r>
            <a:br>
              <a:rPr lang="en-US" dirty="0" smtClean="0"/>
            </a:br>
            <a:r>
              <a:rPr lang="en-US" dirty="0" err="1" smtClean="0"/>
              <a:t>argmax</a:t>
            </a:r>
            <a:r>
              <a:rPr lang="en-US" baseline="-25000" dirty="0" err="1" smtClean="0"/>
              <a:t>i</a:t>
            </a:r>
            <a:r>
              <a:rPr lang="en-US" dirty="0" smtClean="0"/>
              <a:t> perform({x</a:t>
            </a:r>
            <a:r>
              <a:rPr lang="en-US" baseline="-25000" dirty="0"/>
              <a:t>i</a:t>
            </a:r>
            <a:r>
              <a:rPr lang="en-US" dirty="0" smtClean="0"/>
              <a:t>})</a:t>
            </a:r>
          </a:p>
          <a:p>
            <a:r>
              <a:rPr lang="en-US" dirty="0" smtClean="0"/>
              <a:t>Add feature with highest performance: F={x</a:t>
            </a:r>
            <a:r>
              <a:rPr lang="en-US" baseline="-25000" dirty="0" smtClean="0"/>
              <a:t>i</a:t>
            </a:r>
            <a:r>
              <a:rPr lang="en-US" dirty="0" smtClean="0"/>
              <a:t>}</a:t>
            </a:r>
          </a:p>
          <a:p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Find classifier performance for adding one new feature: </a:t>
            </a:r>
            <a:br>
              <a:rPr lang="en-US" dirty="0" smtClean="0"/>
            </a:br>
            <a:r>
              <a:rPr lang="en-US" dirty="0" err="1" smtClean="0"/>
              <a:t>argmax</a:t>
            </a:r>
            <a:r>
              <a:rPr lang="en-US" baseline="-25000" dirty="0" err="1" smtClean="0"/>
              <a:t>i</a:t>
            </a:r>
            <a:r>
              <a:rPr lang="en-US" dirty="0" smtClean="0"/>
              <a:t> perform(F+{x</a:t>
            </a:r>
            <a:r>
              <a:rPr lang="en-US" baseline="-25000" dirty="0"/>
              <a:t>i</a:t>
            </a:r>
            <a:r>
              <a:rPr lang="en-US" dirty="0" smtClean="0"/>
              <a:t>})</a:t>
            </a:r>
          </a:p>
          <a:p>
            <a:pPr lvl="1"/>
            <a:r>
              <a:rPr lang="en-US" dirty="0" smtClean="0"/>
              <a:t>Add to F feature with highest performance increase: F=F+{x</a:t>
            </a:r>
            <a:r>
              <a:rPr lang="en-US" baseline="-25000" dirty="0" smtClean="0"/>
              <a:t>i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Repeat, using AIC or BIC as termination criterion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00211" y="4976634"/>
            <a:ext cx="4229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u="sng" dirty="0" smtClean="0">
                <a:solidFill>
                  <a:srgbClr val="0000FF"/>
                </a:solidFill>
              </a:rPr>
              <a:t>AIC</a:t>
            </a:r>
            <a:r>
              <a:rPr lang="en-US" sz="2800" dirty="0" smtClean="0">
                <a:solidFill>
                  <a:srgbClr val="0000FF"/>
                </a:solidFill>
              </a:rPr>
              <a:t>: log(L) - k</a:t>
            </a:r>
            <a:endParaRPr lang="en-US" sz="2800" dirty="0">
              <a:solidFill>
                <a:srgbClr val="0000FF"/>
              </a:solidFill>
            </a:endParaRPr>
          </a:p>
          <a:p>
            <a:pPr lvl="1"/>
            <a:endParaRPr lang="en-US" sz="800" dirty="0">
              <a:solidFill>
                <a:srgbClr val="0000FF"/>
              </a:solidFill>
            </a:endParaRPr>
          </a:p>
          <a:p>
            <a:pPr lvl="1"/>
            <a:r>
              <a:rPr lang="en-US" sz="3200" b="1" u="sng" dirty="0" smtClean="0">
                <a:solidFill>
                  <a:srgbClr val="0000FF"/>
                </a:solidFill>
              </a:rPr>
              <a:t>BIC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>
                <a:solidFill>
                  <a:srgbClr val="0000FF"/>
                </a:solidFill>
              </a:rPr>
              <a:t>log(L</a:t>
            </a:r>
            <a:r>
              <a:rPr lang="en-US" sz="2800" dirty="0" smtClean="0">
                <a:solidFill>
                  <a:srgbClr val="0000FF"/>
                </a:solidFill>
              </a:rPr>
              <a:t>) - 0.5 k </a:t>
            </a:r>
            <a:r>
              <a:rPr lang="en-US" sz="2800" dirty="0">
                <a:solidFill>
                  <a:srgbClr val="0000FF"/>
                </a:solidFill>
              </a:rPr>
              <a:t>log(m)</a:t>
            </a:r>
          </a:p>
        </p:txBody>
      </p:sp>
    </p:spTree>
    <p:extLst>
      <p:ext uri="{BB962C8B-B14F-4D97-AF65-F5344CB8AC3E}">
        <p14:creationId xmlns:p14="http://schemas.microsoft.com/office/powerpoint/2010/main" val="32070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new feature axes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13297" y="1567980"/>
                <a:ext cx="6051182" cy="3398765"/>
              </a:xfrm>
            </p:spPr>
            <p:txBody>
              <a:bodyPr/>
              <a:lstStyle/>
              <a:p>
                <a:r>
                  <a:rPr lang="en-US" sz="3200" dirty="0" smtClean="0"/>
                  <a:t>Identify a common trend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.91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0.45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 smtClean="0"/>
              </a:p>
              <a:p>
                <a:endParaRPr lang="en-US" sz="1200" dirty="0" smtClean="0"/>
              </a:p>
              <a:p>
                <a:r>
                  <a:rPr lang="en-US" sz="3200" dirty="0" smtClean="0"/>
                  <a:t>Map data onto new dimension </a:t>
                </a:r>
                <a:r>
                  <a:rPr lang="en-US" sz="3200" b="1" i="1" dirty="0" smtClean="0"/>
                  <a:t>u</a:t>
                </a:r>
                <a:r>
                  <a:rPr lang="en-US" sz="3200" b="1" i="1" baseline="-25000" dirty="0" smtClean="0"/>
                  <a:t>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13297" y="1567980"/>
                <a:ext cx="6051182" cy="3398765"/>
              </a:xfrm>
              <a:blipFill rotWithShape="0">
                <a:blip r:embed="rId2"/>
                <a:stretch>
                  <a:fillRect l="-2316" t="-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91070" y="1646238"/>
            <a:ext cx="27779" cy="41746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38200" y="3520972"/>
            <a:ext cx="4347409" cy="14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687022" y="3176342"/>
            <a:ext cx="305884" cy="323857"/>
            <a:chOff x="3262745" y="4996188"/>
            <a:chExt cx="353291" cy="36195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415423" y="2395986"/>
            <a:ext cx="305884" cy="323857"/>
            <a:chOff x="3262745" y="4996188"/>
            <a:chExt cx="353291" cy="36195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746537" y="2597412"/>
            <a:ext cx="305884" cy="323857"/>
            <a:chOff x="3262745" y="4996188"/>
            <a:chExt cx="353291" cy="36195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947021" y="1759042"/>
            <a:ext cx="305884" cy="323857"/>
            <a:chOff x="3262745" y="4996188"/>
            <a:chExt cx="353291" cy="36195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767204" y="2110904"/>
            <a:ext cx="305884" cy="323857"/>
            <a:chOff x="3262745" y="4996188"/>
            <a:chExt cx="353291" cy="36195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1286687" y="3286324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89851" y="4653917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321478" y="4451120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788678" y="3930569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73723" y="3797720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06918" y="3128673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91284" y="2724314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6" idx="3"/>
          </p:cNvCxnSpPr>
          <p:nvPr/>
        </p:nvCxnSpPr>
        <p:spPr>
          <a:xfrm flipV="1">
            <a:off x="935664" y="1825625"/>
            <a:ext cx="4470525" cy="3095307"/>
          </a:xfrm>
          <a:prstGeom prst="straightConnector1">
            <a:avLst/>
          </a:prstGeom>
          <a:ln w="57150">
            <a:solidFill>
              <a:srgbClr val="7030A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6126169" y="5624939"/>
            <a:ext cx="4658135" cy="389880"/>
            <a:chOff x="6126169" y="5624939"/>
            <a:chExt cx="4658135" cy="389880"/>
          </a:xfrm>
        </p:grpSpPr>
        <p:cxnSp>
          <p:nvCxnSpPr>
            <p:cNvPr id="56" name="Straight Arrow Connector 55"/>
            <p:cNvCxnSpPr>
              <a:stCxn id="80" idx="2"/>
            </p:cNvCxnSpPr>
            <p:nvPr/>
          </p:nvCxnSpPr>
          <p:spPr>
            <a:xfrm flipV="1">
              <a:off x="6126169" y="5820862"/>
              <a:ext cx="4658135" cy="1405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10266844" y="5658933"/>
              <a:ext cx="305884" cy="323857"/>
              <a:chOff x="3262745" y="4996188"/>
              <a:chExt cx="353291" cy="36195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3262745" y="5002881"/>
                <a:ext cx="353291" cy="317264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3262745" y="4996188"/>
                <a:ext cx="353291" cy="361950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9957295" y="5624939"/>
              <a:ext cx="305884" cy="323857"/>
              <a:chOff x="3262745" y="4996188"/>
              <a:chExt cx="353291" cy="36195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3262745" y="5002881"/>
                <a:ext cx="353291" cy="317264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3262745" y="4996188"/>
                <a:ext cx="353291" cy="361950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9649579" y="5673287"/>
              <a:ext cx="305884" cy="323857"/>
              <a:chOff x="3262745" y="4996188"/>
              <a:chExt cx="353291" cy="36195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3262745" y="5002881"/>
                <a:ext cx="353291" cy="317264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3262745" y="4996188"/>
                <a:ext cx="353291" cy="361950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9188921" y="5667468"/>
              <a:ext cx="305884" cy="323857"/>
              <a:chOff x="3262745" y="4996188"/>
              <a:chExt cx="353291" cy="36195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262745" y="5002881"/>
                <a:ext cx="353291" cy="317264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3262745" y="4996188"/>
                <a:ext cx="353291" cy="361950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/>
            <p:cNvSpPr/>
            <p:nvPr/>
          </p:nvSpPr>
          <p:spPr>
            <a:xfrm>
              <a:off x="8867224" y="5686617"/>
              <a:ext cx="312828" cy="312828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8671461" y="5690962"/>
              <a:ext cx="305884" cy="323857"/>
              <a:chOff x="3262745" y="4996188"/>
              <a:chExt cx="353291" cy="36195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3262745" y="5002881"/>
                <a:ext cx="353291" cy="317264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3262745" y="4996188"/>
                <a:ext cx="353291" cy="361950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Oval 73"/>
            <p:cNvSpPr/>
            <p:nvPr/>
          </p:nvSpPr>
          <p:spPr>
            <a:xfrm>
              <a:off x="8155926" y="5683174"/>
              <a:ext cx="312828" cy="312828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627728" y="5671710"/>
              <a:ext cx="312828" cy="312828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111231" y="5697717"/>
              <a:ext cx="312828" cy="312828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6965324" y="5691408"/>
              <a:ext cx="312828" cy="312828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6620614" y="5667468"/>
              <a:ext cx="312828" cy="312828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6126169" y="5678498"/>
              <a:ext cx="312828" cy="312828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913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data points with new axes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13297" y="2110904"/>
                <a:ext cx="6051182" cy="213249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+(−0.5)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36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3600" b="1" dirty="0"/>
              </a:p>
              <a:p>
                <a:pPr marL="0" indent="0">
                  <a:buNone/>
                </a:pPr>
                <a:endParaRPr lang="en-US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13297" y="2110904"/>
                <a:ext cx="6051182" cy="213249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12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91070" y="1646238"/>
            <a:ext cx="27779" cy="41746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38200" y="3520972"/>
            <a:ext cx="4347409" cy="14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687022" y="3176342"/>
            <a:ext cx="305884" cy="323857"/>
            <a:chOff x="3262745" y="4996188"/>
            <a:chExt cx="353291" cy="36195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415423" y="2395986"/>
            <a:ext cx="305884" cy="323857"/>
            <a:chOff x="3262745" y="4996188"/>
            <a:chExt cx="353291" cy="36195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746537" y="2597412"/>
            <a:ext cx="305884" cy="323857"/>
            <a:chOff x="3262745" y="4996188"/>
            <a:chExt cx="353291" cy="36195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947021" y="1759042"/>
            <a:ext cx="305884" cy="323857"/>
            <a:chOff x="3262745" y="4996188"/>
            <a:chExt cx="353291" cy="36195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767204" y="2110904"/>
            <a:ext cx="305884" cy="323857"/>
            <a:chOff x="3262745" y="4996188"/>
            <a:chExt cx="353291" cy="36195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1286687" y="3286324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89851" y="4653917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321478" y="4451120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788678" y="3930569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73723" y="3797720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06918" y="3128673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91284" y="2724314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46" idx="3"/>
          </p:cNvCxnSpPr>
          <p:nvPr/>
        </p:nvCxnSpPr>
        <p:spPr>
          <a:xfrm flipV="1">
            <a:off x="935664" y="1825625"/>
            <a:ext cx="4470525" cy="3095307"/>
          </a:xfrm>
          <a:prstGeom prst="straightConnector1">
            <a:avLst/>
          </a:prstGeom>
          <a:ln w="57150">
            <a:solidFill>
              <a:srgbClr val="7030A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01506" y="1825625"/>
            <a:ext cx="1950915" cy="3533184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86445" y="2373187"/>
                <a:ext cx="842346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45" y="2373187"/>
                <a:ext cx="842346" cy="7218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832798" y="3007887"/>
            <a:ext cx="374795" cy="2858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2879475" y="1693076"/>
                <a:ext cx="842345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475" y="1693076"/>
                <a:ext cx="842345" cy="7218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Arrow Connector 77"/>
          <p:cNvCxnSpPr/>
          <p:nvPr/>
        </p:nvCxnSpPr>
        <p:spPr>
          <a:xfrm>
            <a:off x="3050957" y="2309819"/>
            <a:ext cx="319109" cy="3686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81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Component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325563"/>
                <a:ext cx="11112796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Each data point </a:t>
                </a:r>
                <a:r>
                  <a:rPr lang="en-US" sz="4000" b="1" i="1" dirty="0" smtClean="0"/>
                  <a:t>x</a:t>
                </a:r>
                <a:r>
                  <a:rPr lang="en-US" sz="4000" i="1" baseline="30000" dirty="0" smtClean="0"/>
                  <a:t>i</a:t>
                </a:r>
                <a:r>
                  <a:rPr lang="en-US" sz="4000" dirty="0" smtClean="0"/>
                  <a:t> in D can be reconstructed as sum of components </a:t>
                </a:r>
                <a:r>
                  <a:rPr lang="en-US" sz="4000" b="1" i="1" dirty="0"/>
                  <a:t>u</a:t>
                </a:r>
                <a:r>
                  <a:rPr lang="en-US" sz="4000" dirty="0" smtClean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4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𝒒</m:t>
                            </m:r>
                          </m:sub>
                        </m:sSub>
                      </m:e>
                    </m:nary>
                  </m:oMath>
                </a14:m>
                <a:endParaRPr lang="en-US" sz="40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sz="4000" dirty="0" smtClean="0"/>
                  <a:t> is weight on </a:t>
                </a:r>
                <a:r>
                  <a:rPr lang="en-US" sz="4000" dirty="0" err="1" smtClean="0"/>
                  <a:t>q</a:t>
                </a:r>
                <a:r>
                  <a:rPr lang="en-US" sz="4000" baseline="30000" dirty="0" err="1" smtClean="0"/>
                  <a:t>th</a:t>
                </a:r>
                <a:r>
                  <a:rPr lang="en-US" sz="4000" dirty="0" smtClean="0"/>
                  <a:t> component to reconstruct data point </a:t>
                </a:r>
                <a:r>
                  <a:rPr lang="en-US" sz="4000" b="1" dirty="0" smtClean="0"/>
                  <a:t>x</a:t>
                </a:r>
                <a:r>
                  <a:rPr lang="en-US" sz="4000" b="1" baseline="30000" dirty="0" smtClean="0"/>
                  <a:t>i</a:t>
                </a:r>
                <a:endParaRPr lang="en-US" sz="4000" baseline="30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325563"/>
                <a:ext cx="11112796" cy="4351338"/>
              </a:xfrm>
              <a:blipFill rotWithShape="0">
                <a:blip r:embed="rId2"/>
                <a:stretch>
                  <a:fillRect l="-1920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Component analysis: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1" y="1509823"/>
            <a:ext cx="3308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Components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641265" y="1509822"/>
            <a:ext cx="3097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Data</a:t>
            </a:r>
            <a:endParaRPr lang="en-US" sz="3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44947"/>
            <a:ext cx="3584944" cy="8342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67971"/>
            <a:ext cx="3584944" cy="9391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200301"/>
            <a:ext cx="3547860" cy="945318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838200" y="3125972"/>
            <a:ext cx="3547860" cy="2126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75284" y="4152504"/>
            <a:ext cx="3547860" cy="2126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75284" y="5715490"/>
            <a:ext cx="3547860" cy="2126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384071"/>
            <a:ext cx="3584944" cy="1100138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4869712" y="2875592"/>
            <a:ext cx="1020725" cy="4152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749209" y="3767971"/>
            <a:ext cx="1141228" cy="3009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749209" y="4237564"/>
            <a:ext cx="1346791" cy="11132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80074" y="23985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052062" y="3276077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-1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372346" y="48409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40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Component analysis: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709" y="1572360"/>
            <a:ext cx="10936705" cy="3188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dirty="0" err="1" smtClean="0"/>
              <a:t>Eigenfaces</a:t>
            </a:r>
            <a:r>
              <a:rPr lang="en-US" sz="3600" dirty="0" smtClean="0"/>
              <a:t>” – learned from set of face images</a:t>
            </a:r>
            <a:endParaRPr lang="en-US" sz="3600" dirty="0"/>
          </a:p>
        </p:txBody>
      </p:sp>
      <p:pic>
        <p:nvPicPr>
          <p:cNvPr id="1026" name="Picture 2" descr="http://tse1.mm.bing.net/th?&amp;id=OIP.M35032d6040260e80054b5067c2829ac8o0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77" b="40004"/>
          <a:stretch/>
        </p:blipFill>
        <p:spPr bwMode="auto">
          <a:xfrm>
            <a:off x="2717733" y="2377393"/>
            <a:ext cx="3774974" cy="283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5/57/FaceMachine_screenshots_collage.jpg/220px-FaceMachine_screenshots_colla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t="20337" r="86790" b="62568"/>
          <a:stretch/>
        </p:blipFill>
        <p:spPr bwMode="auto">
          <a:xfrm>
            <a:off x="8610600" y="3670383"/>
            <a:ext cx="1837117" cy="305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018" y="2377393"/>
            <a:ext cx="22940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u</a:t>
            </a:r>
            <a:r>
              <a:rPr lang="en-US" sz="3200" dirty="0" smtClean="0"/>
              <a:t>: nine components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502481" y="2377393"/>
            <a:ext cx="2726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x</a:t>
            </a:r>
            <a:r>
              <a:rPr lang="en-US" sz="3200" b="1" baseline="30000" dirty="0" smtClean="0"/>
              <a:t>i</a:t>
            </a:r>
            <a:r>
              <a:rPr lang="en-US" sz="3200" dirty="0" smtClean="0"/>
              <a:t>: data reconstructed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395"/>
            <a:ext cx="10515600" cy="1325563"/>
          </a:xfrm>
        </p:spPr>
        <p:txBody>
          <a:bodyPr/>
          <a:lstStyle/>
          <a:p>
            <a:r>
              <a:rPr lang="en-US" dirty="0" smtClean="0"/>
              <a:t>Types of component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5477" y="1299411"/>
                <a:ext cx="10515600" cy="5558589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Learn new axes from data sets: common “components”</a:t>
                </a:r>
                <a:endParaRPr lang="en-US" b="1" dirty="0" smtClean="0"/>
              </a:p>
              <a:p>
                <a:endParaRPr lang="en-US" sz="1800" dirty="0"/>
              </a:p>
              <a:p>
                <a:r>
                  <a:rPr lang="en-US" dirty="0" smtClean="0"/>
                  <a:t>Principal component analysis (PCA):</a:t>
                </a:r>
              </a:p>
              <a:p>
                <a:pPr lvl="1"/>
                <a:r>
                  <a:rPr lang="en-US" dirty="0" smtClean="0"/>
                  <a:t>Best reconstruction of each data point </a:t>
                </a:r>
                <a:r>
                  <a:rPr lang="en-US" b="1" i="1" dirty="0" smtClean="0"/>
                  <a:t>x</a:t>
                </a:r>
                <a:r>
                  <a:rPr lang="en-US" b="1" i="1" baseline="30000" dirty="0" smtClean="0"/>
                  <a:t>i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with first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components</a:t>
                </a:r>
                <a:endParaRPr lang="en-US" dirty="0"/>
              </a:p>
              <a:p>
                <a:pPr lvl="1"/>
                <a:r>
                  <a:rPr lang="en-US" dirty="0" smtClean="0"/>
                  <a:t>Each component perpendicular to all others: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 smtClean="0"/>
              </a:p>
              <a:p>
                <a:endParaRPr lang="en-US" sz="1800" dirty="0" smtClean="0"/>
              </a:p>
              <a:p>
                <a:r>
                  <a:rPr lang="en-US" dirty="0" smtClean="0"/>
                  <a:t>Independent component analysis (ICA):</a:t>
                </a:r>
              </a:p>
              <a:p>
                <a:pPr lvl="1"/>
                <a:r>
                  <a:rPr lang="en-US" dirty="0" smtClean="0"/>
                  <a:t>Minimize number of components to describe each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/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Can focus on different components for different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/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endParaRPr lang="en-US" sz="1800" dirty="0"/>
              </a:p>
              <a:p>
                <a:r>
                  <a:rPr lang="en-US" dirty="0"/>
                  <a:t>Non-negative matrix </a:t>
                </a:r>
                <a:r>
                  <a:rPr lang="en-US" dirty="0" smtClean="0"/>
                  <a:t>factorization (NMF):</a:t>
                </a:r>
                <a:endParaRPr lang="en-US" dirty="0"/>
              </a:p>
              <a:p>
                <a:pPr lvl="1"/>
                <a:r>
                  <a:rPr lang="en-US" dirty="0"/>
                  <a:t>All data </a:t>
                </a:r>
                <a:r>
                  <a:rPr lang="en-US" b="1" i="1" dirty="0"/>
                  <a:t>x</a:t>
                </a:r>
                <a:r>
                  <a:rPr lang="en-US" b="1" i="1" baseline="30000" dirty="0"/>
                  <a:t>i</a:t>
                </a:r>
                <a:r>
                  <a:rPr lang="en-US" dirty="0"/>
                  <a:t> non-negative</a:t>
                </a:r>
              </a:p>
              <a:p>
                <a:pPr lvl="1"/>
                <a:r>
                  <a:rPr lang="en-US" dirty="0"/>
                  <a:t>All components and weights </a:t>
                </a:r>
                <a:r>
                  <a:rPr lang="en-US" dirty="0" smtClean="0"/>
                  <a:t>non-negative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   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477" y="1299411"/>
                <a:ext cx="10515600" cy="5558589"/>
              </a:xfrm>
              <a:blipFill rotWithShape="0">
                <a:blip r:embed="rId2"/>
                <a:stretch>
                  <a:fillRect l="-1043" t="-2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978107" y="79583"/>
                <a:ext cx="2681953" cy="15311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3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en-US" sz="3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8107" y="79583"/>
                <a:ext cx="2681953" cy="15311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1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058"/>
            <a:ext cx="10515600" cy="1325563"/>
          </a:xfrm>
        </p:spPr>
        <p:txBody>
          <a:bodyPr/>
          <a:lstStyle/>
          <a:p>
            <a:r>
              <a:rPr lang="en-US" smtClean="0"/>
              <a:t>Principle component analysis (PCA)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91070" y="2181726"/>
            <a:ext cx="27779" cy="41746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38200" y="4056460"/>
            <a:ext cx="4347409" cy="14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687022" y="3711830"/>
            <a:ext cx="305884" cy="323857"/>
            <a:chOff x="3262745" y="4996188"/>
            <a:chExt cx="353291" cy="3619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415423" y="2931474"/>
            <a:ext cx="305884" cy="323857"/>
            <a:chOff x="3262745" y="4996188"/>
            <a:chExt cx="353291" cy="36195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746537" y="3132900"/>
            <a:ext cx="305884" cy="323857"/>
            <a:chOff x="3262745" y="4996188"/>
            <a:chExt cx="353291" cy="36195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947021" y="2294530"/>
            <a:ext cx="305884" cy="323857"/>
            <a:chOff x="3262745" y="4996188"/>
            <a:chExt cx="353291" cy="36195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767204" y="2646392"/>
            <a:ext cx="305884" cy="323857"/>
            <a:chOff x="3262745" y="4996188"/>
            <a:chExt cx="353291" cy="36195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1286687" y="3821812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89851" y="5189405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321478" y="4986608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788678" y="4466057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473723" y="4333208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006918" y="3664161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91284" y="3259802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32285" y="1396961"/>
                <a:ext cx="644742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Start with </a:t>
                </a:r>
              </a:p>
              <a:p>
                <a:r>
                  <a:rPr lang="en-US" dirty="0" smtClean="0"/>
                  <a:t>D = {</a:t>
                </a:r>
                <a:r>
                  <a:rPr lang="en-US" b="1" i="1" dirty="0" smtClean="0"/>
                  <a:t>x</a:t>
                </a:r>
                <a:r>
                  <a:rPr lang="en-US" b="1" i="1" baseline="30000" dirty="0" smtClean="0"/>
                  <a:t>1</a:t>
                </a:r>
                <a:r>
                  <a:rPr lang="en-US" dirty="0" smtClean="0"/>
                  <a:t>,…,</a:t>
                </a:r>
                <a:r>
                  <a:rPr lang="en-US" b="1" i="1" dirty="0" err="1" smtClean="0"/>
                  <a:t>x</a:t>
                </a:r>
                <a:r>
                  <a:rPr lang="en-US" b="1" i="1" baseline="30000" dirty="0" err="1" smtClean="0"/>
                  <a:t>n</a:t>
                </a:r>
                <a:r>
                  <a:rPr lang="en-US" dirty="0" smtClean="0"/>
                  <a:t>} , data 0-center</a:t>
                </a:r>
              </a:p>
              <a:p>
                <a:r>
                  <a:rPr lang="en-US" dirty="0" smtClean="0"/>
                  <a:t>Component index: q=1</a:t>
                </a:r>
              </a:p>
              <a:p>
                <a:pPr marL="0" indent="0">
                  <a:buNone/>
                </a:pPr>
                <a:r>
                  <a:rPr lang="en-US" dirty="0" smtClean="0"/>
                  <a:t>Loop</a:t>
                </a:r>
              </a:p>
              <a:p>
                <a:r>
                  <a:rPr lang="en-US" dirty="0" smtClean="0"/>
                  <a:t>Find direction of highest variance: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lvl="1"/>
                <a:r>
                  <a:rPr lang="en-US" dirty="0" smtClean="0"/>
                  <a:t>Ensure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𝒒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Remove </a:t>
                </a:r>
                <a:r>
                  <a:rPr lang="en-US" b="1" dirty="0" err="1" smtClean="0"/>
                  <a:t>u</a:t>
                </a:r>
                <a:r>
                  <a:rPr lang="en-US" b="1" baseline="-25000" dirty="0" err="1"/>
                  <a:t>q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from data: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𝒒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bSup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𝒒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32285" y="1396961"/>
                <a:ext cx="6447420" cy="4351338"/>
              </a:xfrm>
              <a:blipFill rotWithShape="0">
                <a:blip r:embed="rId2"/>
                <a:stretch>
                  <a:fillRect l="-1985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V="1">
            <a:off x="972070" y="2326104"/>
            <a:ext cx="4470525" cy="3095307"/>
          </a:xfrm>
          <a:prstGeom prst="straightConnector1">
            <a:avLst/>
          </a:prstGeom>
          <a:ln w="57150">
            <a:solidFill>
              <a:srgbClr val="7030A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632285" y="5620283"/>
                <a:ext cx="6096000" cy="12216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sz="2800" dirty="0">
                    <a:solidFill>
                      <a:srgbClr val="FF0000"/>
                    </a:solidFill>
                  </a:rPr>
                  <a:t>We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require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en-US" sz="2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  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sz="2800" dirty="0">
                    <a:solidFill>
                      <a:srgbClr val="FF0000"/>
                    </a:solidFill>
                  </a:rPr>
                  <a:t>Thus, we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guarantee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285" y="5620283"/>
                <a:ext cx="6096000" cy="1221616"/>
              </a:xfrm>
              <a:prstGeom prst="rect">
                <a:avLst/>
              </a:prstGeom>
              <a:blipFill rotWithShape="0">
                <a:blip r:embed="rId3"/>
                <a:stretch>
                  <a:fillRect l="-2100" t="-4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94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8"/>
            <a:ext cx="10515600" cy="1325563"/>
          </a:xfrm>
        </p:spPr>
        <p:txBody>
          <a:bodyPr/>
          <a:lstStyle/>
          <a:p>
            <a:r>
              <a:rPr lang="en-US" dirty="0" smtClean="0"/>
              <a:t>Independent component analysis (ICA)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18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91070" y="1276430"/>
            <a:ext cx="22792" cy="50799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38200" y="4058722"/>
            <a:ext cx="4776537" cy="120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687022" y="3711830"/>
            <a:ext cx="305884" cy="323857"/>
            <a:chOff x="3262745" y="4996188"/>
            <a:chExt cx="353291" cy="3619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415423" y="2931474"/>
            <a:ext cx="305884" cy="323857"/>
            <a:chOff x="3262745" y="4996188"/>
            <a:chExt cx="353291" cy="36195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746537" y="3132900"/>
            <a:ext cx="305884" cy="323857"/>
            <a:chOff x="3262745" y="4996188"/>
            <a:chExt cx="353291" cy="36195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947021" y="2294530"/>
            <a:ext cx="305884" cy="323857"/>
            <a:chOff x="3262745" y="4996188"/>
            <a:chExt cx="353291" cy="36195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767204" y="2646392"/>
            <a:ext cx="305884" cy="323857"/>
            <a:chOff x="3262745" y="4996188"/>
            <a:chExt cx="353291" cy="36195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1"/>
          <p:cNvSpPr/>
          <p:nvPr/>
        </p:nvSpPr>
        <p:spPr>
          <a:xfrm>
            <a:off x="469360" y="5665301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89851" y="5189405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321478" y="4986608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788678" y="4466057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157310" y="3728960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91284" y="3259802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31128" y="1515487"/>
                <a:ext cx="5885911" cy="506177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Start with </a:t>
                </a:r>
              </a:p>
              <a:p>
                <a:r>
                  <a:rPr lang="en-US" dirty="0"/>
                  <a:t>D = {</a:t>
                </a:r>
                <a:r>
                  <a:rPr lang="en-US" b="1" i="1" dirty="0"/>
                  <a:t>x</a:t>
                </a:r>
                <a:r>
                  <a:rPr lang="en-US" b="1" i="1" baseline="30000" dirty="0"/>
                  <a:t>1</a:t>
                </a:r>
                <a:r>
                  <a:rPr lang="en-US" dirty="0"/>
                  <a:t>,…,</a:t>
                </a:r>
                <a:r>
                  <a:rPr lang="en-US" b="1" i="1" dirty="0" err="1"/>
                  <a:t>x</a:t>
                </a:r>
                <a:r>
                  <a:rPr lang="en-US" b="1" i="1" baseline="30000" dirty="0" err="1"/>
                  <a:t>n</a:t>
                </a:r>
                <a:r>
                  <a:rPr lang="en-US" dirty="0"/>
                  <a:t>} , data </a:t>
                </a:r>
                <a:r>
                  <a:rPr lang="en-US" dirty="0" smtClean="0"/>
                  <a:t>0-center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Find group(s) for each data point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Find direction for each group </a:t>
                </a:r>
                <a:r>
                  <a:rPr lang="en-US" b="1" i="1" dirty="0" err="1" smtClean="0"/>
                  <a:t>u</a:t>
                </a:r>
                <a:r>
                  <a:rPr lang="en-US" b="1" i="1" baseline="-25000" dirty="0" err="1" smtClean="0"/>
                  <a:t>q</a:t>
                </a:r>
                <a:endParaRPr lang="en-US" dirty="0" smtClean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dirty="0"/>
                  <a:t>Ensure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𝒒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0" lvl="1" indent="0">
                  <a:spcBef>
                    <a:spcPts val="1000"/>
                  </a:spcBef>
                  <a:buNone/>
                </a:pPr>
                <a:endParaRPr lang="en-US" dirty="0"/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sz="2800" dirty="0" smtClean="0">
                    <a:solidFill>
                      <a:srgbClr val="FF0000"/>
                    </a:solidFill>
                  </a:rPr>
                  <a:t>We do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not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require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en-US" sz="2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  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sz="2800" dirty="0" smtClean="0">
                    <a:solidFill>
                      <a:srgbClr val="FF0000"/>
                    </a:solidFill>
                  </a:rPr>
                  <a:t>Thus, we cannot guarantee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31128" y="1515487"/>
                <a:ext cx="5885911" cy="5061776"/>
              </a:xfrm>
              <a:blipFill rotWithShape="0">
                <a:blip r:embed="rId2"/>
                <a:stretch>
                  <a:fillRect l="-2070" t="-2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3473520" y="2437490"/>
            <a:ext cx="305885" cy="323857"/>
            <a:chOff x="3262747" y="4996185"/>
            <a:chExt cx="353292" cy="36195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262748" y="5002883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262747" y="4996185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899479" y="1783610"/>
            <a:ext cx="305884" cy="323857"/>
            <a:chOff x="3262745" y="4996188"/>
            <a:chExt cx="353291" cy="36195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136908" y="2925558"/>
            <a:ext cx="305884" cy="323857"/>
            <a:chOff x="3262745" y="4996188"/>
            <a:chExt cx="353291" cy="36195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Oval 38"/>
          <p:cNvSpPr/>
          <p:nvPr/>
        </p:nvSpPr>
        <p:spPr>
          <a:xfrm>
            <a:off x="2138879" y="4239329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422363" y="5226571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079382" y="5352473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858553" y="5918223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367098" y="4715815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4113383" y="1276430"/>
            <a:ext cx="305884" cy="323857"/>
            <a:chOff x="3262745" y="4996188"/>
            <a:chExt cx="353291" cy="36195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891098" y="3640264"/>
            <a:ext cx="305884" cy="323857"/>
            <a:chOff x="3262745" y="4996188"/>
            <a:chExt cx="353291" cy="36195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614737" y="2043077"/>
            <a:ext cx="305884" cy="323857"/>
            <a:chOff x="3262745" y="4996188"/>
            <a:chExt cx="353291" cy="36195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568446" y="4293954"/>
            <a:ext cx="305884" cy="323857"/>
            <a:chOff x="3262745" y="4996188"/>
            <a:chExt cx="353291" cy="36195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Arrow Connector 60"/>
          <p:cNvCxnSpPr/>
          <p:nvPr/>
        </p:nvCxnSpPr>
        <p:spPr>
          <a:xfrm flipV="1">
            <a:off x="583641" y="2043077"/>
            <a:ext cx="5392928" cy="3778638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5" idx="3"/>
          </p:cNvCxnSpPr>
          <p:nvPr/>
        </p:nvCxnSpPr>
        <p:spPr>
          <a:xfrm flipV="1">
            <a:off x="1904366" y="1217948"/>
            <a:ext cx="2511057" cy="496729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72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components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Components learned in order of descriptive power</a:t>
                </a:r>
              </a:p>
              <a:p>
                <a:endParaRPr lang="en-US" dirty="0"/>
              </a:p>
              <a:p>
                <a:r>
                  <a:rPr lang="en-US" dirty="0" smtClean="0"/>
                  <a:t>Compute reconstruction error for all data by using first v components: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𝑒𝑟𝑟𝑜𝑟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p>
                                        </m:sSub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subSup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brk m:alnAt="25"/>
                                              </m:r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=1</m:t>
                                            </m:r>
                                          </m:sub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sup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𝑞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p>
                                            </m:sSubSup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1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𝒖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𝑞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626"/>
            <a:ext cx="10515600" cy="1325563"/>
          </a:xfrm>
        </p:spPr>
        <p:txBody>
          <a:bodyPr/>
          <a:lstStyle/>
          <a:p>
            <a:r>
              <a:rPr lang="en-US" dirty="0" smtClean="0"/>
              <a:t>The benefits of extra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3746" y="2053389"/>
            <a:ext cx="4507833" cy="412357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Finds existing complex separations between classes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2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468324" y="2546851"/>
            <a:ext cx="27779" cy="41746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315454" y="4421585"/>
            <a:ext cx="4347409" cy="14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743060" y="3886092"/>
            <a:ext cx="305884" cy="323857"/>
            <a:chOff x="3262745" y="4996188"/>
            <a:chExt cx="353291" cy="3619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931313" y="2932317"/>
            <a:ext cx="305884" cy="323857"/>
            <a:chOff x="3262745" y="4996188"/>
            <a:chExt cx="353291" cy="36195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279008" y="3387390"/>
            <a:ext cx="305884" cy="323857"/>
            <a:chOff x="3262745" y="4996188"/>
            <a:chExt cx="353291" cy="36195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26065" y="4809504"/>
            <a:ext cx="305884" cy="323857"/>
            <a:chOff x="3262745" y="4996188"/>
            <a:chExt cx="353291" cy="36195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>
            <a:off x="2430131" y="2932317"/>
            <a:ext cx="2468810" cy="35562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322398" y="2047396"/>
            <a:ext cx="4347409" cy="14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750004" y="1878641"/>
            <a:ext cx="305884" cy="323857"/>
            <a:chOff x="3262745" y="4996188"/>
            <a:chExt cx="353291" cy="36195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938257" y="1892644"/>
            <a:ext cx="305884" cy="323857"/>
            <a:chOff x="3262745" y="4996188"/>
            <a:chExt cx="353291" cy="36195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285952" y="1864462"/>
            <a:ext cx="305884" cy="323857"/>
            <a:chOff x="3262745" y="4996188"/>
            <a:chExt cx="353291" cy="36195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133009" y="1871028"/>
            <a:ext cx="305884" cy="323857"/>
            <a:chOff x="3262745" y="4996188"/>
            <a:chExt cx="353291" cy="36195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val 65"/>
          <p:cNvSpPr/>
          <p:nvPr/>
        </p:nvSpPr>
        <p:spPr>
          <a:xfrm>
            <a:off x="1900391" y="1893205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7075" y="1898158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999126" y="1869679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994669" y="1867697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422845" y="3711247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907392" y="5260364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006070" y="5945191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994669" y="5864135"/>
            <a:ext cx="312828" cy="31282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risks of too-many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992371" y="4199545"/>
            <a:ext cx="353291" cy="361950"/>
            <a:chOff x="3262745" y="4996188"/>
            <a:chExt cx="353291" cy="36195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2554154" y="2891018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32729" y="4522986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53844" y="3092035"/>
            <a:ext cx="353291" cy="361950"/>
            <a:chOff x="3262745" y="4996188"/>
            <a:chExt cx="353291" cy="36195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907135" y="2386462"/>
            <a:ext cx="353291" cy="361950"/>
            <a:chOff x="3262745" y="4996188"/>
            <a:chExt cx="353291" cy="36195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2741213" y="3858783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790254" y="4936809"/>
            <a:ext cx="353291" cy="361950"/>
            <a:chOff x="3262745" y="4996188"/>
            <a:chExt cx="353291" cy="36195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/>
          <p:nvPr/>
        </p:nvSpPr>
        <p:spPr>
          <a:xfrm>
            <a:off x="1603075" y="3577549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865572" y="5712079"/>
            <a:ext cx="353291" cy="361950"/>
            <a:chOff x="3262745" y="4996188"/>
            <a:chExt cx="353291" cy="36195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169608" y="3585512"/>
            <a:ext cx="353291" cy="361950"/>
            <a:chOff x="3262745" y="4996188"/>
            <a:chExt cx="353291" cy="36195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815725" y="5247205"/>
            <a:ext cx="353291" cy="361950"/>
            <a:chOff x="3262745" y="4996188"/>
            <a:chExt cx="353291" cy="36195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983721" y="5515454"/>
            <a:ext cx="353291" cy="361950"/>
            <a:chOff x="3262745" y="4996188"/>
            <a:chExt cx="353291" cy="36195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733481" y="4622615"/>
            <a:ext cx="353291" cy="361950"/>
            <a:chOff x="3262745" y="4996188"/>
            <a:chExt cx="353291" cy="36195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427117" y="3631754"/>
            <a:ext cx="353291" cy="361950"/>
            <a:chOff x="3262745" y="4996188"/>
            <a:chExt cx="353291" cy="36195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161083" y="2743471"/>
            <a:ext cx="353291" cy="361950"/>
            <a:chOff x="3262745" y="4996188"/>
            <a:chExt cx="353291" cy="36195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743592" y="4283803"/>
            <a:ext cx="353291" cy="361950"/>
            <a:chOff x="3262745" y="4996188"/>
            <a:chExt cx="353291" cy="36195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1354479" y="5082680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034348" y="4051471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38200" y="2119121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654094" y="5674886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459953" y="2213410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132272" y="4148081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519004" y="4450892"/>
            <a:ext cx="353291" cy="361950"/>
            <a:chOff x="3262745" y="4996188"/>
            <a:chExt cx="353291" cy="36195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Freeform 53"/>
          <p:cNvSpPr/>
          <p:nvPr/>
        </p:nvSpPr>
        <p:spPr>
          <a:xfrm>
            <a:off x="1328189" y="2063138"/>
            <a:ext cx="4411639" cy="4170947"/>
          </a:xfrm>
          <a:custGeom>
            <a:avLst/>
            <a:gdLst>
              <a:gd name="connsiteX0" fmla="*/ 3320776 w 4411639"/>
              <a:gd name="connsiteY0" fmla="*/ 0 h 4170947"/>
              <a:gd name="connsiteX1" fmla="*/ 2919723 w 4411639"/>
              <a:gd name="connsiteY1" fmla="*/ 962526 h 4170947"/>
              <a:gd name="connsiteX2" fmla="*/ 3785997 w 4411639"/>
              <a:gd name="connsiteY2" fmla="*/ 1941095 h 4170947"/>
              <a:gd name="connsiteX3" fmla="*/ 4010587 w 4411639"/>
              <a:gd name="connsiteY3" fmla="*/ 1989221 h 4170947"/>
              <a:gd name="connsiteX4" fmla="*/ 4411639 w 4411639"/>
              <a:gd name="connsiteY4" fmla="*/ 2277979 h 4170947"/>
              <a:gd name="connsiteX5" fmla="*/ 4010587 w 4411639"/>
              <a:gd name="connsiteY5" fmla="*/ 2582779 h 4170947"/>
              <a:gd name="connsiteX6" fmla="*/ 2663050 w 4411639"/>
              <a:gd name="connsiteY6" fmla="*/ 1892968 h 4170947"/>
              <a:gd name="connsiteX7" fmla="*/ 1235302 w 4411639"/>
              <a:gd name="connsiteY7" fmla="*/ 3048000 h 4170947"/>
              <a:gd name="connsiteX8" fmla="*/ 721955 w 4411639"/>
              <a:gd name="connsiteY8" fmla="*/ 2550695 h 4170947"/>
              <a:gd name="connsiteX9" fmla="*/ 481323 w 4411639"/>
              <a:gd name="connsiteY9" fmla="*/ 2117558 h 4170947"/>
              <a:gd name="connsiteX10" fmla="*/ 32145 w 4411639"/>
              <a:gd name="connsiteY10" fmla="*/ 2406316 h 4170947"/>
              <a:gd name="connsiteX11" fmla="*/ 112355 w 4411639"/>
              <a:gd name="connsiteY11" fmla="*/ 2871537 h 4170947"/>
              <a:gd name="connsiteX12" fmla="*/ 721955 w 4411639"/>
              <a:gd name="connsiteY12" fmla="*/ 3015916 h 4170947"/>
              <a:gd name="connsiteX13" fmla="*/ 850292 w 4411639"/>
              <a:gd name="connsiteY13" fmla="*/ 3689684 h 4170947"/>
              <a:gd name="connsiteX14" fmla="*/ 545492 w 4411639"/>
              <a:gd name="connsiteY14" fmla="*/ 4170947 h 417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11639" h="4170947">
                <a:moveTo>
                  <a:pt x="3320776" y="0"/>
                </a:moveTo>
                <a:cubicBezTo>
                  <a:pt x="3081481" y="319505"/>
                  <a:pt x="2842186" y="639010"/>
                  <a:pt x="2919723" y="962526"/>
                </a:cubicBezTo>
                <a:cubicBezTo>
                  <a:pt x="2997260" y="1286042"/>
                  <a:pt x="3604186" y="1769979"/>
                  <a:pt x="3785997" y="1941095"/>
                </a:cubicBezTo>
                <a:cubicBezTo>
                  <a:pt x="3967808" y="2112211"/>
                  <a:pt x="3906313" y="1933074"/>
                  <a:pt x="4010587" y="1989221"/>
                </a:cubicBezTo>
                <a:cubicBezTo>
                  <a:pt x="4114861" y="2045368"/>
                  <a:pt x="4411639" y="2179053"/>
                  <a:pt x="4411639" y="2277979"/>
                </a:cubicBezTo>
                <a:cubicBezTo>
                  <a:pt x="4411639" y="2376905"/>
                  <a:pt x="4302018" y="2646947"/>
                  <a:pt x="4010587" y="2582779"/>
                </a:cubicBezTo>
                <a:cubicBezTo>
                  <a:pt x="3719156" y="2518611"/>
                  <a:pt x="3125597" y="1815431"/>
                  <a:pt x="2663050" y="1892968"/>
                </a:cubicBezTo>
                <a:cubicBezTo>
                  <a:pt x="2200502" y="1970505"/>
                  <a:pt x="1558818" y="2938379"/>
                  <a:pt x="1235302" y="3048000"/>
                </a:cubicBezTo>
                <a:cubicBezTo>
                  <a:pt x="911786" y="3157621"/>
                  <a:pt x="847618" y="2705769"/>
                  <a:pt x="721955" y="2550695"/>
                </a:cubicBezTo>
                <a:cubicBezTo>
                  <a:pt x="596292" y="2395621"/>
                  <a:pt x="596291" y="2141621"/>
                  <a:pt x="481323" y="2117558"/>
                </a:cubicBezTo>
                <a:cubicBezTo>
                  <a:pt x="366355" y="2093495"/>
                  <a:pt x="93640" y="2280653"/>
                  <a:pt x="32145" y="2406316"/>
                </a:cubicBezTo>
                <a:cubicBezTo>
                  <a:pt x="-29350" y="2531979"/>
                  <a:pt x="-2613" y="2769937"/>
                  <a:pt x="112355" y="2871537"/>
                </a:cubicBezTo>
                <a:cubicBezTo>
                  <a:pt x="227323" y="2973137"/>
                  <a:pt x="598966" y="2879558"/>
                  <a:pt x="721955" y="3015916"/>
                </a:cubicBezTo>
                <a:cubicBezTo>
                  <a:pt x="844944" y="3152274"/>
                  <a:pt x="879702" y="3497179"/>
                  <a:pt x="850292" y="3689684"/>
                </a:cubicBezTo>
                <a:cubicBezTo>
                  <a:pt x="820882" y="3882189"/>
                  <a:pt x="683187" y="4026568"/>
                  <a:pt x="545492" y="4170947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127140" y="1997996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53037" y="2928311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519003" y="2398206"/>
            <a:ext cx="329049" cy="329049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162397" y="3617209"/>
            <a:ext cx="353291" cy="361950"/>
            <a:chOff x="3262745" y="4996188"/>
            <a:chExt cx="353291" cy="36195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7250471" y="2764824"/>
            <a:ext cx="353291" cy="361950"/>
            <a:chOff x="3262745" y="4996188"/>
            <a:chExt cx="353291" cy="36195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3262745" y="5002881"/>
              <a:ext cx="353291" cy="317264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3262745" y="4996188"/>
              <a:ext cx="353291" cy="36195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Connector 64"/>
          <p:cNvCxnSpPr/>
          <p:nvPr/>
        </p:nvCxnSpPr>
        <p:spPr>
          <a:xfrm flipH="1">
            <a:off x="1907820" y="1796007"/>
            <a:ext cx="2950404" cy="4650472"/>
          </a:xfrm>
          <a:prstGeom prst="line">
            <a:avLst/>
          </a:prstGeom>
          <a:ln w="571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931927" y="1696573"/>
            <a:ext cx="42655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High dimensions with kernels over-fit the outlier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Two dimensions ignore the outlier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35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vs. testing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345" y="1847849"/>
                <a:ext cx="11564793" cy="4956750"/>
              </a:xfrm>
            </p:spPr>
            <p:txBody>
              <a:bodyPr/>
              <a:lstStyle/>
              <a:p>
                <a:r>
                  <a:rPr lang="en-US" sz="3200" b="1" dirty="0" smtClean="0">
                    <a:solidFill>
                      <a:srgbClr val="0000FF"/>
                    </a:solidFill>
                  </a:rPr>
                  <a:t>Training</a:t>
                </a:r>
                <a:r>
                  <a:rPr lang="en-US" sz="3200" dirty="0" smtClean="0"/>
                  <a:t>: learn parameters from set of data in each class</a:t>
                </a:r>
              </a:p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Testing</a:t>
                </a:r>
                <a:r>
                  <a:rPr lang="en-US" sz="3200" dirty="0" smtClean="0"/>
                  <a:t>: measure how often classifier correctly identifies new data</a:t>
                </a:r>
                <a:endParaRPr lang="en-US" sz="3200" b="1" dirty="0" smtClean="0"/>
              </a:p>
              <a:p>
                <a:endParaRPr lang="en-US" dirty="0" smtClean="0"/>
              </a:p>
              <a:p>
                <a:r>
                  <a:rPr lang="en-US" sz="3200" dirty="0" smtClean="0"/>
                  <a:t>More training reduces classifier error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3200" dirty="0" smtClean="0"/>
              </a:p>
              <a:p>
                <a:pPr lvl="1"/>
                <a:r>
                  <a:rPr lang="en-US" dirty="0" smtClean="0"/>
                  <a:t>More gradient ascent steps</a:t>
                </a:r>
              </a:p>
              <a:p>
                <a:pPr lvl="1"/>
                <a:r>
                  <a:rPr lang="en-US" dirty="0" smtClean="0"/>
                  <a:t>More learned feature </a:t>
                </a:r>
              </a:p>
              <a:p>
                <a:endParaRPr lang="en-US" dirty="0" smtClean="0"/>
              </a:p>
              <a:p>
                <a:r>
                  <a:rPr lang="en-US" sz="3200" dirty="0"/>
                  <a:t>T</a:t>
                </a:r>
                <a:r>
                  <a:rPr lang="en-US" sz="3200" dirty="0" smtClean="0"/>
                  <a:t>oo much training causes </a:t>
                </a:r>
                <a:br>
                  <a:rPr lang="en-US" sz="3200" dirty="0" smtClean="0"/>
                </a:br>
                <a:r>
                  <a:rPr lang="en-US" sz="3200" dirty="0" smtClean="0"/>
                  <a:t>worse testing error – overfitting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345" y="1847849"/>
                <a:ext cx="11564793" cy="4956750"/>
              </a:xfrm>
              <a:blipFill rotWithShape="0">
                <a:blip r:embed="rId3"/>
                <a:stretch>
                  <a:fillRect l="-1212" t="-2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7606145" y="3414852"/>
            <a:ext cx="4020993" cy="2962133"/>
            <a:chOff x="8769638" y="4752974"/>
            <a:chExt cx="2857500" cy="2105026"/>
          </a:xfrm>
        </p:grpSpPr>
        <p:pic>
          <p:nvPicPr>
            <p:cNvPr id="1026" name="Picture 2" descr="https://upload.wikimedia.org/wikipedia/commons/thumb/1/1f/Overfitting_svg.svg/300px-Overfitting_svg.sv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9638" y="4752974"/>
              <a:ext cx="2857500" cy="2105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9881937" y="5229726"/>
              <a:ext cx="288758" cy="3208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B6A3-1660-41C2-A5AA-C6B9AF8B032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01743" y="6219824"/>
            <a:ext cx="274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training epochs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842764" y="459057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error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Goal: High Performance, Few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4769"/>
            <a:ext cx="10515600" cy="5396706"/>
          </a:xfrm>
        </p:spPr>
        <p:txBody>
          <a:bodyPr/>
          <a:lstStyle/>
          <a:p>
            <a:r>
              <a:rPr lang="en-US" sz="3200" dirty="0" smtClean="0"/>
              <a:t>“Information criterion”: performance/parameter trade-off</a:t>
            </a:r>
          </a:p>
          <a:p>
            <a:endParaRPr lang="en-US" sz="1400" dirty="0" smtClean="0"/>
          </a:p>
          <a:p>
            <a:r>
              <a:rPr lang="en-US" sz="3200" dirty="0" smtClean="0"/>
              <a:t>Variables to consider:</a:t>
            </a:r>
          </a:p>
          <a:p>
            <a:pPr lvl="1"/>
            <a:r>
              <a:rPr lang="en-US" sz="2800" b="1" dirty="0" smtClean="0"/>
              <a:t>L</a:t>
            </a:r>
            <a:r>
              <a:rPr lang="en-US" sz="2800" dirty="0" smtClean="0"/>
              <a:t> likelihood of train data after learning</a:t>
            </a:r>
          </a:p>
          <a:p>
            <a:pPr lvl="1"/>
            <a:r>
              <a:rPr lang="en-US" sz="2800" b="1" dirty="0" smtClean="0"/>
              <a:t>k</a:t>
            </a:r>
            <a:r>
              <a:rPr lang="en-US" sz="2800" dirty="0" smtClean="0"/>
              <a:t> number of parameters (e.g., number of features)</a:t>
            </a:r>
          </a:p>
          <a:p>
            <a:pPr lvl="1"/>
            <a:r>
              <a:rPr lang="en-US" sz="2800" b="1" dirty="0" smtClean="0"/>
              <a:t>m </a:t>
            </a:r>
            <a:r>
              <a:rPr lang="en-US" sz="2800" dirty="0" smtClean="0"/>
              <a:t>number of points of training data</a:t>
            </a:r>
            <a:endParaRPr lang="en-US" sz="2800" b="1" dirty="0"/>
          </a:p>
          <a:p>
            <a:endParaRPr lang="en-US" sz="1400" dirty="0" smtClean="0"/>
          </a:p>
          <a:p>
            <a:r>
              <a:rPr lang="en-US" sz="3200" dirty="0" smtClean="0"/>
              <a:t>Popular information criteria:</a:t>
            </a:r>
          </a:p>
          <a:p>
            <a:pPr lvl="1"/>
            <a:r>
              <a:rPr lang="en-US" sz="2800" dirty="0" err="1" smtClean="0"/>
              <a:t>Akaike</a:t>
            </a:r>
            <a:r>
              <a:rPr lang="en-US" sz="2800" dirty="0" smtClean="0"/>
              <a:t> information criterion </a:t>
            </a:r>
            <a:r>
              <a:rPr lang="en-US" sz="3200" b="1" u="sng" dirty="0" smtClean="0"/>
              <a:t>AIC</a:t>
            </a:r>
            <a:r>
              <a:rPr lang="en-US" sz="2800" dirty="0" smtClean="0"/>
              <a:t>: log(L) - k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800" dirty="0" smtClean="0"/>
              <a:t>Bayesian information criterion </a:t>
            </a:r>
            <a:r>
              <a:rPr lang="en-US" sz="3200" b="1" u="sng" dirty="0" smtClean="0"/>
              <a:t>BIC</a:t>
            </a:r>
            <a:r>
              <a:rPr lang="en-US" sz="2800" dirty="0"/>
              <a:t>: </a:t>
            </a:r>
            <a:r>
              <a:rPr lang="en-US" sz="2800" dirty="0" smtClean="0"/>
              <a:t>log(L) - 0.5 k log(m)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|Data| &gt; |Parameters|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/>
              <a:lstStyle/>
              <a:p>
                <a:r>
                  <a:rPr lang="en-US" dirty="0" smtClean="0"/>
                  <a:t>Need more data points than parameters</a:t>
                </a:r>
              </a:p>
              <a:p>
                <a:endParaRPr lang="en-US" dirty="0"/>
              </a:p>
              <a:p>
                <a:r>
                  <a:rPr lang="en-US" dirty="0" smtClean="0"/>
                  <a:t>“Probably approximately correct” (PAC) learning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	Aim: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𝑒𝑟𝑟𝑜𝑟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𝑡𝑟𝑢𝑒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&gt;1−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N</a:t>
                </a:r>
                <a:r>
                  <a:rPr lang="en-US" b="0" dirty="0" smtClean="0"/>
                  <a:t>umber of data points 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|H| - possible combinations of parameter values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3"/>
                <a:stretch>
                  <a:fillRect l="-1043" t="-1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8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Force parameter values to 0</a:t>
            </a:r>
          </a:p>
          <a:p>
            <a:pPr lvl="1"/>
            <a:r>
              <a:rPr lang="en-US" sz="3200" dirty="0" smtClean="0"/>
              <a:t>L1 regularization</a:t>
            </a:r>
          </a:p>
          <a:p>
            <a:pPr lvl="1"/>
            <a:r>
              <a:rPr lang="en-US" sz="3200" dirty="0" smtClean="0"/>
              <a:t>Support Vector selection</a:t>
            </a:r>
          </a:p>
          <a:p>
            <a:pPr lvl="1"/>
            <a:r>
              <a:rPr lang="en-US" sz="3200" dirty="0" smtClean="0"/>
              <a:t>Feature selection/removal</a:t>
            </a:r>
          </a:p>
          <a:p>
            <a:endParaRPr lang="en-US" sz="3600" dirty="0" smtClean="0"/>
          </a:p>
          <a:p>
            <a:r>
              <a:rPr lang="en-US" sz="3600" dirty="0" smtClean="0"/>
              <a:t>Consolidate feature space</a:t>
            </a:r>
          </a:p>
          <a:p>
            <a:pPr lvl="1"/>
            <a:r>
              <a:rPr lang="en-US" sz="3200" dirty="0" smtClean="0"/>
              <a:t>Component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0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50179" cy="4351338"/>
          </a:xfrm>
        </p:spPr>
        <p:txBody>
          <a:bodyPr/>
          <a:lstStyle/>
          <a:p>
            <a:r>
              <a:rPr lang="en-US" dirty="0" smtClean="0"/>
              <a:t>Start with feature set: F={x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}</a:t>
            </a:r>
          </a:p>
          <a:p>
            <a:r>
              <a:rPr lang="en-US" dirty="0" smtClean="0"/>
              <a:t>Find classifier performance with set F: perform(F)</a:t>
            </a:r>
          </a:p>
          <a:p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Find classifier performance for removing feature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argmax</a:t>
            </a:r>
            <a:r>
              <a:rPr lang="en-US" baseline="-25000" dirty="0" err="1" smtClean="0"/>
              <a:t>i</a:t>
            </a:r>
            <a:r>
              <a:rPr lang="en-US" dirty="0" smtClean="0"/>
              <a:t> perform(F-x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feature that causes least decrease in performance:</a:t>
            </a:r>
            <a:br>
              <a:rPr lang="en-US" dirty="0" smtClean="0"/>
            </a:br>
            <a:r>
              <a:rPr lang="en-US" dirty="0" smtClean="0"/>
              <a:t>F=F-x</a:t>
            </a:r>
            <a:r>
              <a:rPr lang="en-US" baseline="-25000" dirty="0" smtClean="0"/>
              <a:t>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Repeat, using AIC or BIC as termination criterion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96463" y="4850301"/>
            <a:ext cx="4229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u="sng" dirty="0" smtClean="0">
                <a:solidFill>
                  <a:srgbClr val="0000FF"/>
                </a:solidFill>
              </a:rPr>
              <a:t>AIC</a:t>
            </a:r>
            <a:r>
              <a:rPr lang="en-US" sz="2800" dirty="0" smtClean="0">
                <a:solidFill>
                  <a:srgbClr val="0000FF"/>
                </a:solidFill>
              </a:rPr>
              <a:t>: log(L) - k</a:t>
            </a:r>
            <a:endParaRPr lang="en-US" sz="2800" dirty="0">
              <a:solidFill>
                <a:srgbClr val="0000FF"/>
              </a:solidFill>
            </a:endParaRPr>
          </a:p>
          <a:p>
            <a:pPr lvl="1"/>
            <a:endParaRPr lang="en-US" sz="800" dirty="0">
              <a:solidFill>
                <a:srgbClr val="0000FF"/>
              </a:solidFill>
            </a:endParaRPr>
          </a:p>
          <a:p>
            <a:pPr lvl="1"/>
            <a:r>
              <a:rPr lang="en-US" sz="3200" b="1" u="sng" dirty="0" smtClean="0">
                <a:solidFill>
                  <a:srgbClr val="0000FF"/>
                </a:solidFill>
              </a:rPr>
              <a:t>BIC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>
                <a:solidFill>
                  <a:srgbClr val="0000FF"/>
                </a:solidFill>
              </a:rPr>
              <a:t>log(L</a:t>
            </a:r>
            <a:r>
              <a:rPr lang="en-US" sz="2800" dirty="0" smtClean="0">
                <a:solidFill>
                  <a:srgbClr val="0000FF"/>
                </a:solidFill>
              </a:rPr>
              <a:t>) - 0.5 k </a:t>
            </a:r>
            <a:r>
              <a:rPr lang="en-US" sz="2800" dirty="0">
                <a:solidFill>
                  <a:srgbClr val="0000FF"/>
                </a:solidFill>
              </a:rPr>
              <a:t>log(m)</a:t>
            </a:r>
          </a:p>
        </p:txBody>
      </p:sp>
    </p:spTree>
    <p:extLst>
      <p:ext uri="{BB962C8B-B14F-4D97-AF65-F5344CB8AC3E}">
        <p14:creationId xmlns:p14="http://schemas.microsoft.com/office/powerpoint/2010/main" val="10447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 testing</a:t>
            </a:r>
            <a:r>
              <a:rPr lang="en-US" dirty="0"/>
              <a:t>: log(L</a:t>
            </a:r>
            <a:r>
              <a:rPr lang="en-US" dirty="0" smtClean="0"/>
              <a:t>)-k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19C9-FE74-4B95-8918-B91A6167737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538785"/>
              </p:ext>
            </p:extLst>
          </p:nvPr>
        </p:nvGraphicFramePr>
        <p:xfrm>
          <a:off x="1197811" y="1690688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863"/>
                <a:gridCol w="2406315"/>
                <a:gridCol w="2310064"/>
                <a:gridCol w="13047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Features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baseline="0" dirty="0" err="1" smtClean="0"/>
                        <a:t>num</a:t>
                      </a:r>
                      <a:r>
                        <a:rPr lang="en-US" sz="2400" baseline="0" dirty="0" smtClean="0"/>
                        <a:t> features)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</a:t>
                      </a:r>
                      <a:r>
                        <a:rPr lang="en-US" sz="2400" baseline="0" dirty="0" smtClean="0"/>
                        <a:t> (likelihood)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-42.3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F-{x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0" dirty="0" smtClean="0"/>
                        <a:t>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-41.5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F-{x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0" dirty="0" smtClean="0"/>
                        <a:t>,x</a:t>
                      </a:r>
                      <a:r>
                        <a:rPr lang="en-US" sz="2400" baseline="-25000" dirty="0" smtClean="0"/>
                        <a:t>24</a:t>
                      </a:r>
                      <a:r>
                        <a:rPr lang="en-US" sz="2400" baseline="0" dirty="0" smtClean="0"/>
                        <a:t>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-41.3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F-{x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dirty="0" smtClean="0"/>
                        <a:t>,x</a:t>
                      </a:r>
                      <a:r>
                        <a:rPr lang="en-US" sz="2400" baseline="-25000" dirty="0" smtClean="0"/>
                        <a:t>24</a:t>
                      </a:r>
                      <a:r>
                        <a:rPr lang="en-US" sz="2400" baseline="0" dirty="0" smtClean="0"/>
                        <a:t>,x</a:t>
                      </a:r>
                      <a:r>
                        <a:rPr lang="en-US" sz="2400" baseline="-25000" dirty="0" smtClean="0"/>
                        <a:t>32</a:t>
                      </a:r>
                      <a:r>
                        <a:rPr lang="en-US" sz="2400" baseline="0" dirty="0" smtClean="0"/>
                        <a:t>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-40.9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F-{x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dirty="0" smtClean="0"/>
                        <a:t>,x</a:t>
                      </a:r>
                      <a:r>
                        <a:rPr lang="en-US" sz="2400" baseline="-25000" dirty="0" smtClean="0"/>
                        <a:t>24</a:t>
                      </a:r>
                      <a:r>
                        <a:rPr lang="en-US" sz="2400" baseline="0" dirty="0" smtClean="0"/>
                        <a:t>,x</a:t>
                      </a:r>
                      <a:r>
                        <a:rPr lang="en-US" sz="2400" baseline="-25000" dirty="0" smtClean="0"/>
                        <a:t>32</a:t>
                      </a:r>
                      <a:r>
                        <a:rPr lang="en-US" sz="2400" baseline="0" dirty="0" smtClean="0"/>
                        <a:t>,x</a:t>
                      </a:r>
                      <a:r>
                        <a:rPr lang="en-US" sz="2400" baseline="-25000" dirty="0" smtClean="0"/>
                        <a:t>15</a:t>
                      </a:r>
                      <a:r>
                        <a:rPr lang="en-US" sz="2400" baseline="0" dirty="0" smtClean="0"/>
                        <a:t>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0.0001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-41.2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78568" y="3465095"/>
            <a:ext cx="8550443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4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535</Words>
  <Application>Microsoft Office PowerPoint</Application>
  <PresentationFormat>Widescreen</PresentationFormat>
  <Paragraphs>183</Paragraphs>
  <Slides>19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Dimensionality reduction</vt:lpstr>
      <vt:lpstr>The benefits of extra dimensions</vt:lpstr>
      <vt:lpstr>The risks of too-many dimensions</vt:lpstr>
      <vt:lpstr>Training vs. testing</vt:lpstr>
      <vt:lpstr>Goal: High Performance, Few Parameters</vt:lpstr>
      <vt:lpstr>Goal: |Data| &gt; |Parameters|</vt:lpstr>
      <vt:lpstr>Decreasing parameters</vt:lpstr>
      <vt:lpstr>Feature removal</vt:lpstr>
      <vt:lpstr>AIC testing: log(L)-k</vt:lpstr>
      <vt:lpstr>Feature selection</vt:lpstr>
      <vt:lpstr>Defining new feature axes</vt:lpstr>
      <vt:lpstr>Defining data points with new axes</vt:lpstr>
      <vt:lpstr>Component analysis</vt:lpstr>
      <vt:lpstr>Component analysis: examples</vt:lpstr>
      <vt:lpstr>Component analysis: examples</vt:lpstr>
      <vt:lpstr>Types of component analysis</vt:lpstr>
      <vt:lpstr>Principle component analysis (PCA)</vt:lpstr>
      <vt:lpstr>Independent component analysis (ICA)</vt:lpstr>
      <vt:lpstr>Evaluating components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Dimensionality reduction</dc:title>
  <dc:creator>ddleeds</dc:creator>
  <cp:lastModifiedBy>ddleeds</cp:lastModifiedBy>
  <cp:revision>58</cp:revision>
  <dcterms:created xsi:type="dcterms:W3CDTF">2015-10-21T04:32:24Z</dcterms:created>
  <dcterms:modified xsi:type="dcterms:W3CDTF">2015-11-15T21:57:13Z</dcterms:modified>
</cp:coreProperties>
</file>