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46DAC-BEC3-41CD-9A48-2990E7D4D1CA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E4DC7-0DED-4ADB-A105-22181197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7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E4DC7-0DED-4ADB-A105-221811970F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0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267A-2606-40BA-AA53-1411232AEB82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2E3B-337E-4B3F-A183-9CE5D8E0F31B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4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0EC3-6BC8-4873-844D-317B8EF55D0E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4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2D1-D9B1-45A6-983E-A9CFCF3006A7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E50A-7270-4C28-93FD-E3A68B15E0C8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8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54E8-FFDC-4B6F-9731-658F7A2A4406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8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E4EB-E924-4C28-8D45-71B744412DFE}" type="datetime1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7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C17-1E57-4374-8EA1-525911108159}" type="datetime1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5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E735-B655-4548-955F-C060AE9EF51C}" type="datetime1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5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F043-A6BB-4742-8825-C893B73C5A7C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6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F68F-80DE-4553-9219-81FD059D2DF6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7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F71A-9B8E-44A8-9D10-591C7A127B6C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DEFA-A279-4212-848D-68B634D11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0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Follow-ups to HMMs</a:t>
            </a:r>
            <a:br>
              <a:rPr lang="en-US" dirty="0" smtClean="0"/>
            </a:br>
            <a:r>
              <a:rPr lang="en-US" sz="4400" dirty="0" smtClean="0"/>
              <a:t>Graphical Models</a:t>
            </a:r>
            <a:br>
              <a:rPr lang="en-US" sz="4400" dirty="0" smtClean="0"/>
            </a:br>
            <a:r>
              <a:rPr lang="en-US" sz="4400" dirty="0" smtClean="0"/>
              <a:t>Semi-supervised learning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5677"/>
            <a:ext cx="9144000" cy="1655762"/>
          </a:xfrm>
        </p:spPr>
        <p:txBody>
          <a:bodyPr/>
          <a:lstStyle/>
          <a:p>
            <a:r>
              <a:rPr lang="en-US" dirty="0" smtClean="0"/>
              <a:t>CISC 5800</a:t>
            </a:r>
          </a:p>
          <a:p>
            <a:r>
              <a:rPr lang="en-US" dirty="0" smtClean="0"/>
              <a:t>Professor Daniel Leeds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classification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0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classes: {farm, zoo}</a:t>
            </a:r>
          </a:p>
          <a:p>
            <a:r>
              <a:rPr lang="en-US" dirty="0" smtClean="0"/>
              <a:t>5 labeled zoo articles, 5 labeled jungle articles</a:t>
            </a:r>
          </a:p>
          <a:p>
            <a:r>
              <a:rPr lang="en-US" dirty="0" smtClean="0"/>
              <a:t>100 unlabeled training articles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Features: [% bat, % elephant, % monkey, % snake, % lion, %penguin]</a:t>
            </a:r>
          </a:p>
          <a:p>
            <a:r>
              <a:rPr lang="en-US" dirty="0" smtClean="0"/>
              <a:t>E.g., % </a:t>
            </a:r>
            <a:r>
              <a:rPr lang="en-US" dirty="0" err="1" smtClean="0"/>
              <a:t>bat</a:t>
            </a:r>
            <a:r>
              <a:rPr lang="en-US" baseline="30000" dirty="0" err="1" smtClean="0"/>
              <a:t>i</a:t>
            </a:r>
            <a:r>
              <a:rPr lang="en-US" dirty="0" smtClean="0"/>
              <a:t> = #{</a:t>
            </a:r>
            <a:r>
              <a:rPr lang="en-US" dirty="0" err="1" smtClean="0"/>
              <a:t>wordsInArticle</a:t>
            </a:r>
            <a:r>
              <a:rPr lang="en-US" baseline="30000" dirty="0" err="1" smtClean="0"/>
              <a:t>i</a:t>
            </a:r>
            <a:r>
              <a:rPr lang="en-US" dirty="0" smtClean="0"/>
              <a:t>==bat}/#{</a:t>
            </a:r>
            <a:r>
              <a:rPr lang="en-US" dirty="0" err="1" smtClean="0"/>
              <a:t>wordsInArticle</a:t>
            </a:r>
            <a:r>
              <a:rPr lang="en-US" baseline="30000" dirty="0" err="1" smtClean="0"/>
              <a:t>i</a:t>
            </a:r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ogistic regression classifier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0026"/>
          </a:xfrm>
        </p:spPr>
        <p:txBody>
          <a:bodyPr>
            <a:normAutofit/>
          </a:bodyPr>
          <a:lstStyle/>
          <a:p>
            <a:r>
              <a:rPr lang="en-US" dirty="0" smtClean="0"/>
              <a:t>Learn </a:t>
            </a:r>
            <a:r>
              <a:rPr lang="en-US" b="1" dirty="0" smtClean="0"/>
              <a:t>w </a:t>
            </a:r>
            <a:r>
              <a:rPr lang="en-US" dirty="0" smtClean="0"/>
              <a:t> with labeled training data</a:t>
            </a:r>
            <a:endParaRPr lang="en-US" b="1" dirty="0" smtClean="0"/>
          </a:p>
          <a:p>
            <a:r>
              <a:rPr lang="en-US" dirty="0" smtClean="0"/>
              <a:t>Use classifier to assign labels to originally unlabeled training data</a:t>
            </a:r>
          </a:p>
          <a:p>
            <a:r>
              <a:rPr lang="en-US" dirty="0" smtClean="0"/>
              <a:t>Learn </a:t>
            </a:r>
            <a:r>
              <a:rPr lang="en-US" b="1" dirty="0" smtClean="0"/>
              <a:t>w</a:t>
            </a:r>
            <a:r>
              <a:rPr lang="en-US" dirty="0" smtClean="0"/>
              <a:t> with known and newly-assigned labels</a:t>
            </a:r>
          </a:p>
          <a:p>
            <a:r>
              <a:rPr lang="en-US" dirty="0" smtClean="0"/>
              <a:t>Use classifier to re-assign labels to originally unlabeled training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Converges to a stable answer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6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learning/classification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5168"/>
                <a:ext cx="9065654" cy="51676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classification, find highest probability class given features</a:t>
                </a:r>
              </a:p>
              <a:p>
                <a:r>
                  <a:rPr lang="en-US" dirty="0" smtClean="0"/>
                  <a:t>P(x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,…,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r>
                  <a:rPr lang="en-US" dirty="0" err="1" smtClean="0"/>
                  <a:t>|y</a:t>
                </a:r>
                <a:r>
                  <a:rPr lang="en-US" dirty="0" smtClean="0"/>
                  <a:t>=?)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Approaches:</a:t>
                </a:r>
              </a:p>
              <a:p>
                <a:r>
                  <a:rPr lang="en-US" dirty="0" smtClean="0"/>
                  <a:t>Learn/use function(s) for probability</a:t>
                </a:r>
              </a:p>
              <a:p>
                <a:pPr lvl="1"/>
                <a:r>
                  <a:rPr lang="en-US" dirty="0" smtClean="0"/>
                  <a:t>P(</a:t>
                </a:r>
                <a:r>
                  <a:rPr lang="en-US" dirty="0" err="1" smtClean="0"/>
                  <a:t>rumble|Y</a:t>
                </a:r>
                <a:r>
                  <a:rPr lang="en-US" dirty="0" smtClean="0"/>
                  <a:t>=dog)=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𝑑𝑜𝑔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𝑑𝑜𝑔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Learn/use probability look-up table for </a:t>
                </a:r>
                <a:br>
                  <a:rPr lang="en-US" dirty="0" smtClean="0"/>
                </a:br>
                <a:r>
                  <a:rPr lang="en-US" dirty="0" smtClean="0"/>
                  <a:t>each combination of features: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5168"/>
                <a:ext cx="9065654" cy="5167604"/>
              </a:xfrm>
              <a:blipFill rotWithShape="0">
                <a:blip r:embed="rId2"/>
                <a:stretch>
                  <a:fillRect l="-1412" t="-1887" r="-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53904"/>
              </p:ext>
            </p:extLst>
          </p:nvPr>
        </p:nvGraphicFramePr>
        <p:xfrm>
          <a:off x="6941713" y="4868572"/>
          <a:ext cx="441208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432"/>
                <a:gridCol w="2931655"/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baseline="0" dirty="0" smtClean="0"/>
                        <a:t>letter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P(letter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| word=“duck”)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“b”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“c”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probability over 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2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Problem with learning table with N features:</a:t>
            </a:r>
          </a:p>
          <a:p>
            <a:r>
              <a:rPr lang="en-US" dirty="0" smtClean="0"/>
              <a:t>If all dependent, exponential number of model parameters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Naïve Bayes – all independent</a:t>
            </a:r>
          </a:p>
          <a:p>
            <a:r>
              <a:rPr lang="en-US" dirty="0" smtClean="0"/>
              <a:t>Linear number of model </a:t>
            </a:r>
            <a:br>
              <a:rPr lang="en-US" dirty="0" smtClean="0"/>
            </a:br>
            <a:r>
              <a:rPr lang="en-US" dirty="0" smtClean="0"/>
              <a:t>parameters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if not all features are</a:t>
            </a:r>
            <a:br>
              <a:rPr lang="en-US" dirty="0" smtClean="0"/>
            </a:br>
            <a:r>
              <a:rPr lang="en-US" dirty="0" smtClean="0"/>
              <a:t>independent?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3558040"/>
                  </p:ext>
                </p:extLst>
              </p:nvPr>
            </p:nvGraphicFramePr>
            <p:xfrm>
              <a:off x="6387920" y="3490175"/>
              <a:ext cx="5713925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2785"/>
                    <a:gridCol w="1142785"/>
                    <a:gridCol w="1142785"/>
                    <a:gridCol w="1142785"/>
                    <a:gridCol w="1142785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Burglar breaks in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Alarm goes off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Jill gets a call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Zack gets a call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P(A,J,Z|B)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3558040"/>
                  </p:ext>
                </p:extLst>
              </p:nvPr>
            </p:nvGraphicFramePr>
            <p:xfrm>
              <a:off x="6387920" y="3490175"/>
              <a:ext cx="5713925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2785"/>
                    <a:gridCol w="1142785"/>
                    <a:gridCol w="1142785"/>
                    <a:gridCol w="1142785"/>
                    <a:gridCol w="1142785"/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Burglar breaks in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Alarm goes off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Jill gets a call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Zack gets a call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P(A,J,Z|B)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604" t="-580328" r="-20320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nets: conditional independence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0396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 Naïve Bayes: P(x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,x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|y) = P(x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|y)P(x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|y)P(x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|y)</a:t>
                </a:r>
              </a:p>
              <a:p>
                <a:endParaRPr lang="en-US" dirty="0"/>
              </a:p>
              <a:p>
                <a:r>
                  <a:rPr lang="en-US" dirty="0" smtClean="0"/>
                  <a:t>In Bayes nets, some variables depend on other variables:</a:t>
                </a:r>
              </a:p>
              <a:p>
                <a:pPr lvl="1"/>
                <a:r>
                  <a:rPr lang="en-US" dirty="0" smtClean="0"/>
                  <a:t>P(B, E, A, J, Z) = P(B) P(E) P(A|B,E) P(J|A) P(Z|A)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In general for Bayes nets:</a:t>
                </a:r>
              </a:p>
              <a:p>
                <a:pPr lvl="1"/>
                <a:r>
                  <a:rPr lang="en-US" dirty="0" smtClean="0"/>
                  <a:t>P(x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,…,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Pa(x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) are the “parents” of x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– the variables x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is </a:t>
                </a:r>
                <a:br>
                  <a:rPr lang="en-US" dirty="0" smtClean="0"/>
                </a:br>
                <a:r>
                  <a:rPr lang="en-US" dirty="0" smtClean="0"/>
                  <a:t>conditioned 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03964"/>
              </a:xfrm>
              <a:blipFill rotWithShape="0">
                <a:blip r:embed="rId2"/>
                <a:stretch>
                  <a:fillRect l="-1043" t="-2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8873542" y="3902924"/>
            <a:ext cx="1970469" cy="2408976"/>
            <a:chOff x="7508382" y="3873131"/>
            <a:chExt cx="1970469" cy="2408976"/>
          </a:xfrm>
        </p:grpSpPr>
        <p:sp>
          <p:nvSpPr>
            <p:cNvPr id="4" name="Oval 3"/>
            <p:cNvSpPr/>
            <p:nvPr/>
          </p:nvSpPr>
          <p:spPr>
            <a:xfrm>
              <a:off x="8822028" y="3873131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E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8165205" y="4652012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7508382" y="5638163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J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8822028" y="5638163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Z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508382" y="3873131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endCxn id="5" idx="1"/>
            </p:cNvCxnSpPr>
            <p:nvPr/>
          </p:nvCxnSpPr>
          <p:spPr>
            <a:xfrm>
              <a:off x="7836793" y="4517075"/>
              <a:ext cx="424602" cy="229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8725838" y="4469924"/>
              <a:ext cx="315131" cy="2763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7946264" y="5252063"/>
              <a:ext cx="315132" cy="386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8747374" y="5217444"/>
              <a:ext cx="293595" cy="4207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9530365" y="1471873"/>
            <a:ext cx="2343956" cy="16312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 – Burglar</a:t>
            </a:r>
          </a:p>
          <a:p>
            <a:r>
              <a:rPr lang="en-US" sz="2000" dirty="0" smtClean="0"/>
              <a:t>E – Earthquake</a:t>
            </a:r>
          </a:p>
          <a:p>
            <a:r>
              <a:rPr lang="en-US" sz="2000" dirty="0" smtClean="0"/>
              <a:t>A – Alarm goes off</a:t>
            </a:r>
          </a:p>
          <a:p>
            <a:r>
              <a:rPr lang="en-US" sz="2000" dirty="0" smtClean="0"/>
              <a:t>J – Jill is called</a:t>
            </a:r>
          </a:p>
          <a:p>
            <a:r>
              <a:rPr lang="en-US" sz="2000" dirty="0" smtClean="0"/>
              <a:t>Z – Zack is called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8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evaluation of Bayes nets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joint probabilities to find more probable </a:t>
                </a:r>
                <a:br>
                  <a:rPr lang="en-US" dirty="0" smtClean="0"/>
                </a:br>
                <a:r>
                  <a:rPr lang="en-US" dirty="0" smtClean="0"/>
                  <a:t>variable value</a:t>
                </a:r>
              </a:p>
              <a:p>
                <a:endParaRPr lang="en-US" dirty="0"/>
              </a:p>
              <a:p>
                <a:r>
                  <a:rPr lang="en-US" dirty="0" smtClean="0"/>
                  <a:t>Compute P(E=</a:t>
                </a:r>
                <a:r>
                  <a:rPr lang="en-US" dirty="0" err="1" smtClean="0"/>
                  <a:t>yes|A,J,Z</a:t>
                </a:r>
                <a:r>
                  <a:rPr lang="en-US" dirty="0" smtClean="0"/>
                  <a:t>), P(E=</a:t>
                </a:r>
                <a:r>
                  <a:rPr lang="en-US" dirty="0" err="1" smtClean="0"/>
                  <a:t>no|A,J,Z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𝑱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𝑱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𝑱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  <m:sup/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𝑱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𝒁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  <m:sup/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𝑱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𝒁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den>
                    </m:f>
                  </m:oMath>
                </a14:m>
                <a:r>
                  <a:rPr lang="en-US" b="1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  <m:sup/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d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</m:d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𝑱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𝒁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  <m:sup/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d>
                                  <m:dPr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</m:d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d>
                                  <m:dPr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</m:d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𝑱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𝒁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9982200" y="3857681"/>
            <a:ext cx="1970469" cy="2408976"/>
            <a:chOff x="7508382" y="3873131"/>
            <a:chExt cx="1970469" cy="2408976"/>
          </a:xfrm>
        </p:grpSpPr>
        <p:sp>
          <p:nvSpPr>
            <p:cNvPr id="5" name="Oval 4"/>
            <p:cNvSpPr/>
            <p:nvPr/>
          </p:nvSpPr>
          <p:spPr>
            <a:xfrm>
              <a:off x="8822028" y="3873131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E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8165205" y="4652012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508382" y="5638163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J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8822028" y="5638163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Z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508382" y="3873131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endCxn id="6" idx="1"/>
            </p:cNvCxnSpPr>
            <p:nvPr/>
          </p:nvCxnSpPr>
          <p:spPr>
            <a:xfrm>
              <a:off x="7836793" y="4517075"/>
              <a:ext cx="424602" cy="229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8725838" y="4469924"/>
              <a:ext cx="315131" cy="2763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7946264" y="5252063"/>
              <a:ext cx="315132" cy="386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747374" y="5217444"/>
              <a:ext cx="293595" cy="4207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530365" y="1471873"/>
            <a:ext cx="2343956" cy="16312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 – Burglar</a:t>
            </a:r>
          </a:p>
          <a:p>
            <a:r>
              <a:rPr lang="en-US" sz="2000" dirty="0" smtClean="0"/>
              <a:t>E – Earthquake</a:t>
            </a:r>
          </a:p>
          <a:p>
            <a:r>
              <a:rPr lang="en-US" sz="2000" dirty="0" smtClean="0"/>
              <a:t>A – Alarm goes off</a:t>
            </a:r>
          </a:p>
          <a:p>
            <a:r>
              <a:rPr lang="en-US" sz="2000" dirty="0" smtClean="0"/>
              <a:t>J – Jill is called</a:t>
            </a:r>
          </a:p>
          <a:p>
            <a:r>
              <a:rPr lang="en-US" sz="2000" dirty="0" smtClean="0"/>
              <a:t>Z – Zack is called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dirty="0" smtClean="0"/>
                  <a:t>If two variables x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and 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share same “parent,”</a:t>
                </a:r>
                <a:br>
                  <a:rPr lang="en-US" dirty="0" smtClean="0"/>
                </a:br>
                <a:r>
                  <a:rPr lang="en-US" dirty="0" smtClean="0"/>
                  <a:t>the x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and 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are independent given that parent</a:t>
                </a:r>
              </a:p>
              <a:p>
                <a:pPr marL="228600" lvl="1">
                  <a:spcBef>
                    <a:spcPts val="1000"/>
                  </a:spcBef>
                </a:pPr>
                <a:endParaRPr lang="en-US" dirty="0" smtClean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dirty="0" smtClean="0"/>
                  <a:t>J and Z are independent given A: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dirty="0" smtClean="0"/>
                  <a:t>”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8873542" y="3902924"/>
            <a:ext cx="1970469" cy="2408976"/>
            <a:chOff x="7508382" y="3873131"/>
            <a:chExt cx="1970469" cy="2408976"/>
          </a:xfrm>
        </p:grpSpPr>
        <p:sp>
          <p:nvSpPr>
            <p:cNvPr id="5" name="Oval 4"/>
            <p:cNvSpPr/>
            <p:nvPr/>
          </p:nvSpPr>
          <p:spPr>
            <a:xfrm>
              <a:off x="8822028" y="3873131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E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8165205" y="4652012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508382" y="5638163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J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8822028" y="5638163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Z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508382" y="3873131"/>
              <a:ext cx="656823" cy="64394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endCxn id="6" idx="1"/>
            </p:cNvCxnSpPr>
            <p:nvPr/>
          </p:nvCxnSpPr>
          <p:spPr>
            <a:xfrm>
              <a:off x="7836793" y="4517075"/>
              <a:ext cx="424602" cy="2292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8725838" y="4469924"/>
              <a:ext cx="315131" cy="2763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7946264" y="5252063"/>
              <a:ext cx="315132" cy="386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747374" y="5217444"/>
              <a:ext cx="293595" cy="4207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530365" y="1471873"/>
            <a:ext cx="2343956" cy="16312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 – Burglar</a:t>
            </a:r>
          </a:p>
          <a:p>
            <a:r>
              <a:rPr lang="en-US" sz="2000" dirty="0" smtClean="0"/>
              <a:t>E – Earthquake</a:t>
            </a:r>
          </a:p>
          <a:p>
            <a:r>
              <a:rPr lang="en-US" sz="2000" dirty="0" smtClean="0"/>
              <a:t>A – Alarm goes off</a:t>
            </a:r>
          </a:p>
          <a:p>
            <a:r>
              <a:rPr lang="en-US" sz="2000" dirty="0" smtClean="0"/>
              <a:t>J – Jill is called</a:t>
            </a:r>
          </a:p>
          <a:p>
            <a:r>
              <a:rPr lang="en-US" sz="2000" dirty="0" smtClean="0"/>
              <a:t>Z – Zack is called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3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HMM: a kind-of example of Bayes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63969" cy="4351338"/>
          </a:xfrm>
        </p:spPr>
        <p:txBody>
          <a:bodyPr/>
          <a:lstStyle/>
          <a:p>
            <a:r>
              <a:rPr lang="en-US" dirty="0" smtClean="0"/>
              <a:t>P(q</a:t>
            </a:r>
            <a:r>
              <a:rPr lang="en-US" baseline="-25000" dirty="0" smtClean="0"/>
              <a:t>1</a:t>
            </a:r>
            <a:r>
              <a:rPr lang="en-US" dirty="0" smtClean="0"/>
              <a:t>,q</a:t>
            </a:r>
            <a:r>
              <a:rPr lang="en-US" baseline="-25000" dirty="0" smtClean="0"/>
              <a:t>2</a:t>
            </a:r>
            <a:r>
              <a:rPr lang="en-US" dirty="0" smtClean="0"/>
              <a:t>,q</a:t>
            </a:r>
            <a:r>
              <a:rPr lang="en-US" baseline="-25000" dirty="0" smtClean="0"/>
              <a:t>3</a:t>
            </a:r>
            <a:r>
              <a:rPr lang="en-US" dirty="0" smtClean="0"/>
              <a:t>,o</a:t>
            </a:r>
            <a:r>
              <a:rPr lang="en-US" baseline="-25000" dirty="0" smtClean="0"/>
              <a:t>1</a:t>
            </a:r>
            <a:r>
              <a:rPr lang="en-US" dirty="0" smtClean="0"/>
              <a:t>,o</a:t>
            </a:r>
            <a:r>
              <a:rPr lang="en-US" baseline="-25000" dirty="0" smtClean="0"/>
              <a:t>2</a:t>
            </a:r>
            <a:r>
              <a:rPr lang="en-US" dirty="0" smtClean="0"/>
              <a:t>,o</a:t>
            </a:r>
            <a:r>
              <a:rPr lang="en-US" baseline="-25000" dirty="0" smtClean="0"/>
              <a:t>3</a:t>
            </a:r>
            <a:r>
              <a:rPr lang="en-US" dirty="0" smtClean="0"/>
              <a:t>) =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561915" y="1684654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735041" y="1684654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96577" y="1690688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6" idx="6"/>
            <a:endCxn id="4" idx="2"/>
          </p:cNvCxnSpPr>
          <p:nvPr/>
        </p:nvCxnSpPr>
        <p:spPr>
          <a:xfrm flipV="1">
            <a:off x="9119516" y="2046124"/>
            <a:ext cx="442399" cy="6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331004" y="2062772"/>
            <a:ext cx="442399" cy="6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547739" y="2763029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720865" y="2763029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401" y="2769063"/>
            <a:ext cx="722939" cy="72293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endCxn id="11" idx="0"/>
          </p:cNvCxnSpPr>
          <p:nvPr/>
        </p:nvCxnSpPr>
        <p:spPr>
          <a:xfrm flipH="1">
            <a:off x="8743871" y="2439115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914580" y="2468689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1048135" y="2439115"/>
            <a:ext cx="17607" cy="3299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40930" y="1825625"/>
            <a:ext cx="40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720444" y="1825625"/>
            <a:ext cx="40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916595" y="1826812"/>
            <a:ext cx="40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r>
              <a:rPr lang="en-US" sz="2000" baseline="-25000" dirty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549734" y="2914345"/>
            <a:ext cx="40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</a:t>
            </a:r>
            <a:r>
              <a:rPr lang="en-US" sz="2000" baseline="-25000" dirty="0" smtClean="0"/>
              <a:t>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688660" y="2933798"/>
            <a:ext cx="4058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0879393" y="2933798"/>
            <a:ext cx="4058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o</a:t>
            </a:r>
            <a:r>
              <a:rPr lang="en-US" sz="2000" baseline="-25000" dirty="0" smtClean="0"/>
              <a:t>3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Expectation-Maximization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27576"/>
              </a:xfrm>
            </p:spPr>
            <p:txBody>
              <a:bodyPr/>
              <a:lstStyle/>
              <a:p>
                <a:r>
                  <a:rPr lang="en-US" dirty="0" smtClean="0"/>
                  <a:t>Problem: Uncertain of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r>
                  <a:rPr lang="en-US" dirty="0" smtClean="0"/>
                  <a:t> (class), uncertain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 (parameters)</a:t>
                </a:r>
              </a:p>
              <a:p>
                <a:endParaRPr lang="en-US" dirty="0"/>
              </a:p>
              <a:p>
                <a:r>
                  <a:rPr lang="en-US" dirty="0" smtClean="0"/>
                  <a:t>Solution: Guess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r>
                  <a:rPr lang="en-US" dirty="0" smtClean="0"/>
                  <a:t>, deduce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, re-compute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r>
                  <a:rPr lang="en-US" dirty="0" smtClean="0"/>
                  <a:t>, re-compute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 … etc.</a:t>
                </a:r>
                <a:br>
                  <a:rPr lang="en-US" dirty="0" smtClean="0"/>
                </a:br>
                <a:r>
                  <a:rPr lang="en-US" dirty="0" smtClean="0"/>
                  <a:t>	OR:  Guess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, deduce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r>
                  <a:rPr lang="en-US" dirty="0" smtClean="0"/>
                  <a:t>, re-compute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, re-compute </a:t>
                </a:r>
                <a:r>
                  <a:rPr lang="en-US" dirty="0" err="1" smtClean="0"/>
                  <a:t>y</a:t>
                </a:r>
                <a:r>
                  <a:rPr lang="en-US" baseline="30000" dirty="0" err="1" smtClean="0"/>
                  <a:t>i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b="1" dirty="0" smtClean="0"/>
                  <a:t>Will converge to a solution</a:t>
                </a:r>
                <a:endParaRPr lang="en-US" b="1" dirty="0"/>
              </a:p>
              <a:p>
                <a:endParaRPr lang="en-US" dirty="0" smtClean="0"/>
              </a:p>
              <a:p>
                <a:r>
                  <a:rPr lang="en-US" dirty="0" smtClean="0"/>
                  <a:t>E step: Fill in expected values for missing variables</a:t>
                </a:r>
              </a:p>
              <a:p>
                <a:r>
                  <a:rPr lang="en-US" dirty="0" smtClean="0"/>
                  <a:t>M step: Regular MLE given known and filled-in variables</a:t>
                </a:r>
              </a:p>
              <a:p>
                <a:pPr marL="0" indent="0" algn="ctr">
                  <a:buNone/>
                </a:pPr>
                <a:r>
                  <a:rPr lang="en-US" b="1" dirty="0" smtClean="0"/>
                  <a:t>Also useful when there are holes in your data</a:t>
                </a:r>
                <a:endParaRPr lang="en-US" b="1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27576"/>
              </a:xfrm>
              <a:blipFill rotWithShape="0">
                <a:blip r:embed="rId2"/>
                <a:stretch>
                  <a:fillRect l="-1043" t="-1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3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0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Supervised: each training data point has known features and class label</a:t>
            </a:r>
          </a:p>
          <a:p>
            <a:r>
              <a:rPr lang="en-US" dirty="0" smtClean="0"/>
              <a:t>Most examples so far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Unsupervised: each training data point has known features,</a:t>
            </a:r>
            <a:br>
              <a:rPr lang="en-US" dirty="0" smtClean="0"/>
            </a:br>
            <a:r>
              <a:rPr lang="en-US" dirty="0" smtClean="0"/>
              <a:t>but no class label</a:t>
            </a:r>
          </a:p>
          <a:p>
            <a:r>
              <a:rPr lang="en-US" dirty="0" smtClean="0"/>
              <a:t>ICA – each component meant to describe subset of data points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Semi-supervised: each train data point has known features, </a:t>
            </a:r>
            <a:br>
              <a:rPr lang="en-US" dirty="0" smtClean="0"/>
            </a:br>
            <a:r>
              <a:rPr lang="en-US" dirty="0" smtClean="0"/>
              <a:t>but only some have class labels</a:t>
            </a:r>
          </a:p>
          <a:p>
            <a:r>
              <a:rPr lang="en-US" dirty="0" smtClean="0"/>
              <a:t>Related to expectation maximization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DEFA-A279-4212-848D-68B634D115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457</Words>
  <Application>Microsoft Office PowerPoint</Application>
  <PresentationFormat>Widescreen</PresentationFormat>
  <Paragraphs>162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Follow-ups to HMMs Graphical Models Semi-supervised learning</vt:lpstr>
      <vt:lpstr>Approaches to learning/classification</vt:lpstr>
      <vt:lpstr>Joint probability over N features</vt:lpstr>
      <vt:lpstr>Bayes nets: conditional independence</vt:lpstr>
      <vt:lpstr>Example evaluation of Bayes nets</vt:lpstr>
      <vt:lpstr>Conditional independence</vt:lpstr>
      <vt:lpstr>HMM: a kind-of example of Bayes nets</vt:lpstr>
      <vt:lpstr>Back to Expectation-Maximization</vt:lpstr>
      <vt:lpstr>Types of learning</vt:lpstr>
      <vt:lpstr>Document classification example</vt:lpstr>
      <vt:lpstr>Iterative learning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Follow-ups to HMMs Graphical Models Semi-supervised learning</dc:title>
  <dc:creator>ddleeds</dc:creator>
  <cp:lastModifiedBy>ddleeds</cp:lastModifiedBy>
  <cp:revision>12</cp:revision>
  <dcterms:created xsi:type="dcterms:W3CDTF">2015-11-30T23:04:35Z</dcterms:created>
  <dcterms:modified xsi:type="dcterms:W3CDTF">2015-12-04T21:09:58Z</dcterms:modified>
</cp:coreProperties>
</file>