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</p:sldIdLst>
  <p:sldSz cx="9144000" cy="6858000"/>
  <p:notesSz cx="6858000" cy="9144000"/>
  <p:defaultTextStyle>
    <a:lvl1pPr>
      <a:defRPr>
        <a:latin typeface="Gill Sans MT"/>
        <a:ea typeface="Gill Sans MT"/>
        <a:cs typeface="Gill Sans MT"/>
        <a:sym typeface="Gill Sans MT"/>
      </a:defRPr>
    </a:lvl1pPr>
    <a:lvl2pPr indent="457200">
      <a:defRPr>
        <a:latin typeface="Gill Sans MT"/>
        <a:ea typeface="Gill Sans MT"/>
        <a:cs typeface="Gill Sans MT"/>
        <a:sym typeface="Gill Sans MT"/>
      </a:defRPr>
    </a:lvl2pPr>
    <a:lvl3pPr indent="914400">
      <a:defRPr>
        <a:latin typeface="Gill Sans MT"/>
        <a:ea typeface="Gill Sans MT"/>
        <a:cs typeface="Gill Sans MT"/>
        <a:sym typeface="Gill Sans MT"/>
      </a:defRPr>
    </a:lvl3pPr>
    <a:lvl4pPr indent="1371600">
      <a:defRPr>
        <a:latin typeface="Gill Sans MT"/>
        <a:ea typeface="Gill Sans MT"/>
        <a:cs typeface="Gill Sans MT"/>
        <a:sym typeface="Gill Sans MT"/>
      </a:defRPr>
    </a:lvl4pPr>
    <a:lvl5pPr indent="1828800">
      <a:defRPr>
        <a:latin typeface="Gill Sans MT"/>
        <a:ea typeface="Gill Sans MT"/>
        <a:cs typeface="Gill Sans MT"/>
        <a:sym typeface="Gill Sans MT"/>
      </a:defRPr>
    </a:lvl5pPr>
    <a:lvl6pPr>
      <a:defRPr>
        <a:latin typeface="Gill Sans MT"/>
        <a:ea typeface="Gill Sans MT"/>
        <a:cs typeface="Gill Sans MT"/>
        <a:sym typeface="Gill Sans MT"/>
      </a:defRPr>
    </a:lvl6pPr>
    <a:lvl7pPr>
      <a:defRPr>
        <a:latin typeface="Gill Sans MT"/>
        <a:ea typeface="Gill Sans MT"/>
        <a:cs typeface="Gill Sans MT"/>
        <a:sym typeface="Gill Sans MT"/>
      </a:defRPr>
    </a:lvl7pPr>
    <a:lvl8pPr>
      <a:defRPr>
        <a:latin typeface="Gill Sans MT"/>
        <a:ea typeface="Gill Sans MT"/>
        <a:cs typeface="Gill Sans MT"/>
        <a:sym typeface="Gill Sans MT"/>
      </a:defRPr>
    </a:lvl8pPr>
    <a:lvl9pPr>
      <a:defRPr>
        <a:latin typeface="Gill Sans MT"/>
        <a:ea typeface="Gill Sans MT"/>
        <a:cs typeface="Gill Sans MT"/>
        <a:sym typeface="Gill Sans M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4D6E0"/>
          </a:solidFill>
        </a:fill>
      </a:tcStyle>
    </a:wholeTbl>
    <a:band2H>
      <a:tcTxStyle b="def" i="def"/>
      <a:tcStyle>
        <a:tcBdr/>
        <a:fill>
          <a:solidFill>
            <a:srgbClr val="EBECF0"/>
          </a:solidFill>
        </a:fill>
      </a:tcStyle>
    </a:band2H>
    <a:firstCol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27CA3"/>
          </a:solidFill>
        </a:fill>
      </a:tcStyle>
    </a:firstCol>
    <a:la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27CA3"/>
          </a:solidFill>
        </a:fill>
      </a:tcStyle>
    </a:lastRow>
    <a:fir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27CA3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E1E6"/>
          </a:solidFill>
        </a:fill>
      </a:tcStyle>
    </a:wholeTbl>
    <a:band2H>
      <a:tcTxStyle b="def" i="def"/>
      <a:tcStyle>
        <a:tcBdr/>
        <a:fill>
          <a:solidFill>
            <a:srgbClr val="EEF0F3"/>
          </a:solidFill>
        </a:fill>
      </a:tcStyle>
    </a:band2H>
    <a:firstCol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A7BA"/>
          </a:solidFill>
        </a:fill>
      </a:tcStyle>
    </a:firstCol>
    <a:la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A7BA"/>
          </a:solidFill>
        </a:fill>
      </a:tcStyle>
    </a:lastRow>
    <a:fir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A7BA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27CA3"/>
          </a:solidFill>
        </a:fill>
      </a:tcStyle>
    </a:firstCol>
    <a:lastRow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27CA3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Gill Sans MT"/>
          <a:ea typeface="Gill Sans MT"/>
          <a:cs typeface="Gill Sans M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Gill Sans MT"/>
          <a:ea typeface="Gill Sans MT"/>
          <a:cs typeface="Gill Sans M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56" name="Shape 5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1pPr>
    <a:lvl2pPr indent="228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2pPr>
    <a:lvl3pPr indent="457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3pPr>
    <a:lvl4pPr indent="685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4pPr>
    <a:lvl5pPr indent="9144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5pPr>
    <a:lvl6pPr indent="11430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6pPr>
    <a:lvl7pPr indent="13716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7pPr>
    <a:lvl8pPr indent="16002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8pPr>
    <a:lvl9pPr indent="1828800" defTabSz="457200">
      <a:lnSpc>
        <a:spcPct val="125000"/>
      </a:lnSpc>
      <a:defRPr sz="2400">
        <a:latin typeface="+mj-lt"/>
        <a:ea typeface="+mj-ea"/>
        <a:cs typeface="+mj-cs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457200" y="6353175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9" name="Shape 9"/>
          <p:cNvSpPr/>
          <p:nvPr/>
        </p:nvSpPr>
        <p:spPr>
          <a:xfrm>
            <a:off x="457200" y="1143000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0" name="Shape 10"/>
          <p:cNvSpPr/>
          <p:nvPr/>
        </p:nvSpPr>
        <p:spPr>
          <a:xfrm rot="5400000">
            <a:off x="419099" y="6467474"/>
            <a:ext cx="190501" cy="120652"/>
          </a:xfrm>
          <a:prstGeom prst="triangle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1" name="Shape 11"/>
          <p:cNvSpPr/>
          <p:nvPr>
            <p:ph type="sldNum" sz="quarter" idx="2"/>
          </p:nvPr>
        </p:nvSpPr>
        <p:spPr>
          <a:xfrm>
            <a:off x="612775" y="6356350"/>
            <a:ext cx="1981200" cy="307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ln w="6350" cap="rnd">
            <a:solidFill>
              <a:srgbClr val="727CA3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4" name="Shape 1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ln w="6350" cap="rnd">
            <a:solidFill>
              <a:srgbClr val="9FB8CD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" name="Shape 1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rgbClr val="727CA3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" name="Shape 1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7" name="Shape 17"/>
          <p:cNvSpPr/>
          <p:nvPr>
            <p:ph type="sldNum" sz="quarter" idx="2"/>
          </p:nvPr>
        </p:nvSpPr>
        <p:spPr>
          <a:xfrm>
            <a:off x="1216025" y="6354762"/>
            <a:ext cx="1219200" cy="3073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DDE9EC"/>
                </a:solidFill>
              </a:rPr>
              <a:t>Click to edit Master title style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Click to edit Master text styles</a:t>
            </a:r>
            <a:endParaRPr sz="2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Second level</a:t>
            </a:r>
            <a:endParaRPr sz="2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Third level</a:t>
            </a:r>
            <a:endParaRPr sz="2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Fourth level</a:t>
            </a:r>
            <a:endParaRPr sz="2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Fifth level</a:t>
            </a:r>
          </a:p>
        </p:txBody>
      </p:sp>
      <p:sp>
        <p:nvSpPr>
          <p:cNvPr id="21" name="Shape 2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457200" y="6353175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4" name="Shape 24"/>
          <p:cNvSpPr/>
          <p:nvPr/>
        </p:nvSpPr>
        <p:spPr>
          <a:xfrm>
            <a:off x="457200" y="1143000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5" name="Shape 25"/>
          <p:cNvSpPr/>
          <p:nvPr/>
        </p:nvSpPr>
        <p:spPr>
          <a:xfrm rot="5400000">
            <a:off x="419099" y="6467474"/>
            <a:ext cx="190501" cy="120652"/>
          </a:xfrm>
          <a:prstGeom prst="triangle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6" name="Shape 26"/>
          <p:cNvSpPr/>
          <p:nvPr/>
        </p:nvSpPr>
        <p:spPr>
          <a:xfrm rot="5400000">
            <a:off x="419099" y="6467474"/>
            <a:ext cx="190501" cy="120652"/>
          </a:xfrm>
          <a:prstGeom prst="triangle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7" name="Shape 2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64653"/>
                </a:solidFill>
              </a:rPr>
              <a:t>Click to edit Master title style</a:t>
            </a:r>
          </a:p>
        </p:txBody>
      </p:sp>
      <p:sp>
        <p:nvSpPr>
          <p:cNvPr id="28" name="Shape 2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>
              <a:defRPr sz="1800"/>
            </a:pPr>
            <a:r>
              <a:rPr sz="2600"/>
              <a:t>Click to edit Master text styles</a:t>
            </a:r>
            <a:endParaRPr sz="2600"/>
          </a:p>
          <a:p>
            <a:pPr lvl="1">
              <a:defRPr sz="1800"/>
            </a:pPr>
            <a:r>
              <a:rPr sz="2600"/>
              <a:t>Second level</a:t>
            </a:r>
            <a:endParaRPr sz="2600"/>
          </a:p>
          <a:p>
            <a:pPr lvl="2">
              <a:defRPr sz="1800"/>
            </a:pPr>
            <a:r>
              <a:rPr sz="2600"/>
              <a:t>Third level</a:t>
            </a:r>
            <a:endParaRPr sz="2600"/>
          </a:p>
          <a:p>
            <a:pPr lvl="3">
              <a:defRPr sz="1800"/>
            </a:pPr>
            <a:r>
              <a:rPr sz="2600"/>
              <a:t>Fourth level</a:t>
            </a:r>
            <a:endParaRPr sz="2600"/>
          </a:p>
          <a:p>
            <a:pPr lvl="4">
              <a:defRPr sz="1800"/>
            </a:pPr>
            <a:r>
              <a:rPr sz="2600"/>
              <a:t>Fifth level</a:t>
            </a:r>
          </a:p>
        </p:txBody>
      </p:sp>
      <p:sp>
        <p:nvSpPr>
          <p:cNvPr id="29" name="Shape 29"/>
          <p:cNvSpPr/>
          <p:nvPr>
            <p:ph type="sldNum" sz="quarter" idx="2"/>
          </p:nvPr>
        </p:nvSpPr>
        <p:spPr>
          <a:xfrm>
            <a:off x="612775" y="6356350"/>
            <a:ext cx="1981200" cy="307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457200" y="6353175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2" name="Shape 32"/>
          <p:cNvSpPr/>
          <p:nvPr/>
        </p:nvSpPr>
        <p:spPr>
          <a:xfrm rot="5400000">
            <a:off x="419099" y="6467474"/>
            <a:ext cx="190501" cy="120652"/>
          </a:xfrm>
          <a:prstGeom prst="triangle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xfrm>
            <a:off x="612775" y="6356350"/>
            <a:ext cx="1981200" cy="307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457200" y="6353175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6" name="Shape 36"/>
          <p:cNvSpPr/>
          <p:nvPr/>
        </p:nvSpPr>
        <p:spPr>
          <a:xfrm flipH="1">
            <a:off x="6179184" y="307022"/>
            <a:ext cx="2" cy="6035676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7" name="Shape 37"/>
          <p:cNvSpPr/>
          <p:nvPr/>
        </p:nvSpPr>
        <p:spPr>
          <a:xfrm rot="5400000">
            <a:off x="419099" y="6467474"/>
            <a:ext cx="190501" cy="120652"/>
          </a:xfrm>
          <a:prstGeom prst="triangle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64653"/>
                </a:solidFill>
              </a:rPr>
              <a:t>Click to edit Master title style</a:t>
            </a:r>
          </a:p>
        </p:txBody>
      </p:sp>
      <p:sp>
        <p:nvSpPr>
          <p:cNvPr id="39" name="Shape 3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>
              <a:defRPr sz="1800"/>
            </a:pPr>
            <a:r>
              <a:rPr sz="2600"/>
              <a:t>Click to edit Master text styles</a:t>
            </a:r>
            <a:endParaRPr sz="2600"/>
          </a:p>
          <a:p>
            <a:pPr lvl="1">
              <a:defRPr sz="1800"/>
            </a:pPr>
            <a:r>
              <a:rPr sz="2600"/>
              <a:t>Second level</a:t>
            </a:r>
            <a:endParaRPr sz="2600"/>
          </a:p>
          <a:p>
            <a:pPr lvl="2">
              <a:defRPr sz="1800"/>
            </a:pPr>
            <a:r>
              <a:rPr sz="2600"/>
              <a:t>Third level</a:t>
            </a:r>
            <a:endParaRPr sz="2600"/>
          </a:p>
          <a:p>
            <a:pPr lvl="3">
              <a:defRPr sz="1800"/>
            </a:pPr>
            <a:r>
              <a:rPr sz="2600"/>
              <a:t>Fourth level</a:t>
            </a:r>
            <a:endParaRPr sz="2600"/>
          </a:p>
          <a:p>
            <a:pPr lvl="4">
              <a:defRPr sz="1800"/>
            </a:pPr>
            <a:r>
              <a:rPr sz="2600"/>
              <a:t>Fifth level</a:t>
            </a:r>
          </a:p>
        </p:txBody>
      </p:sp>
      <p:sp>
        <p:nvSpPr>
          <p:cNvPr id="40" name="Shape 40"/>
          <p:cNvSpPr/>
          <p:nvPr>
            <p:ph type="sldNum" sz="quarter" idx="2"/>
          </p:nvPr>
        </p:nvSpPr>
        <p:spPr>
          <a:xfrm>
            <a:off x="612775" y="6356350"/>
            <a:ext cx="1981200" cy="307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" y="6353175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43" name="Shape 43"/>
          <p:cNvSpPr/>
          <p:nvPr/>
        </p:nvSpPr>
        <p:spPr>
          <a:xfrm rot="5400000">
            <a:off x="419099" y="6467474"/>
            <a:ext cx="190501" cy="120652"/>
          </a:xfrm>
          <a:prstGeom prst="triangle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4" name="Shape 44"/>
          <p:cNvSpPr/>
          <p:nvPr/>
        </p:nvSpPr>
        <p:spPr>
          <a:xfrm>
            <a:off x="457200" y="500062"/>
            <a:ext cx="182563" cy="685801"/>
          </a:xfrm>
          <a:prstGeom prst="rect">
            <a:avLst/>
          </a:prstGeom>
          <a:solidFill>
            <a:srgbClr val="727CA3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5" name="Shape 4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DDE9EC"/>
                </a:solidFill>
              </a:rPr>
              <a:t>Click to edit Master title style</a:t>
            </a:r>
          </a:p>
        </p:txBody>
      </p:sp>
      <p:sp>
        <p:nvSpPr>
          <p:cNvPr id="46" name="Shape 4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Click to edit Master text styles</a:t>
            </a:r>
            <a:endParaRPr sz="2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Second level</a:t>
            </a:r>
            <a:endParaRPr sz="2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Third level</a:t>
            </a:r>
            <a:endParaRPr sz="2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Fourth level</a:t>
            </a:r>
            <a:endParaRPr sz="2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Fifth level</a:t>
            </a:r>
          </a:p>
        </p:txBody>
      </p:sp>
      <p:sp>
        <p:nvSpPr>
          <p:cNvPr id="47" name="Shape 47"/>
          <p:cNvSpPr/>
          <p:nvPr>
            <p:ph type="sldNum" sz="quarter" idx="2"/>
          </p:nvPr>
        </p:nvSpPr>
        <p:spPr>
          <a:xfrm>
            <a:off x="612775" y="6356350"/>
            <a:ext cx="1981200" cy="307340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457200" y="6353175"/>
            <a:ext cx="8229600" cy="0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50" name="Shape 50"/>
          <p:cNvSpPr/>
          <p:nvPr/>
        </p:nvSpPr>
        <p:spPr>
          <a:xfrm rot="5400000">
            <a:off x="419099" y="6467474"/>
            <a:ext cx="190501" cy="120652"/>
          </a:xfrm>
          <a:prstGeom prst="triangle">
            <a:avLst/>
          </a:prstGeom>
          <a:solidFill>
            <a:srgbClr val="9FB8CD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51" name="Shape 51"/>
          <p:cNvSpPr/>
          <p:nvPr/>
        </p:nvSpPr>
        <p:spPr>
          <a:xfrm flipH="1">
            <a:off x="6557009" y="276860"/>
            <a:ext cx="1" cy="5851525"/>
          </a:xfrm>
          <a:prstGeom prst="line">
            <a:avLst/>
          </a:prstGeom>
          <a:ln>
            <a:solidFill>
              <a:srgbClr val="9FB8CD"/>
            </a:solidFill>
            <a:prstDash val="dash"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52" name="Shape 5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64653"/>
                </a:solidFill>
              </a:rPr>
              <a:t>Click to edit Master title style</a:t>
            </a:r>
          </a:p>
        </p:txBody>
      </p:sp>
      <p:sp>
        <p:nvSpPr>
          <p:cNvPr id="53" name="Shape 5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>
              <a:defRPr sz="1800"/>
            </a:pPr>
            <a:r>
              <a:rPr sz="2600"/>
              <a:t>Click to edit Master text styles</a:t>
            </a:r>
            <a:endParaRPr sz="2600"/>
          </a:p>
          <a:p>
            <a:pPr lvl="1">
              <a:defRPr sz="1800"/>
            </a:pPr>
            <a:r>
              <a:rPr sz="2600"/>
              <a:t>Second level</a:t>
            </a:r>
            <a:endParaRPr sz="2600"/>
          </a:p>
          <a:p>
            <a:pPr lvl="2">
              <a:defRPr sz="1800"/>
            </a:pPr>
            <a:r>
              <a:rPr sz="2600"/>
              <a:t>Third level</a:t>
            </a:r>
            <a:endParaRPr sz="2600"/>
          </a:p>
          <a:p>
            <a:pPr lvl="3">
              <a:defRPr sz="1800"/>
            </a:pPr>
            <a:r>
              <a:rPr sz="2600"/>
              <a:t>Fourth level</a:t>
            </a:r>
            <a:endParaRPr sz="2600"/>
          </a:p>
          <a:p>
            <a:pPr lvl="4">
              <a:defRPr sz="1800"/>
            </a:pPr>
            <a:r>
              <a:rPr sz="2600"/>
              <a:t>Fifth level</a:t>
            </a:r>
          </a:p>
        </p:txBody>
      </p:sp>
      <p:sp>
        <p:nvSpPr>
          <p:cNvPr id="54" name="Shape 54"/>
          <p:cNvSpPr/>
          <p:nvPr>
            <p:ph type="sldNum" sz="quarter" idx="2"/>
          </p:nvPr>
        </p:nvSpPr>
        <p:spPr>
          <a:xfrm>
            <a:off x="612775" y="6356350"/>
            <a:ext cx="1981200" cy="307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465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ln w="6350" cap="rnd">
            <a:solidFill>
              <a:srgbClr val="727CA3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3" name="Shape 3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rgbClr val="727CA3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" name="Shape 4"/>
          <p:cNvSpPr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DDE9EC"/>
                </a:solidFill>
              </a:rPr>
              <a:t>Click to edit Master title style</a:t>
            </a:r>
          </a:p>
        </p:txBody>
      </p:sp>
      <p:sp>
        <p:nvSpPr>
          <p:cNvPr id="5" name="Shape 5"/>
          <p:cNvSpPr/>
          <p:nvPr>
            <p:ph type="body" idx="1"/>
          </p:nvPr>
        </p:nvSpPr>
        <p:spPr>
          <a:xfrm>
            <a:off x="457200" y="1219200"/>
            <a:ext cx="8229600" cy="5638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Click to edit Master text styles</a:t>
            </a:r>
            <a:endParaRPr sz="2600">
              <a:solidFill>
                <a:srgbClr val="FFFFFF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Second level</a:t>
            </a:r>
            <a:endParaRPr sz="2600">
              <a:solidFill>
                <a:srgbClr val="FFFFFF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Third level</a:t>
            </a:r>
            <a:endParaRPr sz="2600">
              <a:solidFill>
                <a:srgbClr val="FFFFFF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Fourth level</a:t>
            </a:r>
            <a:endParaRPr sz="2600">
              <a:solidFill>
                <a:srgbClr val="FFFFFF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Fifth level</a:t>
            </a:r>
          </a:p>
        </p:txBody>
      </p:sp>
      <p:sp>
        <p:nvSpPr>
          <p:cNvPr id="6" name="Shape 6"/>
          <p:cNvSpPr/>
          <p:nvPr>
            <p:ph type="sldNum" sz="quarter" idx="2"/>
          </p:nvPr>
        </p:nvSpPr>
        <p:spPr>
          <a:xfrm>
            <a:off x="1069975" y="6354762"/>
            <a:ext cx="1520825" cy="307341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DDE9EC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transition spd="med" advClick="1"/>
  <p:txStyles>
    <p:titleStyle>
      <a:lvl1pPr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1pPr>
      <a:lvl2pPr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2pPr>
      <a:lvl3pPr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3pPr>
      <a:lvl4pPr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4pPr>
      <a:lvl5pPr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5pPr>
      <a:lvl6pPr indent="457200"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6pPr>
      <a:lvl7pPr indent="914400"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7pPr>
      <a:lvl8pPr indent="1371600"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8pPr>
      <a:lvl9pPr indent="1828800">
        <a:defRPr sz="3200">
          <a:solidFill>
            <a:srgbClr val="DDE9EC"/>
          </a:solidFill>
          <a:latin typeface="Bookman Old Style"/>
          <a:ea typeface="Bookman Old Style"/>
          <a:cs typeface="Bookman Old Style"/>
          <a:sym typeface="Bookman Old Style"/>
        </a:defRPr>
      </a:lvl9pPr>
    </p:titleStyle>
    <p:bodyStyle>
      <a:lvl1pPr marL="273050" indent="-273050">
        <a:spcBef>
          <a:spcPts val="600"/>
        </a:spcBef>
        <a:buClr>
          <a:srgbClr val="727CA3"/>
        </a:buClr>
        <a:buSzPct val="76000"/>
        <a:buFont typeface="Wingdings 3"/>
        <a:buChar char="◻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1pPr>
      <a:lvl2pPr marL="583302" indent="-308665">
        <a:spcBef>
          <a:spcPts val="600"/>
        </a:spcBef>
        <a:buClr>
          <a:srgbClr val="727CA3"/>
        </a:buClr>
        <a:buSzPct val="76000"/>
        <a:buFont typeface="Wingdings 3"/>
        <a:buChar char="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2pPr>
      <a:lvl3pPr marL="890905" indent="-297180">
        <a:spcBef>
          <a:spcPts val="600"/>
        </a:spcBef>
        <a:buClr>
          <a:srgbClr val="727CA3"/>
        </a:buClr>
        <a:buSzPct val="76000"/>
        <a:buFont typeface="Wingdings 3"/>
        <a:buChar char="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3pPr>
      <a:lvl4pPr marL="1198562" indent="-330200">
        <a:spcBef>
          <a:spcPts val="600"/>
        </a:spcBef>
        <a:buClr>
          <a:srgbClr val="727CA3"/>
        </a:buClr>
        <a:buSzPct val="70000"/>
        <a:buFont typeface="Wingdings 3"/>
        <a:buChar char="◻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4pPr>
      <a:lvl5pPr marL="1514475" indent="-371475">
        <a:spcBef>
          <a:spcPts val="600"/>
        </a:spcBef>
        <a:buClr>
          <a:srgbClr val="727CA3"/>
        </a:buClr>
        <a:buSzPct val="70000"/>
        <a:buFont typeface="Wingdings 3"/>
        <a:buChar char="◻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5pPr>
      <a:lvl6pPr marL="1971675" indent="-371475">
        <a:spcBef>
          <a:spcPts val="600"/>
        </a:spcBef>
        <a:buClr>
          <a:srgbClr val="727CA3"/>
        </a:buClr>
        <a:buSzPct val="70000"/>
        <a:buFont typeface="Wingdings 3"/>
        <a:buChar char="•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6pPr>
      <a:lvl7pPr marL="2428875" indent="-371475">
        <a:spcBef>
          <a:spcPts val="600"/>
        </a:spcBef>
        <a:buClr>
          <a:srgbClr val="727CA3"/>
        </a:buClr>
        <a:buSzPct val="70000"/>
        <a:buFont typeface="Wingdings 3"/>
        <a:buChar char="•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7pPr>
      <a:lvl8pPr marL="2886075" indent="-371475">
        <a:spcBef>
          <a:spcPts val="600"/>
        </a:spcBef>
        <a:buClr>
          <a:srgbClr val="727CA3"/>
        </a:buClr>
        <a:buSzPct val="70000"/>
        <a:buFont typeface="Wingdings 3"/>
        <a:buChar char="•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8pPr>
      <a:lvl9pPr marL="3343275" indent="-371475">
        <a:spcBef>
          <a:spcPts val="600"/>
        </a:spcBef>
        <a:buClr>
          <a:srgbClr val="727CA3"/>
        </a:buClr>
        <a:buSzPct val="70000"/>
        <a:buFont typeface="Wingdings 3"/>
        <a:buChar char="•"/>
        <a:defRPr sz="2600">
          <a:solidFill>
            <a:srgbClr val="FFFFFF"/>
          </a:solidFill>
          <a:latin typeface="Gill Sans MT"/>
          <a:ea typeface="Gill Sans MT"/>
          <a:cs typeface="Gill Sans MT"/>
          <a:sym typeface="Gill Sans MT"/>
        </a:defRPr>
      </a:lvl9pPr>
    </p:bodyStyle>
    <p:otherStyle>
      <a:lvl1pPr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1pPr>
      <a:lvl2pPr indent="457200"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2pPr>
      <a:lvl3pPr indent="914400"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3pPr>
      <a:lvl4pPr indent="1371600"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4pPr>
      <a:lvl5pPr indent="1828800"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5pPr>
      <a:lvl6pPr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6pPr>
      <a:lvl7pPr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7pPr>
      <a:lvl8pPr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8pPr>
      <a:lvl9pPr>
        <a:defRPr sz="1400">
          <a:solidFill>
            <a:schemeClr val="tx1"/>
          </a:solidFill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
</file>

<file path=ppt/slides/_rels/slide2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
</file>

<file path=ppt/slides/_rels/slide3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
</file>

<file path=ppt/slides/_rels/slide3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
</file>

<file path=ppt/slides/_rels/slide3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10.png"/></Relationships>

</file>

<file path=ppt/slides/_rels/slide4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/>
          <p:nvPr>
            <p:ph type="title" idx="4294967295"/>
          </p:nvPr>
        </p:nvSpPr>
        <p:spPr>
          <a:xfrm>
            <a:off x="1219200" y="3733800"/>
            <a:ext cx="6858000" cy="990600"/>
          </a:xfrm>
          <a:prstGeom prst="rect">
            <a:avLst/>
          </a:prstGeom>
        </p:spPr>
        <p:txBody>
          <a:bodyPr lIns="0" tIns="0" rIns="0" bIns="0" anchor="t">
            <a:normAutofit fontScale="100000" lnSpcReduction="0"/>
          </a:bodyPr>
          <a:lstStyle/>
          <a:p>
            <a:pPr lvl="0" algn="r" defTabSz="68580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444455"/>
                </a:solidFill>
                <a:effectLst>
                  <a:outerShdw sx="100000" sy="100000" kx="0" ky="0" algn="b" rotWithShape="0" blurRad="9525" dist="19050" dir="2700000">
                    <a:srgbClr val="DDDDDD"/>
                  </a:outerShdw>
                </a:effectLst>
              </a:rPr>
              <a:t>Counting </a:t>
            </a:r>
            <a:br>
              <a:rPr sz="3000">
                <a:solidFill>
                  <a:srgbClr val="444455"/>
                </a:solidFill>
                <a:effectLst>
                  <a:outerShdw sx="100000" sy="100000" kx="0" ky="0" algn="b" rotWithShape="0" blurRad="9525" dist="19050" dir="2700000">
                    <a:srgbClr val="DDDDDD"/>
                  </a:outerShdw>
                </a:effectLst>
              </a:rPr>
            </a:br>
            <a:r>
              <a:rPr sz="3000">
                <a:solidFill>
                  <a:srgbClr val="444455"/>
                </a:solidFill>
                <a:effectLst>
                  <a:outerShdw sx="100000" sy="100000" kx="0" ky="0" algn="b" rotWithShape="0" blurRad="9525" dist="19050" dir="2700000">
                    <a:srgbClr val="DDDDDD"/>
                  </a:outerShdw>
                </a:effectLst>
              </a:rPr>
              <a:t>(</a:t>
            </a:r>
            <a:r>
              <a:rPr sz="2625">
                <a:solidFill>
                  <a:srgbClr val="444455"/>
                </a:solidFill>
                <a:effectLst>
                  <a:outerShdw sx="100000" sy="100000" kx="0" ky="0" algn="b" rotWithShape="0" blurRad="9525" dist="19050" dir="2700000">
                    <a:srgbClr val="DDDDDD"/>
                  </a:outerShdw>
                </a:effectLst>
              </a:rPr>
              <a:t>Enumerative Combinatorics)</a:t>
            </a:r>
          </a:p>
        </p:txBody>
      </p:sp>
      <p:sp>
        <p:nvSpPr>
          <p:cNvPr id="59" name="Shape 59"/>
          <p:cNvSpPr/>
          <p:nvPr>
            <p:ph type="body" idx="4294967295"/>
          </p:nvPr>
        </p:nvSpPr>
        <p:spPr>
          <a:xfrm>
            <a:off x="1219200" y="5124450"/>
            <a:ext cx="6858000" cy="5334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marL="0" indent="0" algn="r">
              <a:buSzTx/>
              <a:buNone/>
              <a:defRPr sz="2000">
                <a:solidFill>
                  <a:srgbClr val="464653"/>
                </a:solidFill>
                <a:latin typeface="Bookman Old Style"/>
                <a:ea typeface="Bookman Old Style"/>
                <a:cs typeface="Bookman Old Style"/>
                <a:sym typeface="Bookman Old Style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464653"/>
                </a:solidFill>
              </a:rPr>
              <a:t>X. Zhang, Fordham Univ.</a:t>
            </a:r>
          </a:p>
        </p:txBody>
      </p:sp>
      <p:sp>
        <p:nvSpPr>
          <p:cNvPr id="60" name="Shape 60"/>
          <p:cNvSpPr/>
          <p:nvPr/>
        </p:nvSpPr>
        <p:spPr>
          <a:xfrm>
            <a:off x="1216025" y="6354762"/>
            <a:ext cx="1219200" cy="307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1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title" idx="4294967295"/>
          </p:nvPr>
        </p:nvSpPr>
        <p:spPr>
          <a:xfrm>
            <a:off x="533400" y="-1"/>
            <a:ext cx="7499350" cy="114300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Use </a:t>
            </a:r>
            <a:r>
              <a:rPr sz="3200">
                <a:solidFill>
                  <a:srgbClr val="C00000"/>
                </a:solidFill>
              </a:rPr>
              <a:t>Table</a:t>
            </a:r>
            <a:r>
              <a:rPr sz="3200">
                <a:solidFill>
                  <a:srgbClr val="444455"/>
                </a:solidFill>
              </a:rPr>
              <a:t> to organize counting</a:t>
            </a:r>
          </a:p>
        </p:txBody>
      </p:sp>
      <p:sp>
        <p:nvSpPr>
          <p:cNvPr id="95" name="Shape 95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10</a:t>
            </a:r>
          </a:p>
        </p:txBody>
      </p:sp>
      <p:sp>
        <p:nvSpPr>
          <p:cNvPr id="96" name="Shape 96"/>
          <p:cNvSpPr/>
          <p:nvPr>
            <p:ph type="body" idx="4294967295"/>
          </p:nvPr>
        </p:nvSpPr>
        <p:spPr>
          <a:xfrm>
            <a:off x="381000" y="1447799"/>
            <a:ext cx="8229600" cy="495300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78447" indent="-378447" defTabSz="905255">
              <a:lnSpc>
                <a:spcPct val="90000"/>
              </a:lnSpc>
              <a:spcBef>
                <a:spcPts val="500"/>
              </a:spcBef>
              <a:buChar char=""/>
              <a:defRPr sz="1800">
                <a:solidFill>
                  <a:srgbClr val="000000"/>
                </a:solidFill>
              </a:defRPr>
            </a:pPr>
            <a:r>
              <a:rPr sz="2772"/>
              <a:t>Fix color first, and vary styles</a:t>
            </a:r>
            <a:endParaRPr sz="2772"/>
          </a:p>
          <a:p>
            <a:pPr lvl="1" marL="632317" indent="-360425" defTabSz="905255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464653"/>
                </a:solidFill>
              </a:rPr>
              <a:t>Table is a nature solution</a:t>
            </a:r>
            <a:endParaRPr sz="2376">
              <a:solidFill>
                <a:srgbClr val="464653"/>
              </a:solidFill>
            </a:endParaRPr>
          </a:p>
          <a:p>
            <a:pPr lvl="1" marL="542210" indent="-270319" defTabSz="905255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endParaRPr sz="2376">
              <a:solidFill>
                <a:srgbClr val="464653"/>
              </a:solidFill>
            </a:endParaRPr>
          </a:p>
          <a:p>
            <a:pPr lvl="1" marL="542210" indent="-270319" defTabSz="905255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endParaRPr sz="2376">
              <a:solidFill>
                <a:srgbClr val="464653"/>
              </a:solidFill>
            </a:endParaRPr>
          </a:p>
          <a:p>
            <a:pPr lvl="1" marL="542210" indent="-270319" defTabSz="905255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endParaRPr sz="2376">
              <a:solidFill>
                <a:srgbClr val="464653"/>
              </a:solidFill>
            </a:endParaRPr>
          </a:p>
          <a:p>
            <a:pPr lvl="1" marL="542210" indent="-270319" defTabSz="905255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endParaRPr sz="2376">
              <a:solidFill>
                <a:srgbClr val="464653"/>
              </a:solidFill>
            </a:endParaRPr>
          </a:p>
          <a:p>
            <a:pPr lvl="1" marL="542210" indent="-270319" defTabSz="905255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endParaRPr sz="2376">
              <a:solidFill>
                <a:srgbClr val="464653"/>
              </a:solidFill>
            </a:endParaRPr>
          </a:p>
          <a:p>
            <a:pPr lvl="1" marL="542210" indent="-270319" defTabSz="905255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endParaRPr sz="2376">
              <a:solidFill>
                <a:srgbClr val="464653"/>
              </a:solidFill>
            </a:endParaRPr>
          </a:p>
          <a:p>
            <a:pPr lvl="0" marL="270319" indent="-270319" defTabSz="905255">
              <a:lnSpc>
                <a:spcPct val="90000"/>
              </a:lnSpc>
              <a:spcBef>
                <a:spcPts val="500"/>
              </a:spcBef>
              <a:buChar char=""/>
              <a:defRPr sz="1800">
                <a:solidFill>
                  <a:srgbClr val="000000"/>
                </a:solidFill>
              </a:defRPr>
            </a:pPr>
            <a:endParaRPr sz="2772"/>
          </a:p>
          <a:p>
            <a:pPr lvl="0" marL="378447" indent="-378447" defTabSz="905255">
              <a:lnSpc>
                <a:spcPct val="90000"/>
              </a:lnSpc>
              <a:spcBef>
                <a:spcPts val="500"/>
              </a:spcBef>
              <a:buChar char=""/>
              <a:defRPr sz="1800">
                <a:solidFill>
                  <a:srgbClr val="000000"/>
                </a:solidFill>
              </a:defRPr>
            </a:pPr>
            <a:r>
              <a:rPr sz="2772"/>
              <a:t>What if we can also choose size, Medium, Small or Large? </a:t>
            </a:r>
            <a:endParaRPr sz="2772"/>
          </a:p>
          <a:p>
            <a:pPr lvl="1" marL="632317" indent="-360425" defTabSz="905255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464653"/>
                </a:solidFill>
              </a:rPr>
              <a:t>3D table ? </a:t>
            </a:r>
          </a:p>
        </p:txBody>
      </p:sp>
      <p:pic>
        <p:nvPicPr>
          <p:cNvPr id="97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3400" y="2362200"/>
            <a:ext cx="7673975" cy="258921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9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type="title" idx="4294967295"/>
          </p:nvPr>
        </p:nvSpPr>
        <p:spPr>
          <a:xfrm>
            <a:off x="533400" y="-1"/>
            <a:ext cx="7499350" cy="114300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C00000"/>
                </a:solidFill>
              </a:rPr>
              <a:t>Selection/Decision tree</a:t>
            </a:r>
          </a:p>
        </p:txBody>
      </p:sp>
      <p:sp>
        <p:nvSpPr>
          <p:cNvPr id="100" name="Shape 100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11</a:t>
            </a:r>
          </a:p>
        </p:txBody>
      </p:sp>
      <p:pic>
        <p:nvPicPr>
          <p:cNvPr id="101" name="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0600" y="1600200"/>
            <a:ext cx="7026275" cy="4300538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Shape 102"/>
          <p:cNvSpPr/>
          <p:nvPr/>
        </p:nvSpPr>
        <p:spPr>
          <a:xfrm>
            <a:off x="4114800" y="1524000"/>
            <a:ext cx="625188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 lvl="0">
              <a:defRPr b="0">
                <a:solidFill>
                  <a:srgbClr val="000000"/>
                </a:solidFill>
              </a:defRPr>
            </a:pPr>
            <a:r>
              <a:rPr b="1">
                <a:solidFill>
                  <a:srgbClr val="FF0000"/>
                </a:solidFill>
              </a:rPr>
              <a:t>style</a:t>
            </a:r>
          </a:p>
        </p:txBody>
      </p:sp>
      <p:sp>
        <p:nvSpPr>
          <p:cNvPr id="103" name="Shape 103"/>
          <p:cNvSpPr/>
          <p:nvPr/>
        </p:nvSpPr>
        <p:spPr>
          <a:xfrm>
            <a:off x="6575424" y="3059112"/>
            <a:ext cx="663028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 lvl="0">
              <a:defRPr b="0">
                <a:solidFill>
                  <a:srgbClr val="000000"/>
                </a:solidFill>
              </a:defRPr>
            </a:pPr>
            <a:r>
              <a:rPr b="1">
                <a:solidFill>
                  <a:srgbClr val="FF0000"/>
                </a:solidFill>
              </a:rPr>
              <a:t>color</a:t>
            </a:r>
          </a:p>
        </p:txBody>
      </p:sp>
      <p:sp>
        <p:nvSpPr>
          <p:cNvPr id="104" name="Shape 104"/>
          <p:cNvSpPr/>
          <p:nvPr/>
        </p:nvSpPr>
        <p:spPr>
          <a:xfrm>
            <a:off x="4876799" y="3124200"/>
            <a:ext cx="663028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 lvl="0">
              <a:defRPr b="0">
                <a:solidFill>
                  <a:srgbClr val="000000"/>
                </a:solidFill>
              </a:defRPr>
            </a:pPr>
            <a:r>
              <a:rPr b="1">
                <a:solidFill>
                  <a:srgbClr val="FF0000"/>
                </a:solidFill>
              </a:rPr>
              <a:t>color</a:t>
            </a:r>
          </a:p>
        </p:txBody>
      </p:sp>
      <p:sp>
        <p:nvSpPr>
          <p:cNvPr id="105" name="Shape 105"/>
          <p:cNvSpPr/>
          <p:nvPr/>
        </p:nvSpPr>
        <p:spPr>
          <a:xfrm>
            <a:off x="3276599" y="3124200"/>
            <a:ext cx="663028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 lvl="0">
              <a:defRPr b="0">
                <a:solidFill>
                  <a:srgbClr val="000000"/>
                </a:solidFill>
              </a:defRPr>
            </a:pPr>
            <a:r>
              <a:rPr b="1">
                <a:solidFill>
                  <a:srgbClr val="FF0000"/>
                </a:solidFill>
              </a:rPr>
              <a:t>color</a:t>
            </a:r>
          </a:p>
        </p:txBody>
      </p:sp>
      <p:sp>
        <p:nvSpPr>
          <p:cNvPr id="106" name="Shape 106"/>
          <p:cNvSpPr/>
          <p:nvPr/>
        </p:nvSpPr>
        <p:spPr>
          <a:xfrm>
            <a:off x="2057399" y="3048000"/>
            <a:ext cx="663028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 lvl="0">
              <a:defRPr b="0">
                <a:solidFill>
                  <a:srgbClr val="000000"/>
                </a:solidFill>
              </a:defRPr>
            </a:pPr>
            <a:r>
              <a:rPr b="1">
                <a:solidFill>
                  <a:srgbClr val="FF0000"/>
                </a:solidFill>
              </a:rPr>
              <a:t>color</a:t>
            </a:r>
          </a:p>
        </p:txBody>
      </p:sp>
      <p:sp>
        <p:nvSpPr>
          <p:cNvPr id="107" name="Shape 107"/>
          <p:cNvSpPr/>
          <p:nvPr/>
        </p:nvSpPr>
        <p:spPr>
          <a:xfrm>
            <a:off x="3048000" y="5715000"/>
            <a:ext cx="4500895" cy="929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Node: a feature/variable</a:t>
            </a:r>
          </a:p>
          <a:p>
            <a:pPr lvl="0"/>
            <a:r>
              <a:t>Branch: a possible selection for the feature</a:t>
            </a:r>
          </a:p>
          <a:p>
            <a:pPr lvl="0"/>
            <a:r>
              <a:t>Leaf: a configuration/combination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Let’s try an example</a:t>
            </a:r>
          </a:p>
        </p:txBody>
      </p:sp>
      <p:sp>
        <p:nvSpPr>
          <p:cNvPr id="110" name="Shape 110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12</a:t>
            </a:r>
          </a:p>
        </p:txBody>
      </p:sp>
      <p:sp>
        <p:nvSpPr>
          <p:cNvPr id="111" name="Shape 111"/>
          <p:cNvSpPr/>
          <p:nvPr>
            <p:ph type="body" idx="4294967295"/>
          </p:nvPr>
        </p:nvSpPr>
        <p:spPr>
          <a:xfrm>
            <a:off x="685800" y="1447800"/>
            <a:ext cx="723900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Enumerate all 3-letter words formed using letters from word “cat”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 assuming each letter is used once.</a:t>
            </a:r>
            <a:endParaRPr sz="2300">
              <a:solidFill>
                <a:srgbClr val="464653"/>
              </a:solidFill>
            </a:endParaRPr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How would you do that ?</a:t>
            </a:r>
            <a:endParaRPr sz="2600"/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Choose a letter to put in 1</a:t>
            </a:r>
            <a:r>
              <a:rPr baseline="30000" sz="2400">
                <a:solidFill>
                  <a:srgbClr val="464653"/>
                </a:solidFill>
              </a:rPr>
              <a:t>st</a:t>
            </a:r>
            <a:r>
              <a:rPr sz="2400">
                <a:solidFill>
                  <a:srgbClr val="464653"/>
                </a:solidFill>
              </a:rPr>
              <a:t> position, 2</a:t>
            </a:r>
            <a:r>
              <a:rPr baseline="30000" sz="2400">
                <a:solidFill>
                  <a:srgbClr val="464653"/>
                </a:solidFill>
              </a:rPr>
              <a:t>nd</a:t>
            </a:r>
            <a:r>
              <a:rPr sz="2400">
                <a:solidFill>
                  <a:srgbClr val="464653"/>
                </a:solidFill>
              </a:rPr>
              <a:t> and 3</a:t>
            </a:r>
            <a:r>
              <a:rPr baseline="30000" sz="2400">
                <a:solidFill>
                  <a:srgbClr val="464653"/>
                </a:solidFill>
              </a:rPr>
              <a:t>rd</a:t>
            </a:r>
            <a:r>
              <a:rPr sz="2400">
                <a:solidFill>
                  <a:srgbClr val="464653"/>
                </a:solidFill>
              </a:rPr>
              <a:t> position</a:t>
            </a:r>
            <a:endParaRPr sz="2400">
              <a:solidFill>
                <a:srgbClr val="464653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 sz="2800"/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endParaRPr sz="2800"/>
          </a:p>
          <a:p>
            <a:pPr lvl="1" marL="273050" indent="1587"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 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11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Exercises</a:t>
            </a:r>
          </a:p>
        </p:txBody>
      </p:sp>
      <p:sp>
        <p:nvSpPr>
          <p:cNvPr id="114" name="Shape 114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13</a:t>
            </a:r>
          </a:p>
        </p:txBody>
      </p:sp>
      <p:sp>
        <p:nvSpPr>
          <p:cNvPr id="115" name="Shape 115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449897" indent="-367347"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600"/>
              <a:t>Use a tree to find all possible ways to buy a car</a:t>
            </a:r>
            <a:endParaRPr sz="2600"/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Color can be any from {Red, Blue, Silver, Black}</a:t>
            </a:r>
            <a:endParaRPr sz="2300">
              <a:solidFill>
                <a:srgbClr val="464653"/>
              </a:solidFill>
            </a:endParaRPr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Interior can be either leather or fiber</a:t>
            </a:r>
            <a:endParaRPr sz="2300">
              <a:solidFill>
                <a:srgbClr val="464653"/>
              </a:solidFill>
            </a:endParaRPr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Engine can be either 4 cylinder or 6 cylinder</a:t>
            </a:r>
            <a:endParaRPr sz="2300">
              <a:solidFill>
                <a:srgbClr val="464653"/>
              </a:solidFill>
            </a:endParaRPr>
          </a:p>
          <a:p>
            <a:pPr lvl="0" marL="449897" indent="-367347"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600"/>
              <a:t>How many different outcomes are there for a “best of 3” tennis match between player A and B?</a:t>
            </a:r>
            <a:endParaRPr sz="2600"/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Whoever wins 2 games win the match…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1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Terminology</a:t>
            </a:r>
          </a:p>
        </p:txBody>
      </p:sp>
      <p:sp>
        <p:nvSpPr>
          <p:cNvPr id="118" name="Shape 118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14</a:t>
            </a:r>
          </a:p>
        </p:txBody>
      </p:sp>
      <p:sp>
        <p:nvSpPr>
          <p:cNvPr id="119" name="Shape 119"/>
          <p:cNvSpPr/>
          <p:nvPr>
            <p:ph type="body" idx="4294967295"/>
          </p:nvPr>
        </p:nvSpPr>
        <p:spPr>
          <a:xfrm>
            <a:off x="533400" y="1371600"/>
            <a:ext cx="81089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When buying a pair of jean, one can choose style and color</a:t>
            </a:r>
            <a:endParaRPr sz="2800"/>
          </a:p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We call style and color </a:t>
            </a:r>
            <a:r>
              <a:rPr sz="2800">
                <a:solidFill>
                  <a:srgbClr val="CC3300"/>
                </a:solidFill>
              </a:rPr>
              <a:t>features/variables</a:t>
            </a:r>
            <a:endParaRPr sz="2800"/>
          </a:p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For each feature, there is a set of possible </a:t>
            </a:r>
            <a:r>
              <a:rPr sz="2800">
                <a:solidFill>
                  <a:srgbClr val="CC3300"/>
                </a:solidFill>
              </a:rPr>
              <a:t>choices/options</a:t>
            </a:r>
            <a:endParaRPr sz="2800">
              <a:solidFill>
                <a:srgbClr val="CC3300"/>
              </a:solidFill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For “style”, the set of options is {standard, loose, boot, slim}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For “color”, the set of options is {blue,black}</a:t>
            </a:r>
            <a:endParaRPr sz="2400">
              <a:solidFill>
                <a:srgbClr val="464653"/>
              </a:solidFill>
            </a:endParaRPr>
          </a:p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Each configuration, i.e., standard-blue, is called an </a:t>
            </a:r>
            <a:r>
              <a:rPr sz="2800">
                <a:solidFill>
                  <a:srgbClr val="CC3300"/>
                </a:solidFill>
              </a:rPr>
              <a:t>outcome/possibility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19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Outline on Counting</a:t>
            </a:r>
          </a:p>
        </p:txBody>
      </p:sp>
      <p:sp>
        <p:nvSpPr>
          <p:cNvPr id="122" name="Shape 122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15</a:t>
            </a:r>
          </a:p>
        </p:txBody>
      </p:sp>
      <p:sp>
        <p:nvSpPr>
          <p:cNvPr id="123" name="Shape 123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DDDDDD"/>
                </a:solidFill>
              </a:rPr>
              <a:t>Just count it</a:t>
            </a:r>
            <a:endParaRPr sz="2000">
              <a:solidFill>
                <a:srgbClr val="DDDDDD"/>
              </a:solidFill>
            </a:endParaRPr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DDDDDD"/>
                </a:solidFill>
              </a:rPr>
              <a:t>Organize counting: table, trees</a:t>
            </a:r>
            <a:endParaRPr sz="2000">
              <a:solidFill>
                <a:srgbClr val="DDDDDD"/>
              </a:solidFill>
            </a:endParaRPr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Multiplication rule</a:t>
            </a:r>
            <a:endParaRPr sz="2600"/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Permutation</a:t>
            </a:r>
            <a:endParaRPr sz="2600"/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Combination</a:t>
            </a:r>
            <a:endParaRPr sz="2600"/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Addition rule, Generalized addition rule</a:t>
            </a:r>
            <a:endParaRPr sz="2600"/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Exercises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title" idx="4294967295"/>
          </p:nvPr>
        </p:nvSpPr>
        <p:spPr>
          <a:xfrm>
            <a:off x="381000" y="304799"/>
            <a:ext cx="8032750" cy="114300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defTabSz="896111">
              <a:defRPr sz="3528"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528">
                <a:solidFill>
                  <a:srgbClr val="444455"/>
                </a:solidFill>
              </a:rPr>
              <a:t>Counting rule #2: multiplication rule</a:t>
            </a:r>
          </a:p>
        </p:txBody>
      </p:sp>
      <p:sp>
        <p:nvSpPr>
          <p:cNvPr id="126" name="Shape 126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16</a:t>
            </a:r>
          </a:p>
        </p:txBody>
      </p:sp>
      <p:sp>
        <p:nvSpPr>
          <p:cNvPr id="127" name="Shape 127"/>
          <p:cNvSpPr/>
          <p:nvPr>
            <p:ph type="body" idx="4294967295"/>
          </p:nvPr>
        </p:nvSpPr>
        <p:spPr>
          <a:xfrm>
            <a:off x="228600" y="1447800"/>
            <a:ext cx="6324600" cy="50292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449465" indent="-371868" defTabSz="859536">
              <a:lnSpc>
                <a:spcPct val="70000"/>
              </a:lnSpc>
              <a:spcBef>
                <a:spcPts val="500"/>
              </a:spcBef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632"/>
              <a:t>If we have two features/decisions C</a:t>
            </a:r>
            <a:r>
              <a:rPr baseline="-26212" sz="2632"/>
              <a:t>1</a:t>
            </a:r>
            <a:r>
              <a:rPr sz="2632"/>
              <a:t> and C</a:t>
            </a:r>
            <a:r>
              <a:rPr baseline="-26212" sz="2632"/>
              <a:t>2</a:t>
            </a:r>
            <a:endParaRPr baseline="-26212" sz="2632"/>
          </a:p>
          <a:p>
            <a:pPr lvl="1" marL="675491" indent="-296460" defTabSz="859536">
              <a:lnSpc>
                <a:spcPct val="70000"/>
              </a:lnSpc>
              <a:spcBef>
                <a:spcPts val="4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256">
                <a:solidFill>
                  <a:srgbClr val="464653"/>
                </a:solidFill>
              </a:rPr>
              <a:t>C</a:t>
            </a:r>
            <a:r>
              <a:rPr baseline="-26212" sz="2256">
                <a:solidFill>
                  <a:srgbClr val="464653"/>
                </a:solidFill>
              </a:rPr>
              <a:t>1</a:t>
            </a:r>
            <a:r>
              <a:rPr sz="2256">
                <a:solidFill>
                  <a:srgbClr val="464653"/>
                </a:solidFill>
              </a:rPr>
              <a:t> has n</a:t>
            </a:r>
            <a:r>
              <a:rPr baseline="-26212" sz="2256">
                <a:solidFill>
                  <a:srgbClr val="464653"/>
                </a:solidFill>
              </a:rPr>
              <a:t>1</a:t>
            </a:r>
            <a:r>
              <a:rPr sz="2256">
                <a:solidFill>
                  <a:srgbClr val="464653"/>
                </a:solidFill>
              </a:rPr>
              <a:t> possible outcomes/options</a:t>
            </a:r>
            <a:endParaRPr sz="2256">
              <a:solidFill>
                <a:srgbClr val="464653"/>
              </a:solidFill>
            </a:endParaRPr>
          </a:p>
          <a:p>
            <a:pPr lvl="1" marL="675491" indent="-296460" defTabSz="859536">
              <a:lnSpc>
                <a:spcPct val="70000"/>
              </a:lnSpc>
              <a:spcBef>
                <a:spcPts val="4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256">
                <a:solidFill>
                  <a:srgbClr val="464653"/>
                </a:solidFill>
              </a:rPr>
              <a:t>C</a:t>
            </a:r>
            <a:r>
              <a:rPr baseline="-26212" sz="2256">
                <a:solidFill>
                  <a:srgbClr val="464653"/>
                </a:solidFill>
              </a:rPr>
              <a:t>2</a:t>
            </a:r>
            <a:r>
              <a:rPr sz="2256">
                <a:solidFill>
                  <a:srgbClr val="464653"/>
                </a:solidFill>
              </a:rPr>
              <a:t> has n</a:t>
            </a:r>
            <a:r>
              <a:rPr baseline="-26212" sz="2256">
                <a:solidFill>
                  <a:srgbClr val="464653"/>
                </a:solidFill>
              </a:rPr>
              <a:t>2</a:t>
            </a:r>
            <a:r>
              <a:rPr sz="2256">
                <a:solidFill>
                  <a:srgbClr val="464653"/>
                </a:solidFill>
              </a:rPr>
              <a:t> possible outcomes/options</a:t>
            </a:r>
            <a:endParaRPr sz="2256">
              <a:solidFill>
                <a:srgbClr val="464653"/>
              </a:solidFill>
            </a:endParaRPr>
          </a:p>
          <a:p>
            <a:pPr lvl="0" marL="422903" indent="-345306" defTabSz="859536">
              <a:lnSpc>
                <a:spcPct val="70000"/>
              </a:lnSpc>
              <a:spcBef>
                <a:spcPts val="500"/>
              </a:spcBef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444"/>
              <a:t>Then total number of outcomes</a:t>
            </a:r>
            <a:r>
              <a:rPr sz="2444">
                <a:solidFill>
                  <a:srgbClr val="FF0000"/>
                </a:solidFill>
              </a:rPr>
              <a:t> </a:t>
            </a:r>
            <a:r>
              <a:rPr sz="2444"/>
              <a:t>is </a:t>
            </a:r>
            <a:r>
              <a:rPr sz="2444">
                <a:solidFill>
                  <a:srgbClr val="FF0000"/>
                </a:solidFill>
              </a:rPr>
              <a:t>n</a:t>
            </a:r>
            <a:r>
              <a:rPr baseline="-26212" sz="2444">
                <a:solidFill>
                  <a:srgbClr val="FF0000"/>
                </a:solidFill>
              </a:rPr>
              <a:t>1</a:t>
            </a:r>
            <a:r>
              <a:rPr sz="2444">
                <a:solidFill>
                  <a:srgbClr val="FF0000"/>
                </a:solidFill>
              </a:rPr>
              <a:t>*n</a:t>
            </a:r>
            <a:r>
              <a:rPr baseline="-26212" sz="2444">
                <a:solidFill>
                  <a:srgbClr val="FF0000"/>
                </a:solidFill>
              </a:rPr>
              <a:t>2</a:t>
            </a:r>
            <a:endParaRPr baseline="-26212" sz="2444">
              <a:solidFill>
                <a:srgbClr val="FF0000"/>
              </a:solidFill>
            </a:endParaRPr>
          </a:p>
          <a:p>
            <a:pPr lvl="0" marL="449465" indent="-371868" defTabSz="859536">
              <a:lnSpc>
                <a:spcPct val="70000"/>
              </a:lnSpc>
              <a:spcBef>
                <a:spcPts val="500"/>
              </a:spcBef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632"/>
              <a:t>In general, if we have </a:t>
            </a:r>
            <a:r>
              <a:rPr sz="2632">
                <a:solidFill>
                  <a:srgbClr val="FF0000"/>
                </a:solidFill>
              </a:rPr>
              <a:t>k</a:t>
            </a:r>
            <a:r>
              <a:rPr sz="2632"/>
              <a:t> decisions to make: </a:t>
            </a:r>
            <a:endParaRPr sz="2632"/>
          </a:p>
          <a:p>
            <a:pPr lvl="1" marL="675491" indent="-296460" defTabSz="859536">
              <a:lnSpc>
                <a:spcPct val="70000"/>
              </a:lnSpc>
              <a:spcBef>
                <a:spcPts val="4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256">
                <a:solidFill>
                  <a:srgbClr val="464653"/>
                </a:solidFill>
              </a:rPr>
              <a:t> </a:t>
            </a:r>
            <a:r>
              <a:rPr sz="2256">
                <a:solidFill>
                  <a:srgbClr val="FF0000"/>
                </a:solidFill>
              </a:rPr>
              <a:t>C</a:t>
            </a:r>
            <a:r>
              <a:rPr baseline="-26212" sz="2256">
                <a:solidFill>
                  <a:srgbClr val="FF0000"/>
                </a:solidFill>
              </a:rPr>
              <a:t>1</a:t>
            </a:r>
            <a:r>
              <a:rPr sz="2256">
                <a:solidFill>
                  <a:srgbClr val="464653"/>
                </a:solidFill>
              </a:rPr>
              <a:t> has </a:t>
            </a:r>
            <a:r>
              <a:rPr sz="2256">
                <a:solidFill>
                  <a:srgbClr val="FF0000"/>
                </a:solidFill>
              </a:rPr>
              <a:t>n</a:t>
            </a:r>
            <a:r>
              <a:rPr baseline="-26212" sz="2256">
                <a:solidFill>
                  <a:srgbClr val="FF0000"/>
                </a:solidFill>
              </a:rPr>
              <a:t>1</a:t>
            </a:r>
            <a:r>
              <a:rPr sz="2256">
                <a:solidFill>
                  <a:srgbClr val="FF0000"/>
                </a:solidFill>
              </a:rPr>
              <a:t> </a:t>
            </a:r>
            <a:r>
              <a:rPr sz="2256">
                <a:solidFill>
                  <a:srgbClr val="464653"/>
                </a:solidFill>
              </a:rPr>
              <a:t>possible options</a:t>
            </a:r>
            <a:endParaRPr sz="2256">
              <a:solidFill>
                <a:srgbClr val="464653"/>
              </a:solidFill>
            </a:endParaRPr>
          </a:p>
          <a:p>
            <a:pPr lvl="1" marL="675491" indent="-296460" defTabSz="859536">
              <a:lnSpc>
                <a:spcPct val="70000"/>
              </a:lnSpc>
              <a:spcBef>
                <a:spcPts val="4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256">
                <a:solidFill>
                  <a:srgbClr val="464653"/>
                </a:solidFill>
              </a:rPr>
              <a:t>…</a:t>
            </a:r>
            <a:endParaRPr sz="2256">
              <a:solidFill>
                <a:srgbClr val="464653"/>
              </a:solidFill>
            </a:endParaRPr>
          </a:p>
          <a:p>
            <a:pPr lvl="1" marL="675491" indent="-296460" defTabSz="859536">
              <a:lnSpc>
                <a:spcPct val="70000"/>
              </a:lnSpc>
              <a:spcBef>
                <a:spcPts val="4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256">
                <a:solidFill>
                  <a:srgbClr val="FF0000"/>
                </a:solidFill>
              </a:rPr>
              <a:t>C</a:t>
            </a:r>
            <a:r>
              <a:rPr baseline="-26212" sz="2256">
                <a:solidFill>
                  <a:srgbClr val="FF0000"/>
                </a:solidFill>
              </a:rPr>
              <a:t>k </a:t>
            </a:r>
            <a:r>
              <a:rPr sz="2256">
                <a:solidFill>
                  <a:srgbClr val="464653"/>
                </a:solidFill>
              </a:rPr>
              <a:t> has </a:t>
            </a:r>
            <a:r>
              <a:rPr sz="2256">
                <a:solidFill>
                  <a:srgbClr val="FF0000"/>
                </a:solidFill>
              </a:rPr>
              <a:t>n</a:t>
            </a:r>
            <a:r>
              <a:rPr baseline="-26212" sz="2256">
                <a:solidFill>
                  <a:srgbClr val="FF0000"/>
                </a:solidFill>
              </a:rPr>
              <a:t>k</a:t>
            </a:r>
            <a:r>
              <a:rPr sz="2256">
                <a:solidFill>
                  <a:srgbClr val="FF0000"/>
                </a:solidFill>
              </a:rPr>
              <a:t> </a:t>
            </a:r>
            <a:r>
              <a:rPr sz="2256">
                <a:solidFill>
                  <a:srgbClr val="464653"/>
                </a:solidFill>
              </a:rPr>
              <a:t>possible options</a:t>
            </a:r>
            <a:endParaRPr sz="2256">
              <a:solidFill>
                <a:srgbClr val="464653"/>
              </a:solidFill>
            </a:endParaRPr>
          </a:p>
          <a:p>
            <a:pPr lvl="1" marL="675491" indent="-296460" defTabSz="859536">
              <a:lnSpc>
                <a:spcPct val="70000"/>
              </a:lnSpc>
              <a:spcBef>
                <a:spcPts val="4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256">
                <a:solidFill>
                  <a:srgbClr val="464653"/>
                </a:solidFill>
              </a:rPr>
              <a:t>then the total number of outcomes is </a:t>
            </a:r>
            <a:r>
              <a:rPr sz="2256">
                <a:solidFill>
                  <a:srgbClr val="FF0000"/>
                </a:solidFill>
              </a:rPr>
              <a:t>n</a:t>
            </a:r>
            <a:r>
              <a:rPr baseline="-26212" sz="2256">
                <a:solidFill>
                  <a:srgbClr val="FF0000"/>
                </a:solidFill>
              </a:rPr>
              <a:t>1</a:t>
            </a:r>
            <a:r>
              <a:rPr sz="2256">
                <a:solidFill>
                  <a:srgbClr val="FF0000"/>
                </a:solidFill>
              </a:rPr>
              <a:t>*n</a:t>
            </a:r>
            <a:r>
              <a:rPr baseline="-26212" sz="2256">
                <a:solidFill>
                  <a:srgbClr val="FF0000"/>
                </a:solidFill>
              </a:rPr>
              <a:t>2</a:t>
            </a:r>
            <a:r>
              <a:rPr sz="2256">
                <a:solidFill>
                  <a:srgbClr val="FF0000"/>
                </a:solidFill>
              </a:rPr>
              <a:t>*…*n</a:t>
            </a:r>
            <a:r>
              <a:rPr baseline="-26212" sz="2256">
                <a:solidFill>
                  <a:srgbClr val="FF0000"/>
                </a:solidFill>
              </a:rPr>
              <a:t>k</a:t>
            </a:r>
            <a:r>
              <a:rPr sz="2256">
                <a:solidFill>
                  <a:srgbClr val="464653"/>
                </a:solidFill>
              </a:rPr>
              <a:t>.</a:t>
            </a:r>
            <a:endParaRPr sz="2256">
              <a:solidFill>
                <a:srgbClr val="464653"/>
              </a:solidFill>
            </a:endParaRPr>
          </a:p>
          <a:p>
            <a:pPr lvl="0" marL="449465" indent="-371868" defTabSz="859536">
              <a:lnSpc>
                <a:spcPct val="70000"/>
              </a:lnSpc>
              <a:spcBef>
                <a:spcPts val="500"/>
              </a:spcBef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632">
                <a:solidFill>
                  <a:srgbClr val="CC3300"/>
                </a:solidFill>
              </a:rPr>
              <a:t>“AND rule”:</a:t>
            </a:r>
            <a:endParaRPr sz="2632">
              <a:solidFill>
                <a:srgbClr val="CC3300"/>
              </a:solidFill>
            </a:endParaRPr>
          </a:p>
          <a:p>
            <a:pPr lvl="1" marL="675491" indent="-296460" defTabSz="859536">
              <a:lnSpc>
                <a:spcPct val="70000"/>
              </a:lnSpc>
              <a:spcBef>
                <a:spcPts val="4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256">
                <a:solidFill>
                  <a:srgbClr val="CC3300"/>
                </a:solidFill>
              </a:rPr>
              <a:t>You must make all the decisions…</a:t>
            </a:r>
            <a:endParaRPr sz="2256">
              <a:solidFill>
                <a:srgbClr val="CC3300"/>
              </a:solidFill>
            </a:endParaRPr>
          </a:p>
          <a:p>
            <a:pPr lvl="1" marL="675491" indent="-296460" defTabSz="859536">
              <a:lnSpc>
                <a:spcPct val="70000"/>
              </a:lnSpc>
              <a:spcBef>
                <a:spcPts val="4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256">
                <a:solidFill>
                  <a:srgbClr val="CC3300"/>
                </a:solidFill>
              </a:rPr>
              <a:t>i.e., C</a:t>
            </a:r>
            <a:r>
              <a:rPr baseline="-26212" sz="2256">
                <a:solidFill>
                  <a:srgbClr val="CC3300"/>
                </a:solidFill>
              </a:rPr>
              <a:t>1</a:t>
            </a:r>
            <a:r>
              <a:rPr sz="2256">
                <a:solidFill>
                  <a:srgbClr val="CC3300"/>
                </a:solidFill>
              </a:rPr>
              <a:t>, C</a:t>
            </a:r>
            <a:r>
              <a:rPr baseline="-26212" sz="2256">
                <a:solidFill>
                  <a:srgbClr val="CC3300"/>
                </a:solidFill>
              </a:rPr>
              <a:t>2</a:t>
            </a:r>
            <a:r>
              <a:rPr sz="2256">
                <a:solidFill>
                  <a:srgbClr val="CC3300"/>
                </a:solidFill>
              </a:rPr>
              <a:t> , …, C</a:t>
            </a:r>
            <a:r>
              <a:rPr baseline="-26212" sz="2256">
                <a:solidFill>
                  <a:srgbClr val="CC3300"/>
                </a:solidFill>
              </a:rPr>
              <a:t>k </a:t>
            </a:r>
            <a:r>
              <a:rPr sz="2256">
                <a:solidFill>
                  <a:srgbClr val="CC3300"/>
                </a:solidFill>
              </a:rPr>
              <a:t>must all occur</a:t>
            </a:r>
          </a:p>
        </p:txBody>
      </p:sp>
      <p:sp>
        <p:nvSpPr>
          <p:cNvPr id="128" name="Shape 128"/>
          <p:cNvSpPr/>
          <p:nvPr/>
        </p:nvSpPr>
        <p:spPr>
          <a:xfrm>
            <a:off x="7620000" y="1219200"/>
            <a:ext cx="152400" cy="152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>
            <a:solidFill/>
            <a:round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129" name="Shape 129"/>
          <p:cNvSpPr/>
          <p:nvPr/>
        </p:nvSpPr>
        <p:spPr>
          <a:xfrm>
            <a:off x="7772400" y="1066800"/>
            <a:ext cx="353986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C</a:t>
            </a:r>
            <a:r>
              <a:rPr baseline="-25000"/>
              <a:t>1</a:t>
            </a:r>
          </a:p>
        </p:txBody>
      </p:sp>
      <p:sp>
        <p:nvSpPr>
          <p:cNvPr id="130" name="Shape 130"/>
          <p:cNvSpPr/>
          <p:nvPr/>
        </p:nvSpPr>
        <p:spPr>
          <a:xfrm>
            <a:off x="6858000" y="2362200"/>
            <a:ext cx="152400" cy="152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>
            <a:solidFill/>
            <a:round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131" name="Shape 131"/>
          <p:cNvSpPr/>
          <p:nvPr/>
        </p:nvSpPr>
        <p:spPr>
          <a:xfrm>
            <a:off x="7010400" y="2224087"/>
            <a:ext cx="353986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C</a:t>
            </a:r>
            <a:r>
              <a:rPr baseline="-25000"/>
              <a:t>2</a:t>
            </a:r>
          </a:p>
        </p:txBody>
      </p:sp>
      <p:sp>
        <p:nvSpPr>
          <p:cNvPr id="132" name="Shape 132"/>
          <p:cNvSpPr/>
          <p:nvPr/>
        </p:nvSpPr>
        <p:spPr>
          <a:xfrm flipH="1">
            <a:off x="6934199" y="1371600"/>
            <a:ext cx="762001" cy="990600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33" name="Shape 133"/>
          <p:cNvSpPr/>
          <p:nvPr/>
        </p:nvSpPr>
        <p:spPr>
          <a:xfrm flipH="1">
            <a:off x="7543799" y="1371600"/>
            <a:ext cx="152401" cy="1066801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34" name="Shape 134"/>
          <p:cNvSpPr/>
          <p:nvPr/>
        </p:nvSpPr>
        <p:spPr>
          <a:xfrm>
            <a:off x="7467600" y="2347912"/>
            <a:ext cx="152400" cy="152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>
            <a:solidFill/>
            <a:round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135" name="Shape 135"/>
          <p:cNvSpPr/>
          <p:nvPr/>
        </p:nvSpPr>
        <p:spPr>
          <a:xfrm>
            <a:off x="7620000" y="2209800"/>
            <a:ext cx="353986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C</a:t>
            </a:r>
            <a:r>
              <a:rPr baseline="-25000"/>
              <a:t>2</a:t>
            </a:r>
          </a:p>
        </p:txBody>
      </p:sp>
      <p:sp>
        <p:nvSpPr>
          <p:cNvPr id="136" name="Shape 136"/>
          <p:cNvSpPr/>
          <p:nvPr/>
        </p:nvSpPr>
        <p:spPr>
          <a:xfrm>
            <a:off x="8283575" y="2347912"/>
            <a:ext cx="152400" cy="152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>
            <a:solidFill/>
            <a:round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137" name="Shape 137"/>
          <p:cNvSpPr/>
          <p:nvPr/>
        </p:nvSpPr>
        <p:spPr>
          <a:xfrm>
            <a:off x="8435975" y="2209800"/>
            <a:ext cx="353986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C</a:t>
            </a:r>
            <a:r>
              <a:rPr baseline="-25000"/>
              <a:t>2</a:t>
            </a:r>
          </a:p>
        </p:txBody>
      </p:sp>
      <p:sp>
        <p:nvSpPr>
          <p:cNvPr id="138" name="Shape 138"/>
          <p:cNvSpPr/>
          <p:nvPr/>
        </p:nvSpPr>
        <p:spPr>
          <a:xfrm>
            <a:off x="7696200" y="1371599"/>
            <a:ext cx="685800" cy="990601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39" name="Shape 139"/>
          <p:cNvSpPr/>
          <p:nvPr/>
        </p:nvSpPr>
        <p:spPr>
          <a:xfrm>
            <a:off x="7604125" y="1708150"/>
            <a:ext cx="332740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…</a:t>
            </a:r>
          </a:p>
        </p:txBody>
      </p:sp>
      <p:sp>
        <p:nvSpPr>
          <p:cNvPr id="140" name="Shape 140"/>
          <p:cNvSpPr/>
          <p:nvPr/>
        </p:nvSpPr>
        <p:spPr>
          <a:xfrm flipH="1">
            <a:off x="7848599" y="2514600"/>
            <a:ext cx="533401" cy="1066801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41" name="Shape 141"/>
          <p:cNvSpPr/>
          <p:nvPr/>
        </p:nvSpPr>
        <p:spPr>
          <a:xfrm flipH="1">
            <a:off x="8229599" y="2514600"/>
            <a:ext cx="152401" cy="1066801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42" name="Shape 142"/>
          <p:cNvSpPr/>
          <p:nvPr/>
        </p:nvSpPr>
        <p:spPr>
          <a:xfrm>
            <a:off x="8382000" y="2514599"/>
            <a:ext cx="457201" cy="1066802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43" name="Shape 143"/>
          <p:cNvSpPr/>
          <p:nvPr/>
        </p:nvSpPr>
        <p:spPr>
          <a:xfrm>
            <a:off x="8289925" y="2851150"/>
            <a:ext cx="332740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…</a:t>
            </a:r>
          </a:p>
        </p:txBody>
      </p:sp>
      <p:sp>
        <p:nvSpPr>
          <p:cNvPr id="144" name="Shape 144"/>
          <p:cNvSpPr/>
          <p:nvPr/>
        </p:nvSpPr>
        <p:spPr>
          <a:xfrm flipH="1">
            <a:off x="6095999" y="2514600"/>
            <a:ext cx="762001" cy="990600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45" name="Shape 145"/>
          <p:cNvSpPr/>
          <p:nvPr/>
        </p:nvSpPr>
        <p:spPr>
          <a:xfrm flipH="1">
            <a:off x="6705599" y="2514600"/>
            <a:ext cx="152401" cy="1066801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46" name="Shape 146"/>
          <p:cNvSpPr/>
          <p:nvPr/>
        </p:nvSpPr>
        <p:spPr>
          <a:xfrm>
            <a:off x="6858000" y="2514599"/>
            <a:ext cx="457201" cy="1066802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47" name="Shape 147"/>
          <p:cNvSpPr/>
          <p:nvPr/>
        </p:nvSpPr>
        <p:spPr>
          <a:xfrm>
            <a:off x="6765925" y="2851150"/>
            <a:ext cx="332740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…</a:t>
            </a:r>
          </a:p>
        </p:txBody>
      </p:sp>
      <p:sp>
        <p:nvSpPr>
          <p:cNvPr id="148" name="Shape 148"/>
          <p:cNvSpPr/>
          <p:nvPr/>
        </p:nvSpPr>
        <p:spPr>
          <a:xfrm flipH="1">
            <a:off x="7010399" y="2514600"/>
            <a:ext cx="533401" cy="1066801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49" name="Shape 149"/>
          <p:cNvSpPr/>
          <p:nvPr/>
        </p:nvSpPr>
        <p:spPr>
          <a:xfrm flipH="1">
            <a:off x="7391399" y="2514600"/>
            <a:ext cx="152401" cy="1066801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50" name="Shape 150"/>
          <p:cNvSpPr/>
          <p:nvPr/>
        </p:nvSpPr>
        <p:spPr>
          <a:xfrm>
            <a:off x="7543800" y="2514599"/>
            <a:ext cx="457201" cy="1066802"/>
          </a:xfrm>
          <a:prstGeom prst="line">
            <a:avLst/>
          </a:prstGeom>
          <a:ln>
            <a:solidFill/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151" name="Shape 151"/>
          <p:cNvSpPr/>
          <p:nvPr/>
        </p:nvSpPr>
        <p:spPr>
          <a:xfrm>
            <a:off x="7451725" y="2851150"/>
            <a:ext cx="332740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…</a:t>
            </a:r>
          </a:p>
        </p:txBody>
      </p:sp>
      <p:sp>
        <p:nvSpPr>
          <p:cNvPr id="152" name="Shape 152"/>
          <p:cNvSpPr/>
          <p:nvPr/>
        </p:nvSpPr>
        <p:spPr>
          <a:xfrm>
            <a:off x="8763000" y="3505200"/>
            <a:ext cx="152400" cy="152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>
            <a:solidFill/>
            <a:round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153" name="Shape 153"/>
          <p:cNvSpPr/>
          <p:nvPr/>
        </p:nvSpPr>
        <p:spPr>
          <a:xfrm>
            <a:off x="8153400" y="3505200"/>
            <a:ext cx="152400" cy="152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>
            <a:solidFill/>
            <a:round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154" name="Shape 154"/>
          <p:cNvSpPr/>
          <p:nvPr/>
        </p:nvSpPr>
        <p:spPr>
          <a:xfrm>
            <a:off x="7924800" y="3505200"/>
            <a:ext cx="152400" cy="152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>
            <a:solidFill/>
            <a:round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155" name="Shape 155"/>
          <p:cNvSpPr/>
          <p:nvPr/>
        </p:nvSpPr>
        <p:spPr>
          <a:xfrm>
            <a:off x="7772400" y="3505200"/>
            <a:ext cx="152400" cy="152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>
            <a:solidFill/>
            <a:round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156" name="Shape 156"/>
          <p:cNvSpPr/>
          <p:nvPr/>
        </p:nvSpPr>
        <p:spPr>
          <a:xfrm>
            <a:off x="7848600" y="1614487"/>
            <a:ext cx="316035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n</a:t>
            </a:r>
            <a:r>
              <a:rPr baseline="-25000"/>
              <a:t>1</a:t>
            </a:r>
          </a:p>
        </p:txBody>
      </p:sp>
      <p:sp>
        <p:nvSpPr>
          <p:cNvPr id="157" name="Shape 157"/>
          <p:cNvSpPr/>
          <p:nvPr/>
        </p:nvSpPr>
        <p:spPr>
          <a:xfrm>
            <a:off x="8293100" y="2743200"/>
            <a:ext cx="316035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n</a:t>
            </a:r>
            <a:r>
              <a:rPr baseline="-25000"/>
              <a:t>2</a:t>
            </a:r>
          </a:p>
        </p:txBody>
      </p:sp>
      <p:sp>
        <p:nvSpPr>
          <p:cNvPr id="158" name="Shape 158"/>
          <p:cNvSpPr/>
          <p:nvPr/>
        </p:nvSpPr>
        <p:spPr>
          <a:xfrm>
            <a:off x="7391400" y="2819400"/>
            <a:ext cx="316035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n</a:t>
            </a:r>
            <a:r>
              <a:rPr baseline="-25000"/>
              <a:t>2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after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1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2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6" grpId="1"/>
      <p:bldP build="whole" bldLvl="1" animBg="1" rev="0" advAuto="0" spid="158" grpId="2"/>
      <p:bldP build="whole" bldLvl="1" animBg="1" rev="0" advAuto="0" spid="157" grpId="3"/>
      <p:bldP build="p" bldLvl="5" animBg="1" rev="0" advAuto="0" spid="127" grpId="4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Jean Example</a:t>
            </a:r>
          </a:p>
        </p:txBody>
      </p:sp>
      <p:sp>
        <p:nvSpPr>
          <p:cNvPr id="161" name="Shape 161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17</a:t>
            </a:r>
          </a:p>
        </p:txBody>
      </p:sp>
      <p:sp>
        <p:nvSpPr>
          <p:cNvPr id="162" name="Shape 162"/>
          <p:cNvSpPr/>
          <p:nvPr>
            <p:ph type="body" idx="4294967295"/>
          </p:nvPr>
        </p:nvSpPr>
        <p:spPr>
          <a:xfrm>
            <a:off x="457200" y="13716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440899" indent="-360000" defTabSz="896111">
              <a:spcBef>
                <a:spcPts val="500"/>
              </a:spcBef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548"/>
              <a:t>Problem Statement</a:t>
            </a:r>
            <a:endParaRPr sz="2548"/>
          </a:p>
          <a:p>
            <a:pPr lvl="1" marL="691358" indent="-296197" defTabSz="896111">
              <a:spcBef>
                <a:spcPts val="4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b="1" sz="2254">
                <a:solidFill>
                  <a:srgbClr val="FF0000"/>
                </a:solidFill>
              </a:rPr>
              <a:t>Two decisions to make</a:t>
            </a:r>
            <a:r>
              <a:rPr sz="2254">
                <a:solidFill>
                  <a:srgbClr val="464653"/>
                </a:solidFill>
              </a:rPr>
              <a:t>:  C</a:t>
            </a:r>
            <a:r>
              <a:rPr baseline="-25387" sz="2254">
                <a:solidFill>
                  <a:srgbClr val="464653"/>
                </a:solidFill>
              </a:rPr>
              <a:t>1</a:t>
            </a:r>
            <a:r>
              <a:rPr sz="2254">
                <a:solidFill>
                  <a:srgbClr val="464653"/>
                </a:solidFill>
              </a:rPr>
              <a:t>=Chossing style, C</a:t>
            </a:r>
            <a:r>
              <a:rPr baseline="-25387" sz="2254">
                <a:solidFill>
                  <a:srgbClr val="464653"/>
                </a:solidFill>
              </a:rPr>
              <a:t>2</a:t>
            </a:r>
            <a:r>
              <a:rPr sz="2254">
                <a:solidFill>
                  <a:srgbClr val="464653"/>
                </a:solidFill>
              </a:rPr>
              <a:t>=choosing color</a:t>
            </a:r>
            <a:endParaRPr sz="2254">
              <a:solidFill>
                <a:srgbClr val="464653"/>
              </a:solidFill>
            </a:endParaRPr>
          </a:p>
          <a:p>
            <a:pPr lvl="1" marL="691358" indent="-296197" defTabSz="896111">
              <a:spcBef>
                <a:spcPts val="4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254">
                <a:solidFill>
                  <a:srgbClr val="464653"/>
                </a:solidFill>
              </a:rPr>
              <a:t>Options for C</a:t>
            </a:r>
            <a:r>
              <a:rPr baseline="-25387" sz="2254">
                <a:solidFill>
                  <a:srgbClr val="464653"/>
                </a:solidFill>
              </a:rPr>
              <a:t>1</a:t>
            </a:r>
            <a:r>
              <a:rPr sz="2254">
                <a:solidFill>
                  <a:srgbClr val="464653"/>
                </a:solidFill>
              </a:rPr>
              <a:t> are {standard fit, loose fit, boot fit, slim fit},  n</a:t>
            </a:r>
            <a:r>
              <a:rPr baseline="-25387" sz="2254">
                <a:solidFill>
                  <a:srgbClr val="464653"/>
                </a:solidFill>
              </a:rPr>
              <a:t>1</a:t>
            </a:r>
            <a:r>
              <a:rPr sz="2254">
                <a:solidFill>
                  <a:srgbClr val="464653"/>
                </a:solidFill>
              </a:rPr>
              <a:t>=4</a:t>
            </a:r>
            <a:endParaRPr sz="2254">
              <a:solidFill>
                <a:srgbClr val="464653"/>
              </a:solidFill>
            </a:endParaRPr>
          </a:p>
          <a:p>
            <a:pPr lvl="1" marL="691358" indent="-296197" defTabSz="896111">
              <a:spcBef>
                <a:spcPts val="4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254">
                <a:solidFill>
                  <a:srgbClr val="464653"/>
                </a:solidFill>
              </a:rPr>
              <a:t>Options for C</a:t>
            </a:r>
            <a:r>
              <a:rPr baseline="-25387" sz="2254">
                <a:solidFill>
                  <a:srgbClr val="464653"/>
                </a:solidFill>
              </a:rPr>
              <a:t>2</a:t>
            </a:r>
            <a:r>
              <a:rPr sz="2254">
                <a:solidFill>
                  <a:srgbClr val="464653"/>
                </a:solidFill>
              </a:rPr>
              <a:t> are {black, blue}, n</a:t>
            </a:r>
            <a:r>
              <a:rPr baseline="-25387" sz="2254">
                <a:solidFill>
                  <a:srgbClr val="464653"/>
                </a:solidFill>
              </a:rPr>
              <a:t>2</a:t>
            </a:r>
            <a:r>
              <a:rPr sz="2254">
                <a:solidFill>
                  <a:srgbClr val="464653"/>
                </a:solidFill>
              </a:rPr>
              <a:t>=2</a:t>
            </a:r>
            <a:endParaRPr sz="2254">
              <a:solidFill>
                <a:srgbClr val="464653"/>
              </a:solidFill>
            </a:endParaRPr>
          </a:p>
          <a:p>
            <a:pPr lvl="0" marL="440899" indent="-360000" defTabSz="896111">
              <a:spcBef>
                <a:spcPts val="500"/>
              </a:spcBef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548"/>
              <a:t>To choose a jean, one must choose a style </a:t>
            </a:r>
            <a:r>
              <a:rPr sz="2548">
                <a:solidFill>
                  <a:srgbClr val="CC3300"/>
                </a:solidFill>
              </a:rPr>
              <a:t>and</a:t>
            </a:r>
            <a:r>
              <a:rPr sz="2548"/>
              <a:t> choose a color</a:t>
            </a:r>
            <a:endParaRPr sz="2548"/>
          </a:p>
          <a:p>
            <a:pPr lvl="1" marL="691358" indent="-296197" defTabSz="896111">
              <a:spcBef>
                <a:spcPts val="4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254">
                <a:solidFill>
                  <a:srgbClr val="464653"/>
                </a:solidFill>
              </a:rPr>
              <a:t>C</a:t>
            </a:r>
            <a:r>
              <a:rPr baseline="-25387" sz="2254">
                <a:solidFill>
                  <a:srgbClr val="464653"/>
                </a:solidFill>
              </a:rPr>
              <a:t>1</a:t>
            </a:r>
            <a:r>
              <a:rPr sz="2254">
                <a:solidFill>
                  <a:srgbClr val="464653"/>
                </a:solidFill>
              </a:rPr>
              <a:t> and C</a:t>
            </a:r>
            <a:r>
              <a:rPr baseline="-25387" sz="2254">
                <a:solidFill>
                  <a:srgbClr val="464653"/>
                </a:solidFill>
              </a:rPr>
              <a:t>2</a:t>
            </a:r>
            <a:r>
              <a:rPr sz="2254">
                <a:solidFill>
                  <a:srgbClr val="464653"/>
                </a:solidFill>
              </a:rPr>
              <a:t> must both occur, use multiplication rule</a:t>
            </a:r>
            <a:endParaRPr sz="2254">
              <a:solidFill>
                <a:srgbClr val="464653"/>
              </a:solidFill>
            </a:endParaRPr>
          </a:p>
          <a:p>
            <a:pPr lvl="0" marL="440899" indent="-360000" defTabSz="896111">
              <a:spcBef>
                <a:spcPts val="500"/>
              </a:spcBef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548"/>
              <a:t>So the total # of outcomes is n</a:t>
            </a:r>
            <a:r>
              <a:rPr baseline="-25387" sz="2548"/>
              <a:t>1</a:t>
            </a:r>
            <a:r>
              <a:rPr sz="2548"/>
              <a:t>*n</a:t>
            </a:r>
            <a:r>
              <a:rPr baseline="-25387" sz="2548"/>
              <a:t>2</a:t>
            </a:r>
            <a:r>
              <a:rPr sz="2548"/>
              <a:t>=4*2=8.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2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type="title" idx="4294967295"/>
          </p:nvPr>
        </p:nvSpPr>
        <p:spPr>
          <a:xfrm>
            <a:off x="457200" y="-1"/>
            <a:ext cx="8229600" cy="114300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Coin flipping</a:t>
            </a:r>
          </a:p>
        </p:txBody>
      </p:sp>
      <p:sp>
        <p:nvSpPr>
          <p:cNvPr id="165" name="Shape 165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18</a:t>
            </a:r>
          </a:p>
        </p:txBody>
      </p:sp>
      <p:sp>
        <p:nvSpPr>
          <p:cNvPr id="166" name="Shape 166"/>
          <p:cNvSpPr/>
          <p:nvPr>
            <p:ph type="body" idx="4294967295"/>
          </p:nvPr>
        </p:nvSpPr>
        <p:spPr>
          <a:xfrm>
            <a:off x="609600" y="1524000"/>
            <a:ext cx="80962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449897" indent="-367347"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600"/>
              <a:t>Flip a coin twice and record the outcome (head or tail) for each flip. How many possible outcomes are there ? </a:t>
            </a:r>
            <a:endParaRPr sz="2600"/>
          </a:p>
          <a:p>
            <a:pPr lvl="0" marL="449897" indent="-367347"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600"/>
              <a:t>Problem statement:</a:t>
            </a:r>
            <a:endParaRPr sz="2600"/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b="1" sz="2300">
                <a:solidFill>
                  <a:srgbClr val="FF0000"/>
                </a:solidFill>
              </a:rPr>
              <a:t>Two steps for the experiment, </a:t>
            </a:r>
            <a:r>
              <a:rPr sz="2300">
                <a:solidFill>
                  <a:srgbClr val="464653"/>
                </a:solidFill>
              </a:rPr>
              <a:t>C</a:t>
            </a:r>
            <a:r>
              <a:rPr baseline="-25000" sz="2300">
                <a:solidFill>
                  <a:srgbClr val="464653"/>
                </a:solidFill>
              </a:rPr>
              <a:t>1</a:t>
            </a:r>
            <a:r>
              <a:rPr sz="2300">
                <a:solidFill>
                  <a:srgbClr val="464653"/>
                </a:solidFill>
              </a:rPr>
              <a:t>= “first flip”, C</a:t>
            </a:r>
            <a:r>
              <a:rPr baseline="-25000" sz="2300">
                <a:solidFill>
                  <a:srgbClr val="464653"/>
                </a:solidFill>
              </a:rPr>
              <a:t>2</a:t>
            </a:r>
            <a:r>
              <a:rPr sz="2300">
                <a:solidFill>
                  <a:srgbClr val="464653"/>
                </a:solidFill>
              </a:rPr>
              <a:t>=“second flip”</a:t>
            </a:r>
            <a:endParaRPr sz="2300">
              <a:solidFill>
                <a:srgbClr val="464653"/>
              </a:solidFill>
            </a:endParaRPr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Possible outcomes for C</a:t>
            </a:r>
            <a:r>
              <a:rPr baseline="-25000" sz="2300">
                <a:solidFill>
                  <a:srgbClr val="464653"/>
                </a:solidFill>
              </a:rPr>
              <a:t>1</a:t>
            </a:r>
            <a:r>
              <a:rPr sz="2300">
                <a:solidFill>
                  <a:srgbClr val="464653"/>
                </a:solidFill>
              </a:rPr>
              <a:t> is {H, T}, n</a:t>
            </a:r>
            <a:r>
              <a:rPr baseline="-25000" sz="2300">
                <a:solidFill>
                  <a:srgbClr val="464653"/>
                </a:solidFill>
              </a:rPr>
              <a:t>1</a:t>
            </a:r>
            <a:r>
              <a:rPr sz="2300">
                <a:solidFill>
                  <a:srgbClr val="464653"/>
                </a:solidFill>
              </a:rPr>
              <a:t>=2</a:t>
            </a:r>
            <a:endParaRPr sz="2300">
              <a:solidFill>
                <a:srgbClr val="464653"/>
              </a:solidFill>
            </a:endParaRPr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Possible outcomes for C</a:t>
            </a:r>
            <a:r>
              <a:rPr baseline="-25000" sz="2300">
                <a:solidFill>
                  <a:srgbClr val="464653"/>
                </a:solidFill>
              </a:rPr>
              <a:t>2</a:t>
            </a:r>
            <a:r>
              <a:rPr sz="2300">
                <a:solidFill>
                  <a:srgbClr val="464653"/>
                </a:solidFill>
              </a:rPr>
              <a:t> is {H,T}, n</a:t>
            </a:r>
            <a:r>
              <a:rPr baseline="-25000" sz="2300">
                <a:solidFill>
                  <a:srgbClr val="464653"/>
                </a:solidFill>
              </a:rPr>
              <a:t>2</a:t>
            </a:r>
            <a:r>
              <a:rPr sz="2300">
                <a:solidFill>
                  <a:srgbClr val="464653"/>
                </a:solidFill>
              </a:rPr>
              <a:t>=2</a:t>
            </a:r>
            <a:endParaRPr sz="2300">
              <a:solidFill>
                <a:srgbClr val="464653"/>
              </a:solidFill>
            </a:endParaRPr>
          </a:p>
          <a:p>
            <a:pPr lvl="1" marL="705467" indent="-302242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C00000"/>
                </a:solidFill>
              </a:rPr>
              <a:t>C</a:t>
            </a:r>
            <a:r>
              <a:rPr baseline="-25000" sz="2300">
                <a:solidFill>
                  <a:srgbClr val="C00000"/>
                </a:solidFill>
              </a:rPr>
              <a:t>1</a:t>
            </a:r>
            <a:r>
              <a:rPr sz="2300">
                <a:solidFill>
                  <a:srgbClr val="C00000"/>
                </a:solidFill>
              </a:rPr>
              <a:t> occurs </a:t>
            </a:r>
            <a:r>
              <a:rPr b="1" sz="2300">
                <a:solidFill>
                  <a:srgbClr val="FF0000"/>
                </a:solidFill>
              </a:rPr>
              <a:t>and</a:t>
            </a:r>
            <a:r>
              <a:rPr sz="2300">
                <a:solidFill>
                  <a:srgbClr val="C00000"/>
                </a:solidFill>
              </a:rPr>
              <a:t> C</a:t>
            </a:r>
            <a:r>
              <a:rPr baseline="-25000" sz="2300">
                <a:solidFill>
                  <a:srgbClr val="C00000"/>
                </a:solidFill>
              </a:rPr>
              <a:t>2</a:t>
            </a:r>
            <a:r>
              <a:rPr sz="2300">
                <a:solidFill>
                  <a:srgbClr val="C00000"/>
                </a:solidFill>
              </a:rPr>
              <a:t> occurs</a:t>
            </a:r>
            <a:r>
              <a:rPr sz="2300">
                <a:solidFill>
                  <a:srgbClr val="464653"/>
                </a:solidFill>
              </a:rPr>
              <a:t>: total # of outcomes is n</a:t>
            </a:r>
            <a:r>
              <a:rPr baseline="-25000" sz="2300">
                <a:solidFill>
                  <a:srgbClr val="464653"/>
                </a:solidFill>
              </a:rPr>
              <a:t>1</a:t>
            </a:r>
            <a:r>
              <a:rPr sz="2300">
                <a:solidFill>
                  <a:srgbClr val="464653"/>
                </a:solidFill>
              </a:rPr>
              <a:t>*n</a:t>
            </a:r>
            <a:r>
              <a:rPr baseline="-25000" sz="2300">
                <a:solidFill>
                  <a:srgbClr val="464653"/>
                </a:solidFill>
              </a:rPr>
              <a:t>2</a:t>
            </a:r>
            <a:r>
              <a:rPr sz="2300">
                <a:solidFill>
                  <a:srgbClr val="464653"/>
                </a:solidFill>
              </a:rPr>
              <a:t>=4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6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4000"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444455"/>
                </a:solidFill>
              </a:rPr>
              <a:t>License Plates	</a:t>
            </a:r>
          </a:p>
        </p:txBody>
      </p:sp>
      <p:sp>
        <p:nvSpPr>
          <p:cNvPr id="169" name="Shape 169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19</a:t>
            </a:r>
          </a:p>
        </p:txBody>
      </p:sp>
      <p:sp>
        <p:nvSpPr>
          <p:cNvPr id="170" name="Shape 170"/>
          <p:cNvSpPr/>
          <p:nvPr>
            <p:ph type="body" idx="4294967295"/>
          </p:nvPr>
        </p:nvSpPr>
        <p:spPr>
          <a:xfrm>
            <a:off x="762000" y="1295400"/>
            <a:ext cx="8382000" cy="5181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74624" indent="-374624" defTabSz="896111">
              <a:lnSpc>
                <a:spcPct val="90000"/>
              </a:lnSpc>
              <a:spcBef>
                <a:spcPts val="500"/>
              </a:spcBef>
              <a:buChar char=""/>
              <a:defRPr sz="1800">
                <a:solidFill>
                  <a:srgbClr val="000000"/>
                </a:solidFill>
              </a:defRPr>
            </a:pPr>
            <a:r>
              <a:rPr sz="2744"/>
              <a:t>Suppose license plates starts with two different letters,  followed by 4 letters or numbers (which can be the same). How many possible license plates ?</a:t>
            </a:r>
            <a:endParaRPr sz="2744"/>
          </a:p>
          <a:p>
            <a:pPr lvl="0" marL="374624" indent="-374624" defTabSz="896111">
              <a:lnSpc>
                <a:spcPct val="90000"/>
              </a:lnSpc>
              <a:spcBef>
                <a:spcPts val="500"/>
              </a:spcBef>
              <a:buChar char=""/>
              <a:defRPr sz="1800">
                <a:solidFill>
                  <a:srgbClr val="000000"/>
                </a:solidFill>
              </a:defRPr>
            </a:pPr>
            <a:r>
              <a:rPr sz="2744"/>
              <a:t>Steps to choose a license plage: </a:t>
            </a:r>
            <a:endParaRPr sz="2744"/>
          </a:p>
          <a:p>
            <a:pPr lvl="1" marL="625930" indent="-356785" defTabSz="896111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52">
                <a:solidFill>
                  <a:srgbClr val="464653"/>
                </a:solidFill>
              </a:rPr>
              <a:t>Pick two different letters </a:t>
            </a:r>
            <a:r>
              <a:rPr sz="2352">
                <a:solidFill>
                  <a:srgbClr val="FF0000"/>
                </a:solidFill>
              </a:rPr>
              <a:t>AND</a:t>
            </a:r>
            <a:r>
              <a:rPr sz="2352">
                <a:solidFill>
                  <a:srgbClr val="464653"/>
                </a:solidFill>
              </a:rPr>
              <a:t> pick 4 letters/numbers.</a:t>
            </a:r>
            <a:endParaRPr sz="2352">
              <a:solidFill>
                <a:srgbClr val="464653"/>
              </a:solidFill>
            </a:endParaRPr>
          </a:p>
          <a:p>
            <a:pPr lvl="1" marL="625930" indent="-356785" defTabSz="896111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52">
                <a:solidFill>
                  <a:srgbClr val="464653"/>
                </a:solidFill>
              </a:rPr>
              <a:t>C</a:t>
            </a:r>
            <a:r>
              <a:rPr baseline="-25387" sz="2352">
                <a:solidFill>
                  <a:srgbClr val="464653"/>
                </a:solidFill>
              </a:rPr>
              <a:t>1</a:t>
            </a:r>
            <a:r>
              <a:rPr sz="2352">
                <a:solidFill>
                  <a:srgbClr val="464653"/>
                </a:solidFill>
              </a:rPr>
              <a:t>: Pick a letter</a:t>
            </a:r>
            <a:endParaRPr sz="2352">
              <a:solidFill>
                <a:srgbClr val="464653"/>
              </a:solidFill>
            </a:endParaRPr>
          </a:p>
          <a:p>
            <a:pPr lvl="1" marL="625930" indent="-356785" defTabSz="896111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52">
                <a:solidFill>
                  <a:srgbClr val="464653"/>
                </a:solidFill>
              </a:rPr>
              <a:t>C</a:t>
            </a:r>
            <a:r>
              <a:rPr baseline="-25387" sz="2352">
                <a:solidFill>
                  <a:srgbClr val="464653"/>
                </a:solidFill>
              </a:rPr>
              <a:t>2</a:t>
            </a:r>
            <a:r>
              <a:rPr sz="2352">
                <a:solidFill>
                  <a:srgbClr val="464653"/>
                </a:solidFill>
              </a:rPr>
              <a:t>: Pick a letter different from the first</a:t>
            </a:r>
            <a:endParaRPr sz="2352">
              <a:solidFill>
                <a:srgbClr val="464653"/>
              </a:solidFill>
            </a:endParaRPr>
          </a:p>
          <a:p>
            <a:pPr lvl="1" marL="625930" indent="-356785" defTabSz="896111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52">
                <a:solidFill>
                  <a:srgbClr val="464653"/>
                </a:solidFill>
              </a:rPr>
              <a:t>C3,C4,C5,C6: Repeat for 4 times: pick a number or letter</a:t>
            </a:r>
            <a:endParaRPr sz="2352">
              <a:solidFill>
                <a:srgbClr val="464653"/>
              </a:solidFill>
            </a:endParaRPr>
          </a:p>
          <a:p>
            <a:pPr lvl="0" marL="347865" indent="-347865" defTabSz="896111">
              <a:lnSpc>
                <a:spcPct val="90000"/>
              </a:lnSpc>
              <a:spcBef>
                <a:spcPts val="500"/>
              </a:spcBef>
              <a:buChar char=""/>
              <a:defRPr sz="1800">
                <a:solidFill>
                  <a:srgbClr val="000000"/>
                </a:solidFill>
              </a:defRPr>
            </a:pPr>
            <a:r>
              <a:rPr sz="2548"/>
              <a:t>Total # of possibilities: </a:t>
            </a:r>
            <a:endParaRPr sz="2548"/>
          </a:p>
          <a:p>
            <a:pPr lvl="1" marL="611064" indent="-341919" defTabSz="896111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254">
                <a:solidFill>
                  <a:srgbClr val="464653"/>
                </a:solidFill>
              </a:rPr>
              <a:t>26*25*36*36*36*36 = 1091750400</a:t>
            </a:r>
            <a:endParaRPr sz="2254">
              <a:solidFill>
                <a:srgbClr val="464653"/>
              </a:solidFill>
            </a:endParaRPr>
          </a:p>
          <a:p>
            <a:pPr lvl="0" marL="374624" indent="-374624" defTabSz="896111">
              <a:lnSpc>
                <a:spcPct val="90000"/>
              </a:lnSpc>
              <a:spcBef>
                <a:spcPts val="500"/>
              </a:spcBef>
              <a:buChar char=""/>
              <a:defRPr sz="1800">
                <a:solidFill>
                  <a:srgbClr val="000000"/>
                </a:solidFill>
              </a:defRPr>
            </a:pPr>
            <a:r>
              <a:rPr sz="2744"/>
              <a:t>Note: the num. of options for a feature/variable might be affected by previous features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type="title" idx="4294967295"/>
          </p:nvPr>
        </p:nvSpPr>
        <p:spPr>
          <a:xfrm>
            <a:off x="609600" y="-1"/>
            <a:ext cx="7499350" cy="114300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00">
                <a:solidFill>
                  <a:srgbClr val="444455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Chance of winning ?</a:t>
            </a:r>
          </a:p>
        </p:txBody>
      </p:sp>
      <p:sp>
        <p:nvSpPr>
          <p:cNvPr id="63" name="Shape 63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2</a:t>
            </a:r>
          </a:p>
        </p:txBody>
      </p:sp>
      <p:sp>
        <p:nvSpPr>
          <p:cNvPr id="64" name="Shape 64"/>
          <p:cNvSpPr/>
          <p:nvPr>
            <p:ph type="body" idx="4294967295"/>
          </p:nvPr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97287" indent="-397287" defTabSz="886968">
              <a:lnSpc>
                <a:spcPct val="80000"/>
              </a:lnSpc>
              <a:spcBef>
                <a:spcPts val="500"/>
              </a:spcBef>
              <a:buChar char=""/>
              <a:defRPr sz="1800">
                <a:solidFill>
                  <a:srgbClr val="000000"/>
                </a:solidFill>
              </a:defRPr>
            </a:pPr>
            <a:r>
              <a:rPr sz="2910"/>
              <a:t>What’s the chances of winning New York Mega-million Jackpot </a:t>
            </a:r>
            <a:endParaRPr sz="2910"/>
          </a:p>
          <a:p>
            <a:pPr lvl="1" marL="648971" indent="-382573" defTabSz="886968">
              <a:lnSpc>
                <a:spcPct val="80000"/>
              </a:lnSpc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522">
                <a:solidFill>
                  <a:srgbClr val="464653"/>
                </a:solidFill>
              </a:rPr>
              <a:t>“just pick 5 numbers from 1 to 56, plus a mega ball number from 1 to 46, then you could win biggest potential Jackpot ever !”</a:t>
            </a:r>
            <a:endParaRPr sz="1746">
              <a:solidFill>
                <a:srgbClr val="464653"/>
              </a:solidFill>
            </a:endParaRPr>
          </a:p>
          <a:p>
            <a:pPr lvl="2" marL="883695" indent="-315481" defTabSz="886968">
              <a:lnSpc>
                <a:spcPct val="80000"/>
              </a:lnSpc>
              <a:spcBef>
                <a:spcPts val="4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134"/>
              <a:t>If your 6-number combination matches winning 6-number combination (5 winning numbers plus the Mega Ball), then you win First prize jackpot.</a:t>
            </a:r>
            <a:endParaRPr sz="2134"/>
          </a:p>
          <a:p>
            <a:pPr lvl="1" marL="648971" indent="-382573" defTabSz="886968">
              <a:lnSpc>
                <a:spcPct val="80000"/>
              </a:lnSpc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522">
                <a:solidFill>
                  <a:srgbClr val="464653"/>
                </a:solidFill>
              </a:rPr>
              <a:t>There are many possible ways to choose 6-number</a:t>
            </a:r>
            <a:endParaRPr sz="1746">
              <a:solidFill>
                <a:srgbClr val="464653"/>
              </a:solidFill>
            </a:endParaRPr>
          </a:p>
          <a:p>
            <a:pPr lvl="1" marL="648971" indent="-382573" defTabSz="886968">
              <a:lnSpc>
                <a:spcPct val="80000"/>
              </a:lnSpc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522">
                <a:solidFill>
                  <a:srgbClr val="464653"/>
                </a:solidFill>
              </a:rPr>
              <a:t>Only one of them is the winning combination…</a:t>
            </a:r>
            <a:endParaRPr sz="1746">
              <a:solidFill>
                <a:srgbClr val="464653"/>
              </a:solidFill>
            </a:endParaRPr>
          </a:p>
          <a:p>
            <a:pPr lvl="1" marL="648971" indent="-382573" defTabSz="886968">
              <a:lnSpc>
                <a:spcPct val="80000"/>
              </a:lnSpc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522">
                <a:solidFill>
                  <a:srgbClr val="464653"/>
                </a:solidFill>
              </a:rPr>
              <a:t>If each 6-number combination is equally likely to be the winning combination … </a:t>
            </a:r>
            <a:endParaRPr sz="1746">
              <a:solidFill>
                <a:srgbClr val="464653"/>
              </a:solidFill>
            </a:endParaRPr>
          </a:p>
          <a:p>
            <a:pPr lvl="2" marL="883695" indent="-315481" defTabSz="886968">
              <a:lnSpc>
                <a:spcPct val="80000"/>
              </a:lnSpc>
              <a:spcBef>
                <a:spcPts val="4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134"/>
              <a:t>Then the prob. of winning for any 6-number is 1/X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64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Exercises:</a:t>
            </a:r>
          </a:p>
        </p:txBody>
      </p:sp>
      <p:sp>
        <p:nvSpPr>
          <p:cNvPr id="173" name="Shape 173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20</a:t>
            </a:r>
          </a:p>
        </p:txBody>
      </p:sp>
      <p:sp>
        <p:nvSpPr>
          <p:cNvPr id="174" name="Shape 174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In a car racing game, you can choose from 4 difficulty level, 3 different terrains, and 5 different cars, how many different ways can you choose to play the game ?</a:t>
            </a:r>
            <a:endParaRPr sz="2600"/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How many ways can you arrange 10 different numbers (i.e., put them in a sequence)?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4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Relation to other topics</a:t>
            </a:r>
          </a:p>
        </p:txBody>
      </p:sp>
      <p:sp>
        <p:nvSpPr>
          <p:cNvPr id="177" name="Shape 177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21</a:t>
            </a:r>
          </a:p>
        </p:txBody>
      </p:sp>
      <p:sp>
        <p:nvSpPr>
          <p:cNvPr id="178" name="Shape 178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It might feel like that we are topics-hopping</a:t>
            </a:r>
            <a:endParaRPr sz="2600"/>
          </a:p>
          <a:p>
            <a:pPr lvl="1" marL="623534" indent="-348897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Set, logic, function, relation …</a:t>
            </a:r>
            <a:endParaRPr sz="2300">
              <a:solidFill>
                <a:srgbClr val="464653"/>
              </a:solidFill>
            </a:endParaRPr>
          </a:p>
          <a:p>
            <a:pPr lvl="0" marL="354965" indent="-354965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Counting: </a:t>
            </a:r>
            <a:endParaRPr sz="2600"/>
          </a:p>
          <a:p>
            <a:pPr lvl="1" marL="623534" indent="-348897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What is being counted ? 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lnSpc>
                <a:spcPct val="90000"/>
              </a:lnSpc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A finite set, i.e., we are evaluate some set’s cardinality when we tackle a counting problem</a:t>
            </a:r>
            <a:endParaRPr sz="2000"/>
          </a:p>
          <a:p>
            <a:pPr lvl="1" marL="623534" indent="-348897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How to count ?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lnSpc>
                <a:spcPct val="90000"/>
              </a:lnSpc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So rules about set cardinality apply !</a:t>
            </a:r>
            <a:endParaRPr sz="2000"/>
          </a:p>
          <a:p>
            <a:pPr lvl="2" marL="879475" indent="-285750">
              <a:lnSpc>
                <a:spcPct val="90000"/>
              </a:lnSpc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Inclusion/exclusion principle</a:t>
            </a:r>
            <a:endParaRPr sz="2000"/>
          </a:p>
          <a:p>
            <a:pPr lvl="2" marL="879475" indent="-285750">
              <a:lnSpc>
                <a:spcPct val="90000"/>
              </a:lnSpc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Power set cardinality</a:t>
            </a:r>
            <a:endParaRPr sz="2000"/>
          </a:p>
          <a:p>
            <a:pPr lvl="2" marL="879475" indent="-285750">
              <a:lnSpc>
                <a:spcPct val="90000"/>
              </a:lnSpc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Cartisian set cardinality 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78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900">
                <a:solidFill>
                  <a:srgbClr val="444455"/>
                </a:solidFill>
              </a:rPr>
              <a:t>Learn new things by</a:t>
            </a:r>
            <a:br>
              <a:rPr sz="2900">
                <a:solidFill>
                  <a:srgbClr val="444455"/>
                </a:solidFill>
              </a:rPr>
            </a:br>
            <a:r>
              <a:rPr sz="2900">
                <a:solidFill>
                  <a:srgbClr val="444455"/>
                </a:solidFill>
              </a:rPr>
              <a:t> reviewing old…</a:t>
            </a:r>
          </a:p>
        </p:txBody>
      </p:sp>
      <p:sp>
        <p:nvSpPr>
          <p:cNvPr id="181" name="Shape 181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78447" indent="-378447" defTabSz="905255">
              <a:spcBef>
                <a:spcPts val="500"/>
              </a:spcBef>
              <a:buChar char=""/>
              <a:defRPr sz="1800">
                <a:solidFill>
                  <a:srgbClr val="000000"/>
                </a:solidFill>
              </a:defRPr>
            </a:pPr>
            <a:r>
              <a:rPr sz="2772"/>
              <a:t>Sets cardinality: number of elements in set</a:t>
            </a:r>
            <a:endParaRPr sz="2772"/>
          </a:p>
          <a:p>
            <a:pPr lvl="1" marL="632317" indent="-360425" defTabSz="905255"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464653"/>
                </a:solidFill>
              </a:rPr>
              <a:t>|AxB| = |A| x |B|</a:t>
            </a:r>
            <a:endParaRPr sz="2376">
              <a:solidFill>
                <a:srgbClr val="464653"/>
              </a:solidFill>
            </a:endParaRPr>
          </a:p>
          <a:p>
            <a:pPr lvl="1" marL="632317" indent="-360425" defTabSz="905255"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464653"/>
                </a:solidFill>
              </a:rPr>
              <a:t>The number of diff. ways to pair elements in A with elements in B, i.e., |AxB|, equals to |A| x |B|</a:t>
            </a:r>
            <a:endParaRPr sz="2376">
              <a:solidFill>
                <a:srgbClr val="464653"/>
              </a:solidFill>
            </a:endParaRPr>
          </a:p>
          <a:p>
            <a:pPr lvl="0" marL="378447" indent="-378447" defTabSz="905255">
              <a:spcBef>
                <a:spcPts val="500"/>
              </a:spcBef>
              <a:buChar char=""/>
              <a:defRPr sz="1800">
                <a:solidFill>
                  <a:srgbClr val="000000"/>
                </a:solidFill>
              </a:defRPr>
            </a:pPr>
            <a:r>
              <a:rPr sz="2772"/>
              <a:t>Example</a:t>
            </a:r>
            <a:endParaRPr sz="2772"/>
          </a:p>
          <a:p>
            <a:pPr lvl="1" marL="632317" indent="-360425" defTabSz="905255"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464653"/>
                </a:solidFill>
              </a:rPr>
              <a:t>A={standard, loose, boot}, the set of styles</a:t>
            </a:r>
            <a:endParaRPr sz="2376">
              <a:solidFill>
                <a:srgbClr val="464653"/>
              </a:solidFill>
            </a:endParaRPr>
          </a:p>
          <a:p>
            <a:pPr lvl="1" marL="632317" indent="-360425" defTabSz="905255"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464653"/>
                </a:solidFill>
              </a:rPr>
              <a:t>B={blue, black}, the set of colors</a:t>
            </a:r>
            <a:endParaRPr sz="2376">
              <a:solidFill>
                <a:srgbClr val="464653"/>
              </a:solidFill>
            </a:endParaRPr>
          </a:p>
          <a:p>
            <a:pPr lvl="1" marL="632317" indent="-360425" defTabSz="905255"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464653"/>
                </a:solidFill>
              </a:rPr>
              <a:t>AxB= {(standard, blue), (standard, black), (loose, blue), (loose, black), (boot, blue), (boot, black)},  the set of different jeans</a:t>
            </a:r>
            <a:endParaRPr sz="2376">
              <a:solidFill>
                <a:srgbClr val="464653"/>
              </a:solidFill>
            </a:endParaRPr>
          </a:p>
          <a:p>
            <a:pPr lvl="1" marL="632317" indent="-360425" defTabSz="905255"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464653"/>
                </a:solidFill>
              </a:rPr>
              <a:t>|AxB|:  # of different jeans we can form by choosing from A the style, and from B the color</a:t>
            </a:r>
          </a:p>
        </p:txBody>
      </p:sp>
      <p:sp>
        <p:nvSpPr>
          <p:cNvPr id="182" name="Shape 182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22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1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/>
          <p:nvPr>
            <p:ph type="title" idx="4294967295"/>
          </p:nvPr>
        </p:nvSpPr>
        <p:spPr>
          <a:xfrm>
            <a:off x="1219200" y="1981199"/>
            <a:ext cx="7499350" cy="114300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Let’s look at more examples…</a:t>
            </a:r>
          </a:p>
        </p:txBody>
      </p:sp>
      <p:sp>
        <p:nvSpPr>
          <p:cNvPr id="185" name="Shape 185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23</a:t>
            </a:r>
          </a:p>
        </p:txBody>
      </p:sp>
    </p:spTree>
  </p:cSld>
  <p:clrMapOvr>
    <a:masterClrMapping/>
  </p:clrMapOvr>
  <p:transition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00">
                <a:solidFill>
                  <a:srgbClr val="444455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Seating problem</a:t>
            </a:r>
          </a:p>
        </p:txBody>
      </p:sp>
      <p:sp>
        <p:nvSpPr>
          <p:cNvPr id="188" name="Shape 188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24</a:t>
            </a:r>
          </a:p>
        </p:txBody>
      </p:sp>
      <p:sp>
        <p:nvSpPr>
          <p:cNvPr id="189" name="Shape 189"/>
          <p:cNvSpPr/>
          <p:nvPr>
            <p:ph type="body" idx="4294967295"/>
          </p:nvPr>
        </p:nvSpPr>
        <p:spPr>
          <a:xfrm>
            <a:off x="838200" y="1447800"/>
            <a:ext cx="80962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How many different ways are there to seat 5 children in a row of 5 seats?</a:t>
            </a:r>
            <a:endParaRPr sz="2800"/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Pick a child to sit on </a:t>
            </a:r>
            <a:r>
              <a:rPr sz="2400">
                <a:solidFill>
                  <a:srgbClr val="CC3300"/>
                </a:solidFill>
              </a:rPr>
              <a:t>first</a:t>
            </a:r>
            <a:r>
              <a:rPr sz="2400">
                <a:solidFill>
                  <a:srgbClr val="464653"/>
                </a:solidFill>
              </a:rPr>
              <a:t> chair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Pick a child to sit on </a:t>
            </a:r>
            <a:r>
              <a:rPr sz="2400">
                <a:solidFill>
                  <a:srgbClr val="CC3300"/>
                </a:solidFill>
              </a:rPr>
              <a:t>second</a:t>
            </a:r>
            <a:r>
              <a:rPr sz="2400">
                <a:solidFill>
                  <a:srgbClr val="464653"/>
                </a:solidFill>
              </a:rPr>
              <a:t> chair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Pick a child to sit on </a:t>
            </a:r>
            <a:r>
              <a:rPr sz="2400">
                <a:solidFill>
                  <a:srgbClr val="CC3300"/>
                </a:solidFill>
              </a:rPr>
              <a:t>third</a:t>
            </a:r>
            <a:r>
              <a:rPr sz="2400">
                <a:solidFill>
                  <a:srgbClr val="464653"/>
                </a:solidFill>
              </a:rPr>
              <a:t> chair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… </a:t>
            </a:r>
            <a:endParaRPr sz="2400">
              <a:solidFill>
                <a:srgbClr val="464653"/>
              </a:solidFill>
            </a:endParaRPr>
          </a:p>
          <a:p>
            <a:pPr lvl="2" marL="1200150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The outcome can be represented as an </a:t>
            </a:r>
            <a:r>
              <a:rPr sz="2000">
                <a:solidFill>
                  <a:srgbClr val="CC3300"/>
                </a:solidFill>
              </a:rPr>
              <a:t>ordered list</a:t>
            </a:r>
            <a:r>
              <a:rPr sz="2000"/>
              <a:t>: e.g. </a:t>
            </a:r>
            <a:r>
              <a:rPr sz="2000">
                <a:solidFill>
                  <a:srgbClr val="CC3300"/>
                </a:solidFill>
              </a:rPr>
              <a:t>Alice, Peter, Bob, Cathy, Kim</a:t>
            </a:r>
            <a:r>
              <a:rPr sz="2000"/>
              <a:t> </a:t>
            </a:r>
            <a:endParaRPr sz="2000"/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By multiplication rule: there are 5*4*3*2*1=120 different ways to sit them.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Note, “Pick a chair for 1</a:t>
            </a:r>
            <a:r>
              <a:rPr baseline="30000" sz="2400">
                <a:solidFill>
                  <a:srgbClr val="464653"/>
                </a:solidFill>
              </a:rPr>
              <a:t>st</a:t>
            </a:r>
            <a:r>
              <a:rPr sz="2400">
                <a:solidFill>
                  <a:srgbClr val="464653"/>
                </a:solidFill>
              </a:rPr>
              <a:t> child” etc. also works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1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89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Job assignment problem</a:t>
            </a:r>
          </a:p>
        </p:txBody>
      </p:sp>
      <p:sp>
        <p:nvSpPr>
          <p:cNvPr id="192" name="Shape 192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25</a:t>
            </a:r>
          </a:p>
        </p:txBody>
      </p:sp>
      <p:sp>
        <p:nvSpPr>
          <p:cNvPr id="193" name="Shape 193"/>
          <p:cNvSpPr/>
          <p:nvPr>
            <p:ph type="body" idx="4294967295"/>
          </p:nvPr>
        </p:nvSpPr>
        <p:spPr>
          <a:xfrm>
            <a:off x="762000" y="1447800"/>
            <a:ext cx="74993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How many ways to assign 5 diff. jobs to 10 volunteers, assuming each person takes at most one job, and one job assigned to one person ?</a:t>
            </a:r>
            <a:endParaRPr sz="2800"/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Pick one person to assign to </a:t>
            </a:r>
            <a:r>
              <a:rPr sz="2400">
                <a:solidFill>
                  <a:srgbClr val="CC3300"/>
                </a:solidFill>
              </a:rPr>
              <a:t>first job</a:t>
            </a:r>
            <a:r>
              <a:rPr sz="2400">
                <a:solidFill>
                  <a:srgbClr val="464653"/>
                </a:solidFill>
              </a:rPr>
              <a:t>: 10 options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Pick one person to assign to </a:t>
            </a:r>
            <a:r>
              <a:rPr sz="2400">
                <a:solidFill>
                  <a:srgbClr val="CC3300"/>
                </a:solidFill>
              </a:rPr>
              <a:t>second job</a:t>
            </a:r>
            <a:r>
              <a:rPr sz="2400">
                <a:solidFill>
                  <a:srgbClr val="464653"/>
                </a:solidFill>
              </a:rPr>
              <a:t>: 9 options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Pick one person to assign to </a:t>
            </a:r>
            <a:r>
              <a:rPr sz="2400">
                <a:solidFill>
                  <a:srgbClr val="CC3300"/>
                </a:solidFill>
              </a:rPr>
              <a:t>third job</a:t>
            </a:r>
            <a:r>
              <a:rPr sz="2400">
                <a:solidFill>
                  <a:srgbClr val="464653"/>
                </a:solidFill>
              </a:rPr>
              <a:t>: 8 options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…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In total, there are 10*9*8*7*6 different ways to go about the job assignments.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93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Permutation</a:t>
            </a:r>
          </a:p>
        </p:txBody>
      </p:sp>
      <p:sp>
        <p:nvSpPr>
          <p:cNvPr id="196" name="Shape 196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26</a:t>
            </a:r>
          </a:p>
        </p:txBody>
      </p:sp>
      <p:sp>
        <p:nvSpPr>
          <p:cNvPr id="197" name="Shape 197"/>
          <p:cNvSpPr/>
          <p:nvPr>
            <p:ph type="body" idx="4294967295"/>
          </p:nvPr>
        </p:nvSpPr>
        <p:spPr>
          <a:xfrm>
            <a:off x="457200" y="1524000"/>
            <a:ext cx="80962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Some counting problems are similar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How many ways are there to arrange 6 kids in a line ?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How many ways to assign 5 jobs to 10 volunteers, assuming each person takes at most one job, and one job assigned to one person ?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How many different poker hands are possible, i.e. drawing five cards from a deck of card where order matters ? </a:t>
            </a:r>
          </a:p>
        </p:txBody>
      </p:sp>
    </p:spTree>
  </p:cSld>
  <p:clrMapOvr>
    <a:masterClrMapping/>
  </p:clrMapOvr>
  <p:transition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Permutation</a:t>
            </a:r>
          </a:p>
        </p:txBody>
      </p:sp>
      <p:sp>
        <p:nvSpPr>
          <p:cNvPr id="200" name="Shape 200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27</a:t>
            </a:r>
          </a:p>
        </p:txBody>
      </p:sp>
      <p:sp>
        <p:nvSpPr>
          <p:cNvPr id="201" name="Shape 201"/>
          <p:cNvSpPr/>
          <p:nvPr>
            <p:ph type="body" idx="4294967295"/>
          </p:nvPr>
        </p:nvSpPr>
        <p:spPr>
          <a:xfrm>
            <a:off x="457200" y="1295400"/>
            <a:ext cx="84772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CC3300"/>
                </a:solidFill>
              </a:rPr>
              <a:t>A permutation of objects is an arrangement where order/position matters. </a:t>
            </a:r>
            <a:endParaRPr sz="2000">
              <a:solidFill>
                <a:srgbClr val="CC3300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Note: “arrangement” implies each object cannot be picked more than once.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Seating of children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Positions matters: </a:t>
            </a:r>
            <a:r>
              <a:rPr sz="2000">
                <a:solidFill>
                  <a:srgbClr val="CC3300"/>
                </a:solidFill>
              </a:rPr>
              <a:t>Alice, Peter, Bob, Cathy, Kim</a:t>
            </a:r>
            <a:r>
              <a:rPr sz="2000"/>
              <a:t> is different from </a:t>
            </a:r>
            <a:r>
              <a:rPr sz="2000">
                <a:solidFill>
                  <a:srgbClr val="CC3300"/>
                </a:solidFill>
              </a:rPr>
              <a:t>Peter, Bob, Cathy, Kim, Alice</a:t>
            </a:r>
            <a:endParaRPr sz="2000">
              <a:solidFill>
                <a:srgbClr val="CC3300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Job assignment: choose 5 people out of 10 and arrange them (to 5 jobs)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Select a president, VP and secretary from a club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01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Permutations</a:t>
            </a:r>
          </a:p>
        </p:txBody>
      </p:sp>
      <p:sp>
        <p:nvSpPr>
          <p:cNvPr id="204" name="Shape 204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28</a:t>
            </a:r>
          </a:p>
        </p:txBody>
      </p:sp>
      <p:sp>
        <p:nvSpPr>
          <p:cNvPr id="205" name="Shape 205"/>
          <p:cNvSpPr/>
          <p:nvPr>
            <p:ph type="body" idx="4294967295"/>
          </p:nvPr>
        </p:nvSpPr>
        <p:spPr>
          <a:xfrm>
            <a:off x="457200" y="1295399"/>
            <a:ext cx="8096250" cy="495300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Generally, consider choosing </a:t>
            </a:r>
            <a:r>
              <a:rPr sz="2600">
                <a:solidFill>
                  <a:srgbClr val="C00000"/>
                </a:solidFill>
              </a:rPr>
              <a:t>r</a:t>
            </a:r>
            <a:r>
              <a:rPr sz="2600"/>
              <a:t> objects out of </a:t>
            </a:r>
            <a:r>
              <a:rPr sz="2600">
                <a:solidFill>
                  <a:srgbClr val="C00000"/>
                </a:solidFill>
              </a:rPr>
              <a:t>a total of n objects</a:t>
            </a:r>
            <a:r>
              <a:rPr sz="2600"/>
              <a:t>, and arrange them in </a:t>
            </a:r>
            <a:r>
              <a:rPr sz="2600">
                <a:solidFill>
                  <a:srgbClr val="CC3300"/>
                </a:solidFill>
              </a:rPr>
              <a:t>r</a:t>
            </a:r>
            <a:r>
              <a:rPr sz="2600"/>
              <a:t> positions.</a:t>
            </a:r>
          </a:p>
        </p:txBody>
      </p:sp>
      <p:sp>
        <p:nvSpPr>
          <p:cNvPr id="206" name="Shape 206"/>
          <p:cNvSpPr/>
          <p:nvPr/>
        </p:nvSpPr>
        <p:spPr>
          <a:xfrm>
            <a:off x="1600200" y="4648200"/>
            <a:ext cx="609601" cy="1588"/>
          </a:xfrm>
          <a:prstGeom prst="line">
            <a:avLst/>
          </a:prstGeom>
          <a:ln>
            <a:solidFill>
              <a:srgbClr val="727CA3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07" name="Shape 207"/>
          <p:cNvSpPr/>
          <p:nvPr/>
        </p:nvSpPr>
        <p:spPr>
          <a:xfrm>
            <a:off x="2438400" y="4648200"/>
            <a:ext cx="609601" cy="1588"/>
          </a:xfrm>
          <a:prstGeom prst="line">
            <a:avLst/>
          </a:prstGeom>
          <a:ln>
            <a:solidFill>
              <a:srgbClr val="727CA3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08" name="Shape 208"/>
          <p:cNvSpPr/>
          <p:nvPr/>
        </p:nvSpPr>
        <p:spPr>
          <a:xfrm>
            <a:off x="3276600" y="4648200"/>
            <a:ext cx="609601" cy="1588"/>
          </a:xfrm>
          <a:prstGeom prst="line">
            <a:avLst/>
          </a:prstGeom>
          <a:ln>
            <a:solidFill>
              <a:srgbClr val="727CA3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09" name="Shape 209"/>
          <p:cNvSpPr/>
          <p:nvPr/>
        </p:nvSpPr>
        <p:spPr>
          <a:xfrm>
            <a:off x="5486400" y="4648200"/>
            <a:ext cx="609601" cy="1588"/>
          </a:xfrm>
          <a:prstGeom prst="line">
            <a:avLst/>
          </a:prstGeom>
          <a:ln>
            <a:solidFill>
              <a:srgbClr val="727CA3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10" name="Shape 210"/>
          <p:cNvSpPr/>
          <p:nvPr/>
        </p:nvSpPr>
        <p:spPr>
          <a:xfrm>
            <a:off x="4572000" y="4267200"/>
            <a:ext cx="332740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…</a:t>
            </a:r>
          </a:p>
        </p:txBody>
      </p:sp>
      <p:sp>
        <p:nvSpPr>
          <p:cNvPr id="211" name="Shape 211"/>
          <p:cNvSpPr/>
          <p:nvPr/>
        </p:nvSpPr>
        <p:spPr>
          <a:xfrm>
            <a:off x="6400800" y="4648200"/>
            <a:ext cx="609601" cy="1588"/>
          </a:xfrm>
          <a:prstGeom prst="line">
            <a:avLst/>
          </a:prstGeom>
          <a:ln>
            <a:solidFill>
              <a:srgbClr val="727CA3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12" name="Shape 212"/>
          <p:cNvSpPr/>
          <p:nvPr/>
        </p:nvSpPr>
        <p:spPr>
          <a:xfrm>
            <a:off x="1752600" y="4800600"/>
            <a:ext cx="231277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1</a:t>
            </a:r>
          </a:p>
        </p:txBody>
      </p:sp>
      <p:sp>
        <p:nvSpPr>
          <p:cNvPr id="213" name="Shape 213"/>
          <p:cNvSpPr/>
          <p:nvPr/>
        </p:nvSpPr>
        <p:spPr>
          <a:xfrm>
            <a:off x="2584450" y="4800600"/>
            <a:ext cx="231277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2</a:t>
            </a:r>
          </a:p>
        </p:txBody>
      </p:sp>
      <p:sp>
        <p:nvSpPr>
          <p:cNvPr id="214" name="Shape 214"/>
          <p:cNvSpPr/>
          <p:nvPr/>
        </p:nvSpPr>
        <p:spPr>
          <a:xfrm>
            <a:off x="3422650" y="4800600"/>
            <a:ext cx="231277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3</a:t>
            </a:r>
          </a:p>
        </p:txBody>
      </p:sp>
      <p:sp>
        <p:nvSpPr>
          <p:cNvPr id="215" name="Shape 215"/>
          <p:cNvSpPr/>
          <p:nvPr/>
        </p:nvSpPr>
        <p:spPr>
          <a:xfrm>
            <a:off x="6546849" y="4800600"/>
            <a:ext cx="180267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r</a:t>
            </a:r>
          </a:p>
        </p:txBody>
      </p:sp>
      <p:sp>
        <p:nvSpPr>
          <p:cNvPr id="216" name="Shape 216"/>
          <p:cNvSpPr/>
          <p:nvPr/>
        </p:nvSpPr>
        <p:spPr>
          <a:xfrm>
            <a:off x="5638800" y="4800600"/>
            <a:ext cx="383528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r-1</a:t>
            </a:r>
          </a:p>
        </p:txBody>
      </p:sp>
      <p:pic>
        <p:nvPicPr>
          <p:cNvPr id="217" name="ADVENTtable_html_m125f632.jpg" descr="ADVENTtable_html_m125f632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67400" y="2514600"/>
            <a:ext cx="1146175" cy="1447800"/>
          </a:xfrm>
          <a:prstGeom prst="rect">
            <a:avLst/>
          </a:prstGeom>
          <a:ln w="12700">
            <a:miter lim="400000"/>
          </a:ln>
        </p:spPr>
      </p:pic>
      <p:sp>
        <p:nvSpPr>
          <p:cNvPr id="218" name="Shape 218"/>
          <p:cNvSpPr/>
          <p:nvPr/>
        </p:nvSpPr>
        <p:spPr>
          <a:xfrm>
            <a:off x="7086600" y="2819400"/>
            <a:ext cx="1295400" cy="701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 sz="2000"/>
              <a:t>n objects</a:t>
            </a:r>
            <a:endParaRPr sz="2000"/>
          </a:p>
          <a:p>
            <a:pPr lvl="0"/>
            <a:r>
              <a:rPr sz="2000"/>
              <a:t>(n gifts)</a:t>
            </a:r>
          </a:p>
        </p:txBody>
      </p:sp>
      <p:sp>
        <p:nvSpPr>
          <p:cNvPr id="219" name="Shape 219"/>
          <p:cNvSpPr/>
          <p:nvPr/>
        </p:nvSpPr>
        <p:spPr>
          <a:xfrm>
            <a:off x="4191000" y="5562600"/>
            <a:ext cx="1524000" cy="1005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rPr sz="2000"/>
              <a:t>r positions (r behaving</a:t>
            </a:r>
            <a:endParaRPr sz="2000"/>
          </a:p>
          <a:p>
            <a:pPr lvl="0"/>
            <a:r>
              <a:rPr sz="2000"/>
              <a:t>Children)</a:t>
            </a:r>
          </a:p>
        </p:txBody>
      </p:sp>
      <p:pic>
        <p:nvPicPr>
          <p:cNvPr id="220" name="untitled.png" descr="untitled.bmp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09800" y="5257800"/>
            <a:ext cx="1828800" cy="1371600"/>
          </a:xfrm>
          <a:prstGeom prst="rect">
            <a:avLst/>
          </a:prstGeom>
          <a:ln w="12700">
            <a:miter lim="400000"/>
          </a:ln>
        </p:spPr>
      </p:pic>
      <p:sp>
        <p:nvSpPr>
          <p:cNvPr id="221" name="Shape 221"/>
          <p:cNvSpPr/>
          <p:nvPr/>
        </p:nvSpPr>
        <p:spPr>
          <a:xfrm flipV="1">
            <a:off x="5791200" y="5257799"/>
            <a:ext cx="685800" cy="457201"/>
          </a:xfrm>
          <a:prstGeom prst="line">
            <a:avLst/>
          </a:prstGeom>
          <a:ln>
            <a:solidFill>
              <a:srgbClr val="727CA3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22" name="Shape 222"/>
          <p:cNvSpPr/>
          <p:nvPr/>
        </p:nvSpPr>
        <p:spPr>
          <a:xfrm flipV="1">
            <a:off x="5334000" y="5181599"/>
            <a:ext cx="381001" cy="457201"/>
          </a:xfrm>
          <a:prstGeom prst="line">
            <a:avLst/>
          </a:prstGeom>
          <a:ln>
            <a:solidFill>
              <a:srgbClr val="727CA3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223" name="Shape 223"/>
          <p:cNvSpPr/>
          <p:nvPr/>
        </p:nvSpPr>
        <p:spPr>
          <a:xfrm flipH="1" flipV="1">
            <a:off x="3733799" y="5181599"/>
            <a:ext cx="457201" cy="228601"/>
          </a:xfrm>
          <a:prstGeom prst="line">
            <a:avLst/>
          </a:prstGeom>
          <a:ln>
            <a:solidFill>
              <a:srgbClr val="727CA3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after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after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after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after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after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after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1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after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after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after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nodeType="after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after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nodeType="after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nodeType="click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nodeType="afterEffect" presetClass="entr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1" grpId="9"/>
      <p:bldP build="whole" bldLvl="1" animBg="1" rev="0" advAuto="0" spid="206" grpId="3"/>
      <p:bldP build="whole" bldLvl="1" animBg="1" rev="0" advAuto="0" spid="218" grpId="2"/>
      <p:bldP build="whole" bldLvl="1" animBg="1" rev="0" advAuto="0" spid="217" grpId="1"/>
      <p:bldP build="whole" bldLvl="1" animBg="1" rev="0" advAuto="0" spid="219" grpId="17"/>
      <p:bldP build="whole" bldLvl="1" animBg="1" rev="0" advAuto="0" spid="215" grpId="10"/>
      <p:bldP build="whole" bldLvl="1" animBg="1" rev="0" advAuto="0" spid="211" grpId="8"/>
      <p:bldP build="whole" bldLvl="1" animBg="1" rev="0" advAuto="0" spid="208" grpId="5"/>
      <p:bldP build="whole" bldLvl="1" animBg="1" rev="0" advAuto="0" spid="213" grpId="13"/>
      <p:bldP build="whole" bldLvl="1" animBg="1" rev="0" advAuto="0" spid="214" grpId="12"/>
      <p:bldP build="whole" bldLvl="1" animBg="1" rev="0" advAuto="0" spid="209" grpId="7"/>
      <p:bldP build="whole" bldLvl="1" animBg="1" rev="0" advAuto="0" spid="216" grpId="11"/>
      <p:bldP build="whole" bldLvl="1" animBg="1" rev="0" advAuto="0" spid="207" grpId="4"/>
      <p:bldP build="whole" bldLvl="1" animBg="1" rev="0" advAuto="0" spid="210" grpId="6"/>
      <p:bldP build="whole" bldLvl="1" animBg="1" rev="0" advAuto="0" spid="212" grpId="14"/>
      <p:bldP build="whole" bldLvl="1" animBg="1" rev="0" advAuto="0" spid="223" grpId="15"/>
      <p:bldP build="whole" bldLvl="1" animBg="1" rev="0" advAuto="0" spid="220" grpId="16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Counting Permutations</a:t>
            </a:r>
          </a:p>
        </p:txBody>
      </p:sp>
      <p:sp>
        <p:nvSpPr>
          <p:cNvPr id="226" name="Shape 226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29</a:t>
            </a:r>
          </a:p>
        </p:txBody>
      </p:sp>
      <p:sp>
        <p:nvSpPr>
          <p:cNvPr id="227" name="Shape 227"/>
          <p:cNvSpPr/>
          <p:nvPr>
            <p:ph type="body" idx="4294967295"/>
          </p:nvPr>
        </p:nvSpPr>
        <p:spPr>
          <a:xfrm>
            <a:off x="533400" y="1219199"/>
            <a:ext cx="8096250" cy="495300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Let P(n,r) be the number of </a:t>
            </a:r>
            <a:r>
              <a:rPr sz="2800">
                <a:solidFill>
                  <a:srgbClr val="FF0000"/>
                </a:solidFill>
              </a:rPr>
              <a:t>permutations</a:t>
            </a:r>
            <a:r>
              <a:rPr sz="2800"/>
              <a:t> of r items chosen from a total of n items, where r≤n</a:t>
            </a:r>
            <a:endParaRPr sz="2800"/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CC3300"/>
                </a:solidFill>
              </a:rPr>
              <a:t>n objects</a:t>
            </a:r>
            <a:r>
              <a:rPr sz="2400">
                <a:solidFill>
                  <a:srgbClr val="464653"/>
                </a:solidFill>
              </a:rPr>
              <a:t> and </a:t>
            </a:r>
            <a:r>
              <a:rPr sz="2400">
                <a:solidFill>
                  <a:srgbClr val="CC3300"/>
                </a:solidFill>
              </a:rPr>
              <a:t>r positions</a:t>
            </a:r>
            <a:endParaRPr sz="2400">
              <a:solidFill>
                <a:srgbClr val="CC3300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Pick an object to put in 1</a:t>
            </a:r>
            <a:r>
              <a:rPr baseline="30000" sz="2000"/>
              <a:t>st</a:t>
            </a:r>
            <a:r>
              <a:rPr sz="2000"/>
              <a:t> position, # of ways:</a:t>
            </a:r>
            <a:endParaRPr sz="2000"/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Pick an object to put in 2</a:t>
            </a:r>
            <a:r>
              <a:rPr baseline="30000" sz="2000"/>
              <a:t>nd</a:t>
            </a:r>
            <a:r>
              <a:rPr sz="2000"/>
              <a:t> position, # of ways:</a:t>
            </a:r>
            <a:endParaRPr sz="2000"/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Pick an object to put in 3</a:t>
            </a:r>
            <a:r>
              <a:rPr baseline="30000" sz="2000"/>
              <a:t>rd</a:t>
            </a:r>
            <a:r>
              <a:rPr sz="2000"/>
              <a:t> position, # of ways: </a:t>
            </a:r>
            <a:endParaRPr sz="2000"/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…</a:t>
            </a:r>
            <a:endParaRPr sz="2000"/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Pick an object to put in r-th position, # of ways: </a:t>
            </a:r>
            <a:endParaRPr sz="2000"/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By multiplication rule,</a:t>
            </a:r>
          </a:p>
        </p:txBody>
      </p:sp>
      <p:pic>
        <p:nvPicPr>
          <p:cNvPr id="228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28800" y="5486400"/>
            <a:ext cx="5108575" cy="457200"/>
          </a:xfrm>
          <a:prstGeom prst="rect">
            <a:avLst/>
          </a:prstGeom>
          <a:ln w="12700">
            <a:miter lim="400000"/>
          </a:ln>
        </p:spPr>
      </p:pic>
      <p:sp>
        <p:nvSpPr>
          <p:cNvPr id="229" name="Shape 229"/>
          <p:cNvSpPr/>
          <p:nvPr/>
        </p:nvSpPr>
        <p:spPr>
          <a:xfrm>
            <a:off x="7215187" y="2514600"/>
            <a:ext cx="231277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n</a:t>
            </a:r>
          </a:p>
        </p:txBody>
      </p:sp>
      <p:sp>
        <p:nvSpPr>
          <p:cNvPr id="230" name="Shape 230"/>
          <p:cNvSpPr/>
          <p:nvPr/>
        </p:nvSpPr>
        <p:spPr>
          <a:xfrm>
            <a:off x="7367587" y="2982912"/>
            <a:ext cx="434539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n-1</a:t>
            </a:r>
          </a:p>
        </p:txBody>
      </p:sp>
      <p:sp>
        <p:nvSpPr>
          <p:cNvPr id="231" name="Shape 231"/>
          <p:cNvSpPr/>
          <p:nvPr/>
        </p:nvSpPr>
        <p:spPr>
          <a:xfrm>
            <a:off x="7367587" y="3443287"/>
            <a:ext cx="434539" cy="37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n-2</a:t>
            </a:r>
          </a:p>
        </p:txBody>
      </p:sp>
      <p:sp>
        <p:nvSpPr>
          <p:cNvPr id="232" name="Shape 232"/>
          <p:cNvSpPr/>
          <p:nvPr/>
        </p:nvSpPr>
        <p:spPr>
          <a:xfrm>
            <a:off x="7443787" y="4343400"/>
            <a:ext cx="739042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n-(r-1)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27" grpId="1"/>
      <p:bldP build="whole" bldLvl="1" animBg="1" rev="0" advAuto="0" spid="228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64653"/>
                </a:solidFill>
              </a:rPr>
              <a:t>Counting</a:t>
            </a:r>
          </a:p>
        </p:txBody>
      </p:sp>
      <p:sp>
        <p:nvSpPr>
          <p:cNvPr id="67" name="Shape 67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How many bits are need to represent 26 different letters?</a:t>
            </a:r>
            <a:endParaRPr sz="2600"/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endParaRPr sz="2600"/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How many different paths are there from a city to another, giving the road map?</a:t>
            </a:r>
          </a:p>
        </p:txBody>
      </p:sp>
      <p:sp>
        <p:nvSpPr>
          <p:cNvPr id="68" name="Shape 68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3</a:t>
            </a:r>
          </a:p>
        </p:txBody>
      </p:sp>
    </p:spTree>
  </p:cSld>
  <p:clrMapOvr>
    <a:masterClrMapping/>
  </p:clrMapOvr>
  <p:transition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Note: factorial</a:t>
            </a:r>
          </a:p>
        </p:txBody>
      </p:sp>
      <p:sp>
        <p:nvSpPr>
          <p:cNvPr id="235" name="Shape 235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30</a:t>
            </a:r>
          </a:p>
        </p:txBody>
      </p:sp>
      <p:sp>
        <p:nvSpPr>
          <p:cNvPr id="236" name="Shape 236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CC3300"/>
                </a:solidFill>
              </a:rPr>
              <a:t>n!</a:t>
            </a:r>
            <a:r>
              <a:rPr sz="2600"/>
              <a:t> stands for “n factorial”, where n is positive integers, is defined as</a:t>
            </a:r>
            <a:endParaRPr sz="2600"/>
          </a:p>
          <a:p>
            <a:pPr lvl="1" marL="547687" indent="-273050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endParaRPr sz="2300">
              <a:solidFill>
                <a:srgbClr val="464653"/>
              </a:solidFill>
            </a:endParaRPr>
          </a:p>
          <a:p>
            <a:pPr lvl="1" marL="547687" indent="-273050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endParaRPr sz="2300">
              <a:solidFill>
                <a:srgbClr val="464653"/>
              </a:solidFill>
            </a:endParaRPr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Now </a:t>
            </a:r>
          </a:p>
        </p:txBody>
      </p:sp>
      <p:pic>
        <p:nvPicPr>
          <p:cNvPr id="237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86000" y="2667000"/>
            <a:ext cx="3505200" cy="53975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8" name="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81200" y="4114800"/>
            <a:ext cx="3924300" cy="19653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6" grpId="1"/>
      <p:bldP build="whole" bldLvl="1" animBg="1" rev="0" advAuto="0" spid="238" grpId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Examples</a:t>
            </a:r>
          </a:p>
        </p:txBody>
      </p:sp>
      <p:sp>
        <p:nvSpPr>
          <p:cNvPr id="241" name="Shape 241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31</a:t>
            </a:r>
          </a:p>
        </p:txBody>
      </p:sp>
      <p:sp>
        <p:nvSpPr>
          <p:cNvPr id="242" name="Shape 242"/>
          <p:cNvSpPr/>
          <p:nvPr>
            <p:ph type="body" idx="4294967295"/>
          </p:nvPr>
        </p:nvSpPr>
        <p:spPr>
          <a:xfrm>
            <a:off x="838200" y="1447800"/>
            <a:ext cx="80962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How many five letter words can we form using </a:t>
            </a:r>
            <a:r>
              <a:rPr sz="2600">
                <a:solidFill>
                  <a:srgbClr val="C00000"/>
                </a:solidFill>
              </a:rPr>
              <a:t>distinct</a:t>
            </a:r>
            <a:r>
              <a:rPr sz="2600"/>
              <a:t> letters from set {a,b,c,d,e,f,g,h} ?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It’s a permutation problem, as the order matters and each object (letter) can be used at most once.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P(8,5)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42" grpId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Examples</a:t>
            </a:r>
          </a:p>
        </p:txBody>
      </p:sp>
      <p:sp>
        <p:nvSpPr>
          <p:cNvPr id="245" name="Shape 245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32</a:t>
            </a:r>
          </a:p>
        </p:txBody>
      </p:sp>
      <p:sp>
        <p:nvSpPr>
          <p:cNvPr id="246" name="Shape 246"/>
          <p:cNvSpPr/>
          <p:nvPr>
            <p:ph type="body" idx="4294967295"/>
          </p:nvPr>
        </p:nvSpPr>
        <p:spPr>
          <a:xfrm>
            <a:off x="838200" y="1447800"/>
            <a:ext cx="80962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marL="354965" indent="-354965">
              <a:buChar char=""/>
              <a:defRPr>
                <a:solidFill>
                  <a:srgbClr val="000000"/>
                </a:solidFill>
              </a:defRPr>
            </a:lvl1pPr>
            <a:lvl2pPr marL="623534" indent="-348897">
              <a:spcBef>
                <a:spcPts val="500"/>
              </a:spcBef>
              <a:buClr>
                <a:srgbClr val="9FB8CD"/>
              </a:buClr>
              <a:defRPr sz="2300">
                <a:solidFill>
                  <a:srgbClr val="464653"/>
                </a:solidFill>
              </a:defRPr>
            </a:lvl2pPr>
          </a:lstStyle>
          <a:p>
            <a:pPr lvl="0">
              <a:defRPr sz="1800"/>
            </a:pPr>
            <a:r>
              <a:rPr sz="2600"/>
              <a:t>How many ways can one select a president, vice president and a secretary from a class of 28 people, assuming each student takes at most one position ?</a:t>
            </a:r>
            <a:endParaRPr sz="2600"/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A permutation of 3 people selecting from 28 people: P(28,3)=28*27*26 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6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Exercises</a:t>
            </a:r>
          </a:p>
        </p:txBody>
      </p:sp>
      <p:sp>
        <p:nvSpPr>
          <p:cNvPr id="249" name="Shape 249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33</a:t>
            </a:r>
          </a:p>
        </p:txBody>
      </p:sp>
      <p:sp>
        <p:nvSpPr>
          <p:cNvPr id="250" name="Shape 250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What does P(10,2) stand for ? Calculate P(10,2).</a:t>
            </a:r>
            <a:endParaRPr sz="2600"/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endParaRPr sz="2600"/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How about P(12,12)?</a:t>
            </a:r>
            <a:endParaRPr sz="2600"/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endParaRPr sz="2600"/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How many 5 digits numbers are there where no digits are repeated and 0 is not used ?</a:t>
            </a:r>
          </a:p>
        </p:txBody>
      </p:sp>
    </p:spTree>
  </p:cSld>
  <p:clrMapOvr>
    <a:masterClrMapping/>
  </p:clrMapOvr>
  <p:transition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Examples: die rolling </a:t>
            </a:r>
          </a:p>
        </p:txBody>
      </p:sp>
      <p:sp>
        <p:nvSpPr>
          <p:cNvPr id="253" name="Shape 253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34</a:t>
            </a:r>
          </a:p>
        </p:txBody>
      </p:sp>
      <p:sp>
        <p:nvSpPr>
          <p:cNvPr id="254" name="Shape 254"/>
          <p:cNvSpPr/>
          <p:nvPr>
            <p:ph type="body" idx="4294967295"/>
          </p:nvPr>
        </p:nvSpPr>
        <p:spPr>
          <a:xfrm>
            <a:off x="609600" y="1447800"/>
            <a:ext cx="83248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If we roll a six-sided die three times and record results as an </a:t>
            </a:r>
            <a:r>
              <a:rPr sz="2600">
                <a:solidFill>
                  <a:srgbClr val="C00000"/>
                </a:solidFill>
              </a:rPr>
              <a:t>ordered list of length 3</a:t>
            </a:r>
            <a:endParaRPr sz="2600">
              <a:solidFill>
                <a:srgbClr val="C00000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How many possible outcomes are there ?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6*6*6=216</a:t>
            </a:r>
            <a:endParaRPr sz="20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How many possible outcomes have different results for each roll ?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6*5*4</a:t>
            </a:r>
            <a:endParaRPr sz="20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How many possible outcomes do not contain 1 ?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5*5*5=125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54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santaround.jpg" descr="santaround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81800" y="4572000"/>
            <a:ext cx="2057400" cy="2119313"/>
          </a:xfrm>
          <a:prstGeom prst="rect">
            <a:avLst/>
          </a:prstGeom>
          <a:ln w="12700">
            <a:miter lim="400000"/>
          </a:ln>
        </p:spPr>
      </p:pic>
      <p:sp>
        <p:nvSpPr>
          <p:cNvPr id="257" name="Shape 257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Combinations</a:t>
            </a:r>
          </a:p>
        </p:txBody>
      </p:sp>
      <p:sp>
        <p:nvSpPr>
          <p:cNvPr id="258" name="Shape 258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35</a:t>
            </a:r>
          </a:p>
        </p:txBody>
      </p:sp>
      <p:sp>
        <p:nvSpPr>
          <p:cNvPr id="259" name="Shape 259"/>
          <p:cNvSpPr/>
          <p:nvPr>
            <p:ph type="body" idx="4294967295"/>
          </p:nvPr>
        </p:nvSpPr>
        <p:spPr>
          <a:xfrm>
            <a:off x="838200" y="1447800"/>
            <a:ext cx="80962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Many selection problems do not care about position/order</a:t>
            </a:r>
            <a:endParaRPr sz="2800"/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from a committee of 3 from a club of 24 people 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Santa select 8 million toys from store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Buy three different fruits</a:t>
            </a:r>
            <a:endParaRPr sz="2400">
              <a:solidFill>
                <a:srgbClr val="464653"/>
              </a:solidFill>
            </a:endParaRPr>
          </a:p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Combination problem: </a:t>
            </a:r>
            <a:r>
              <a:rPr sz="2800">
                <a:solidFill>
                  <a:srgbClr val="CC3300"/>
                </a:solidFill>
              </a:rPr>
              <a:t>select</a:t>
            </a:r>
            <a:r>
              <a:rPr sz="2800"/>
              <a:t> r objects from a set of n distinct objects, </a:t>
            </a:r>
            <a:r>
              <a:rPr sz="2800">
                <a:solidFill>
                  <a:srgbClr val="CC3300"/>
                </a:solidFill>
              </a:rPr>
              <a:t>where order does not matter.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after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6" grpId="2"/>
      <p:bldP build="p" bldLvl="1" animBg="1" rev="0" advAuto="0" spid="259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Combination formula</a:t>
            </a:r>
          </a:p>
        </p:txBody>
      </p:sp>
      <p:sp>
        <p:nvSpPr>
          <p:cNvPr id="262" name="Shape 262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36</a:t>
            </a:r>
          </a:p>
        </p:txBody>
      </p:sp>
      <p:sp>
        <p:nvSpPr>
          <p:cNvPr id="263" name="Shape 263"/>
          <p:cNvSpPr/>
          <p:nvPr>
            <p:ph type="body" idx="4294967295"/>
          </p:nvPr>
        </p:nvSpPr>
        <p:spPr>
          <a:xfrm>
            <a:off x="990600" y="1447800"/>
            <a:ext cx="79438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C(n,r): number of </a:t>
            </a:r>
            <a:r>
              <a:rPr sz="2600">
                <a:solidFill>
                  <a:srgbClr val="CC3300"/>
                </a:solidFill>
              </a:rPr>
              <a:t>combinations </a:t>
            </a:r>
            <a:r>
              <a:rPr sz="2600"/>
              <a:t>of </a:t>
            </a:r>
            <a:r>
              <a:rPr sz="2600">
                <a:solidFill>
                  <a:srgbClr val="CC3300"/>
                </a:solidFill>
              </a:rPr>
              <a:t>r objects</a:t>
            </a:r>
            <a:r>
              <a:rPr sz="2600"/>
              <a:t> chosen from </a:t>
            </a:r>
            <a:r>
              <a:rPr sz="2600">
                <a:solidFill>
                  <a:srgbClr val="CC3300"/>
                </a:solidFill>
              </a:rPr>
              <a:t>n distinct objects  </a:t>
            </a:r>
            <a:r>
              <a:rPr sz="2600"/>
              <a:t>(n&gt;=r)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Ex:  ways to buy 3 different fruits, choosing from apple, orange, banana, grape, kiwi: C(5,3)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Ex:  ways to form a committee of two people from a group of 24 people: C(24,2)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Ex: Number of subsets of {1,2,3,4} that has two elements: C(4,2) </a:t>
            </a:r>
            <a:endParaRPr sz="2300">
              <a:solidFill>
                <a:srgbClr val="464653"/>
              </a:solidFill>
            </a:endParaRPr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Next: derive formula for C(n,r)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63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Deriving Combination formula</a:t>
            </a:r>
          </a:p>
        </p:txBody>
      </p:sp>
      <p:sp>
        <p:nvSpPr>
          <p:cNvPr id="266" name="Shape 266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37</a:t>
            </a:r>
          </a:p>
        </p:txBody>
      </p:sp>
      <p:sp>
        <p:nvSpPr>
          <p:cNvPr id="267" name="Shape 267"/>
          <p:cNvSpPr/>
          <p:nvPr>
            <p:ph type="body" idx="4294967295"/>
          </p:nvPr>
        </p:nvSpPr>
        <p:spPr>
          <a:xfrm>
            <a:off x="685800" y="1371600"/>
            <a:ext cx="79438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17830" indent="-317830" defTabSz="886968">
              <a:lnSpc>
                <a:spcPct val="90000"/>
              </a:lnSpc>
              <a:spcBef>
                <a:spcPts val="500"/>
              </a:spcBef>
              <a:buChar char=""/>
              <a:defRPr sz="1800">
                <a:solidFill>
                  <a:srgbClr val="000000"/>
                </a:solidFill>
              </a:defRPr>
            </a:pPr>
            <a:r>
              <a:rPr sz="2328"/>
              <a:t>How many ways are there to form a committee of 2 for a group of 24 people ?</a:t>
            </a:r>
            <a:endParaRPr sz="2328"/>
          </a:p>
          <a:p>
            <a:pPr lvl="1" marL="560685" indent="-294287" defTabSz="886968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1940">
                <a:solidFill>
                  <a:srgbClr val="464653"/>
                </a:solidFill>
              </a:rPr>
              <a:t>Order of selection doesn’t matter</a:t>
            </a:r>
            <a:endParaRPr sz="1940">
              <a:solidFill>
                <a:srgbClr val="464653"/>
              </a:solidFill>
            </a:endParaRPr>
          </a:p>
          <a:p>
            <a:pPr lvl="0" marL="317830" indent="-317830" defTabSz="886968">
              <a:lnSpc>
                <a:spcPct val="90000"/>
              </a:lnSpc>
              <a:spcBef>
                <a:spcPts val="500"/>
              </a:spcBef>
              <a:buChar char=""/>
              <a:defRPr sz="1800">
                <a:solidFill>
                  <a:srgbClr val="000000"/>
                </a:solidFill>
              </a:defRPr>
            </a:pPr>
            <a:r>
              <a:rPr sz="2328"/>
              <a:t>Let’s try to count:</a:t>
            </a:r>
            <a:endParaRPr sz="2328"/>
          </a:p>
          <a:p>
            <a:pPr lvl="1" marL="560685" indent="-294287" defTabSz="886968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1940">
                <a:solidFill>
                  <a:srgbClr val="464653"/>
                </a:solidFill>
              </a:rPr>
              <a:t>There are 24 ways to select a first member</a:t>
            </a:r>
            <a:endParaRPr sz="1940">
              <a:solidFill>
                <a:srgbClr val="464653"/>
              </a:solidFill>
            </a:endParaRPr>
          </a:p>
          <a:p>
            <a:pPr lvl="1" marL="560685" indent="-294287" defTabSz="886968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1940">
                <a:solidFill>
                  <a:srgbClr val="464653"/>
                </a:solidFill>
              </a:rPr>
              <a:t>And 23 ways to select the second member</a:t>
            </a:r>
            <a:endParaRPr sz="1940">
              <a:solidFill>
                <a:srgbClr val="464653"/>
              </a:solidFill>
            </a:endParaRPr>
          </a:p>
          <a:p>
            <a:pPr lvl="1" marL="560685" indent="-294287" defTabSz="886968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1940">
                <a:solidFill>
                  <a:srgbClr val="464653"/>
                </a:solidFill>
              </a:rPr>
              <a:t>So there are 24*23=P(24,2) ways to select two peoples in sequence</a:t>
            </a:r>
            <a:endParaRPr sz="1940">
              <a:solidFill>
                <a:srgbClr val="464653"/>
              </a:solidFill>
            </a:endParaRPr>
          </a:p>
          <a:p>
            <a:pPr lvl="0" marL="317830" indent="-317830" defTabSz="886968">
              <a:lnSpc>
                <a:spcPct val="90000"/>
              </a:lnSpc>
              <a:spcBef>
                <a:spcPts val="500"/>
              </a:spcBef>
              <a:buChar char=""/>
              <a:defRPr sz="1800">
                <a:solidFill>
                  <a:srgbClr val="000000"/>
                </a:solidFill>
              </a:defRPr>
            </a:pPr>
            <a:r>
              <a:rPr sz="2328"/>
              <a:t>In above counting, each two people combination is counted twice</a:t>
            </a:r>
            <a:endParaRPr sz="2328"/>
          </a:p>
          <a:p>
            <a:pPr lvl="1" marL="560685" indent="-294287" defTabSz="886968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1940">
                <a:solidFill>
                  <a:srgbClr val="464653"/>
                </a:solidFill>
              </a:rPr>
              <a:t>e.g., For combination of Alice and Bob, we counted twice: (Alice, Bob) and (Bob, Alice).</a:t>
            </a:r>
            <a:endParaRPr sz="1940">
              <a:solidFill>
                <a:srgbClr val="464653"/>
              </a:solidFill>
            </a:endParaRPr>
          </a:p>
          <a:p>
            <a:pPr lvl="0" marL="317830" indent="-317830" defTabSz="886968">
              <a:lnSpc>
                <a:spcPct val="90000"/>
              </a:lnSpc>
              <a:spcBef>
                <a:spcPts val="500"/>
              </a:spcBef>
              <a:buChar char=""/>
              <a:defRPr sz="1800">
                <a:solidFill>
                  <a:srgbClr val="000000"/>
                </a:solidFill>
              </a:defRPr>
            </a:pPr>
            <a:r>
              <a:rPr sz="2328"/>
              <a:t>To delete overcounting</a:t>
            </a:r>
            <a:endParaRPr sz="2328"/>
          </a:p>
          <a:p>
            <a:pPr lvl="1" marL="560685" indent="-294287" defTabSz="886968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1940">
                <a:solidFill>
                  <a:srgbClr val="464653"/>
                </a:solidFill>
              </a:rPr>
              <a:t>P(24,2)/2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67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General formula</a:t>
            </a:r>
          </a:p>
        </p:txBody>
      </p:sp>
      <p:sp>
        <p:nvSpPr>
          <p:cNvPr id="270" name="Shape 270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38</a:t>
            </a:r>
          </a:p>
        </p:txBody>
      </p:sp>
      <p:sp>
        <p:nvSpPr>
          <p:cNvPr id="271" name="Shape 271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when selecting </a:t>
            </a:r>
            <a:r>
              <a:rPr sz="2800">
                <a:solidFill>
                  <a:srgbClr val="FF0000"/>
                </a:solidFill>
              </a:rPr>
              <a:t>r </a:t>
            </a:r>
            <a:r>
              <a:rPr sz="2800"/>
              <a:t>items out of </a:t>
            </a:r>
            <a:r>
              <a:rPr sz="2800">
                <a:solidFill>
                  <a:srgbClr val="FF0000"/>
                </a:solidFill>
              </a:rPr>
              <a:t>n</a:t>
            </a:r>
            <a:r>
              <a:rPr sz="2800"/>
              <a:t> distinct items</a:t>
            </a:r>
            <a:endParaRPr sz="2800"/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If order of selection matters, there are P(n,r) ways	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For </a:t>
            </a:r>
            <a:r>
              <a:rPr sz="2400">
                <a:solidFill>
                  <a:srgbClr val="CC3300"/>
                </a:solidFill>
              </a:rPr>
              <a:t>each combination (set) of r items</a:t>
            </a:r>
            <a:r>
              <a:rPr sz="2400">
                <a:solidFill>
                  <a:srgbClr val="464653"/>
                </a:solidFill>
              </a:rPr>
              <a:t>, they have been counted many times, as they can be selected in different orders:</a:t>
            </a:r>
            <a:endParaRPr sz="24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For r items, there are P(r,r) different possible selection order</a:t>
            </a:r>
            <a:endParaRPr sz="2000"/>
          </a:p>
          <a:p>
            <a:pPr lvl="3" marL="1162276" indent="-293914">
              <a:spcBef>
                <a:spcPts val="400"/>
              </a:spcBef>
              <a:buClr>
                <a:srgbClr val="8BA2B4"/>
              </a:buClr>
              <a:buFont typeface="Wingdings"/>
              <a:defRPr sz="1800">
                <a:solidFill>
                  <a:srgbClr val="000000"/>
                </a:solidFill>
              </a:defRPr>
            </a:pPr>
            <a:r>
              <a:t>e.g., {Alice, Bob} can be counted twice: (Alice, Bob) and (Bob, Alice). (if r=2)</a:t>
            </a: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Therefore, each set of r items are counted P(r,r) times.</a:t>
            </a:r>
            <a:endParaRPr sz="2000"/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The # of combinations is:</a:t>
            </a:r>
            <a:endParaRPr sz="2400">
              <a:solidFill>
                <a:srgbClr val="464653"/>
              </a:solidFill>
            </a:endParaRPr>
          </a:p>
          <a:p>
            <a:pPr lvl="1" marL="547687" indent="-273050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endParaRPr sz="2400">
              <a:solidFill>
                <a:srgbClr val="464653"/>
              </a:solidFill>
            </a:endParaRPr>
          </a:p>
          <a:p>
            <a:pPr lvl="1" marL="273050" indent="1587">
              <a:spcBef>
                <a:spcPts val="5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		</a:t>
            </a:r>
          </a:p>
        </p:txBody>
      </p:sp>
      <p:pic>
        <p:nvPicPr>
          <p:cNvPr id="272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81200" y="5181600"/>
            <a:ext cx="4594225" cy="120332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71" grpId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A few exercise with C(n,r)</a:t>
            </a:r>
          </a:p>
        </p:txBody>
      </p:sp>
      <p:sp>
        <p:nvSpPr>
          <p:cNvPr id="275" name="Shape 275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39</a:t>
            </a:r>
          </a:p>
        </p:txBody>
      </p:sp>
      <p:sp>
        <p:nvSpPr>
          <p:cNvPr id="276" name="Shape 276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endParaRPr sz="2000"/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endParaRPr sz="2000"/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Calculate C(7,3)</a:t>
            </a:r>
            <a:endParaRPr sz="2600"/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endParaRPr sz="2600"/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endParaRPr sz="2600"/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What is C(n,n) ? How about C(n,0)?</a:t>
            </a:r>
            <a:endParaRPr sz="2600"/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endParaRPr sz="2600"/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Show C(n,r)=C(n,n-r). </a:t>
            </a:r>
          </a:p>
        </p:txBody>
      </p:sp>
      <p:pic>
        <p:nvPicPr>
          <p:cNvPr id="277" name="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90800" y="1219200"/>
            <a:ext cx="2124075" cy="1203325"/>
          </a:xfrm>
          <a:prstGeom prst="rect">
            <a:avLst/>
          </a:prstGeom>
          <a:ln w="12700">
            <a:miter lim="400000"/>
          </a:ln>
        </p:spPr>
      </p:pic>
      <p:pic>
        <p:nvPicPr>
          <p:cNvPr id="278" name="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71600" y="3276600"/>
            <a:ext cx="5589588" cy="7635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4000"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444455"/>
                </a:solidFill>
              </a:rPr>
              <a:t>Counting rule #1: just count it</a:t>
            </a:r>
          </a:p>
        </p:txBody>
      </p:sp>
      <p:sp>
        <p:nvSpPr>
          <p:cNvPr id="71" name="Shape 71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4</a:t>
            </a:r>
          </a:p>
        </p:txBody>
      </p:sp>
      <p:sp>
        <p:nvSpPr>
          <p:cNvPr id="72" name="Shape 72"/>
          <p:cNvSpPr/>
          <p:nvPr>
            <p:ph type="body" idx="4294967295"/>
          </p:nvPr>
        </p:nvSpPr>
        <p:spPr>
          <a:xfrm>
            <a:off x="533400" y="1371600"/>
            <a:ext cx="78676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82270" indent="-382270">
              <a:lnSpc>
                <a:spcPct val="8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If you can count directly the number of outcomes, just count them.</a:t>
            </a:r>
            <a:endParaRPr sz="2800"/>
          </a:p>
          <a:p>
            <a:pPr lvl="0" marL="382270" indent="-382270">
              <a:lnSpc>
                <a:spcPct val="8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For example:</a:t>
            </a:r>
            <a:endParaRPr sz="2800"/>
          </a:p>
          <a:p>
            <a:pPr lvl="1" marL="638704" indent="-364066">
              <a:lnSpc>
                <a:spcPct val="8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How many ways are there to select an English letter ?</a:t>
            </a:r>
            <a:endParaRPr sz="2400">
              <a:solidFill>
                <a:srgbClr val="464653"/>
              </a:solidFill>
            </a:endParaRPr>
          </a:p>
          <a:p>
            <a:pPr lvl="2" marL="1200150" indent="-285750">
              <a:lnSpc>
                <a:spcPct val="80000"/>
              </a:lnSpc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26 as there are 26 English letters</a:t>
            </a:r>
            <a:endParaRPr sz="2000"/>
          </a:p>
          <a:p>
            <a:pPr lvl="1" marL="638704" indent="-364066">
              <a:lnSpc>
                <a:spcPct val="8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How many three digits integers are there ?</a:t>
            </a:r>
            <a:endParaRPr sz="2400">
              <a:solidFill>
                <a:srgbClr val="464653"/>
              </a:solidFill>
            </a:endParaRPr>
          </a:p>
          <a:p>
            <a:pPr lvl="2" marL="1200150" indent="-285750">
              <a:lnSpc>
                <a:spcPct val="80000"/>
              </a:lnSpc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These  are integers that have value ranging from 100 to 999.</a:t>
            </a:r>
            <a:endParaRPr sz="2000"/>
          </a:p>
          <a:p>
            <a:pPr lvl="2" marL="1200150" indent="-285750">
              <a:lnSpc>
                <a:spcPct val="80000"/>
              </a:lnSpc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How many integers are there from 100 to 999 ? </a:t>
            </a:r>
            <a:endParaRPr sz="2000"/>
          </a:p>
          <a:p>
            <a:pPr lvl="3" marL="1419451" indent="-293914">
              <a:lnSpc>
                <a:spcPct val="80000"/>
              </a:lnSpc>
              <a:spcBef>
                <a:spcPts val="400"/>
              </a:spcBef>
              <a:buClr>
                <a:srgbClr val="8BA2B4"/>
              </a:buClr>
              <a:buFont typeface="Wingdings"/>
              <a:defRPr sz="1800">
                <a:solidFill>
                  <a:srgbClr val="000000"/>
                </a:solidFill>
              </a:defRPr>
            </a:pPr>
            <a:r>
              <a:t> 999-100+1=900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72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Committee Forming</a:t>
            </a:r>
          </a:p>
        </p:txBody>
      </p:sp>
      <p:sp>
        <p:nvSpPr>
          <p:cNvPr id="281" name="Shape 281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40</a:t>
            </a:r>
          </a:p>
        </p:txBody>
      </p:sp>
      <p:sp>
        <p:nvSpPr>
          <p:cNvPr id="282" name="Shape 282"/>
          <p:cNvSpPr/>
          <p:nvPr>
            <p:ph type="body" idx="4294967295"/>
          </p:nvPr>
        </p:nvSpPr>
        <p:spPr>
          <a:xfrm>
            <a:off x="762000" y="1219200"/>
            <a:ext cx="7867650" cy="50292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How many different committees of size 7 can be formed out of 20-person office ? </a:t>
            </a:r>
            <a:endParaRPr sz="2800"/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C(20,7)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Three members (Mary, Sue and Tom) are carpooling. How many committees meet following requirement ?</a:t>
            </a:r>
            <a:endParaRPr sz="2400">
              <a:solidFill>
                <a:srgbClr val="464653"/>
              </a:solidFill>
            </a:endParaRPr>
          </a:p>
          <a:p>
            <a:pPr lvl="2" marL="1200150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All three of them are on committee: </a:t>
            </a:r>
            <a:endParaRPr sz="2000"/>
          </a:p>
          <a:p>
            <a:pPr lvl="2" marL="1200150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None of them are on the committee:</a:t>
            </a:r>
          </a:p>
        </p:txBody>
      </p:sp>
      <p:sp>
        <p:nvSpPr>
          <p:cNvPr id="283" name="Shape 283"/>
          <p:cNvSpPr/>
          <p:nvPr/>
        </p:nvSpPr>
        <p:spPr>
          <a:xfrm>
            <a:off x="5867400" y="3429000"/>
            <a:ext cx="1069663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C(20-7,4)</a:t>
            </a:r>
          </a:p>
        </p:txBody>
      </p:sp>
      <p:sp>
        <p:nvSpPr>
          <p:cNvPr id="284" name="Shape 284"/>
          <p:cNvSpPr/>
          <p:nvPr/>
        </p:nvSpPr>
        <p:spPr>
          <a:xfrm>
            <a:off x="5943600" y="3810000"/>
            <a:ext cx="1069663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C(20-7,7)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82" grpId="1"/>
      <p:bldP build="whole" bldLvl="1" animBg="1" rev="0" advAuto="0" spid="283" grpId="2"/>
      <p:bldP build="whole" bldLvl="1" animBg="1" rev="0" advAuto="0" spid="284" grpId="3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41</a:t>
            </a:r>
          </a:p>
        </p:txBody>
      </p:sp>
      <p:sp>
        <p:nvSpPr>
          <p:cNvPr id="287" name="Shape 287"/>
          <p:cNvSpPr/>
          <p:nvPr>
            <p:ph type="title" idx="4294967295"/>
          </p:nvPr>
        </p:nvSpPr>
        <p:spPr>
          <a:xfrm>
            <a:off x="0" y="228599"/>
            <a:ext cx="7499350" cy="114300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Outline on Counting</a:t>
            </a:r>
          </a:p>
        </p:txBody>
      </p:sp>
      <p:sp>
        <p:nvSpPr>
          <p:cNvPr id="288" name="Shape 288"/>
          <p:cNvSpPr/>
          <p:nvPr>
            <p:ph type="body" idx="4294967295"/>
          </p:nvPr>
        </p:nvSpPr>
        <p:spPr>
          <a:xfrm>
            <a:off x="0" y="1447800"/>
            <a:ext cx="74993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DDDDDD"/>
                </a:solidFill>
              </a:rPr>
              <a:t>Just count it</a:t>
            </a:r>
            <a:endParaRPr sz="2600">
              <a:solidFill>
                <a:srgbClr val="DDDDDD"/>
              </a:solidFill>
            </a:endParaRPr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DDDDDD"/>
                </a:solidFill>
              </a:rPr>
              <a:t>Organize counting: table, trees</a:t>
            </a:r>
            <a:endParaRPr sz="2600">
              <a:solidFill>
                <a:srgbClr val="DDDDDD"/>
              </a:solidFill>
            </a:endParaRPr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B2B2B2"/>
                </a:solidFill>
              </a:rPr>
              <a:t>Multiplication rule</a:t>
            </a:r>
            <a:endParaRPr sz="2600">
              <a:solidFill>
                <a:srgbClr val="B2B2B2"/>
              </a:solidFill>
            </a:endParaRPr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B2B2B2"/>
                </a:solidFill>
              </a:rPr>
              <a:t>Permutation</a:t>
            </a:r>
            <a:endParaRPr sz="2600">
              <a:solidFill>
                <a:srgbClr val="B2B2B2"/>
              </a:solidFill>
            </a:endParaRPr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B2B2B2"/>
                </a:solidFill>
              </a:rPr>
              <a:t>Combination</a:t>
            </a:r>
            <a:endParaRPr sz="2600">
              <a:solidFill>
                <a:srgbClr val="B2B2B2"/>
              </a:solidFill>
            </a:endParaRPr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Addition rule, Generalized addition rule</a:t>
            </a:r>
            <a:endParaRPr sz="2600"/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Exercises</a:t>
            </a:r>
          </a:p>
        </p:txBody>
      </p:sp>
    </p:spTree>
  </p:cSld>
  <p:clrMapOvr>
    <a:masterClrMapping/>
  </p:clrMapOvr>
  <p:transition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Set Related Example</a:t>
            </a:r>
          </a:p>
        </p:txBody>
      </p:sp>
      <p:sp>
        <p:nvSpPr>
          <p:cNvPr id="291" name="Shape 291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42</a:t>
            </a:r>
          </a:p>
        </p:txBody>
      </p:sp>
      <p:sp>
        <p:nvSpPr>
          <p:cNvPr id="292" name="Shape 292"/>
          <p:cNvSpPr/>
          <p:nvPr>
            <p:ph type="body" idx="4294967295"/>
          </p:nvPr>
        </p:nvSpPr>
        <p:spPr>
          <a:xfrm>
            <a:off x="457200" y="1371600"/>
            <a:ext cx="8229600" cy="47545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How many subsets of {1,2,3,4,5,6} have 3 elements ?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C(6,3)</a:t>
            </a:r>
            <a:endParaRPr sz="2300">
              <a:solidFill>
                <a:srgbClr val="464653"/>
              </a:solidFill>
            </a:endParaRPr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How many subsets of {1,2,3,4,5,6} have an odd number of elements ?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Either the subset has 1, or 3, or 5 elements. 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C(6,1)+C(6,3)+C(6,5)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92" grpId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Shape 294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Knapsack Problem</a:t>
            </a:r>
          </a:p>
        </p:txBody>
      </p:sp>
      <p:sp>
        <p:nvSpPr>
          <p:cNvPr id="295" name="Shape 295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43</a:t>
            </a:r>
          </a:p>
        </p:txBody>
      </p:sp>
      <p:pic>
        <p:nvPicPr>
          <p:cNvPr id="296" name="burglar.jpg" descr="burglar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72200" y="1447800"/>
            <a:ext cx="2667000" cy="2098675"/>
          </a:xfrm>
          <a:prstGeom prst="rect">
            <a:avLst/>
          </a:prstGeom>
          <a:ln w="12700">
            <a:miter lim="400000"/>
          </a:ln>
        </p:spPr>
      </p:pic>
      <p:pic>
        <p:nvPicPr>
          <p:cNvPr id="297" name="knap5.png" descr="knap5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00800" y="3886200"/>
            <a:ext cx="2057400" cy="1914525"/>
          </a:xfrm>
          <a:prstGeom prst="rect">
            <a:avLst/>
          </a:prstGeom>
          <a:ln w="12700">
            <a:miter lim="400000"/>
          </a:ln>
        </p:spPr>
      </p:pic>
      <p:sp>
        <p:nvSpPr>
          <p:cNvPr id="298" name="Shape 298"/>
          <p:cNvSpPr/>
          <p:nvPr/>
        </p:nvSpPr>
        <p:spPr>
          <a:xfrm>
            <a:off x="457200" y="1371600"/>
            <a:ext cx="6096000" cy="59984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 marL="522111" indent="-439561">
              <a:spcBef>
                <a:spcPts val="600"/>
              </a:spcBef>
              <a:buClr>
                <a:srgbClr val="727CA3"/>
              </a:buClr>
              <a:buSzPct val="80000"/>
              <a:buFont typeface="Wingdings 2"/>
              <a:buChar char="●"/>
            </a:pPr>
            <a:r>
              <a:rPr sz="2800"/>
              <a:t>There are </a:t>
            </a:r>
            <a:r>
              <a:rPr sz="2800">
                <a:solidFill>
                  <a:srgbClr val="CC3300"/>
                </a:solidFill>
              </a:rPr>
              <a:t>n</a:t>
            </a:r>
            <a:r>
              <a:rPr sz="2800"/>
              <a:t> objects</a:t>
            </a:r>
            <a:endParaRPr sz="2800"/>
          </a:p>
          <a:p>
            <a:pPr lvl="1" marL="718608" indent="-315383">
              <a:spcBef>
                <a:spcPts val="500"/>
              </a:spcBef>
              <a:buClr>
                <a:srgbClr val="727CA3"/>
              </a:buClr>
              <a:buSzPct val="100000"/>
              <a:buFont typeface="Verdana"/>
              <a:buChar char="◦"/>
            </a:pPr>
            <a:r>
              <a:rPr sz="2400"/>
              <a:t>The i-th object has weight w</a:t>
            </a:r>
            <a:r>
              <a:rPr baseline="-25000" sz="2400"/>
              <a:t>i</a:t>
            </a:r>
            <a:r>
              <a:rPr sz="2400"/>
              <a:t>, and value v</a:t>
            </a:r>
            <a:r>
              <a:rPr baseline="-25000" sz="2400"/>
              <a:t>i</a:t>
            </a:r>
            <a:endParaRPr baseline="-25000" sz="2400"/>
          </a:p>
          <a:p>
            <a:pPr lvl="0" marL="522111" indent="-439561">
              <a:spcBef>
                <a:spcPts val="600"/>
              </a:spcBef>
              <a:buClr>
                <a:srgbClr val="727CA3"/>
              </a:buClr>
              <a:buSzPct val="80000"/>
              <a:buFont typeface="Wingdings 2"/>
              <a:buChar char="●"/>
            </a:pPr>
            <a:r>
              <a:rPr sz="2800"/>
              <a:t>You want to choose objects to take away, how many possible ways are possible ?</a:t>
            </a:r>
            <a:endParaRPr sz="2800"/>
          </a:p>
          <a:p>
            <a:pPr lvl="1" marL="771172" indent="-367947">
              <a:spcBef>
                <a:spcPts val="600"/>
              </a:spcBef>
              <a:buClr>
                <a:srgbClr val="727CA3"/>
              </a:buClr>
              <a:buSzPct val="80000"/>
              <a:buFont typeface="Wingdings 2"/>
              <a:buChar char="●"/>
            </a:pPr>
            <a:r>
              <a:rPr sz="2800"/>
              <a:t>2*2*…*2=2</a:t>
            </a:r>
            <a:r>
              <a:rPr baseline="30000" sz="2800"/>
              <a:t>n</a:t>
            </a:r>
            <a:endParaRPr baseline="30000" sz="2800"/>
          </a:p>
          <a:p>
            <a:pPr lvl="1" marL="771172" indent="-367947">
              <a:spcBef>
                <a:spcPts val="600"/>
              </a:spcBef>
              <a:buClr>
                <a:srgbClr val="727CA3"/>
              </a:buClr>
              <a:buSzPct val="80000"/>
              <a:buFont typeface="Wingdings 2"/>
              <a:buChar char="●"/>
            </a:pPr>
            <a:r>
              <a:rPr sz="2800"/>
              <a:t>C(n,0)+C(n,1)+…+C(n,n)</a:t>
            </a:r>
            <a:endParaRPr sz="2800"/>
          </a:p>
          <a:p>
            <a:pPr lvl="0" marL="522111" indent="-439561">
              <a:spcBef>
                <a:spcPts val="600"/>
              </a:spcBef>
              <a:buClr>
                <a:srgbClr val="727CA3"/>
              </a:buClr>
              <a:buSzPct val="80000"/>
              <a:buFont typeface="Wingdings 2"/>
              <a:buChar char="●"/>
            </a:pPr>
            <a:r>
              <a:rPr sz="2800"/>
              <a:t>Knapsack problem: </a:t>
            </a:r>
            <a:endParaRPr sz="2800"/>
          </a:p>
          <a:p>
            <a:pPr lvl="1" marL="718608" indent="-315383">
              <a:spcBef>
                <a:spcPts val="500"/>
              </a:spcBef>
              <a:buClr>
                <a:srgbClr val="727CA3"/>
              </a:buClr>
              <a:buSzPct val="100000"/>
              <a:buFont typeface="Verdana"/>
              <a:buChar char="◦"/>
            </a:pPr>
            <a:r>
              <a:rPr sz="2400"/>
              <a:t>You can only carry W pound stuff</a:t>
            </a:r>
            <a:endParaRPr sz="2400"/>
          </a:p>
          <a:p>
            <a:pPr lvl="1" marL="718608" indent="-315383">
              <a:spcBef>
                <a:spcPts val="500"/>
              </a:spcBef>
              <a:buClr>
                <a:srgbClr val="727CA3"/>
              </a:buClr>
              <a:buSzPct val="100000"/>
              <a:buFont typeface="Verdana"/>
              <a:buChar char="◦"/>
            </a:pPr>
            <a:r>
              <a:rPr sz="2400"/>
              <a:t>What shall you choose to maximize the value ?</a:t>
            </a:r>
            <a:endParaRPr sz="2400"/>
          </a:p>
          <a:p>
            <a:pPr lvl="1" marL="718608" indent="-315383">
              <a:spcBef>
                <a:spcPts val="500"/>
              </a:spcBef>
              <a:buClr>
                <a:srgbClr val="727CA3"/>
              </a:buClr>
              <a:buSzPct val="100000"/>
              <a:buFont typeface="Verdana"/>
              <a:buChar char="◦"/>
            </a:pPr>
            <a:r>
              <a:rPr sz="2400"/>
              <a:t>Classical NP hard problem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2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98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Shape 300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4000"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444455"/>
                </a:solidFill>
              </a:rPr>
              <a:t>Addition Rule</a:t>
            </a:r>
          </a:p>
        </p:txBody>
      </p:sp>
      <p:sp>
        <p:nvSpPr>
          <p:cNvPr id="301" name="Shape 301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44</a:t>
            </a:r>
          </a:p>
        </p:txBody>
      </p:sp>
      <p:sp>
        <p:nvSpPr>
          <p:cNvPr id="302" name="Shape 302"/>
          <p:cNvSpPr/>
          <p:nvPr>
            <p:ph type="body" idx="4294967295"/>
          </p:nvPr>
        </p:nvSpPr>
        <p:spPr>
          <a:xfrm>
            <a:off x="533400" y="1447800"/>
            <a:ext cx="78676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lnSpc>
                <a:spcPct val="8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If the events/outcomes that we count can be </a:t>
            </a:r>
            <a:r>
              <a:rPr sz="2600">
                <a:solidFill>
                  <a:srgbClr val="CC3300"/>
                </a:solidFill>
              </a:rPr>
              <a:t>decomposed</a:t>
            </a:r>
            <a:r>
              <a:rPr sz="2600"/>
              <a:t> into k cases C</a:t>
            </a:r>
            <a:r>
              <a:rPr baseline="-25000" sz="2600"/>
              <a:t>1</a:t>
            </a:r>
            <a:r>
              <a:rPr sz="2600"/>
              <a:t>, C</a:t>
            </a:r>
            <a:r>
              <a:rPr baseline="-25000" sz="2600"/>
              <a:t>2</a:t>
            </a:r>
            <a:r>
              <a:rPr sz="2600"/>
              <a:t>, …, C</a:t>
            </a:r>
            <a:r>
              <a:rPr baseline="-25000" sz="2600"/>
              <a:t>k</a:t>
            </a:r>
            <a:r>
              <a:rPr sz="2600"/>
              <a:t>, each having n</a:t>
            </a:r>
            <a:r>
              <a:rPr baseline="-25000" sz="2600"/>
              <a:t>1</a:t>
            </a:r>
            <a:r>
              <a:rPr sz="2600"/>
              <a:t>, n</a:t>
            </a:r>
            <a:r>
              <a:rPr baseline="-25000" sz="2600"/>
              <a:t>2</a:t>
            </a:r>
            <a:r>
              <a:rPr sz="2600"/>
              <a:t>, … n</a:t>
            </a:r>
            <a:r>
              <a:rPr baseline="-25000" sz="2600"/>
              <a:t>k</a:t>
            </a:r>
            <a:r>
              <a:rPr sz="2600"/>
              <a:t>, possible outcomes respectively, </a:t>
            </a:r>
            <a:endParaRPr sz="2600"/>
          </a:p>
          <a:p>
            <a:pPr lvl="1" marL="623534" indent="-348897">
              <a:lnSpc>
                <a:spcPct val="80000"/>
              </a:lnSpc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(either C</a:t>
            </a:r>
            <a:r>
              <a:rPr baseline="-25000" sz="2300">
                <a:solidFill>
                  <a:srgbClr val="464653"/>
                </a:solidFill>
              </a:rPr>
              <a:t>1</a:t>
            </a:r>
            <a:r>
              <a:rPr sz="2300">
                <a:solidFill>
                  <a:srgbClr val="464653"/>
                </a:solidFill>
              </a:rPr>
              <a:t> occurs, or C</a:t>
            </a:r>
            <a:r>
              <a:rPr baseline="-25000" sz="2300">
                <a:solidFill>
                  <a:srgbClr val="464653"/>
                </a:solidFill>
              </a:rPr>
              <a:t>2</a:t>
            </a:r>
            <a:r>
              <a:rPr sz="2300">
                <a:solidFill>
                  <a:srgbClr val="464653"/>
                </a:solidFill>
              </a:rPr>
              <a:t> occurs, or C</a:t>
            </a:r>
            <a:r>
              <a:rPr baseline="-25000" sz="2300">
                <a:solidFill>
                  <a:srgbClr val="464653"/>
                </a:solidFill>
              </a:rPr>
              <a:t>3</a:t>
            </a:r>
            <a:r>
              <a:rPr sz="2300">
                <a:solidFill>
                  <a:srgbClr val="464653"/>
                </a:solidFill>
              </a:rPr>
              <a:t> occurs, …. or C</a:t>
            </a:r>
            <a:r>
              <a:rPr baseline="-25000" sz="2300">
                <a:solidFill>
                  <a:srgbClr val="464653"/>
                </a:solidFill>
              </a:rPr>
              <a:t>k</a:t>
            </a:r>
            <a:r>
              <a:rPr sz="2300">
                <a:solidFill>
                  <a:srgbClr val="464653"/>
                </a:solidFill>
              </a:rPr>
              <a:t> occurs)</a:t>
            </a:r>
            <a:endParaRPr sz="2300">
              <a:solidFill>
                <a:srgbClr val="464653"/>
              </a:solidFill>
            </a:endParaRPr>
          </a:p>
          <a:p>
            <a:pPr lvl="0" marL="354965" indent="-354965">
              <a:lnSpc>
                <a:spcPct val="8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Then the total number of outcomes is n</a:t>
            </a:r>
            <a:r>
              <a:rPr baseline="-25000" sz="2600"/>
              <a:t>1</a:t>
            </a:r>
            <a:r>
              <a:rPr sz="2600"/>
              <a:t>+n</a:t>
            </a:r>
            <a:r>
              <a:rPr baseline="-25000" sz="2600"/>
              <a:t>2</a:t>
            </a:r>
            <a:r>
              <a:rPr sz="2600"/>
              <a:t>+…+n</a:t>
            </a:r>
            <a:r>
              <a:rPr baseline="-25000" sz="2600"/>
              <a:t>k</a:t>
            </a:r>
            <a:r>
              <a:rPr sz="2600"/>
              <a:t> .</a:t>
            </a:r>
          </a:p>
        </p:txBody>
      </p:sp>
      <p:sp>
        <p:nvSpPr>
          <p:cNvPr id="303" name="Shape 303"/>
          <p:cNvSpPr/>
          <p:nvPr/>
        </p:nvSpPr>
        <p:spPr>
          <a:xfrm>
            <a:off x="4343400" y="4800600"/>
            <a:ext cx="3810000" cy="1676400"/>
          </a:xfrm>
          <a:prstGeom prst="rect">
            <a:avLst/>
          </a:prstGeom>
          <a:ln>
            <a:solidFill/>
            <a:round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304" name="Shape 304"/>
          <p:cNvSpPr/>
          <p:nvPr/>
        </p:nvSpPr>
        <p:spPr>
          <a:xfrm>
            <a:off x="4343400" y="4800600"/>
            <a:ext cx="1295400" cy="1295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6459" y="21494"/>
                  <a:pt x="12918" y="21388"/>
                  <a:pt x="16518" y="17788"/>
                </a:cubicBezTo>
                <a:cubicBezTo>
                  <a:pt x="20118" y="14188"/>
                  <a:pt x="20753" y="2965"/>
                  <a:pt x="21600" y="0"/>
                </a:cubicBezTo>
              </a:path>
            </a:pathLst>
          </a:custGeom>
          <a:ln>
            <a:solidFill/>
            <a:round/>
          </a:ln>
        </p:spPr>
        <p:txBody>
          <a:bodyPr lIns="0" tIns="0" rIns="0" bIns="0"/>
          <a:lstStyle/>
          <a:p>
            <a:pPr lvl="0">
              <a:defRPr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305" name="Shape 305"/>
          <p:cNvSpPr/>
          <p:nvPr/>
        </p:nvSpPr>
        <p:spPr>
          <a:xfrm>
            <a:off x="5486400" y="5483955"/>
            <a:ext cx="1219200" cy="9930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79" fill="norm" stroke="1" extrusionOk="0">
                <a:moveTo>
                  <a:pt x="0" y="52"/>
                </a:moveTo>
                <a:cubicBezTo>
                  <a:pt x="6975" y="-84"/>
                  <a:pt x="13950" y="-221"/>
                  <a:pt x="17550" y="3333"/>
                </a:cubicBezTo>
                <a:cubicBezTo>
                  <a:pt x="21150" y="6888"/>
                  <a:pt x="21375" y="14133"/>
                  <a:pt x="21600" y="21379"/>
                </a:cubicBezTo>
              </a:path>
            </a:pathLst>
          </a:custGeom>
          <a:ln>
            <a:solidFill/>
            <a:round/>
          </a:ln>
        </p:spPr>
        <p:txBody>
          <a:bodyPr lIns="0" tIns="0" rIns="0" bIns="0"/>
          <a:lstStyle/>
          <a:p>
            <a:pPr lvl="0">
              <a:defRPr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306" name="Shape 306"/>
          <p:cNvSpPr/>
          <p:nvPr/>
        </p:nvSpPr>
        <p:spPr>
          <a:xfrm>
            <a:off x="6553200" y="5409277"/>
            <a:ext cx="1600200" cy="3057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799" fill="norm" stroke="1" extrusionOk="0">
                <a:moveTo>
                  <a:pt x="0" y="20799"/>
                </a:moveTo>
                <a:cubicBezTo>
                  <a:pt x="6429" y="10863"/>
                  <a:pt x="12857" y="927"/>
                  <a:pt x="16457" y="63"/>
                </a:cubicBezTo>
                <a:cubicBezTo>
                  <a:pt x="20057" y="-801"/>
                  <a:pt x="20829" y="7407"/>
                  <a:pt x="21600" y="15615"/>
                </a:cubicBezTo>
              </a:path>
            </a:pathLst>
          </a:custGeom>
          <a:ln>
            <a:solidFill/>
            <a:round/>
          </a:ln>
        </p:spPr>
        <p:txBody>
          <a:bodyPr lIns="0" tIns="0" rIns="0" bIns="0"/>
          <a:lstStyle/>
          <a:p>
            <a:pPr lvl="0">
              <a:defRPr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307" name="Shape 307"/>
          <p:cNvSpPr/>
          <p:nvPr/>
        </p:nvSpPr>
        <p:spPr>
          <a:xfrm>
            <a:off x="4556125" y="5060950"/>
            <a:ext cx="353986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C</a:t>
            </a:r>
            <a:r>
              <a:rPr baseline="-25000"/>
              <a:t>1</a:t>
            </a:r>
          </a:p>
        </p:txBody>
      </p:sp>
      <p:sp>
        <p:nvSpPr>
          <p:cNvPr id="308" name="Shape 308"/>
          <p:cNvSpPr/>
          <p:nvPr/>
        </p:nvSpPr>
        <p:spPr>
          <a:xfrm>
            <a:off x="5616575" y="5881687"/>
            <a:ext cx="353986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C</a:t>
            </a:r>
            <a:r>
              <a:rPr baseline="-25000"/>
              <a:t>2</a:t>
            </a:r>
          </a:p>
        </p:txBody>
      </p:sp>
      <p:sp>
        <p:nvSpPr>
          <p:cNvPr id="309" name="Shape 309"/>
          <p:cNvSpPr/>
          <p:nvPr/>
        </p:nvSpPr>
        <p:spPr>
          <a:xfrm>
            <a:off x="6705600" y="5029200"/>
            <a:ext cx="353986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C</a:t>
            </a:r>
            <a:r>
              <a:rPr baseline="-25000"/>
              <a:t>3</a:t>
            </a:r>
          </a:p>
        </p:txBody>
      </p:sp>
      <p:sp>
        <p:nvSpPr>
          <p:cNvPr id="310" name="Shape 310"/>
          <p:cNvSpPr/>
          <p:nvPr/>
        </p:nvSpPr>
        <p:spPr>
          <a:xfrm>
            <a:off x="7140575" y="5943600"/>
            <a:ext cx="353986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C</a:t>
            </a:r>
            <a:r>
              <a:rPr baseline="-25000"/>
              <a:t>4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2" grpId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4000"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444455"/>
                </a:solidFill>
              </a:rPr>
              <a:t>Key to Addition Rule</a:t>
            </a:r>
          </a:p>
        </p:txBody>
      </p:sp>
      <p:sp>
        <p:nvSpPr>
          <p:cNvPr id="313" name="Shape 313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45</a:t>
            </a:r>
          </a:p>
        </p:txBody>
      </p:sp>
      <p:sp>
        <p:nvSpPr>
          <p:cNvPr id="314" name="Shape 314"/>
          <p:cNvSpPr/>
          <p:nvPr>
            <p:ph type="body" idx="4294967295"/>
          </p:nvPr>
        </p:nvSpPr>
        <p:spPr>
          <a:xfrm>
            <a:off x="457200" y="1447800"/>
            <a:ext cx="78676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546100" indent="-546100">
              <a:lnSpc>
                <a:spcPct val="8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C00000"/>
                </a:solidFill>
              </a:rPr>
              <a:t>Decompose</a:t>
            </a:r>
            <a:r>
              <a:rPr sz="4000"/>
              <a:t> what you are counting into simpler, easier to count scenarios, C</a:t>
            </a:r>
            <a:r>
              <a:rPr baseline="-25000" sz="4000"/>
              <a:t>1</a:t>
            </a:r>
            <a:r>
              <a:rPr sz="4000"/>
              <a:t>, C</a:t>
            </a:r>
            <a:r>
              <a:rPr baseline="-25000" sz="4000"/>
              <a:t>2</a:t>
            </a:r>
            <a:r>
              <a:rPr sz="4000"/>
              <a:t>, …, C</a:t>
            </a:r>
            <a:r>
              <a:rPr baseline="-25000" sz="4000"/>
              <a:t>k</a:t>
            </a:r>
            <a:endParaRPr baseline="-25000" sz="4000"/>
          </a:p>
          <a:p>
            <a:pPr lvl="0" marL="546100" indent="-546100">
              <a:lnSpc>
                <a:spcPct val="8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C00000"/>
                </a:solidFill>
              </a:rPr>
              <a:t>Count</a:t>
            </a:r>
            <a:r>
              <a:rPr sz="4000"/>
              <a:t> each scenario separately, n</a:t>
            </a:r>
            <a:r>
              <a:rPr baseline="-25000" sz="4000"/>
              <a:t>1</a:t>
            </a:r>
            <a:r>
              <a:rPr sz="4000"/>
              <a:t>,n</a:t>
            </a:r>
            <a:r>
              <a:rPr baseline="-25000" sz="4000"/>
              <a:t>2</a:t>
            </a:r>
            <a:r>
              <a:rPr sz="4000"/>
              <a:t>,…,n</a:t>
            </a:r>
            <a:r>
              <a:rPr baseline="-25000" sz="4000"/>
              <a:t>k</a:t>
            </a:r>
            <a:endParaRPr baseline="-25000" sz="4000"/>
          </a:p>
          <a:p>
            <a:pPr lvl="0" marL="546100" indent="-546100">
              <a:lnSpc>
                <a:spcPct val="8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C00000"/>
                </a:solidFill>
              </a:rPr>
              <a:t>Add</a:t>
            </a:r>
            <a:r>
              <a:rPr sz="4000"/>
              <a:t> the number together, n</a:t>
            </a:r>
            <a:r>
              <a:rPr baseline="-25000" sz="4000"/>
              <a:t>1</a:t>
            </a:r>
            <a:r>
              <a:rPr sz="4000"/>
              <a:t>+n</a:t>
            </a:r>
            <a:r>
              <a:rPr baseline="-25000" sz="4000"/>
              <a:t>2</a:t>
            </a:r>
            <a:r>
              <a:rPr sz="4000"/>
              <a:t>+…+n</a:t>
            </a:r>
            <a:r>
              <a:rPr baseline="-25000" sz="4000"/>
              <a:t>k</a:t>
            </a:r>
          </a:p>
        </p:txBody>
      </p:sp>
      <p:sp>
        <p:nvSpPr>
          <p:cNvPr id="315" name="Shape 315"/>
          <p:cNvSpPr/>
          <p:nvPr/>
        </p:nvSpPr>
        <p:spPr>
          <a:xfrm>
            <a:off x="4343400" y="4800600"/>
            <a:ext cx="3810000" cy="1676400"/>
          </a:xfrm>
          <a:prstGeom prst="rect">
            <a:avLst/>
          </a:prstGeom>
          <a:ln>
            <a:solidFill/>
            <a:round/>
          </a:ln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316" name="Shape 316"/>
          <p:cNvSpPr/>
          <p:nvPr/>
        </p:nvSpPr>
        <p:spPr>
          <a:xfrm>
            <a:off x="4343400" y="4800600"/>
            <a:ext cx="1295400" cy="1295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cubicBezTo>
                  <a:pt x="6459" y="21494"/>
                  <a:pt x="12918" y="21388"/>
                  <a:pt x="16518" y="17788"/>
                </a:cubicBezTo>
                <a:cubicBezTo>
                  <a:pt x="20118" y="14188"/>
                  <a:pt x="20753" y="2965"/>
                  <a:pt x="21600" y="0"/>
                </a:cubicBezTo>
              </a:path>
            </a:pathLst>
          </a:custGeom>
          <a:ln>
            <a:solidFill/>
            <a:round/>
          </a:ln>
        </p:spPr>
        <p:txBody>
          <a:bodyPr lIns="0" tIns="0" rIns="0" bIns="0"/>
          <a:lstStyle/>
          <a:p>
            <a:pPr lvl="0">
              <a:defRPr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317" name="Shape 317"/>
          <p:cNvSpPr/>
          <p:nvPr/>
        </p:nvSpPr>
        <p:spPr>
          <a:xfrm>
            <a:off x="5486400" y="5483955"/>
            <a:ext cx="1219200" cy="9930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79" fill="norm" stroke="1" extrusionOk="0">
                <a:moveTo>
                  <a:pt x="0" y="52"/>
                </a:moveTo>
                <a:cubicBezTo>
                  <a:pt x="6975" y="-84"/>
                  <a:pt x="13950" y="-221"/>
                  <a:pt x="17550" y="3333"/>
                </a:cubicBezTo>
                <a:cubicBezTo>
                  <a:pt x="21150" y="6888"/>
                  <a:pt x="21375" y="14133"/>
                  <a:pt x="21600" y="21379"/>
                </a:cubicBezTo>
              </a:path>
            </a:pathLst>
          </a:custGeom>
          <a:ln>
            <a:solidFill/>
            <a:round/>
          </a:ln>
        </p:spPr>
        <p:txBody>
          <a:bodyPr lIns="0" tIns="0" rIns="0" bIns="0"/>
          <a:lstStyle/>
          <a:p>
            <a:pPr lvl="0">
              <a:defRPr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318" name="Shape 318"/>
          <p:cNvSpPr/>
          <p:nvPr/>
        </p:nvSpPr>
        <p:spPr>
          <a:xfrm>
            <a:off x="6553200" y="5409277"/>
            <a:ext cx="1600200" cy="3057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799" fill="norm" stroke="1" extrusionOk="0">
                <a:moveTo>
                  <a:pt x="0" y="20799"/>
                </a:moveTo>
                <a:cubicBezTo>
                  <a:pt x="6429" y="10863"/>
                  <a:pt x="12857" y="927"/>
                  <a:pt x="16457" y="63"/>
                </a:cubicBezTo>
                <a:cubicBezTo>
                  <a:pt x="20057" y="-801"/>
                  <a:pt x="20829" y="7407"/>
                  <a:pt x="21600" y="15615"/>
                </a:cubicBezTo>
              </a:path>
            </a:pathLst>
          </a:custGeom>
          <a:ln>
            <a:solidFill/>
            <a:round/>
          </a:ln>
        </p:spPr>
        <p:txBody>
          <a:bodyPr lIns="0" tIns="0" rIns="0" bIns="0"/>
          <a:lstStyle/>
          <a:p>
            <a:pPr lvl="0">
              <a:defRPr>
                <a:latin typeface="Tahoma"/>
                <a:ea typeface="Tahoma"/>
                <a:cs typeface="Tahoma"/>
                <a:sym typeface="Tahoma"/>
              </a:defRPr>
            </a:pPr>
          </a:p>
        </p:txBody>
      </p:sp>
      <p:sp>
        <p:nvSpPr>
          <p:cNvPr id="319" name="Shape 319"/>
          <p:cNvSpPr/>
          <p:nvPr/>
        </p:nvSpPr>
        <p:spPr>
          <a:xfrm>
            <a:off x="4556125" y="5060950"/>
            <a:ext cx="353986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C</a:t>
            </a:r>
            <a:r>
              <a:rPr baseline="-25000"/>
              <a:t>1</a:t>
            </a:r>
          </a:p>
        </p:txBody>
      </p:sp>
      <p:sp>
        <p:nvSpPr>
          <p:cNvPr id="320" name="Shape 320"/>
          <p:cNvSpPr/>
          <p:nvPr/>
        </p:nvSpPr>
        <p:spPr>
          <a:xfrm>
            <a:off x="6705600" y="5029200"/>
            <a:ext cx="353986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C</a:t>
            </a:r>
            <a:r>
              <a:rPr baseline="-25000"/>
              <a:t>3</a:t>
            </a:r>
          </a:p>
        </p:txBody>
      </p:sp>
      <p:sp>
        <p:nvSpPr>
          <p:cNvPr id="321" name="Shape 321"/>
          <p:cNvSpPr/>
          <p:nvPr/>
        </p:nvSpPr>
        <p:spPr>
          <a:xfrm>
            <a:off x="7140575" y="5943600"/>
            <a:ext cx="353986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C</a:t>
            </a:r>
            <a:r>
              <a:rPr baseline="-25000"/>
              <a:t>4</a:t>
            </a:r>
          </a:p>
        </p:txBody>
      </p:sp>
      <p:sp>
        <p:nvSpPr>
          <p:cNvPr id="322" name="Shape 322"/>
          <p:cNvSpPr/>
          <p:nvPr/>
        </p:nvSpPr>
        <p:spPr>
          <a:xfrm>
            <a:off x="5616575" y="5881687"/>
            <a:ext cx="353986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C</a:t>
            </a:r>
            <a:r>
              <a:rPr baseline="-25000"/>
              <a:t>2</a:t>
            </a:r>
          </a:p>
        </p:txBody>
      </p:sp>
    </p:spTree>
  </p:cSld>
  <p:clrMapOvr>
    <a:masterClrMapping/>
  </p:clrMapOvr>
  <p:transition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Examples: die rolling</a:t>
            </a:r>
          </a:p>
        </p:txBody>
      </p:sp>
      <p:sp>
        <p:nvSpPr>
          <p:cNvPr id="325" name="Shape 325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46</a:t>
            </a:r>
          </a:p>
        </p:txBody>
      </p:sp>
      <p:sp>
        <p:nvSpPr>
          <p:cNvPr id="326" name="Shape 326"/>
          <p:cNvSpPr/>
          <p:nvPr>
            <p:ph type="body" idx="4294967295"/>
          </p:nvPr>
        </p:nvSpPr>
        <p:spPr>
          <a:xfrm>
            <a:off x="609600" y="1447800"/>
            <a:ext cx="83248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If we roll a six-sided die three times and record results as an </a:t>
            </a:r>
            <a:r>
              <a:rPr sz="2600">
                <a:solidFill>
                  <a:srgbClr val="C00000"/>
                </a:solidFill>
              </a:rPr>
              <a:t>ordered list of length 3</a:t>
            </a:r>
            <a:endParaRPr sz="2600">
              <a:solidFill>
                <a:srgbClr val="C00000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How many of the possible outcomes contain exactly one 1, e.g. 1,3,2 or, 3,2,1, or 5,1,3 ? 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Let’s try multiplication rule by analyzing what kind of outcomes satisfy this ?</a:t>
            </a:r>
            <a:endParaRPr sz="2000"/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First roll: 6 possible outcomes</a:t>
            </a:r>
            <a:endParaRPr sz="2000"/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Second roll: # of outcomes ? </a:t>
            </a:r>
            <a:endParaRPr sz="2000"/>
          </a:p>
          <a:p>
            <a:pPr lvl="3" marL="1162276" indent="-293914">
              <a:spcBef>
                <a:spcPts val="400"/>
              </a:spcBef>
              <a:buClr>
                <a:srgbClr val="8BA2B4"/>
              </a:buClr>
              <a:buFont typeface="Wingdings"/>
              <a:defRPr sz="1800">
                <a:solidFill>
                  <a:srgbClr val="000000"/>
                </a:solidFill>
              </a:defRPr>
            </a:pPr>
            <a:r>
              <a:t>If first roll is 1, second roll can be any number but 1</a:t>
            </a:r>
          </a:p>
          <a:p>
            <a:pPr lvl="3" marL="1162276" indent="-293914">
              <a:spcBef>
                <a:spcPts val="400"/>
              </a:spcBef>
              <a:buClr>
                <a:srgbClr val="8BA2B4"/>
              </a:buClr>
              <a:buFont typeface="Wingdings"/>
              <a:defRPr sz="1800">
                <a:solidFill>
                  <a:srgbClr val="000000"/>
                </a:solidFill>
              </a:defRPr>
            </a:pPr>
            <a:r>
              <a:t>If first roll is not 1, second roll can be any number</a:t>
            </a: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Third roll:  # of outcomes ?? 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26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Shape 328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Examples: die rolling</a:t>
            </a:r>
          </a:p>
        </p:txBody>
      </p:sp>
      <p:sp>
        <p:nvSpPr>
          <p:cNvPr id="329" name="Shape 329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47</a:t>
            </a:r>
          </a:p>
        </p:txBody>
      </p:sp>
      <p:sp>
        <p:nvSpPr>
          <p:cNvPr id="330" name="Shape 330"/>
          <p:cNvSpPr/>
          <p:nvPr>
            <p:ph type="body" idx="4294967295"/>
          </p:nvPr>
        </p:nvSpPr>
        <p:spPr>
          <a:xfrm>
            <a:off x="685800" y="1447800"/>
            <a:ext cx="82486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If we roll a six-sided die three times and record results as </a:t>
            </a:r>
            <a:r>
              <a:rPr sz="2600">
                <a:solidFill>
                  <a:srgbClr val="C00000"/>
                </a:solidFill>
              </a:rPr>
              <a:t>an ordered list of length 3</a:t>
            </a:r>
            <a:endParaRPr sz="2000">
              <a:solidFill>
                <a:srgbClr val="C00000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how many of the possible outcomes contain exactly one 1 ?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Let’s try to consider three different possibilities: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The only 1 appears in first roll, C</a:t>
            </a:r>
            <a:r>
              <a:rPr baseline="-25000" sz="2000"/>
              <a:t>1</a:t>
            </a:r>
            <a:endParaRPr baseline="-25000" sz="2000"/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The only1 appears in second roll, C</a:t>
            </a:r>
            <a:r>
              <a:rPr baseline="-25000" sz="2000"/>
              <a:t>2</a:t>
            </a:r>
            <a:endParaRPr baseline="-25000" sz="2000"/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The only1 appears in third roll, C</a:t>
            </a:r>
            <a:r>
              <a:rPr baseline="-25000" sz="2000"/>
              <a:t>3</a:t>
            </a:r>
            <a:endParaRPr baseline="-25000" sz="20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We get exactly one 1 if C</a:t>
            </a:r>
            <a:r>
              <a:rPr baseline="-25000" sz="2300">
                <a:solidFill>
                  <a:srgbClr val="464653"/>
                </a:solidFill>
              </a:rPr>
              <a:t>1</a:t>
            </a:r>
            <a:r>
              <a:rPr sz="2300">
                <a:solidFill>
                  <a:srgbClr val="464653"/>
                </a:solidFill>
              </a:rPr>
              <a:t> occurs, or C</a:t>
            </a:r>
            <a:r>
              <a:rPr baseline="-25000" sz="2300">
                <a:solidFill>
                  <a:srgbClr val="464653"/>
                </a:solidFill>
              </a:rPr>
              <a:t>2</a:t>
            </a:r>
            <a:r>
              <a:rPr sz="2300">
                <a:solidFill>
                  <a:srgbClr val="464653"/>
                </a:solidFill>
              </a:rPr>
              <a:t> occurs, or C</a:t>
            </a:r>
            <a:r>
              <a:rPr baseline="-25000" sz="2300">
                <a:solidFill>
                  <a:srgbClr val="464653"/>
                </a:solidFill>
              </a:rPr>
              <a:t>3</a:t>
            </a:r>
            <a:r>
              <a:rPr sz="2300">
                <a:solidFill>
                  <a:srgbClr val="464653"/>
                </a:solidFill>
              </a:rPr>
              <a:t> occurs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Result: 5*5+5*5+5*5=75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30" grpId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Examples: die rolling</a:t>
            </a:r>
          </a:p>
        </p:txBody>
      </p:sp>
      <p:sp>
        <p:nvSpPr>
          <p:cNvPr id="333" name="Shape 333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48</a:t>
            </a:r>
          </a:p>
        </p:txBody>
      </p:sp>
      <p:sp>
        <p:nvSpPr>
          <p:cNvPr id="334" name="Shape 334"/>
          <p:cNvSpPr/>
          <p:nvPr>
            <p:ph type="body" idx="4294967295"/>
          </p:nvPr>
        </p:nvSpPr>
        <p:spPr>
          <a:xfrm>
            <a:off x="228600" y="1447800"/>
            <a:ext cx="87058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If we roll a six-sided die three times, how many of the possible outcomes contain exactly one 1 ? Let’s try another approach : 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First we select where 1 appears in the list 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3 possible ways</a:t>
            </a:r>
            <a:endParaRPr sz="20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Then we select outcome for the first of remaining positions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5 possible ways</a:t>
            </a:r>
            <a:endParaRPr sz="20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Then we select outcome for the second of remaining positions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5 possible ways</a:t>
            </a:r>
          </a:p>
        </p:txBody>
      </p:sp>
      <p:sp>
        <p:nvSpPr>
          <p:cNvPr id="335" name="Shape 335"/>
          <p:cNvSpPr/>
          <p:nvPr/>
        </p:nvSpPr>
        <p:spPr>
          <a:xfrm>
            <a:off x="4038600" y="5943600"/>
            <a:ext cx="2400261" cy="459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Result: 3*5*5=75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5" grpId="2"/>
      <p:bldP build="p" bldLvl="5" animBg="1" rev="0" advAuto="0" spid="334" grpId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Example: Number counting</a:t>
            </a:r>
          </a:p>
        </p:txBody>
      </p:sp>
      <p:sp>
        <p:nvSpPr>
          <p:cNvPr id="338" name="Shape 338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49</a:t>
            </a:r>
          </a:p>
        </p:txBody>
      </p:sp>
      <p:sp>
        <p:nvSpPr>
          <p:cNvPr id="339" name="Shape 339"/>
          <p:cNvSpPr/>
          <p:nvPr>
            <p:ph type="body" idx="4294967295"/>
          </p:nvPr>
        </p:nvSpPr>
        <p:spPr>
          <a:xfrm>
            <a:off x="990600" y="1447800"/>
            <a:ext cx="79438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How many positive integers less than 1,000 consists only of distinct digits from {1,3,7,9} ?</a:t>
            </a:r>
            <a:endParaRPr sz="2800"/>
          </a:p>
          <a:p>
            <a:pPr lvl="0" marL="382270" indent="-382270"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To make such integers, we either</a:t>
            </a:r>
            <a:endParaRPr sz="2800"/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Pick a digit from set {1,3,7,9} and get an one-digit integer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Take 2 digits from set {1,3,7,9} and arrange them to form a two-digit integer</a:t>
            </a:r>
            <a:endParaRPr sz="24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 permutation of length 2 with digits from {1,3,7,9}.</a:t>
            </a:r>
            <a:endParaRPr sz="2000"/>
          </a:p>
          <a:p>
            <a:pPr lvl="1" marL="638704" indent="-3640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Take 3 digits from set {1,3,7,9} and arrange them to form a 3-digit integer</a:t>
            </a:r>
            <a:endParaRPr sz="24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a permutation of length 3 with digits from {1,3,7,9}.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3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Example of first rule</a:t>
            </a:r>
          </a:p>
        </p:txBody>
      </p:sp>
      <p:sp>
        <p:nvSpPr>
          <p:cNvPr id="75" name="Shape 75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5</a:t>
            </a:r>
          </a:p>
        </p:txBody>
      </p:sp>
      <p:sp>
        <p:nvSpPr>
          <p:cNvPr id="76" name="Shape 76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449897" indent="-367347"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600"/>
              <a:t>How many integers lies within the range of 1 and 782 inclusive ?</a:t>
            </a:r>
            <a:endParaRPr sz="2600"/>
          </a:p>
          <a:p>
            <a:pPr lvl="1" marL="822325" indent="-365125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782, we just know this !</a:t>
            </a:r>
            <a:endParaRPr sz="2300">
              <a:solidFill>
                <a:srgbClr val="464653"/>
              </a:solidFill>
            </a:endParaRPr>
          </a:p>
          <a:p>
            <a:pPr lvl="0" marL="449897" indent="-367347">
              <a:buFont typeface="Wingdings 2"/>
              <a:buChar char="●"/>
              <a:defRPr sz="1800">
                <a:solidFill>
                  <a:srgbClr val="000000"/>
                </a:solidFill>
              </a:defRPr>
            </a:pPr>
            <a:r>
              <a:rPr sz="2600"/>
              <a:t>How many integers lies within the range of 12 and 782 inclusive ?</a:t>
            </a:r>
            <a:endParaRPr sz="2600"/>
          </a:p>
          <a:p>
            <a:pPr lvl="1" marL="822325" indent="-365125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Well, from 1 to 782, there are 782 integers</a:t>
            </a:r>
            <a:endParaRPr sz="2300">
              <a:solidFill>
                <a:srgbClr val="464653"/>
              </a:solidFill>
            </a:endParaRPr>
          </a:p>
          <a:p>
            <a:pPr lvl="1" marL="822325" indent="-365125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Among them, there are 11 number within range from 1 to 11.</a:t>
            </a:r>
            <a:endParaRPr sz="2300">
              <a:solidFill>
                <a:srgbClr val="464653"/>
              </a:solidFill>
            </a:endParaRPr>
          </a:p>
          <a:p>
            <a:pPr lvl="1" marL="822325" indent="-365125">
              <a:spcBef>
                <a:spcPts val="500"/>
              </a:spcBef>
              <a:buClr>
                <a:srgbClr val="9FB8CD"/>
              </a:buClr>
              <a:buFont typeface="Verdana"/>
              <a:buChar char="◦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So, we have 782-(12-1)=782-12+1 numbers between 12 and 782</a:t>
            </a:r>
          </a:p>
        </p:txBody>
      </p:sp>
    </p:spTree>
  </p:cSld>
  <p:clrMapOvr>
    <a:masterClrMapping/>
  </p:clrMapOvr>
  <p:transition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Shape 341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Example: Number Counting</a:t>
            </a:r>
          </a:p>
        </p:txBody>
      </p:sp>
      <p:sp>
        <p:nvSpPr>
          <p:cNvPr id="342" name="Shape 342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50</a:t>
            </a:r>
          </a:p>
        </p:txBody>
      </p:sp>
      <p:sp>
        <p:nvSpPr>
          <p:cNvPr id="343" name="Shape 343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Use permutation formula for each scenario (event)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# of one digit number: P(4,1)=3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# of 2 digit number: P(4,2)=4*3=12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# of 3 digit number: P(4,3)=4*3*2=24</a:t>
            </a:r>
            <a:endParaRPr sz="2300">
              <a:solidFill>
                <a:srgbClr val="464653"/>
              </a:solidFill>
            </a:endParaRPr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Use addition rule, i.e., “OR” rule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Total # of integers less than 1000 that consists of {1,3,7,9}: 3+12+24=39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43" grpId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51</a:t>
            </a:r>
          </a:p>
        </p:txBody>
      </p:sp>
      <p:sp>
        <p:nvSpPr>
          <p:cNvPr id="346" name="Shape 346"/>
          <p:cNvSpPr/>
          <p:nvPr>
            <p:ph type="title" idx="4294967295"/>
          </p:nvPr>
        </p:nvSpPr>
        <p:spPr>
          <a:xfrm>
            <a:off x="0" y="228599"/>
            <a:ext cx="7499350" cy="114300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Example: computer shipment</a:t>
            </a:r>
          </a:p>
        </p:txBody>
      </p:sp>
      <p:sp>
        <p:nvSpPr>
          <p:cNvPr id="347" name="Shape 347"/>
          <p:cNvSpPr/>
          <p:nvPr>
            <p:ph type="body" idx="4294967295"/>
          </p:nvPr>
        </p:nvSpPr>
        <p:spPr>
          <a:xfrm>
            <a:off x="438150" y="1447800"/>
            <a:ext cx="87058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294053" indent="-294053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Suppose a shipment of 100 computers contains 4 defective ones, and we choose </a:t>
            </a:r>
            <a:r>
              <a:rPr sz="2800">
                <a:solidFill>
                  <a:srgbClr val="CC3300"/>
                </a:solidFill>
              </a:rPr>
              <a:t>a sample of 6 computers</a:t>
            </a:r>
            <a:r>
              <a:rPr sz="2800"/>
              <a:t> to test.</a:t>
            </a:r>
            <a:endParaRPr sz="2800"/>
          </a:p>
          <a:p>
            <a:pPr lvl="1" marL="559559" indent="-284921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How many different samples are possible ?</a:t>
            </a:r>
            <a:endParaRPr sz="2400">
              <a:solidFill>
                <a:srgbClr val="464653"/>
              </a:solidFill>
            </a:endParaRPr>
          </a:p>
          <a:p>
            <a:pPr lvl="2" marL="822325" indent="-228600">
              <a:lnSpc>
                <a:spcPct val="90000"/>
              </a:lnSpc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C(100,6)</a:t>
            </a:r>
            <a:endParaRPr sz="2000"/>
          </a:p>
          <a:p>
            <a:pPr lvl="1" marL="559559" indent="-284921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How many ways are there to choose 6 computers if all four defective computers are chosen?</a:t>
            </a:r>
            <a:endParaRPr sz="2400">
              <a:solidFill>
                <a:srgbClr val="464653"/>
              </a:solidFill>
            </a:endParaRPr>
          </a:p>
          <a:p>
            <a:pPr lvl="2" marL="822325" indent="-228600">
              <a:lnSpc>
                <a:spcPct val="90000"/>
              </a:lnSpc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C(4,4)*C(96,2)</a:t>
            </a:r>
            <a:endParaRPr sz="2000"/>
          </a:p>
          <a:p>
            <a:pPr lvl="1" marL="559559" indent="-284921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How many ways are there to choose 6 computers if one or more defective computers are chosen?</a:t>
            </a:r>
            <a:endParaRPr sz="2400">
              <a:solidFill>
                <a:srgbClr val="464653"/>
              </a:solidFill>
            </a:endParaRPr>
          </a:p>
          <a:p>
            <a:pPr lvl="2" marL="822325" indent="-228600">
              <a:lnSpc>
                <a:spcPct val="90000"/>
              </a:lnSpc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C(4,4)*C(96,2)+C(4,3)*C(96,3)+C(4,2)*C(96,4)+C(4,1)*C(96,5)</a:t>
            </a:r>
            <a:endParaRPr sz="2000"/>
          </a:p>
          <a:p>
            <a:pPr lvl="2" marL="822325" indent="-228600">
              <a:lnSpc>
                <a:spcPct val="90000"/>
              </a:lnSpc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C(100,6)-C(96,6)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47" grpId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Generalized addition rule</a:t>
            </a:r>
          </a:p>
        </p:txBody>
      </p:sp>
      <p:sp>
        <p:nvSpPr>
          <p:cNvPr id="350" name="Shape 350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52</a:t>
            </a:r>
          </a:p>
        </p:txBody>
      </p:sp>
      <p:sp>
        <p:nvSpPr>
          <p:cNvPr id="351" name="Shape 351"/>
          <p:cNvSpPr/>
          <p:nvPr>
            <p:ph type="body" idx="4294967295"/>
          </p:nvPr>
        </p:nvSpPr>
        <p:spPr>
          <a:xfrm>
            <a:off x="457200" y="1447800"/>
            <a:ext cx="84772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If we roll a six-sided die three times how many outcomes have exactly one 1 or exactly one 6 ? 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How many have exactly one 1 ?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3*5*5</a:t>
            </a:r>
            <a:endParaRPr sz="20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How many have exactly one 6 ?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3*5*5</a:t>
            </a:r>
            <a:endParaRPr sz="20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Just add them together ?  </a:t>
            </a:r>
            <a:endParaRPr sz="2300">
              <a:solidFill>
                <a:srgbClr val="464653"/>
              </a:solidFill>
            </a:endParaRPr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Those have exactly one 1 and one 6 have been counted twice</a:t>
            </a:r>
            <a:endParaRPr sz="2000"/>
          </a:p>
          <a:p>
            <a:pPr lvl="2" marL="879475" indent="-28575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How many outcomes have exactly one 1 and one 6 ?</a:t>
            </a:r>
            <a:endParaRPr sz="2000"/>
          </a:p>
          <a:p>
            <a:pPr lvl="3" marL="1665514" indent="-293914">
              <a:spcBef>
                <a:spcPts val="400"/>
              </a:spcBef>
              <a:buClr>
                <a:srgbClr val="8BA2B4"/>
              </a:buClr>
              <a:buFont typeface="Wingdings"/>
              <a:defRPr sz="1800">
                <a:solidFill>
                  <a:srgbClr val="000000"/>
                </a:solidFill>
              </a:defRPr>
            </a:pPr>
            <a:r>
              <a:t>C(4,1)P(3,3)=4*3*2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51" grpId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Shape 353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Generalized addition rule</a:t>
            </a:r>
          </a:p>
        </p:txBody>
      </p:sp>
      <p:sp>
        <p:nvSpPr>
          <p:cNvPr id="354" name="Shape 354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53</a:t>
            </a:r>
          </a:p>
        </p:txBody>
      </p:sp>
      <p:sp>
        <p:nvSpPr>
          <p:cNvPr id="355" name="Shape 355"/>
          <p:cNvSpPr/>
          <p:nvPr>
            <p:ph type="body" idx="4294967295"/>
          </p:nvPr>
        </p:nvSpPr>
        <p:spPr>
          <a:xfrm>
            <a:off x="1143000" y="1295400"/>
            <a:ext cx="74993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If we have two choices C</a:t>
            </a:r>
            <a:r>
              <a:rPr baseline="-25000" sz="2600"/>
              <a:t>1</a:t>
            </a:r>
            <a:r>
              <a:rPr sz="2600"/>
              <a:t> and C</a:t>
            </a:r>
            <a:r>
              <a:rPr baseline="-25000" sz="2600"/>
              <a:t>2</a:t>
            </a:r>
            <a:r>
              <a:rPr sz="2600"/>
              <a:t>,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C</a:t>
            </a:r>
            <a:r>
              <a:rPr baseline="-25000" sz="2300">
                <a:solidFill>
                  <a:srgbClr val="464653"/>
                </a:solidFill>
              </a:rPr>
              <a:t>1</a:t>
            </a:r>
            <a:r>
              <a:rPr sz="2300">
                <a:solidFill>
                  <a:srgbClr val="464653"/>
                </a:solidFill>
              </a:rPr>
              <a:t> has n</a:t>
            </a:r>
            <a:r>
              <a:rPr baseline="-25000" sz="2300">
                <a:solidFill>
                  <a:srgbClr val="464653"/>
                </a:solidFill>
              </a:rPr>
              <a:t>1</a:t>
            </a:r>
            <a:r>
              <a:rPr sz="2300">
                <a:solidFill>
                  <a:srgbClr val="464653"/>
                </a:solidFill>
              </a:rPr>
              <a:t> possible outcomes, 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C</a:t>
            </a:r>
            <a:r>
              <a:rPr baseline="-25000" sz="2300">
                <a:solidFill>
                  <a:srgbClr val="464653"/>
                </a:solidFill>
              </a:rPr>
              <a:t>2</a:t>
            </a:r>
            <a:r>
              <a:rPr sz="2300">
                <a:solidFill>
                  <a:srgbClr val="464653"/>
                </a:solidFill>
              </a:rPr>
              <a:t> has n</a:t>
            </a:r>
            <a:r>
              <a:rPr baseline="-25000" sz="2300">
                <a:solidFill>
                  <a:srgbClr val="464653"/>
                </a:solidFill>
              </a:rPr>
              <a:t>2</a:t>
            </a:r>
            <a:r>
              <a:rPr sz="2300">
                <a:solidFill>
                  <a:srgbClr val="464653"/>
                </a:solidFill>
              </a:rPr>
              <a:t> possible outcomes,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CC3300"/>
                </a:solidFill>
              </a:rPr>
              <a:t>C</a:t>
            </a:r>
            <a:r>
              <a:rPr baseline="-25000" sz="2300">
                <a:solidFill>
                  <a:srgbClr val="CC3300"/>
                </a:solidFill>
              </a:rPr>
              <a:t>1</a:t>
            </a:r>
            <a:r>
              <a:rPr sz="2300">
                <a:solidFill>
                  <a:srgbClr val="CC3300"/>
                </a:solidFill>
              </a:rPr>
              <a:t> and C</a:t>
            </a:r>
            <a:r>
              <a:rPr baseline="-25000" sz="2300">
                <a:solidFill>
                  <a:srgbClr val="CC3300"/>
                </a:solidFill>
              </a:rPr>
              <a:t>2</a:t>
            </a:r>
            <a:r>
              <a:rPr sz="2300">
                <a:solidFill>
                  <a:srgbClr val="CC3300"/>
                </a:solidFill>
              </a:rPr>
              <a:t> both occurs</a:t>
            </a:r>
            <a:r>
              <a:rPr sz="2300">
                <a:solidFill>
                  <a:srgbClr val="464653"/>
                </a:solidFill>
              </a:rPr>
              <a:t> has n</a:t>
            </a:r>
            <a:r>
              <a:rPr baseline="-25000" sz="2300">
                <a:solidFill>
                  <a:srgbClr val="464653"/>
                </a:solidFill>
              </a:rPr>
              <a:t>3</a:t>
            </a:r>
            <a:r>
              <a:rPr sz="2300">
                <a:solidFill>
                  <a:srgbClr val="464653"/>
                </a:solidFill>
              </a:rPr>
              <a:t> possible outcomes</a:t>
            </a:r>
            <a:endParaRPr sz="2300">
              <a:solidFill>
                <a:srgbClr val="464653"/>
              </a:solidFill>
            </a:endParaRPr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then total number of outcomes for </a:t>
            </a:r>
            <a:r>
              <a:rPr sz="2600">
                <a:solidFill>
                  <a:srgbClr val="FF0000"/>
                </a:solidFill>
              </a:rPr>
              <a:t>C</a:t>
            </a:r>
            <a:r>
              <a:rPr baseline="-25000" sz="2600">
                <a:solidFill>
                  <a:srgbClr val="FF0000"/>
                </a:solidFill>
              </a:rPr>
              <a:t>1</a:t>
            </a:r>
            <a:r>
              <a:rPr sz="2600">
                <a:solidFill>
                  <a:srgbClr val="FF0000"/>
                </a:solidFill>
              </a:rPr>
              <a:t> or C</a:t>
            </a:r>
            <a:r>
              <a:rPr baseline="-25000" sz="2600">
                <a:solidFill>
                  <a:srgbClr val="FF0000"/>
                </a:solidFill>
              </a:rPr>
              <a:t>2</a:t>
            </a:r>
            <a:r>
              <a:rPr sz="2600">
                <a:solidFill>
                  <a:srgbClr val="FF0000"/>
                </a:solidFill>
              </a:rPr>
              <a:t> </a:t>
            </a:r>
            <a:r>
              <a:rPr sz="2600"/>
              <a:t>occurring is n</a:t>
            </a:r>
            <a:r>
              <a:rPr baseline="-25000" sz="2600"/>
              <a:t>1</a:t>
            </a:r>
            <a:r>
              <a:rPr sz="2600"/>
              <a:t>+n</a:t>
            </a:r>
            <a:r>
              <a:rPr baseline="-25000" sz="2600"/>
              <a:t>2</a:t>
            </a:r>
            <a:r>
              <a:rPr sz="2600"/>
              <a:t>-n</a:t>
            </a:r>
            <a:r>
              <a:rPr baseline="-25000" sz="2600"/>
              <a:t>3</a:t>
            </a:r>
            <a:r>
              <a:rPr sz="2600"/>
              <a:t>.</a:t>
            </a:r>
          </a:p>
        </p:txBody>
      </p:sp>
      <p:sp>
        <p:nvSpPr>
          <p:cNvPr id="356" name="Shape 356"/>
          <p:cNvSpPr/>
          <p:nvPr/>
        </p:nvSpPr>
        <p:spPr>
          <a:xfrm>
            <a:off x="2514600" y="4800600"/>
            <a:ext cx="3657600" cy="1828800"/>
          </a:xfrm>
          <a:prstGeom prst="rect">
            <a:avLst/>
          </a:prstGeom>
          <a:solidFill>
            <a:srgbClr val="FFFFFF"/>
          </a:solidFill>
          <a:ln w="19050">
            <a:solidFill>
              <a:srgbClr val="8E736A"/>
            </a:solidFill>
            <a:round/>
          </a:ln>
        </p:spPr>
        <p:txBody>
          <a:bodyPr lIns="0" tIns="0" rIns="0" bIns="0" anchor="ctr"/>
          <a:lstStyle/>
          <a:p>
            <a:pPr lvl="0" algn="ctr"/>
          </a:p>
        </p:txBody>
      </p:sp>
      <p:grpSp>
        <p:nvGrpSpPr>
          <p:cNvPr id="359" name="Group 359"/>
          <p:cNvGrpSpPr/>
          <p:nvPr/>
        </p:nvGrpSpPr>
        <p:grpSpPr>
          <a:xfrm>
            <a:off x="2971800" y="5029200"/>
            <a:ext cx="1524000" cy="1371600"/>
            <a:chOff x="0" y="0"/>
            <a:chExt cx="1524000" cy="1371600"/>
          </a:xfrm>
        </p:grpSpPr>
        <p:sp>
          <p:nvSpPr>
            <p:cNvPr id="357" name="Shape 357"/>
            <p:cNvSpPr/>
            <p:nvPr/>
          </p:nvSpPr>
          <p:spPr>
            <a:xfrm>
              <a:off x="0" y="0"/>
              <a:ext cx="1524000" cy="137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fill="norm" stroke="1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FFFFF"/>
            </a:solidFill>
            <a:ln w="19050" cap="flat">
              <a:solidFill>
                <a:srgbClr val="8E736A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 baseline="-25000"/>
              </a:pPr>
            </a:p>
          </p:txBody>
        </p:sp>
        <p:sp>
          <p:nvSpPr>
            <p:cNvPr id="358" name="Shape 358"/>
            <p:cNvSpPr/>
            <p:nvPr/>
          </p:nvSpPr>
          <p:spPr>
            <a:xfrm>
              <a:off x="223167" y="478663"/>
              <a:ext cx="1077666" cy="4142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 algn="ctr"/>
              <a:r>
                <a:t>C</a:t>
              </a:r>
              <a:r>
                <a:rPr baseline="-25000"/>
                <a:t>1</a:t>
              </a:r>
            </a:p>
          </p:txBody>
        </p:sp>
      </p:grpSp>
      <p:sp>
        <p:nvSpPr>
          <p:cNvPr id="360" name="Shape 360"/>
          <p:cNvSpPr/>
          <p:nvPr/>
        </p:nvSpPr>
        <p:spPr>
          <a:xfrm>
            <a:off x="4038600" y="5029200"/>
            <a:ext cx="1447800" cy="12954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19050">
            <a:solidFill>
              <a:srgbClr val="8E736A"/>
            </a:solidFill>
            <a:round/>
          </a:ln>
        </p:spPr>
        <p:txBody>
          <a:bodyPr lIns="0" tIns="0" rIns="0" bIns="0" anchor="ctr"/>
          <a:lstStyle/>
          <a:p>
            <a:pPr lvl="0" algn="ctr"/>
          </a:p>
        </p:txBody>
      </p:sp>
      <p:sp>
        <p:nvSpPr>
          <p:cNvPr id="361" name="Shape 361"/>
          <p:cNvSpPr/>
          <p:nvPr/>
        </p:nvSpPr>
        <p:spPr>
          <a:xfrm>
            <a:off x="4800600" y="5486400"/>
            <a:ext cx="353986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C</a:t>
            </a:r>
            <a:r>
              <a:rPr baseline="-25000"/>
              <a:t>2</a:t>
            </a:r>
          </a:p>
        </p:txBody>
      </p:sp>
      <p:sp>
        <p:nvSpPr>
          <p:cNvPr id="362" name="Shape 362"/>
          <p:cNvSpPr/>
          <p:nvPr/>
        </p:nvSpPr>
        <p:spPr>
          <a:xfrm>
            <a:off x="4038600" y="5486400"/>
            <a:ext cx="353986" cy="414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C</a:t>
            </a:r>
            <a:r>
              <a:rPr baseline="-25000"/>
              <a:t>3</a:t>
            </a:r>
          </a:p>
        </p:txBody>
      </p:sp>
    </p:spTree>
  </p:cSld>
  <p:clrMapOvr>
    <a:masterClrMapping/>
  </p:clrMapOvr>
  <p:transition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Shape 364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Generalized addition rule</a:t>
            </a:r>
          </a:p>
        </p:txBody>
      </p:sp>
      <p:sp>
        <p:nvSpPr>
          <p:cNvPr id="365" name="Shape 365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54</a:t>
            </a:r>
          </a:p>
        </p:txBody>
      </p:sp>
      <p:sp>
        <p:nvSpPr>
          <p:cNvPr id="366" name="Shape 366"/>
          <p:cNvSpPr/>
          <p:nvPr>
            <p:ph type="body" idx="4294967295"/>
          </p:nvPr>
        </p:nvSpPr>
        <p:spPr>
          <a:xfrm>
            <a:off x="457200" y="1447800"/>
            <a:ext cx="84772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marL="354965" indent="-354965">
              <a:buChar char=""/>
              <a:defRPr>
                <a:solidFill>
                  <a:srgbClr val="000000"/>
                </a:solidFill>
              </a:defRPr>
            </a:lvl1pPr>
            <a:lvl2pPr marL="623534" indent="-348897">
              <a:spcBef>
                <a:spcPts val="500"/>
              </a:spcBef>
              <a:buClr>
                <a:srgbClr val="9FB8CD"/>
              </a:buClr>
              <a:defRPr sz="2300">
                <a:solidFill>
                  <a:srgbClr val="464653"/>
                </a:solidFill>
              </a:defRPr>
            </a:lvl2pPr>
          </a:lstStyle>
          <a:p>
            <a:pPr lvl="0">
              <a:defRPr sz="1800"/>
            </a:pPr>
            <a:r>
              <a:rPr sz="2600"/>
              <a:t>If we roll a six-sided die three times how many outcomes have exactly one 1 or exactly one 6 ?</a:t>
            </a:r>
            <a:endParaRPr sz="2600"/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3*5*5+3*5*5-3*2*4 </a:t>
            </a:r>
          </a:p>
        </p:txBody>
      </p:sp>
      <p:sp>
        <p:nvSpPr>
          <p:cNvPr id="367" name="Shape 367"/>
          <p:cNvSpPr/>
          <p:nvPr/>
        </p:nvSpPr>
        <p:spPr>
          <a:xfrm>
            <a:off x="2209800" y="3124200"/>
            <a:ext cx="3657600" cy="1828800"/>
          </a:xfrm>
          <a:prstGeom prst="rect">
            <a:avLst/>
          </a:prstGeom>
          <a:solidFill>
            <a:srgbClr val="FFFFFF"/>
          </a:solidFill>
          <a:ln w="19050">
            <a:solidFill>
              <a:srgbClr val="8E736A"/>
            </a:solidFill>
            <a:round/>
          </a:ln>
        </p:spPr>
        <p:txBody>
          <a:bodyPr lIns="0" tIns="0" rIns="0" bIns="0" anchor="ctr"/>
          <a:lstStyle/>
          <a:p>
            <a:pPr lvl="0" algn="ctr"/>
          </a:p>
        </p:txBody>
      </p:sp>
      <p:sp>
        <p:nvSpPr>
          <p:cNvPr id="368" name="Shape 368"/>
          <p:cNvSpPr/>
          <p:nvPr/>
        </p:nvSpPr>
        <p:spPr>
          <a:xfrm>
            <a:off x="2667000" y="3352800"/>
            <a:ext cx="15240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FFFFFF"/>
          </a:solidFill>
          <a:ln w="19050">
            <a:solidFill>
              <a:srgbClr val="8E736A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 baseline="-25000"/>
            </a:pPr>
          </a:p>
        </p:txBody>
      </p:sp>
      <p:sp>
        <p:nvSpPr>
          <p:cNvPr id="369" name="Shape 369"/>
          <p:cNvSpPr/>
          <p:nvPr/>
        </p:nvSpPr>
        <p:spPr>
          <a:xfrm>
            <a:off x="3733800" y="3352800"/>
            <a:ext cx="1600200" cy="1371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19050">
            <a:solidFill>
              <a:srgbClr val="8E736A"/>
            </a:solidFill>
            <a:round/>
          </a:ln>
        </p:spPr>
        <p:txBody>
          <a:bodyPr lIns="0" tIns="0" rIns="0" bIns="0" anchor="ctr"/>
          <a:lstStyle/>
          <a:p>
            <a:pPr lvl="0" algn="ctr"/>
          </a:p>
        </p:txBody>
      </p:sp>
      <p:sp>
        <p:nvSpPr>
          <p:cNvPr id="370" name="Shape 370"/>
          <p:cNvSpPr/>
          <p:nvPr/>
        </p:nvSpPr>
        <p:spPr>
          <a:xfrm>
            <a:off x="1143000" y="5410200"/>
            <a:ext cx="2429543" cy="929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Outcomes that have </a:t>
            </a:r>
          </a:p>
          <a:p>
            <a:pPr lvl="0"/>
            <a:r>
              <a:rPr>
                <a:solidFill>
                  <a:srgbClr val="CC3300"/>
                </a:solidFill>
              </a:rPr>
              <a:t>exactly one 1</a:t>
            </a:r>
            <a:r>
              <a:t>, such as</a:t>
            </a:r>
          </a:p>
          <a:p>
            <a:pPr lvl="0"/>
            <a:r>
              <a:t>(1,2,3), (1,3,6), (2,3,1)</a:t>
            </a:r>
          </a:p>
        </p:txBody>
      </p:sp>
      <p:sp>
        <p:nvSpPr>
          <p:cNvPr id="371" name="Shape 371"/>
          <p:cNvSpPr/>
          <p:nvPr/>
        </p:nvSpPr>
        <p:spPr>
          <a:xfrm flipV="1">
            <a:off x="2133600" y="4419599"/>
            <a:ext cx="1066801" cy="914401"/>
          </a:xfrm>
          <a:prstGeom prst="line">
            <a:avLst/>
          </a:prstGeom>
          <a:ln>
            <a:solidFill>
              <a:srgbClr val="727CA3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72" name="Shape 372"/>
          <p:cNvSpPr/>
          <p:nvPr/>
        </p:nvSpPr>
        <p:spPr>
          <a:xfrm>
            <a:off x="5791200" y="5334000"/>
            <a:ext cx="2493055" cy="929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Outcomes that have </a:t>
            </a:r>
          </a:p>
          <a:p>
            <a:pPr lvl="0"/>
            <a:r>
              <a:rPr>
                <a:solidFill>
                  <a:srgbClr val="CC3300"/>
                </a:solidFill>
              </a:rPr>
              <a:t>exactly one 6</a:t>
            </a:r>
            <a:r>
              <a:t>, such as </a:t>
            </a:r>
          </a:p>
          <a:p>
            <a:pPr lvl="0"/>
            <a:r>
              <a:t>(2,3,6), (1,3,6), (1,1,6)</a:t>
            </a:r>
          </a:p>
        </p:txBody>
      </p:sp>
      <p:sp>
        <p:nvSpPr>
          <p:cNvPr id="373" name="Shape 373"/>
          <p:cNvSpPr/>
          <p:nvPr/>
        </p:nvSpPr>
        <p:spPr>
          <a:xfrm flipH="1" flipV="1">
            <a:off x="4724399" y="4419599"/>
            <a:ext cx="1066801" cy="1373189"/>
          </a:xfrm>
          <a:prstGeom prst="line">
            <a:avLst/>
          </a:prstGeom>
          <a:ln>
            <a:solidFill>
              <a:srgbClr val="727CA3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  <p:sp>
        <p:nvSpPr>
          <p:cNvPr id="374" name="Shape 374"/>
          <p:cNvSpPr/>
          <p:nvPr/>
        </p:nvSpPr>
        <p:spPr>
          <a:xfrm>
            <a:off x="6048375" y="3429000"/>
            <a:ext cx="2722213" cy="9296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Outcomes that have </a:t>
            </a:r>
          </a:p>
          <a:p>
            <a:pPr lvl="0"/>
            <a:r>
              <a:rPr>
                <a:solidFill>
                  <a:srgbClr val="CC3300"/>
                </a:solidFill>
              </a:rPr>
              <a:t>exactly one 1 and one 6</a:t>
            </a:r>
            <a:r>
              <a:t>, </a:t>
            </a:r>
          </a:p>
          <a:p>
            <a:pPr lvl="0"/>
            <a:r>
              <a:t>such as (1,2,6), (3,1,6)</a:t>
            </a:r>
          </a:p>
        </p:txBody>
      </p:sp>
      <p:sp>
        <p:nvSpPr>
          <p:cNvPr id="375" name="Shape 375"/>
          <p:cNvSpPr/>
          <p:nvPr/>
        </p:nvSpPr>
        <p:spPr>
          <a:xfrm flipH="1">
            <a:off x="3886199" y="3733800"/>
            <a:ext cx="2133601" cy="228601"/>
          </a:xfrm>
          <a:prstGeom prst="line">
            <a:avLst/>
          </a:prstGeom>
          <a:ln>
            <a:solidFill>
              <a:srgbClr val="727CA3"/>
            </a:solidFill>
            <a:round/>
            <a:tailEnd type="triangle"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</a:p>
        </p:txBody>
      </p:sp>
    </p:spTree>
  </p:cSld>
  <p:clrMapOvr>
    <a:masterClrMapping/>
  </p:clrMapOvr>
  <p:transition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Shape 377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Example</a:t>
            </a:r>
          </a:p>
        </p:txBody>
      </p:sp>
      <p:sp>
        <p:nvSpPr>
          <p:cNvPr id="378" name="Shape 378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55</a:t>
            </a:r>
          </a:p>
        </p:txBody>
      </p:sp>
      <p:sp>
        <p:nvSpPr>
          <p:cNvPr id="379" name="Shape 379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marL="354965" indent="-354965">
              <a:buChar char=""/>
              <a:defRPr>
                <a:solidFill>
                  <a:srgbClr val="000000"/>
                </a:solidFill>
              </a:defRPr>
            </a:lvl1pPr>
          </a:lstStyle>
          <a:p>
            <a:pPr lvl="0">
              <a:defRPr sz="1800"/>
            </a:pPr>
            <a:r>
              <a:rPr sz="2600"/>
              <a:t>A class of 15 people are choosing 3 representatives, how many possible ways to choose the representatives such that Alice or Bob is one of the three being chosen? Note that they can be both chosen.</a:t>
            </a:r>
          </a:p>
        </p:txBody>
      </p:sp>
    </p:spTree>
  </p:cSld>
  <p:clrMapOvr>
    <a:masterClrMapping/>
  </p:clrMapOvr>
  <p:transition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Summary: Counting</a:t>
            </a:r>
          </a:p>
        </p:txBody>
      </p:sp>
      <p:sp>
        <p:nvSpPr>
          <p:cNvPr id="382" name="Shape 382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56</a:t>
            </a:r>
          </a:p>
        </p:txBody>
      </p:sp>
      <p:sp>
        <p:nvSpPr>
          <p:cNvPr id="383" name="Shape 383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875030" indent="-792480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How to tackle a counting problem?</a:t>
            </a:r>
            <a:endParaRPr sz="2600"/>
          </a:p>
          <a:p>
            <a:pPr lvl="1" marL="1084791" indent="-681566">
              <a:spcBef>
                <a:spcPts val="500"/>
              </a:spcBef>
              <a:buClr>
                <a:srgbClr val="9FB8CD"/>
              </a:buClr>
              <a:buFontTx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Some problems are easy enough to just count it, by enumerating all possibilities.</a:t>
            </a:r>
            <a:endParaRPr sz="2300">
              <a:solidFill>
                <a:srgbClr val="464653"/>
              </a:solidFill>
            </a:endParaRPr>
          </a:p>
          <a:p>
            <a:pPr lvl="1" marL="1084791" indent="-681566">
              <a:spcBef>
                <a:spcPts val="500"/>
              </a:spcBef>
              <a:buClr>
                <a:srgbClr val="9FB8CD"/>
              </a:buClr>
              <a:buFontTx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Otherwise, does multiplication rule apply, i.e., a sequence of decisions is involved, each with a certain number of options?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3" grpId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Shape 385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Summary: Counting</a:t>
            </a:r>
          </a:p>
        </p:txBody>
      </p:sp>
      <p:sp>
        <p:nvSpPr>
          <p:cNvPr id="386" name="Shape 386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57</a:t>
            </a:r>
          </a:p>
        </p:txBody>
      </p:sp>
      <p:sp>
        <p:nvSpPr>
          <p:cNvPr id="387" name="Shape 387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marL="354965" indent="-354965">
              <a:buChar char=""/>
              <a:defRPr>
                <a:solidFill>
                  <a:srgbClr val="000000"/>
                </a:solidFill>
              </a:defRPr>
            </a:lvl1pPr>
            <a:lvl2pPr marL="273050" indent="1587">
              <a:spcBef>
                <a:spcPts val="500"/>
              </a:spcBef>
              <a:buSzTx/>
              <a:buNone/>
              <a:defRPr sz="2300">
                <a:solidFill>
                  <a:srgbClr val="464653"/>
                </a:solidFill>
              </a:defRPr>
            </a:lvl2pPr>
          </a:lstStyle>
          <a:p>
            <a:pPr lvl="0">
              <a:defRPr sz="1800"/>
            </a:pPr>
            <a:r>
              <a:rPr sz="2600"/>
              <a:t>How to tackle a counting problem?</a:t>
            </a:r>
            <a:endParaRPr sz="2600"/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3. Otherwise, is it a permutation problem ?</a:t>
            </a:r>
          </a:p>
        </p:txBody>
      </p:sp>
    </p:spTree>
  </p:cSld>
  <p:clrMapOvr>
    <a:masterClrMapping/>
  </p:clrMapOvr>
  <p:transition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Summary: Counting (cont’d)</a:t>
            </a:r>
          </a:p>
        </p:txBody>
      </p:sp>
      <p:sp>
        <p:nvSpPr>
          <p:cNvPr id="390" name="Shape 390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58</a:t>
            </a:r>
          </a:p>
        </p:txBody>
      </p:sp>
      <p:sp>
        <p:nvSpPr>
          <p:cNvPr id="391" name="Shape 391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marL="875030" indent="-792480">
              <a:buChar char=""/>
              <a:defRPr>
                <a:solidFill>
                  <a:srgbClr val="000000"/>
                </a:solidFill>
              </a:defRPr>
            </a:lvl1pPr>
            <a:lvl2pPr marL="533400" indent="-130175">
              <a:spcBef>
                <a:spcPts val="500"/>
              </a:spcBef>
              <a:buSzTx/>
              <a:buNone/>
              <a:defRPr sz="2300">
                <a:solidFill>
                  <a:srgbClr val="464653"/>
                </a:solidFill>
              </a:defRPr>
            </a:lvl2pPr>
          </a:lstStyle>
          <a:p>
            <a:pPr lvl="0">
              <a:defRPr sz="1800"/>
            </a:pPr>
            <a:r>
              <a:rPr sz="2600"/>
              <a:t>How to tackle a counting problem?</a:t>
            </a:r>
            <a:endParaRPr sz="2600"/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4.	Is it a combination problem ? </a:t>
            </a:r>
          </a:p>
        </p:txBody>
      </p:sp>
    </p:spTree>
  </p:cSld>
  <p:clrMapOvr>
    <a:masterClrMapping/>
  </p:clrMapOvr>
  <p:transition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Summary: Counting (cont’d)</a:t>
            </a:r>
          </a:p>
        </p:txBody>
      </p:sp>
      <p:sp>
        <p:nvSpPr>
          <p:cNvPr id="394" name="Shape 394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59</a:t>
            </a:r>
          </a:p>
        </p:txBody>
      </p:sp>
      <p:sp>
        <p:nvSpPr>
          <p:cNvPr id="395" name="Shape 395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marL="875030" indent="-792480">
              <a:buChar char=""/>
              <a:defRPr>
                <a:solidFill>
                  <a:srgbClr val="000000"/>
                </a:solidFill>
              </a:defRPr>
            </a:lvl1pPr>
            <a:lvl2pPr marL="1084791" indent="-681566">
              <a:spcBef>
                <a:spcPts val="500"/>
              </a:spcBef>
              <a:buClr>
                <a:srgbClr val="9FB8CD"/>
              </a:buClr>
              <a:buFontTx/>
              <a:buAutoNum type="arabicPeriod" startAt="5"/>
              <a:defRPr sz="2300">
                <a:solidFill>
                  <a:srgbClr val="464653"/>
                </a:solidFill>
              </a:defRPr>
            </a:lvl2pPr>
          </a:lstStyle>
          <a:p>
            <a:pPr lvl="0">
              <a:defRPr sz="1800"/>
            </a:pPr>
            <a:r>
              <a:rPr sz="2600"/>
              <a:t>How to tackle a counting problem?</a:t>
            </a:r>
            <a:endParaRPr sz="2600"/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Can we break up all possibilities into different situations/cases, and count each of them more easily? 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Quick Exercise</a:t>
            </a:r>
          </a:p>
        </p:txBody>
      </p:sp>
      <p:sp>
        <p:nvSpPr>
          <p:cNvPr id="79" name="Shape 79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6</a:t>
            </a:r>
          </a:p>
        </p:txBody>
      </p:sp>
      <p:sp>
        <p:nvSpPr>
          <p:cNvPr id="80" name="Shape 80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So the number of integers between two integers, S (smaller number) and L (larger number) is:  L-S+1</a:t>
            </a:r>
            <a:endParaRPr sz="2600"/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How many integers are there in the range 123 to 928 inclusive ? </a:t>
            </a:r>
            <a:endParaRPr sz="2600"/>
          </a:p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endParaRPr sz="2600"/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How many ways are there to choose a number within the range of 12 to 23, inclusive ? </a:t>
            </a:r>
          </a:p>
        </p:txBody>
      </p:sp>
    </p:spTree>
  </p:cSld>
  <p:clrMapOvr>
    <a:masterClrMapping/>
  </p:clrMapOvr>
  <p:transition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Summary: Counting (cont’d)</a:t>
            </a:r>
          </a:p>
        </p:txBody>
      </p:sp>
      <p:sp>
        <p:nvSpPr>
          <p:cNvPr id="398" name="Shape 398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60</a:t>
            </a:r>
          </a:p>
        </p:txBody>
      </p:sp>
      <p:sp>
        <p:nvSpPr>
          <p:cNvPr id="399" name="Shape 399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875030" indent="-792480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How to tackle a counting problem?</a:t>
            </a:r>
            <a:endParaRPr sz="2600"/>
          </a:p>
          <a:p>
            <a:pPr lvl="1" marL="1084791" indent="-6815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Often you use multiple rules when solving a particular problem.</a:t>
            </a:r>
            <a:endParaRPr sz="2300">
              <a:solidFill>
                <a:srgbClr val="464653"/>
              </a:solidFill>
            </a:endParaRPr>
          </a:p>
          <a:p>
            <a:pPr lvl="2" marL="1228725" indent="-57150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First step is hardest.</a:t>
            </a:r>
            <a:endParaRPr sz="2000"/>
          </a:p>
          <a:p>
            <a:pPr lvl="1" marL="1084791" indent="-6815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Practice makes perfect.</a:t>
            </a:r>
          </a:p>
        </p:txBody>
      </p:sp>
    </p:spTree>
  </p:cSld>
  <p:clrMapOvr>
    <a:masterClrMapping/>
  </p:clrMapOvr>
  <p:transition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Exercise</a:t>
            </a:r>
          </a:p>
        </p:txBody>
      </p:sp>
      <p:sp>
        <p:nvSpPr>
          <p:cNvPr id="402" name="Shape 402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61</a:t>
            </a:r>
          </a:p>
        </p:txBody>
      </p:sp>
      <p:sp>
        <p:nvSpPr>
          <p:cNvPr id="403" name="Shape 403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82270" indent="-382270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A class has 15 women and 10 men. How many ways are there to:</a:t>
            </a:r>
            <a:endParaRPr sz="2800"/>
          </a:p>
          <a:p>
            <a:pPr lvl="1" marL="638704" indent="-364066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choose one class member to take attendance?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choose 2 people to clean the board?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choose one person to take attendance and one to clean the board?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choose one to take attendance and one to clean the board if both jobs cannot be filled with people of same gender?</a:t>
            </a:r>
            <a:endParaRPr sz="2400">
              <a:solidFill>
                <a:srgbClr val="464653"/>
              </a:solidFill>
            </a:endParaRPr>
          </a:p>
          <a:p>
            <a:pPr lvl="1" marL="638704" indent="-364066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choose one to take attendance and one to clean the board if both jobs must be filled with people of same gender?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03" grpId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Shape 405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Exercise</a:t>
            </a:r>
          </a:p>
        </p:txBody>
      </p:sp>
      <p:sp>
        <p:nvSpPr>
          <p:cNvPr id="406" name="Shape 406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62</a:t>
            </a:r>
          </a:p>
        </p:txBody>
      </p:sp>
      <p:sp>
        <p:nvSpPr>
          <p:cNvPr id="407" name="Shape 407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A Fordham Univ. club has 25 members of which 5 are freshman, 5 are sophomores, 10 are juniors and 5 are seniors. How many ways are there to</a:t>
            </a:r>
            <a:endParaRPr sz="2600"/>
          </a:p>
          <a:p>
            <a:pPr lvl="1" marL="623534" indent="-348897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Select a president if freshman is illegible to be president?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Select two seniors to serve on College Council?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Select 8 members to form a team so that each class is represented by 2 team members?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07" grpId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Shape 409"/>
          <p:cNvSpPr/>
          <p:nvPr>
            <p:ph type="title" idx="4294967295"/>
          </p:nvPr>
        </p:nvSpPr>
        <p:spPr>
          <a:xfrm>
            <a:off x="457200" y="152399"/>
            <a:ext cx="7499350" cy="114300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Cards problems</a:t>
            </a:r>
          </a:p>
        </p:txBody>
      </p:sp>
      <p:sp>
        <p:nvSpPr>
          <p:cNvPr id="410" name="Shape 410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63</a:t>
            </a:r>
          </a:p>
        </p:txBody>
      </p:sp>
      <p:sp>
        <p:nvSpPr>
          <p:cNvPr id="411" name="Shape 411"/>
          <p:cNvSpPr/>
          <p:nvPr>
            <p:ph type="body" idx="4294967295"/>
          </p:nvPr>
        </p:nvSpPr>
        <p:spPr>
          <a:xfrm>
            <a:off x="457200" y="12954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A deck of cards contains 52 cards.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0066FF"/>
                </a:solidFill>
              </a:rPr>
              <a:t>four suits</a:t>
            </a:r>
            <a:r>
              <a:rPr sz="2300">
                <a:solidFill>
                  <a:srgbClr val="464653"/>
                </a:solidFill>
              </a:rPr>
              <a:t>: clubs, </a:t>
            </a:r>
            <a:r>
              <a:rPr sz="2300">
                <a:solidFill>
                  <a:srgbClr val="FF0000"/>
                </a:solidFill>
              </a:rPr>
              <a:t>diamonds, hearts </a:t>
            </a:r>
            <a:r>
              <a:rPr sz="2300">
                <a:solidFill>
                  <a:srgbClr val="464653"/>
                </a:solidFill>
              </a:rPr>
              <a:t>and spades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0066FF"/>
                </a:solidFill>
              </a:rPr>
              <a:t>thirteen denominations</a:t>
            </a:r>
            <a:r>
              <a:rPr sz="2300">
                <a:solidFill>
                  <a:srgbClr val="464653"/>
                </a:solidFill>
              </a:rPr>
              <a:t>: 2, 3, 4, 5, 6, 7, 8, 9, 10, J(ack), Q(ueen), K(ing), A(ce). 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begin with a complete deck, cards dealt are not put back into the deck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abbreviate a card using denomination and then suit, such that 2H represents a 2 of Hearts.</a:t>
            </a:r>
          </a:p>
        </p:txBody>
      </p:sp>
    </p:spTree>
  </p:cSld>
  <p:clrMapOvr>
    <a:masterClrMapping/>
  </p:clrMapOvr>
  <p:transition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Shape 413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How many different flush hands?</a:t>
            </a:r>
          </a:p>
        </p:txBody>
      </p:sp>
      <p:sp>
        <p:nvSpPr>
          <p:cNvPr id="414" name="Shape 414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64</a:t>
            </a:r>
          </a:p>
        </p:txBody>
      </p:sp>
      <p:sp>
        <p:nvSpPr>
          <p:cNvPr id="415" name="Shape 415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marL="354965" indent="-354965">
              <a:buChar char=""/>
              <a:defRPr>
                <a:solidFill>
                  <a:srgbClr val="000000"/>
                </a:solidFill>
              </a:defRPr>
            </a:lvl1pPr>
            <a:lvl2pPr marL="822325" indent="-365125">
              <a:spcBef>
                <a:spcPts val="500"/>
              </a:spcBef>
              <a:buClr>
                <a:srgbClr val="9FB8CD"/>
              </a:buClr>
              <a:defRPr sz="2300">
                <a:solidFill>
                  <a:srgbClr val="464653"/>
                </a:solidFill>
              </a:defRPr>
            </a:lvl2pPr>
          </a:lstStyle>
          <a:p>
            <a:pPr lvl="0">
              <a:defRPr sz="1800"/>
            </a:pPr>
            <a:r>
              <a:rPr sz="2600"/>
              <a:t>A poker player is dealt a hand of 5 cards from a freshly mixed deck (order doesn’t matter).</a:t>
            </a:r>
            <a:endParaRPr sz="2600"/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How many ways can you draw a flush? Note: a flush means that all five cards are of the same suit.</a:t>
            </a:r>
          </a:p>
        </p:txBody>
      </p:sp>
    </p:spTree>
  </p:cSld>
  <p:clrMapOvr>
    <a:masterClrMapping/>
  </p:clrMapOvr>
  <p:transition spd="med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More Exercises</a:t>
            </a:r>
          </a:p>
        </p:txBody>
      </p:sp>
      <p:sp>
        <p:nvSpPr>
          <p:cNvPr id="418" name="Shape 418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65</a:t>
            </a:r>
          </a:p>
        </p:txBody>
      </p:sp>
      <p:sp>
        <p:nvSpPr>
          <p:cNvPr id="419" name="Shape 419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A poker player is dealt a hand of 5 cards from a freshly mixed deck (order doesn’t matter).</a:t>
            </a:r>
            <a:endParaRPr sz="2600"/>
          </a:p>
          <a:p>
            <a:pPr lvl="1" marL="623534" indent="-348897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How many different hands have 4 aces in them?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How many different hands have 4 of a kind, i.e., you have four cards that are the same denomination?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How many different hands have a royal flush (i.e., contains an Ace, King, Queen, Jack and 10, all of the same suit)?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19" grpId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Shape 421"/>
          <p:cNvSpPr/>
          <p:nvPr/>
        </p:nvSpPr>
        <p:spPr>
          <a:xfrm>
            <a:off x="8613775" y="6305550"/>
            <a:ext cx="457200" cy="269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1200">
                <a:solidFill>
                  <a:srgbClr val="9CAEB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200">
                <a:solidFill>
                  <a:srgbClr val="9CAEB3"/>
                </a:solidFill>
              </a:rPr>
              <a:t>66</a:t>
            </a:r>
          </a:p>
        </p:txBody>
      </p:sp>
      <p:sp>
        <p:nvSpPr>
          <p:cNvPr id="422" name="Shape 422"/>
          <p:cNvSpPr/>
          <p:nvPr>
            <p:ph type="title" idx="4294967295"/>
          </p:nvPr>
        </p:nvSpPr>
        <p:spPr>
          <a:xfrm>
            <a:off x="0" y="228599"/>
            <a:ext cx="7499350" cy="114300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00">
                <a:solidFill>
                  <a:srgbClr val="444455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Shirt-buying Example*</a:t>
            </a:r>
          </a:p>
        </p:txBody>
      </p:sp>
      <p:sp>
        <p:nvSpPr>
          <p:cNvPr id="423" name="Shape 423"/>
          <p:cNvSpPr/>
          <p:nvPr>
            <p:ph type="body" idx="4294967295"/>
          </p:nvPr>
        </p:nvSpPr>
        <p:spPr>
          <a:xfrm>
            <a:off x="0" y="1447800"/>
            <a:ext cx="78676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A shopper is buying three shirts from a store that stocks 9 different types of shirts. How many ways are there to do this, assuming the shopper is willing to buy more than one of the same shirt?</a:t>
            </a:r>
            <a:endParaRPr sz="2600"/>
          </a:p>
          <a:p>
            <a:pPr lvl="1" marL="547687" indent="-273050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There are only the following possibilities, </a:t>
            </a:r>
            <a:endParaRPr sz="2300">
              <a:solidFill>
                <a:srgbClr val="464653"/>
              </a:solidFill>
            </a:endParaRPr>
          </a:p>
          <a:p>
            <a:pPr lvl="2" marL="822325" indent="-22860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She buys three of the same type:  </a:t>
            </a:r>
            <a:endParaRPr sz="2000"/>
          </a:p>
          <a:p>
            <a:pPr lvl="2" marL="822325" indent="-22860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Or, she buys three different type of shirts:</a:t>
            </a:r>
            <a:endParaRPr sz="2000"/>
          </a:p>
          <a:p>
            <a:pPr lvl="2" marL="822325" indent="-228600"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Or, she buy two of the same type shirts, and one shift of another type: </a:t>
            </a:r>
            <a:endParaRPr sz="2000"/>
          </a:p>
          <a:p>
            <a:pPr lvl="1" marL="547687" indent="-273050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Total number of ways: 9+C(9,3)+9*8</a:t>
            </a:r>
          </a:p>
        </p:txBody>
      </p:sp>
      <p:sp>
        <p:nvSpPr>
          <p:cNvPr id="424" name="Shape 424"/>
          <p:cNvSpPr/>
          <p:nvPr/>
        </p:nvSpPr>
        <p:spPr>
          <a:xfrm>
            <a:off x="6324600" y="4495800"/>
            <a:ext cx="231277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9</a:t>
            </a:r>
          </a:p>
        </p:txBody>
      </p:sp>
      <p:sp>
        <p:nvSpPr>
          <p:cNvPr id="425" name="Shape 425"/>
          <p:cNvSpPr/>
          <p:nvPr/>
        </p:nvSpPr>
        <p:spPr>
          <a:xfrm>
            <a:off x="7391400" y="4953000"/>
            <a:ext cx="739265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C(9,3)</a:t>
            </a:r>
          </a:p>
        </p:txBody>
      </p:sp>
      <p:sp>
        <p:nvSpPr>
          <p:cNvPr id="426" name="Shape 426"/>
          <p:cNvSpPr/>
          <p:nvPr/>
        </p:nvSpPr>
        <p:spPr>
          <a:xfrm>
            <a:off x="4267200" y="5715000"/>
            <a:ext cx="609600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/>
            <a:r>
              <a:t>9*8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25" grpId="3"/>
      <p:bldP build="whole" bldLvl="1" animBg="1" rev="0" advAuto="0" spid="426" grpId="4"/>
      <p:bldP build="whole" bldLvl="1" animBg="1" rev="0" advAuto="0" spid="424" grpId="2"/>
      <p:bldP build="p" bldLvl="5" animBg="1" rev="0" advAuto="0" spid="423" grpId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Shape 428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 sz="3900">
                <a:solidFill>
                  <a:srgbClr val="444455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900">
                <a:solidFill>
                  <a:srgbClr val="444455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Round table seating</a:t>
            </a:r>
          </a:p>
        </p:txBody>
      </p:sp>
      <p:sp>
        <p:nvSpPr>
          <p:cNvPr id="429" name="Shape 429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67</a:t>
            </a:r>
          </a:p>
        </p:txBody>
      </p:sp>
      <p:sp>
        <p:nvSpPr>
          <p:cNvPr id="430" name="Shape 430"/>
          <p:cNvSpPr/>
          <p:nvPr>
            <p:ph type="body" idx="4294967295"/>
          </p:nvPr>
        </p:nvSpPr>
        <p:spPr>
          <a:xfrm>
            <a:off x="838200" y="1447800"/>
            <a:ext cx="8096250" cy="480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82270" indent="-382270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r>
              <a:rPr sz="2800"/>
              <a:t>How many ways are there to arrange four children (A,B,C,D) to sit along a round table, suppose only relative position matters ?</a:t>
            </a:r>
            <a:endParaRPr sz="2800"/>
          </a:p>
          <a:p>
            <a:pPr lvl="0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endParaRPr sz="2800"/>
          </a:p>
          <a:p>
            <a:pPr lvl="0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endParaRPr sz="2800"/>
          </a:p>
          <a:p>
            <a:pPr lvl="0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endParaRPr sz="2800"/>
          </a:p>
          <a:p>
            <a:pPr lvl="0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endParaRPr sz="2800"/>
          </a:p>
          <a:p>
            <a:pPr lvl="0">
              <a:lnSpc>
                <a:spcPct val="90000"/>
              </a:lnSpc>
              <a:buChar char=""/>
              <a:defRPr sz="1800">
                <a:solidFill>
                  <a:srgbClr val="000000"/>
                </a:solidFill>
              </a:defRPr>
            </a:pPr>
            <a:endParaRPr sz="2800"/>
          </a:p>
          <a:p>
            <a:pPr lvl="1" marL="638704" indent="-364066">
              <a:lnSpc>
                <a:spcPct val="90000"/>
              </a:lnSpc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464653"/>
                </a:solidFill>
              </a:rPr>
              <a:t>As only relative position matters, let’s first fix a child, A, how many ways are there to seat B,C,D relatively to A?</a:t>
            </a:r>
            <a:endParaRPr sz="2400">
              <a:solidFill>
                <a:srgbClr val="464653"/>
              </a:solidFill>
            </a:endParaRPr>
          </a:p>
          <a:p>
            <a:pPr lvl="2" marL="1200150" indent="-285750">
              <a:lnSpc>
                <a:spcPct val="90000"/>
              </a:lnSpc>
              <a:spcBef>
                <a:spcPts val="500"/>
              </a:spcBef>
              <a:buClr>
                <a:srgbClr val="BCBCBC"/>
              </a:buClr>
              <a:defRPr sz="1800">
                <a:solidFill>
                  <a:srgbClr val="000000"/>
                </a:solidFill>
              </a:defRPr>
            </a:pPr>
            <a:r>
              <a:rPr sz="2000"/>
              <a:t>P(3,3)</a:t>
            </a:r>
          </a:p>
        </p:txBody>
      </p:sp>
      <p:sp>
        <p:nvSpPr>
          <p:cNvPr id="431" name="Shape 431"/>
          <p:cNvSpPr/>
          <p:nvPr/>
        </p:nvSpPr>
        <p:spPr>
          <a:xfrm>
            <a:off x="1066800" y="3429000"/>
            <a:ext cx="1447800" cy="14525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32" name="Shape 432"/>
          <p:cNvSpPr/>
          <p:nvPr/>
        </p:nvSpPr>
        <p:spPr>
          <a:xfrm>
            <a:off x="1600200" y="3124200"/>
            <a:ext cx="256615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A</a:t>
            </a:r>
          </a:p>
        </p:txBody>
      </p:sp>
      <p:sp>
        <p:nvSpPr>
          <p:cNvPr id="433" name="Shape 433"/>
          <p:cNvSpPr/>
          <p:nvPr/>
        </p:nvSpPr>
        <p:spPr>
          <a:xfrm>
            <a:off x="762000" y="3886200"/>
            <a:ext cx="256615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B</a:t>
            </a:r>
          </a:p>
        </p:txBody>
      </p:sp>
      <p:sp>
        <p:nvSpPr>
          <p:cNvPr id="434" name="Shape 434"/>
          <p:cNvSpPr/>
          <p:nvPr/>
        </p:nvSpPr>
        <p:spPr>
          <a:xfrm>
            <a:off x="1524000" y="4876800"/>
            <a:ext cx="269228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D</a:t>
            </a:r>
          </a:p>
        </p:txBody>
      </p:sp>
      <p:sp>
        <p:nvSpPr>
          <p:cNvPr id="435" name="Shape 435"/>
          <p:cNvSpPr/>
          <p:nvPr/>
        </p:nvSpPr>
        <p:spPr>
          <a:xfrm>
            <a:off x="2514600" y="3886200"/>
            <a:ext cx="269228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C</a:t>
            </a:r>
          </a:p>
        </p:txBody>
      </p:sp>
      <p:sp>
        <p:nvSpPr>
          <p:cNvPr id="436" name="Shape 436"/>
          <p:cNvSpPr/>
          <p:nvPr/>
        </p:nvSpPr>
        <p:spPr>
          <a:xfrm>
            <a:off x="5334000" y="4953000"/>
            <a:ext cx="256615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A</a:t>
            </a:r>
          </a:p>
        </p:txBody>
      </p:sp>
      <p:sp>
        <p:nvSpPr>
          <p:cNvPr id="437" name="Shape 437"/>
          <p:cNvSpPr/>
          <p:nvPr/>
        </p:nvSpPr>
        <p:spPr>
          <a:xfrm>
            <a:off x="4419600" y="4114800"/>
            <a:ext cx="269228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C</a:t>
            </a:r>
          </a:p>
        </p:txBody>
      </p:sp>
      <p:sp>
        <p:nvSpPr>
          <p:cNvPr id="438" name="Shape 438"/>
          <p:cNvSpPr/>
          <p:nvPr/>
        </p:nvSpPr>
        <p:spPr>
          <a:xfrm>
            <a:off x="5334000" y="3200400"/>
            <a:ext cx="269228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D</a:t>
            </a:r>
          </a:p>
        </p:txBody>
      </p:sp>
      <p:sp>
        <p:nvSpPr>
          <p:cNvPr id="439" name="Shape 439"/>
          <p:cNvSpPr/>
          <p:nvPr/>
        </p:nvSpPr>
        <p:spPr>
          <a:xfrm>
            <a:off x="6172200" y="4191000"/>
            <a:ext cx="256615" cy="370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B</a:t>
            </a:r>
          </a:p>
        </p:txBody>
      </p:sp>
      <p:sp>
        <p:nvSpPr>
          <p:cNvPr id="440" name="Shape 440"/>
          <p:cNvSpPr/>
          <p:nvPr/>
        </p:nvSpPr>
        <p:spPr>
          <a:xfrm>
            <a:off x="2819400" y="4724400"/>
            <a:ext cx="1967915" cy="459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defRPr sz="2400"/>
            </a:lvl1pPr>
          </a:lstStyle>
          <a:p>
            <a:pPr lvl="0">
              <a:defRPr sz="1800"/>
            </a:pPr>
            <a:r>
              <a:rPr sz="2400"/>
              <a:t>Same seating</a:t>
            </a:r>
          </a:p>
        </p:txBody>
      </p:sp>
      <p:sp>
        <p:nvSpPr>
          <p:cNvPr id="441" name="Shape 441"/>
          <p:cNvSpPr/>
          <p:nvPr/>
        </p:nvSpPr>
        <p:spPr>
          <a:xfrm>
            <a:off x="4800600" y="3505200"/>
            <a:ext cx="1447800" cy="14525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27CA3"/>
          </a:solidFill>
          <a:ln w="19050">
            <a:solidFill>
              <a:srgbClr val="525977"/>
            </a:solidFill>
            <a:round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30" grpId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Shape 443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00">
                <a:solidFill>
                  <a:srgbClr val="444455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Some challenges</a:t>
            </a:r>
          </a:p>
        </p:txBody>
      </p:sp>
      <p:sp>
        <p:nvSpPr>
          <p:cNvPr id="444" name="Shape 444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68</a:t>
            </a:r>
          </a:p>
        </p:txBody>
      </p:sp>
      <p:sp>
        <p:nvSpPr>
          <p:cNvPr id="445" name="Shape 445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875030" indent="-792480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 In how many ways can four boys and four girls sit around a round table if they must alternate boy-girl-boy-girl?</a:t>
            </a:r>
            <a:endParaRPr sz="2600"/>
          </a:p>
          <a:p>
            <a:pPr lvl="1" marL="1138766" indent="-681566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Hints: </a:t>
            </a:r>
            <a:endParaRPr sz="2300">
              <a:solidFill>
                <a:srgbClr val="464653"/>
              </a:solidFill>
            </a:endParaRPr>
          </a:p>
          <a:p>
            <a:pPr lvl="2" marL="1485900" indent="-571500">
              <a:spcBef>
                <a:spcPts val="500"/>
              </a:spcBef>
              <a:buClr>
                <a:srgbClr val="BCBCBC"/>
              </a:buClr>
              <a:buFontTx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2000"/>
              <a:t>fix a boy to stand at a position</a:t>
            </a:r>
            <a:endParaRPr sz="2000"/>
          </a:p>
          <a:p>
            <a:pPr lvl="2" marL="1485900" indent="-571500">
              <a:spcBef>
                <a:spcPts val="500"/>
              </a:spcBef>
              <a:buClr>
                <a:srgbClr val="BCBCBC"/>
              </a:buClr>
              <a:buFontTx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2000"/>
              <a:t>Arrange 3 other boys</a:t>
            </a:r>
            <a:endParaRPr sz="2000"/>
          </a:p>
          <a:p>
            <a:pPr lvl="2" marL="1485900" indent="-571500">
              <a:spcBef>
                <a:spcPts val="500"/>
              </a:spcBef>
              <a:buClr>
                <a:srgbClr val="BCBCBC"/>
              </a:buClr>
              <a:buFontTx/>
              <a:buAutoNum type="arabicPeriod" startAt="1"/>
              <a:defRPr sz="1800">
                <a:solidFill>
                  <a:srgbClr val="000000"/>
                </a:solidFill>
              </a:defRPr>
            </a:pPr>
            <a:r>
              <a:rPr sz="2000"/>
              <a:t>Arrange 4 girls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45" grpId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Shape 447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00">
                <a:solidFill>
                  <a:srgbClr val="444455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Some challenges</a:t>
            </a:r>
          </a:p>
        </p:txBody>
      </p:sp>
      <p:sp>
        <p:nvSpPr>
          <p:cNvPr id="448" name="Shape 448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69</a:t>
            </a:r>
          </a:p>
        </p:txBody>
      </p:sp>
      <p:sp>
        <p:nvSpPr>
          <p:cNvPr id="449" name="Shape 449"/>
          <p:cNvSpPr/>
          <p:nvPr>
            <p:ph type="body" idx="4294967295"/>
          </p:nvPr>
        </p:nvSpPr>
        <p:spPr>
          <a:xfrm>
            <a:off x="457200" y="1219200"/>
            <a:ext cx="8229600" cy="4937125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 marL="354965" indent="-354965">
              <a:buChar char=""/>
              <a:defRPr>
                <a:solidFill>
                  <a:srgbClr val="000000"/>
                </a:solidFill>
              </a:defRPr>
            </a:lvl1pPr>
            <a:lvl2pPr marL="822325" indent="-365125">
              <a:spcBef>
                <a:spcPts val="500"/>
              </a:spcBef>
              <a:buClr>
                <a:srgbClr val="9FB8CD"/>
              </a:buClr>
              <a:defRPr sz="2300">
                <a:solidFill>
                  <a:srgbClr val="464653"/>
                </a:solidFill>
              </a:defRPr>
            </a:lvl2pPr>
          </a:lstStyle>
          <a:p>
            <a:pPr lvl="0">
              <a:defRPr sz="1800"/>
            </a:pPr>
            <a:r>
              <a:rPr sz="2600"/>
              <a:t>A bag has 32 balls – 8 each of orange, white, red and yellow. All balls of the same color are indistinguishable. A juggler randomly picks three balls from the bag to juggle. How many possible groupings of balls are there?</a:t>
            </a:r>
            <a:endParaRPr sz="2600"/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Hint: cannot use combination formula, as balls are not all distinct as balls of same color are indistinguishable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type="title" idx="4294967295"/>
          </p:nvPr>
        </p:nvSpPr>
        <p:spPr>
          <a:xfrm>
            <a:off x="533400" y="-1"/>
            <a:ext cx="7499350" cy="1143002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</a:defRPr>
            </a:pPr>
            <a:r>
              <a:rPr sz="3200">
                <a:solidFill>
                  <a:srgbClr val="444455"/>
                </a:solidFill>
                <a:effectLst>
                  <a:outerShdw sx="100000" sy="100000" kx="0" ky="0" algn="b" rotWithShape="0" blurRad="12700" dist="25400" dir="2700000">
                    <a:srgbClr val="DDDDDD"/>
                  </a:outerShdw>
                </a:effectLst>
              </a:rPr>
              <a:t>A little more complex problems</a:t>
            </a:r>
          </a:p>
        </p:txBody>
      </p:sp>
      <p:sp>
        <p:nvSpPr>
          <p:cNvPr id="83" name="Shape 83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7</a:t>
            </a:r>
          </a:p>
        </p:txBody>
      </p:sp>
      <p:sp>
        <p:nvSpPr>
          <p:cNvPr id="84" name="Shape 84"/>
          <p:cNvSpPr/>
          <p:nvPr>
            <p:ph type="body" idx="4294967295"/>
          </p:nvPr>
        </p:nvSpPr>
        <p:spPr>
          <a:xfrm>
            <a:off x="457200" y="1371600"/>
            <a:ext cx="83820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63156" indent="-363156" defTabSz="868680">
              <a:lnSpc>
                <a:spcPct val="90000"/>
              </a:lnSpc>
              <a:spcBef>
                <a:spcPts val="500"/>
              </a:spcBef>
              <a:buChar char=""/>
              <a:defRPr sz="1800">
                <a:solidFill>
                  <a:srgbClr val="000000"/>
                </a:solidFill>
              </a:defRPr>
            </a:pPr>
            <a:r>
              <a:rPr sz="2660"/>
              <a:t>How many possible license plates are available for NY state ? </a:t>
            </a:r>
            <a:endParaRPr sz="2660"/>
          </a:p>
          <a:p>
            <a:pPr lvl="1" marL="606768" indent="-345863" defTabSz="868680">
              <a:lnSpc>
                <a:spcPct val="90000"/>
              </a:lnSpc>
              <a:spcBef>
                <a:spcPts val="4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280">
                <a:solidFill>
                  <a:srgbClr val="464653"/>
                </a:solidFill>
              </a:rPr>
              <a:t>3 letters followed by 4 digits (repetition allowed)</a:t>
            </a:r>
            <a:endParaRPr sz="2280">
              <a:solidFill>
                <a:srgbClr val="464653"/>
              </a:solidFill>
            </a:endParaRPr>
          </a:p>
          <a:p>
            <a:pPr lvl="0" marL="363156" indent="-363156" defTabSz="868680">
              <a:lnSpc>
                <a:spcPct val="90000"/>
              </a:lnSpc>
              <a:spcBef>
                <a:spcPts val="500"/>
              </a:spcBef>
              <a:buChar char=""/>
              <a:defRPr sz="1800">
                <a:solidFill>
                  <a:srgbClr val="000000"/>
                </a:solidFill>
              </a:defRPr>
            </a:pPr>
            <a:r>
              <a:rPr sz="2660"/>
              <a:t>How many 5 digits odd numbers if no digits can be repeated ?</a:t>
            </a:r>
            <a:endParaRPr sz="2660"/>
          </a:p>
          <a:p>
            <a:pPr lvl="0" marL="363156" indent="-363156" defTabSz="868680">
              <a:lnSpc>
                <a:spcPct val="90000"/>
              </a:lnSpc>
              <a:spcBef>
                <a:spcPts val="500"/>
              </a:spcBef>
              <a:buChar char=""/>
              <a:defRPr sz="1800">
                <a:solidFill>
                  <a:srgbClr val="000000"/>
                </a:solidFill>
              </a:defRPr>
            </a:pPr>
            <a:r>
              <a:rPr sz="2660"/>
              <a:t>How many ways are there to seat 10 guests in a table?</a:t>
            </a:r>
            <a:endParaRPr sz="2660"/>
          </a:p>
          <a:p>
            <a:pPr lvl="0" marL="363156" indent="-363156" defTabSz="868680">
              <a:lnSpc>
                <a:spcPct val="90000"/>
              </a:lnSpc>
              <a:spcBef>
                <a:spcPts val="500"/>
              </a:spcBef>
              <a:buChar char=""/>
              <a:defRPr sz="1800">
                <a:solidFill>
                  <a:srgbClr val="000000"/>
                </a:solidFill>
              </a:defRPr>
            </a:pPr>
            <a:r>
              <a:rPr sz="2660"/>
              <a:t>How many possible outcomes are there if draw 2 cards from a deck of cards ?</a:t>
            </a:r>
            <a:endParaRPr sz="2660"/>
          </a:p>
          <a:p>
            <a:pPr lvl="0" marL="363156" indent="-363156" defTabSz="868680">
              <a:lnSpc>
                <a:spcPct val="90000"/>
              </a:lnSpc>
              <a:spcBef>
                <a:spcPts val="500"/>
              </a:spcBef>
              <a:buChar char=""/>
              <a:defRPr sz="1800">
                <a:solidFill>
                  <a:srgbClr val="000000"/>
                </a:solidFill>
              </a:defRPr>
            </a:pPr>
            <a:r>
              <a:rPr sz="2660">
                <a:solidFill>
                  <a:srgbClr val="CC3300"/>
                </a:solidFill>
              </a:rPr>
              <a:t>Key: all above problems ask about # of combinations/arrangements of people/digits/letters/…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8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How to count ? </a:t>
            </a:r>
          </a:p>
        </p:txBody>
      </p:sp>
      <p:sp>
        <p:nvSpPr>
          <p:cNvPr id="87" name="Shape 87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8</a:t>
            </a:r>
          </a:p>
        </p:txBody>
      </p:sp>
      <p:sp>
        <p:nvSpPr>
          <p:cNvPr id="88" name="Shape 88"/>
          <p:cNvSpPr/>
          <p:nvPr>
            <p:ph type="body" idx="4294967295"/>
          </p:nvPr>
        </p:nvSpPr>
        <p:spPr>
          <a:xfrm>
            <a:off x="457200" y="13716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Count in a </a:t>
            </a:r>
            <a:r>
              <a:rPr sz="2600">
                <a:solidFill>
                  <a:srgbClr val="CC3300"/>
                </a:solidFill>
              </a:rPr>
              <a:t>systematical</a:t>
            </a:r>
            <a:r>
              <a:rPr sz="2600"/>
              <a:t> way to avoid double-counting or miss counting</a:t>
            </a:r>
            <a:endParaRPr sz="2600"/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Ex: to count num. of students present …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First count students on first row, second row, …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First count girls, then count boys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type="title" idx="4294967295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>
            <a:lvl1pPr>
              <a:defRPr>
                <a:solidFill>
                  <a:srgbClr val="44445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444455"/>
                </a:solidFill>
              </a:rPr>
              <a:t>How to count (2)? </a:t>
            </a:r>
          </a:p>
        </p:txBody>
      </p:sp>
      <p:sp>
        <p:nvSpPr>
          <p:cNvPr id="91" name="Shape 91"/>
          <p:cNvSpPr/>
          <p:nvPr/>
        </p:nvSpPr>
        <p:spPr>
          <a:xfrm>
            <a:off x="612775" y="6356350"/>
            <a:ext cx="1981200" cy="307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1400">
                <a:solidFill>
                  <a:srgbClr val="464653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400">
                <a:solidFill>
                  <a:srgbClr val="464653"/>
                </a:solidFill>
              </a:rPr>
              <a:t>9</a:t>
            </a:r>
          </a:p>
        </p:txBody>
      </p:sp>
      <p:sp>
        <p:nvSpPr>
          <p:cNvPr id="92" name="Shape 92"/>
          <p:cNvSpPr/>
          <p:nvPr>
            <p:ph type="body" idx="4294967295"/>
          </p:nvPr>
        </p:nvSpPr>
        <p:spPr>
          <a:xfrm>
            <a:off x="457200" y="1371600"/>
            <a:ext cx="8229600" cy="4525963"/>
          </a:xfrm>
          <a:prstGeom prst="rect">
            <a:avLst/>
          </a:prstGeom>
        </p:spPr>
        <p:txBody>
          <a:bodyPr lIns="0" tIns="0" rIns="0" bIns="0">
            <a:normAutofit fontScale="100000" lnSpcReduction="0"/>
          </a:bodyPr>
          <a:lstStyle/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Count in a </a:t>
            </a:r>
            <a:r>
              <a:rPr sz="2600">
                <a:solidFill>
                  <a:srgbClr val="CC3300"/>
                </a:solidFill>
              </a:rPr>
              <a:t>systematical</a:t>
            </a:r>
            <a:r>
              <a:rPr sz="2600"/>
              <a:t> way to avoid double-counting or miss counting</a:t>
            </a:r>
            <a:endParaRPr sz="2600"/>
          </a:p>
          <a:p>
            <a:pPr lvl="0" marL="354965" indent="-354965">
              <a:buChar char=""/>
              <a:defRPr sz="1800">
                <a:solidFill>
                  <a:srgbClr val="000000"/>
                </a:solidFill>
              </a:defRPr>
            </a:pPr>
            <a:r>
              <a:rPr sz="2600"/>
              <a:t>Ex:  to buy a pair of jeans …</a:t>
            </a:r>
            <a:endParaRPr sz="2600"/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Styles available: standard fit, loose fit, boot fit and slim fit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Colors available: blue, black</a:t>
            </a:r>
            <a:endParaRPr sz="2300">
              <a:solidFill>
                <a:srgbClr val="464653"/>
              </a:solidFill>
            </a:endParaRPr>
          </a:p>
          <a:p>
            <a:pPr lvl="1" marL="623534" indent="-348897">
              <a:spcBef>
                <a:spcPts val="500"/>
              </a:spcBef>
              <a:buClr>
                <a:srgbClr val="9FB8CD"/>
              </a:buClr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464653"/>
                </a:solidFill>
              </a:rPr>
              <a:t>How many ways  can you select a pair of jeans ?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92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27CA3"/>
      </a:accent1>
      <a:accent2>
        <a:srgbClr val="9FB8CD"/>
      </a:accent2>
      <a:accent3>
        <a:srgbClr val="8F8F8F"/>
      </a:accent3>
      <a:accent4>
        <a:srgbClr val="707070"/>
      </a:accent4>
      <a:accent5>
        <a:srgbClr val="BBBECD"/>
      </a:accent5>
      <a:accent6>
        <a:srgbClr val="90A7BA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727CA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727CA3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27CA3"/>
      </a:accent1>
      <a:accent2>
        <a:srgbClr val="9FB8CD"/>
      </a:accent2>
      <a:accent3>
        <a:srgbClr val="8F8F8F"/>
      </a:accent3>
      <a:accent4>
        <a:srgbClr val="707070"/>
      </a:accent4>
      <a:accent5>
        <a:srgbClr val="BBBECD"/>
      </a:accent5>
      <a:accent6>
        <a:srgbClr val="90A7BA"/>
      </a:accent6>
      <a:hlink>
        <a:srgbClr val="0000FF"/>
      </a:hlink>
      <a:folHlink>
        <a:srgbClr val="FF00FF"/>
      </a:folHlink>
    </a:clrScheme>
    <a:fontScheme name="Default">
      <a:majorFont>
        <a:latin typeface="Avenir Roman"/>
        <a:ea typeface="Avenir Roman"/>
        <a:cs typeface="Avenir Roman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727CA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727CA3"/>
          </a:solidFill>
          <a:prstDash val="solid"/>
          <a:bevel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ill Sans MT"/>
            <a:ea typeface="Gill Sans MT"/>
            <a:cs typeface="Gill Sans MT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