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</p:sldIdLst>
  <p:sldSz cx="9144000" cy="6858000"/>
  <p:notesSz cx="6858000" cy="9144000"/>
  <p:defaultTextStyle>
    <a:lvl1pPr>
      <a:defRPr>
        <a:latin typeface="Gill Sans MT"/>
        <a:ea typeface="Gill Sans MT"/>
        <a:cs typeface="Gill Sans MT"/>
        <a:sym typeface="Gill Sans MT"/>
      </a:defRPr>
    </a:lvl1pPr>
    <a:lvl2pPr indent="457200">
      <a:defRPr>
        <a:latin typeface="Gill Sans MT"/>
        <a:ea typeface="Gill Sans MT"/>
        <a:cs typeface="Gill Sans MT"/>
        <a:sym typeface="Gill Sans MT"/>
      </a:defRPr>
    </a:lvl2pPr>
    <a:lvl3pPr indent="914400">
      <a:defRPr>
        <a:latin typeface="Gill Sans MT"/>
        <a:ea typeface="Gill Sans MT"/>
        <a:cs typeface="Gill Sans MT"/>
        <a:sym typeface="Gill Sans MT"/>
      </a:defRPr>
    </a:lvl3pPr>
    <a:lvl4pPr indent="1371600">
      <a:defRPr>
        <a:latin typeface="Gill Sans MT"/>
        <a:ea typeface="Gill Sans MT"/>
        <a:cs typeface="Gill Sans MT"/>
        <a:sym typeface="Gill Sans MT"/>
      </a:defRPr>
    </a:lvl4pPr>
    <a:lvl5pPr indent="1828800">
      <a:defRPr>
        <a:latin typeface="Gill Sans MT"/>
        <a:ea typeface="Gill Sans MT"/>
        <a:cs typeface="Gill Sans MT"/>
        <a:sym typeface="Gill Sans MT"/>
      </a:defRPr>
    </a:lvl5pPr>
    <a:lvl6pPr>
      <a:defRPr>
        <a:latin typeface="Gill Sans MT"/>
        <a:ea typeface="Gill Sans MT"/>
        <a:cs typeface="Gill Sans MT"/>
        <a:sym typeface="Gill Sans MT"/>
      </a:defRPr>
    </a:lvl6pPr>
    <a:lvl7pPr>
      <a:defRPr>
        <a:latin typeface="Gill Sans MT"/>
        <a:ea typeface="Gill Sans MT"/>
        <a:cs typeface="Gill Sans MT"/>
        <a:sym typeface="Gill Sans MT"/>
      </a:defRPr>
    </a:lvl7pPr>
    <a:lvl8pPr>
      <a:defRPr>
        <a:latin typeface="Gill Sans MT"/>
        <a:ea typeface="Gill Sans MT"/>
        <a:cs typeface="Gill Sans MT"/>
        <a:sym typeface="Gill Sans MT"/>
      </a:defRPr>
    </a:lvl8pPr>
    <a:lvl9pPr>
      <a:defRPr>
        <a:latin typeface="Gill Sans MT"/>
        <a:ea typeface="Gill Sans MT"/>
        <a:cs typeface="Gill Sans MT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D6E0"/>
          </a:solidFill>
        </a:fill>
      </a:tcStyle>
    </a:wholeTbl>
    <a:band2H>
      <a:tcTxStyle b="def" i="def"/>
      <a:tcStyle>
        <a:tcBdr/>
        <a:fill>
          <a:solidFill>
            <a:srgbClr val="EBECF0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E1E6"/>
          </a:solidFill>
        </a:fill>
      </a:tcStyle>
    </a:wholeTbl>
    <a:band2H>
      <a:tcTxStyle b="def" i="def"/>
      <a:tcStyle>
        <a:tcBdr/>
        <a:fill>
          <a:solidFill>
            <a:srgbClr val="EEF0F3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27CA3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27CA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" name="Shape 10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" name="Shape 11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ln w="6350" cap="rnd">
            <a:solidFill>
              <a:srgbClr val="727CA3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ln w="6350" cap="rnd">
            <a:solidFill>
              <a:srgbClr val="9FB8CD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Shape 1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Shape 1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" name="Shape 17"/>
          <p:cNvSpPr/>
          <p:nvPr>
            <p:ph type="sldNum" sz="quarter" idx="2"/>
          </p:nvPr>
        </p:nvSpPr>
        <p:spPr>
          <a:xfrm>
            <a:off x="1216025" y="6354762"/>
            <a:ext cx="1219200" cy="307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4" name="Shape 24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5" name="Shape 25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Shape 26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29" name="Shape 29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2" name="Shape 32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" name="Shape 36"/>
          <p:cNvSpPr/>
          <p:nvPr/>
        </p:nvSpPr>
        <p:spPr>
          <a:xfrm flipH="1">
            <a:off x="6179184" y="307022"/>
            <a:ext cx="2" cy="6035676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7" name="Shape 37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3" name="Shape 43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" name="Shape 44"/>
          <p:cNvSpPr/>
          <p:nvPr/>
        </p:nvSpPr>
        <p:spPr>
          <a:xfrm>
            <a:off x="457200" y="500062"/>
            <a:ext cx="182563" cy="685801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0" name="Shape 50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1" name="Shape 51"/>
          <p:cNvSpPr/>
          <p:nvPr/>
        </p:nvSpPr>
        <p:spPr>
          <a:xfrm flipH="1">
            <a:off x="6557009" y="276860"/>
            <a:ext cx="1" cy="5851525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53" name="Shape 5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54" name="Shape 54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5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ln w="6350" cap="rnd">
            <a:solidFill>
              <a:srgbClr val="727CA3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457200" y="1219200"/>
            <a:ext cx="8229600" cy="563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1069975" y="6354762"/>
            <a:ext cx="1520825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DDE9EC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spd="med" advClick="1"/>
  <p:txStyles>
    <p:titleStyle>
      <a:lvl1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1pPr>
      <a:lvl2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2pPr>
      <a:lvl3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3pPr>
      <a:lvl4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4pPr>
      <a:lvl5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5pPr>
      <a:lvl6pPr indent="4572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6pPr>
      <a:lvl7pPr indent="9144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7pPr>
      <a:lvl8pPr indent="13716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8pPr>
      <a:lvl9pPr indent="18288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9pPr>
    </p:titleStyle>
    <p:bodyStyle>
      <a:lvl1pPr marL="273050" indent="-273050">
        <a:spcBef>
          <a:spcPts val="600"/>
        </a:spcBef>
        <a:buClr>
          <a:srgbClr val="727CA3"/>
        </a:buClr>
        <a:buSzPct val="76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1pPr>
      <a:lvl2pPr marL="583302" indent="-308665">
        <a:spcBef>
          <a:spcPts val="600"/>
        </a:spcBef>
        <a:buClr>
          <a:srgbClr val="727CA3"/>
        </a:buClr>
        <a:buSzPct val="76000"/>
        <a:buFont typeface="Wingdings 3"/>
        <a:buChar char="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2pPr>
      <a:lvl3pPr marL="890905" indent="-297180">
        <a:spcBef>
          <a:spcPts val="600"/>
        </a:spcBef>
        <a:buClr>
          <a:srgbClr val="727CA3"/>
        </a:buClr>
        <a:buSzPct val="76000"/>
        <a:buFont typeface="Wingdings 3"/>
        <a:buChar char="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3pPr>
      <a:lvl4pPr marL="1198562" indent="-330200">
        <a:spcBef>
          <a:spcPts val="600"/>
        </a:spcBef>
        <a:buClr>
          <a:srgbClr val="727CA3"/>
        </a:buClr>
        <a:buSzPct val="70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4pPr>
      <a:lvl5pPr marL="1514475" indent="-371475">
        <a:spcBef>
          <a:spcPts val="600"/>
        </a:spcBef>
        <a:buClr>
          <a:srgbClr val="727CA3"/>
        </a:buClr>
        <a:buSzPct val="70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5pPr>
      <a:lvl6pPr marL="19716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6pPr>
      <a:lvl7pPr marL="24288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7pPr>
      <a:lvl8pPr marL="28860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8pPr>
      <a:lvl9pPr marL="33432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9pPr>
    </p:bodyStyle>
    <p:otherStyle>
      <a:lvl1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1pPr>
      <a:lvl2pPr indent="4572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2pPr>
      <a:lvl3pPr indent="9144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3pPr>
      <a:lvl4pPr indent="13716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4pPr>
      <a:lvl5pPr indent="18288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5pPr>
      <a:lvl6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6pPr>
      <a:lvl7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7pPr>
      <a:lvl8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8pPr>
      <a:lvl9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png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png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 idx="4294967295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algn="r">
              <a:defRPr sz="4800">
                <a:solidFill>
                  <a:srgbClr val="000000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effectLst/>
              </a:defRPr>
            </a:pPr>
            <a:r>
              <a:rPr sz="4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Probability</a:t>
            </a:r>
          </a:p>
        </p:txBody>
      </p:sp>
      <p:sp>
        <p:nvSpPr>
          <p:cNvPr id="59" name="Shape 59"/>
          <p:cNvSpPr/>
          <p:nvPr/>
        </p:nvSpPr>
        <p:spPr>
          <a:xfrm>
            <a:off x="1216025" y="6354762"/>
            <a:ext cx="12192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</a:t>
            </a:r>
          </a:p>
        </p:txBody>
      </p:sp>
      <p:sp>
        <p:nvSpPr>
          <p:cNvPr id="60" name="Shape 60"/>
          <p:cNvSpPr/>
          <p:nvPr/>
        </p:nvSpPr>
        <p:spPr>
          <a:xfrm>
            <a:off x="2209800" y="4651692"/>
            <a:ext cx="5867400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/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lvl="0" algn="r"/>
            <a:r>
              <a:rPr sz="2800">
                <a:latin typeface="Calibri"/>
                <a:ea typeface="Calibri"/>
                <a:cs typeface="Calibri"/>
                <a:sym typeface="Calibri"/>
              </a:rPr>
              <a:t>Dr. Zhang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lvl="0" algn="r"/>
            <a:r>
              <a:rPr sz="2800">
                <a:latin typeface="Calibri"/>
                <a:ea typeface="Calibri"/>
                <a:cs typeface="Calibri"/>
                <a:sym typeface="Calibri"/>
              </a:rPr>
              <a:t>Fordham Univ.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Example</a:t>
            </a:r>
          </a:p>
        </p:txBody>
      </p:sp>
      <p:sp>
        <p:nvSpPr>
          <p:cNvPr id="130" name="Shape 130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When the professor picks 2 students (to quiz) from a class of 24 students…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What’s the sample space?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All the different outcomes of picking 2 students out of 24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possible outcomes are there?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|S| = C(24,2)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Event of interest: you are one of the two being picked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How many outcomes in the event ? i.e., how many outcomes have you as one of the two picked ?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|E| = C(1,1) C(23,1)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Prob. of you being picked: </a:t>
            </a:r>
          </a:p>
        </p:txBody>
      </p:sp>
      <p:sp>
        <p:nvSpPr>
          <p:cNvPr id="131" name="Shape 13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10</a:t>
            </a:r>
          </a:p>
        </p:txBody>
      </p:sp>
      <p:pic>
        <p:nvPicPr>
          <p:cNvPr id="132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5486400"/>
            <a:ext cx="4070350" cy="9731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Probability: outline</a:t>
            </a:r>
          </a:p>
        </p:txBody>
      </p:sp>
      <p:sp>
        <p:nvSpPr>
          <p:cNvPr id="135" name="Shape 13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11</a:t>
            </a:r>
          </a:p>
        </p:txBody>
      </p:sp>
      <p:sp>
        <p:nvSpPr>
          <p:cNvPr id="136" name="Shape 136"/>
          <p:cNvSpPr/>
          <p:nvPr>
            <p:ph type="body" idx="4294967295"/>
          </p:nvPr>
        </p:nvSpPr>
        <p:spPr>
          <a:xfrm>
            <a:off x="3810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8D8DE"/>
                </a:solidFill>
              </a:rPr>
              <a:t>Introduction</a:t>
            </a:r>
            <a:endParaRPr sz="20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Experiment, event, sample space</a:t>
            </a:r>
            <a:endParaRPr sz="23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Probability of events</a:t>
            </a:r>
            <a:endParaRPr sz="2300">
              <a:solidFill>
                <a:srgbClr val="D8D8DE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Calculate Probability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through counting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Sum rule and general sum rule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Product rule and general product rule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Calculate probability by counting</a:t>
            </a:r>
          </a:p>
        </p:txBody>
      </p:sp>
      <p:sp>
        <p:nvSpPr>
          <p:cNvPr id="139" name="Shape 13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12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27660" indent="-32766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If sample space S is a finite set of </a:t>
            </a:r>
            <a:r>
              <a:rPr sz="2400">
                <a:solidFill>
                  <a:srgbClr val="C00000"/>
                </a:solidFill>
              </a:rPr>
              <a:t>equally likely outcomes</a:t>
            </a:r>
            <a:r>
              <a:rPr sz="2400"/>
              <a:t>, then the probability of event E occurs is:</a:t>
            </a:r>
            <a:endParaRPr sz="2400"/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/>
              <a:t>			</a:t>
            </a:r>
            <a:endParaRPr sz="24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464653"/>
              </a:solidFill>
            </a:endParaRPr>
          </a:p>
          <a:p>
            <a:pPr lvl="0" marL="327660" indent="-32766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To calculate probability of an event for an experiment, </a:t>
            </a:r>
            <a:endParaRPr sz="2400"/>
          </a:p>
          <a:p>
            <a:pPr lvl="1" marL="578026" indent="-303388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C00000"/>
                </a:solidFill>
              </a:rPr>
              <a:t>Identify sample space</a:t>
            </a:r>
            <a:r>
              <a:rPr sz="2000">
                <a:solidFill>
                  <a:srgbClr val="464653"/>
                </a:solidFill>
              </a:rPr>
              <a:t> of the experiment, S, i.e., what are the possible outcomes ?</a:t>
            </a:r>
            <a:endParaRPr sz="2000">
              <a:solidFill>
                <a:srgbClr val="464653"/>
              </a:solidFill>
            </a:endParaRPr>
          </a:p>
          <a:p>
            <a:pPr lvl="1" marL="578026" indent="-303388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C00000"/>
                </a:solidFill>
              </a:rPr>
              <a:t>Count number of all possible outcomes</a:t>
            </a:r>
            <a:r>
              <a:rPr sz="2000">
                <a:solidFill>
                  <a:srgbClr val="464653"/>
                </a:solidFill>
              </a:rPr>
              <a:t>, i.e., cardinality of sample space, |S|</a:t>
            </a:r>
            <a:endParaRPr sz="2000">
              <a:solidFill>
                <a:srgbClr val="464653"/>
              </a:solidFill>
            </a:endParaRPr>
          </a:p>
          <a:p>
            <a:pPr lvl="1" marL="578026" indent="-303388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C00000"/>
                </a:solidFill>
              </a:rPr>
              <a:t>Count number of outcomes in the event</a:t>
            </a:r>
            <a:r>
              <a:rPr sz="2000">
                <a:solidFill>
                  <a:srgbClr val="464653"/>
                </a:solidFill>
              </a:rPr>
              <a:t>, i.e., cardinality of event, |E|</a:t>
            </a:r>
            <a:endParaRPr sz="2000">
              <a:solidFill>
                <a:srgbClr val="464653"/>
              </a:solidFill>
            </a:endParaRPr>
          </a:p>
          <a:p>
            <a:pPr lvl="1" marL="578026" indent="-303388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64653"/>
                </a:solidFill>
              </a:rPr>
              <a:t>Obtain prob. of event as Pr(E)=|E|/|S|</a:t>
            </a:r>
          </a:p>
        </p:txBody>
      </p:sp>
      <p:pic>
        <p:nvPicPr>
          <p:cNvPr id="141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7000" y="2286000"/>
            <a:ext cx="1447800" cy="7699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Toss a coin</a:t>
            </a:r>
          </a:p>
        </p:txBody>
      </p:sp>
      <p:sp>
        <p:nvSpPr>
          <p:cNvPr id="144" name="Shape 14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13</a:t>
            </a:r>
          </a:p>
        </p:txBody>
      </p:sp>
      <p:sp>
        <p:nvSpPr>
          <p:cNvPr id="145" name="Shape 145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toss a coin once, we either get a tail or get a head.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sample space can be represented as {Head, Tail} or simply {H,T}.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 event of getting a head is the set {H}.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Prob ({H})=|{H}| / | {H,T}| = 1/2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 event of getting a tail is the set {T}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 event of </a:t>
            </a:r>
            <a:r>
              <a:rPr sz="2300">
                <a:solidFill>
                  <a:srgbClr val="C00000"/>
                </a:solidFill>
              </a:rPr>
              <a:t>getting a head or tail </a:t>
            </a:r>
            <a:r>
              <a:rPr sz="2300">
                <a:solidFill>
                  <a:srgbClr val="464653"/>
                </a:solidFill>
              </a:rPr>
              <a:t>is the set {H,T}, i.e., the whole sample space</a:t>
            </a:r>
          </a:p>
        </p:txBody>
      </p:sp>
      <p:pic>
        <p:nvPicPr>
          <p:cNvPr id="146" name="coin_toss.jpg" descr="coin_tos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72400" y="0"/>
            <a:ext cx="990600" cy="1519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coin tossing</a:t>
            </a:r>
          </a:p>
        </p:txBody>
      </p:sp>
      <p:sp>
        <p:nvSpPr>
          <p:cNvPr id="149" name="Shape 14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14</a:t>
            </a:r>
          </a:p>
        </p:txBody>
      </p:sp>
      <p:sp>
        <p:nvSpPr>
          <p:cNvPr id="150" name="Shape 150"/>
          <p:cNvSpPr/>
          <p:nvPr>
            <p:ph type="body" idx="4294967295"/>
          </p:nvPr>
        </p:nvSpPr>
        <p:spPr>
          <a:xfrm>
            <a:off x="228600" y="1371600"/>
            <a:ext cx="8458200" cy="4754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1312" indent="-341312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500"/>
              <a:t>If we toss a coin 3 times, what’s the probability of getting three heads?</a:t>
            </a:r>
            <a:endParaRPr sz="2500"/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Sample space, S: {HHH, HHT, ..., TTT}</a:t>
            </a:r>
            <a:endParaRPr sz="2200">
              <a:solidFill>
                <a:srgbClr val="464653"/>
              </a:solidFill>
            </a:endParaRPr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There are 2x2x2=8 possible outcomes, |S|=8</a:t>
            </a:r>
            <a:endParaRPr sz="2200">
              <a:solidFill>
                <a:srgbClr val="464653"/>
              </a:solidFill>
            </a:endParaRPr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There is one outcome that has three heads, HHH. |E|=1</a:t>
            </a:r>
            <a:endParaRPr sz="2200">
              <a:solidFill>
                <a:srgbClr val="464653"/>
              </a:solidFill>
            </a:endParaRPr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So probability of getting three head is: |E|/|S|=1/8 </a:t>
            </a:r>
            <a:endParaRPr sz="2200">
              <a:solidFill>
                <a:srgbClr val="464653"/>
              </a:solidFill>
            </a:endParaRPr>
          </a:p>
          <a:p>
            <a:pPr lvl="0" marL="341312" indent="-341312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500"/>
              <a:t>What’s the probability of getting same results on last two tosses, E ?</a:t>
            </a:r>
            <a:endParaRPr sz="2500"/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Outcomes in E are HHH, THH, HTT, TTT, so |E|=4</a:t>
            </a:r>
            <a:endParaRPr sz="2200">
              <a:solidFill>
                <a:srgbClr val="464653"/>
              </a:solidFill>
            </a:endParaRPr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Or how many outcomes have same results on last two tosses?</a:t>
            </a:r>
            <a:endParaRPr sz="2200">
              <a:solidFill>
                <a:srgbClr val="464653"/>
              </a:solidFill>
            </a:endParaRPr>
          </a:p>
          <a:p>
            <a:pPr lvl="2" marL="879475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 2*2=4</a:t>
            </a:r>
            <a:endParaRPr sz="2000"/>
          </a:p>
          <a:p>
            <a:pPr lvl="1" marL="608365" indent="-33372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464653"/>
                </a:solidFill>
              </a:rPr>
              <a:t>Prob. of getting same results on last two tosses: 4/8=1/2.</a:t>
            </a:r>
          </a:p>
        </p:txBody>
      </p:sp>
      <p:pic>
        <p:nvPicPr>
          <p:cNvPr id="151" name="coin_toss.jpg" descr="coin_tos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72400" y="0"/>
            <a:ext cx="990600" cy="1519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poke cards</a:t>
            </a:r>
          </a:p>
        </p:txBody>
      </p:sp>
      <p:sp>
        <p:nvSpPr>
          <p:cNvPr id="154" name="Shape 15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15</a:t>
            </a:r>
          </a:p>
        </p:txBody>
      </p:sp>
      <p:sp>
        <p:nvSpPr>
          <p:cNvPr id="155" name="Shape 155"/>
          <p:cNvSpPr/>
          <p:nvPr>
            <p:ph type="body" idx="4294967295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When we draw a card from a standard deck of cards (52 cards, 13 cards for each suits).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Sample space is: 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All 52 cards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Num. of outcomes that getting an ace is: 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|E|=4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Probability of getting an ace is:  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|E|/|S|=4/52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Probability of getting a red card or an ace is: 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|E|=26 red cards+2 black ace cards=28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Pr (E)=28/52</a:t>
            </a:r>
          </a:p>
        </p:txBody>
      </p:sp>
      <p:pic>
        <p:nvPicPr>
          <p:cNvPr id="156" name="cards-main_Full.jpg" descr="cards-main_Ful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0" y="0"/>
            <a:ext cx="2324100" cy="17430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7NVT0CAJFI1FNCAUBBFXDCA0U5022CA8NDLG5CAG072RJCA08U76XCA0RCQPICA9O399ICATMLAMZCADXG4TECAG801SBCA2GSN2YCAR0PZD1CAN4W36LCA2DCOBMCAFUZWZSCAZE02N1CA7A24PZCADI3Q7N.jpg" descr="7NVT0CAJFI1FNCAUBBFXDCA0U5022CA8NDLG5CAG072RJCA08U76XCA0RCQPICA9O399ICATMLAMZCADXG4TECAG801SBCA2GSN2YCAR0PZD1CAN4W36LCA2DCOBMCAFUZWZSCAZE02N1CA7A24PZCADI3Q7N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2400" y="2209800"/>
            <a:ext cx="11049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 idx="4294967295"/>
          </p:nvPr>
        </p:nvSpPr>
        <p:spPr>
          <a:xfrm>
            <a:off x="304800" y="2285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Example: dice rolling </a:t>
            </a:r>
          </a:p>
        </p:txBody>
      </p:sp>
      <p:sp>
        <p:nvSpPr>
          <p:cNvPr id="160" name="Shape 160"/>
          <p:cNvSpPr/>
          <p:nvPr>
            <p:ph type="body" idx="4294967295"/>
          </p:nvPr>
        </p:nvSpPr>
        <p:spPr>
          <a:xfrm>
            <a:off x="0" y="1295400"/>
            <a:ext cx="8229600" cy="48307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pair of dice and record sum of face-up numbers, what’s the probability of getting a 10 ?</a:t>
            </a:r>
            <a:endParaRPr sz="26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 sum of face-up numbers can be any of the following: 2,3,4,5,6,7,8,9,10,11,12.</a:t>
            </a:r>
            <a:endParaRPr sz="2300">
              <a:solidFill>
                <a:srgbClr val="464653"/>
              </a:solidFill>
            </a:endParaRPr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S={2,3,4,5,6,7,8,9,10,11,12}</a:t>
            </a:r>
            <a:endParaRPr sz="20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So the prob. of getting a 10 is 1/11</a:t>
            </a:r>
            <a:endParaRPr sz="2300">
              <a:solidFill>
                <a:srgbClr val="464653"/>
              </a:solidFill>
            </a:endParaRPr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Pr(|E|)=|E|/|S|=1/11</a:t>
            </a:r>
            <a:endParaRPr sz="20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Any problem in above calculation?</a:t>
            </a:r>
            <a:endParaRPr sz="2300">
              <a:solidFill>
                <a:srgbClr val="464653"/>
              </a:solidFill>
            </a:endParaRPr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Are all outcomes in sample space equally like to happen ?</a:t>
            </a:r>
            <a:endParaRPr sz="2000"/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No, there are two ways to get 10 (by getting 4 and 6, or getting 5 and 5), there are just one way to get 2 (by getting 1 and 1),…</a:t>
            </a:r>
          </a:p>
        </p:txBody>
      </p:sp>
      <p:sp>
        <p:nvSpPr>
          <p:cNvPr id="161" name="Shape 161"/>
          <p:cNvSpPr/>
          <p:nvPr/>
        </p:nvSpPr>
        <p:spPr>
          <a:xfrm>
            <a:off x="3581400" y="6512560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200">
                <a:solidFill>
                  <a:srgbClr val="9CAEB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9CAEB3"/>
                </a:solidFill>
              </a:rPr>
              <a:t>CSRU1400/1100 Fall 2009</a:t>
            </a:r>
          </a:p>
        </p:txBody>
      </p:sp>
      <p:sp>
        <p:nvSpPr>
          <p:cNvPr id="162" name="Shape 162"/>
          <p:cNvSpPr/>
          <p:nvPr/>
        </p:nvSpPr>
        <p:spPr>
          <a:xfrm>
            <a:off x="5715000" y="6512560"/>
            <a:ext cx="2895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9CAEB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9CAEB3"/>
                </a:solidFill>
              </a:rPr>
              <a:t>Xiaolan Zhang</a:t>
            </a:r>
          </a:p>
        </p:txBody>
      </p:sp>
      <p:sp>
        <p:nvSpPr>
          <p:cNvPr id="163" name="Shape 163"/>
          <p:cNvSpPr/>
          <p:nvPr/>
        </p:nvSpPr>
        <p:spPr>
          <a:xfrm>
            <a:off x="8613775" y="6512560"/>
            <a:ext cx="4572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sz="1200">
                <a:solidFill>
                  <a:srgbClr val="9CAEB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9CAEB3"/>
                </a:solidFill>
              </a:rPr>
              <a:t>16</a:t>
            </a:r>
          </a:p>
        </p:txBody>
      </p:sp>
      <p:pic>
        <p:nvPicPr>
          <p:cNvPr id="164" name="dice.jpg" descr="dic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39000" y="-76200"/>
            <a:ext cx="1447800" cy="1452563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hape 16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16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Example: dice rolling (cont’d)</a:t>
            </a:r>
          </a:p>
        </p:txBody>
      </p:sp>
      <p:sp>
        <p:nvSpPr>
          <p:cNvPr id="168" name="Shape 16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17</a:t>
            </a:r>
          </a:p>
        </p:txBody>
      </p:sp>
      <p:sp>
        <p:nvSpPr>
          <p:cNvPr id="169" name="Shape 169"/>
          <p:cNvSpPr/>
          <p:nvPr>
            <p:ph type="body" idx="4294967295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pair of dice and record sum of face-up numbers, what’s the probability of getting a 10 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Represent outcomes as ordered pair of numbers, i.e. (1,5) means getting a 1 and then a 5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outcomes are there ? i.e., |S|=?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000"/>
              <a:t>6*6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Event of getting a 10 is: {(4,6),(5,5),(6,4)}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Prob. of getting 10 is: 3/(6*6)</a:t>
            </a:r>
          </a:p>
        </p:txBody>
      </p:sp>
      <p:pic>
        <p:nvPicPr>
          <p:cNvPr id="170" name="dice.jpg" descr="dic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39000" y="-76200"/>
            <a:ext cx="1447800" cy="14525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counting outcomes</a:t>
            </a:r>
          </a:p>
        </p:txBody>
      </p:sp>
      <p:sp>
        <p:nvSpPr>
          <p:cNvPr id="173" name="Shape 17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18</a:t>
            </a:r>
          </a:p>
        </p:txBody>
      </p:sp>
      <p:sp>
        <p:nvSpPr>
          <p:cNvPr id="174" name="Shape 174"/>
          <p:cNvSpPr/>
          <p:nvPr>
            <p:ph type="body" idx="4294967295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Drawing two cards from the top of a deck of 52 cards,  the probability that two cards having same suit 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Sample space S: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|S|=52*51 , 52 choices for first draw, 51 for second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Event that two cards have same value, E: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|E|=52*12, 52 choices for first draw, 12 for second (from remaining 12 cards of same suit as first card)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 (E)=|E|/|S|=(52*12)/(52*51)=12/51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torn_carddeck.png" descr="torn_carddeck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24600" y="4876800"/>
            <a:ext cx="2582863" cy="1828800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Shape 17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card game</a:t>
            </a:r>
          </a:p>
        </p:txBody>
      </p:sp>
      <p:sp>
        <p:nvSpPr>
          <p:cNvPr id="178" name="Shape 17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19</a:t>
            </a:r>
          </a:p>
        </p:txBody>
      </p:sp>
      <p:sp>
        <p:nvSpPr>
          <p:cNvPr id="179" name="Shape 179"/>
          <p:cNvSpPr/>
          <p:nvPr>
            <p:ph type="body" idx="4294967295"/>
          </p:nvPr>
        </p:nvSpPr>
        <p:spPr>
          <a:xfrm>
            <a:off x="457200" y="1143000"/>
            <a:ext cx="8229600" cy="46783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9333" indent="-359333" defTabSz="859536"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32"/>
              <a:t>At a party, each card in a standard deck is torn in half and both haves are placed in a box. Two guests each draw a half-card from the box. What’s the probability that they draw two halves of the same card ?</a:t>
            </a:r>
            <a:endParaRPr sz="2632"/>
          </a:p>
          <a:p>
            <a:pPr lvl="1" marL="600381" indent="-342222" defTabSz="859536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Size of sample space, i.e., how many ways are there to draw two from the 52*2 half-cards ?</a:t>
            </a:r>
            <a:endParaRPr sz="2256">
              <a:solidFill>
                <a:srgbClr val="464653"/>
              </a:solidFill>
            </a:endParaRPr>
          </a:p>
          <a:p>
            <a:pPr lvl="2" marL="826706" indent="-268604" defTabSz="859536">
              <a:spcBef>
                <a:spcPts val="4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1879"/>
              <a:t>104*103</a:t>
            </a:r>
            <a:endParaRPr sz="1879"/>
          </a:p>
          <a:p>
            <a:pPr lvl="1" marL="600381" indent="-342222" defTabSz="859536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How many ways to draw two halves of same card?</a:t>
            </a:r>
            <a:endParaRPr sz="2256">
              <a:solidFill>
                <a:srgbClr val="464653"/>
              </a:solidFill>
            </a:endParaRPr>
          </a:p>
          <a:p>
            <a:pPr lvl="2" marL="826706" indent="-268604" defTabSz="859536">
              <a:spcBef>
                <a:spcPts val="4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1879"/>
              <a:t>104*1</a:t>
            </a:r>
            <a:endParaRPr sz="1879"/>
          </a:p>
          <a:p>
            <a:pPr lvl="1" marL="600381" indent="-342222" defTabSz="859536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Prob. that they draw two halves of same card</a:t>
            </a:r>
            <a:endParaRPr sz="2256">
              <a:solidFill>
                <a:srgbClr val="464653"/>
              </a:solidFill>
            </a:endParaRPr>
          </a:p>
          <a:p>
            <a:pPr lvl="2" marL="826706" indent="-268604" defTabSz="859536">
              <a:spcBef>
                <a:spcPts val="4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1879"/>
              <a:t> 104/(104*103)=1/103.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Probability: outline</a:t>
            </a:r>
          </a:p>
        </p:txBody>
      </p:sp>
      <p:sp>
        <p:nvSpPr>
          <p:cNvPr id="63" name="Shape 6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</a:t>
            </a:r>
          </a:p>
        </p:txBody>
      </p:sp>
      <p:sp>
        <p:nvSpPr>
          <p:cNvPr id="64" name="Shape 64"/>
          <p:cNvSpPr/>
          <p:nvPr>
            <p:ph type="body" idx="4294967295"/>
          </p:nvPr>
        </p:nvSpPr>
        <p:spPr>
          <a:xfrm>
            <a:off x="3810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Introduction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Experiment, event, sample space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Probability of events</a:t>
            </a:r>
            <a:endParaRPr sz="2300">
              <a:solidFill>
                <a:srgbClr val="464653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Calculate Probability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Through counting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Sum rule and general sum rule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Product rule and general product rule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BFBFBF"/>
                </a:solidFill>
              </a:rPr>
              <a:t>Conditional probability</a:t>
            </a:r>
            <a:endParaRPr sz="2300">
              <a:solidFill>
                <a:srgbClr val="BFBFBF"/>
              </a:solidFill>
            </a:endParaRPr>
          </a:p>
          <a:p>
            <a:pPr lvl="0" marL="449897" indent="-367347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BFBFBF"/>
                </a:solidFill>
              </a:rPr>
              <a:t>Probability distribution function</a:t>
            </a:r>
            <a:endParaRPr sz="2000">
              <a:solidFill>
                <a:srgbClr val="BFBFBF"/>
              </a:solidFill>
            </a:endParaRPr>
          </a:p>
          <a:p>
            <a:pPr lvl="0" marL="449897" indent="-367347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BFBFBF"/>
                </a:solidFill>
              </a:rPr>
              <a:t>Bernoulli process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title" idx="4294967295"/>
          </p:nvPr>
        </p:nvSpPr>
        <p:spPr>
          <a:xfrm>
            <a:off x="0" y="3047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NY Jackpot Lottery</a:t>
            </a:r>
          </a:p>
        </p:txBody>
      </p:sp>
      <p:sp>
        <p:nvSpPr>
          <p:cNvPr id="182" name="Shape 182"/>
          <p:cNvSpPr/>
          <p:nvPr>
            <p:ph type="body" idx="4294967295"/>
          </p:nvPr>
        </p:nvSpPr>
        <p:spPr>
          <a:xfrm>
            <a:off x="304800" y="15240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15057" indent="-315057">
              <a:lnSpc>
                <a:spcPct val="7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3000"/>
              <a:t>“pick 5 numbers from 1 to 56, plus a mega ball number from 1 to 46,”</a:t>
            </a:r>
            <a:endParaRPr sz="3000"/>
          </a:p>
          <a:p>
            <a:pPr lvl="1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464653"/>
                </a:solidFill>
              </a:rPr>
              <a:t>If your 5-number combination matches winning 5-number combination, and mega ball number matches the winning Mega Ball, then you win !</a:t>
            </a:r>
            <a:endParaRPr sz="2300">
              <a:solidFill>
                <a:srgbClr val="464653"/>
              </a:solidFill>
            </a:endParaRPr>
          </a:p>
          <a:p>
            <a:pPr lvl="1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464653"/>
                </a:solidFill>
              </a:rPr>
              <a:t>Order for the 5 numbers does not matter.</a:t>
            </a:r>
            <a:endParaRPr sz="2300">
              <a:solidFill>
                <a:srgbClr val="464653"/>
              </a:solidFill>
            </a:endParaRPr>
          </a:p>
          <a:p>
            <a:pPr lvl="0">
              <a:lnSpc>
                <a:spcPct val="70000"/>
              </a:lnSpc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600"/>
              <a:t>Sample space: all different ways one can choose 5-number combination, and a mega ball number</a:t>
            </a:r>
            <a:endParaRPr sz="2600"/>
          </a:p>
          <a:p>
            <a:pPr lvl="1" marL="547687" indent="-273050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|S|= ?</a:t>
            </a:r>
            <a:endParaRPr sz="2300">
              <a:solidFill>
                <a:srgbClr val="464653"/>
              </a:solidFill>
            </a:endParaRPr>
          </a:p>
          <a:p>
            <a:pPr lvl="0">
              <a:lnSpc>
                <a:spcPct val="70000"/>
              </a:lnSpc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600"/>
              <a:t>Winning event contains the single outcome in sample space, i.e., the winning comb. and mega ball number</a:t>
            </a:r>
            <a:endParaRPr sz="2600"/>
          </a:p>
          <a:p>
            <a:pPr lvl="1" marL="547687" indent="-273050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|E|=1, Pr(E)=1/|S|=</a:t>
            </a:r>
          </a:p>
        </p:txBody>
      </p:sp>
      <p:sp>
        <p:nvSpPr>
          <p:cNvPr id="183" name="Shape 183"/>
          <p:cNvSpPr/>
          <p:nvPr/>
        </p:nvSpPr>
        <p:spPr>
          <a:xfrm>
            <a:off x="3581400" y="6512560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200">
                <a:solidFill>
                  <a:srgbClr val="B5A7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B5A788"/>
                </a:solidFill>
              </a:rPr>
              <a:t>CSRU1400 Fall 2008</a:t>
            </a:r>
          </a:p>
        </p:txBody>
      </p:sp>
      <p:sp>
        <p:nvSpPr>
          <p:cNvPr id="184" name="Shape 184"/>
          <p:cNvSpPr/>
          <p:nvPr/>
        </p:nvSpPr>
        <p:spPr>
          <a:xfrm>
            <a:off x="5715000" y="6512560"/>
            <a:ext cx="2895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9CAEB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9CAEB3"/>
                </a:solidFill>
              </a:rPr>
              <a:t>Ellen Zhang</a:t>
            </a:r>
          </a:p>
        </p:txBody>
      </p:sp>
      <p:sp>
        <p:nvSpPr>
          <p:cNvPr id="185" name="Shape 185"/>
          <p:cNvSpPr/>
          <p:nvPr/>
        </p:nvSpPr>
        <p:spPr>
          <a:xfrm>
            <a:off x="8613775" y="6512560"/>
            <a:ext cx="4572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sz="1200">
                <a:solidFill>
                  <a:srgbClr val="9CAEB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9CAEB3"/>
                </a:solidFill>
              </a:rPr>
              <a:t>20</a:t>
            </a:r>
          </a:p>
        </p:txBody>
      </p:sp>
      <p:sp>
        <p:nvSpPr>
          <p:cNvPr id="186" name="Shape 18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20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defTabSz="768095">
              <a:defRPr sz="1800">
                <a:solidFill>
                  <a:srgbClr val="000000"/>
                </a:solidFill>
              </a:defRPr>
            </a:pPr>
            <a:r>
              <a:rPr sz="3024">
                <a:solidFill>
                  <a:srgbClr val="444455"/>
                </a:solidFill>
              </a:rPr>
              <a:t>Probability of Winning </a:t>
            </a:r>
            <a:br>
              <a:rPr sz="3024">
                <a:solidFill>
                  <a:srgbClr val="444455"/>
                </a:solidFill>
              </a:rPr>
            </a:br>
            <a:r>
              <a:rPr sz="3024">
                <a:solidFill>
                  <a:srgbClr val="9FB8CD"/>
                </a:solidFill>
              </a:rPr>
              <a:t>Lottery Game</a:t>
            </a:r>
          </a:p>
        </p:txBody>
      </p:sp>
      <p:sp>
        <p:nvSpPr>
          <p:cNvPr id="189" name="Shape 189"/>
          <p:cNvSpPr/>
          <p:nvPr>
            <p:ph type="body" idx="4294967295"/>
          </p:nvPr>
        </p:nvSpPr>
        <p:spPr>
          <a:xfrm>
            <a:off x="228600" y="1600200"/>
            <a:ext cx="84582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731520" indent="-73152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In one lottery game, you pick </a:t>
            </a:r>
            <a:r>
              <a:rPr sz="2400">
                <a:solidFill>
                  <a:srgbClr val="9FB8CD"/>
                </a:solidFill>
              </a:rPr>
              <a:t>7</a:t>
            </a:r>
            <a:r>
              <a:rPr sz="2400"/>
              <a:t> distinct numbers from {1,2,…,80}. </a:t>
            </a:r>
            <a:endParaRPr sz="2400"/>
          </a:p>
          <a:p>
            <a:pPr lvl="0" marL="731520" indent="-73152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On Wednesday nights, someone’s grandmother draws </a:t>
            </a:r>
            <a:r>
              <a:rPr sz="2400">
                <a:solidFill>
                  <a:srgbClr val="9FB8CD"/>
                </a:solidFill>
              </a:rPr>
              <a:t>11</a:t>
            </a:r>
            <a:r>
              <a:rPr sz="2400"/>
              <a:t> numbered balls from a set of balls numbered from {1,2,…80}. </a:t>
            </a:r>
            <a:endParaRPr sz="2400"/>
          </a:p>
          <a:p>
            <a:pPr lvl="0" marL="731520" indent="-73152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If the 7 numbers you picked appear among the 11 drawn numbers, you win.</a:t>
            </a:r>
            <a:endParaRPr sz="2400"/>
          </a:p>
          <a:p>
            <a:pPr lvl="0" marL="731520" indent="-73152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What is your probability of winning?</a:t>
            </a:r>
            <a:endParaRPr sz="2400"/>
          </a:p>
          <a:p>
            <a:pPr lvl="0" marL="731520" indent="-731520">
              <a:buChar char=""/>
              <a:defRPr sz="1800">
                <a:solidFill>
                  <a:srgbClr val="000000"/>
                </a:solidFill>
              </a:defRPr>
            </a:pPr>
            <a:r>
              <a:rPr sz="2400"/>
              <a:t>Questions:</a:t>
            </a:r>
            <a:endParaRPr sz="2400"/>
          </a:p>
          <a:p>
            <a:pPr lvl="1" marL="1049866" indent="-5926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64653"/>
                </a:solidFill>
              </a:rPr>
              <a:t>What is the experiment, sample space ?</a:t>
            </a:r>
            <a:endParaRPr sz="2000">
              <a:solidFill>
                <a:srgbClr val="464653"/>
              </a:solidFill>
            </a:endParaRPr>
          </a:p>
          <a:p>
            <a:pPr lvl="1" marL="1049866" indent="-5926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64653"/>
                </a:solidFill>
              </a:rPr>
              <a:t>What is the winning event ? </a:t>
            </a:r>
          </a:p>
        </p:txBody>
      </p:sp>
      <p:sp>
        <p:nvSpPr>
          <p:cNvPr id="190" name="Shape 19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21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Probability: outline</a:t>
            </a:r>
          </a:p>
        </p:txBody>
      </p:sp>
      <p:sp>
        <p:nvSpPr>
          <p:cNvPr id="193" name="Shape 19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22</a:t>
            </a:r>
          </a:p>
        </p:txBody>
      </p:sp>
      <p:sp>
        <p:nvSpPr>
          <p:cNvPr id="194" name="Shape 194"/>
          <p:cNvSpPr/>
          <p:nvPr>
            <p:ph type="body" idx="4294967295"/>
          </p:nvPr>
        </p:nvSpPr>
        <p:spPr>
          <a:xfrm>
            <a:off x="3810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8D8DE"/>
                </a:solidFill>
              </a:rPr>
              <a:t>Introduction</a:t>
            </a:r>
            <a:endParaRPr sz="20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Experiment, event, sample space</a:t>
            </a:r>
            <a:endParaRPr sz="23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Probability of events</a:t>
            </a:r>
            <a:endParaRPr sz="2300">
              <a:solidFill>
                <a:srgbClr val="D8D8DE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8D8DE"/>
                </a:solidFill>
              </a:rPr>
              <a:t>Calculate Probability through counting</a:t>
            </a:r>
            <a:endParaRPr sz="20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Examples, exercises</a:t>
            </a:r>
            <a:endParaRPr sz="2300">
              <a:solidFill>
                <a:srgbClr val="D8D8DE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Sum rule and general sum rule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Examples and exercises</a:t>
            </a:r>
            <a:endParaRPr sz="2300">
              <a:solidFill>
                <a:srgbClr val="464653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Product rule and general product rule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Conditional probability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Events are sets</a:t>
            </a:r>
          </a:p>
        </p:txBody>
      </p:sp>
      <p:sp>
        <p:nvSpPr>
          <p:cNvPr id="197" name="Shape 197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23</a:t>
            </a:r>
          </a:p>
        </p:txBody>
      </p:sp>
      <p:sp>
        <p:nvSpPr>
          <p:cNvPr id="198" name="Shape 198"/>
          <p:cNvSpPr/>
          <p:nvPr>
            <p:ph type="body" idx="4294967295"/>
          </p:nvPr>
        </p:nvSpPr>
        <p:spPr>
          <a:xfrm>
            <a:off x="228600" y="1371599"/>
            <a:ext cx="5943600" cy="495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C00000"/>
                </a:solidFill>
              </a:rPr>
              <a:t>Event of an experiment</a:t>
            </a:r>
            <a:r>
              <a:rPr b="1" sz="2600"/>
              <a:t>:</a:t>
            </a:r>
            <a:r>
              <a:rPr sz="2600"/>
              <a:t> any subset of sample space S, e.g.</a:t>
            </a:r>
            <a:endParaRPr sz="2600"/>
          </a:p>
          <a:p>
            <a:pPr lvl="0" marL="449897" indent="-367347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00"/>
              <a:t>Events are sets, therefore all set operations apply to events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00000"/>
                </a:solidFill>
              </a:rPr>
              <a:t>Union</a:t>
            </a:r>
            <a:r>
              <a:rPr sz="2300">
                <a:solidFill>
                  <a:srgbClr val="464653"/>
                </a:solidFill>
              </a:rPr>
              <a:t>: </a:t>
            </a:r>
            <a:endParaRPr sz="2300">
              <a:solidFill>
                <a:srgbClr val="464653"/>
              </a:solidFill>
            </a:endParaRPr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000"/>
              <a:t>E</a:t>
            </a:r>
            <a:r>
              <a:rPr baseline="-25000" sz="2000"/>
              <a:t>1</a:t>
            </a:r>
            <a:r>
              <a:rPr sz="2000"/>
              <a:t> or E</a:t>
            </a:r>
            <a:r>
              <a:rPr baseline="-25000" sz="2000"/>
              <a:t>2</a:t>
            </a:r>
            <a:r>
              <a:rPr sz="2000"/>
              <a:t> occurs</a:t>
            </a:r>
            <a:endParaRPr sz="20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00000"/>
                </a:solidFill>
              </a:rPr>
              <a:t>Intersection</a:t>
            </a:r>
            <a:r>
              <a:rPr sz="2300">
                <a:solidFill>
                  <a:srgbClr val="464653"/>
                </a:solidFill>
              </a:rPr>
              <a:t>:</a:t>
            </a:r>
            <a:endParaRPr sz="2300">
              <a:solidFill>
                <a:srgbClr val="464653"/>
              </a:solidFill>
            </a:endParaRPr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000"/>
              <a:t>E</a:t>
            </a:r>
            <a:r>
              <a:rPr baseline="-25000" sz="2000"/>
              <a:t>1</a:t>
            </a:r>
            <a:r>
              <a:rPr sz="2000"/>
              <a:t> and E</a:t>
            </a:r>
            <a:r>
              <a:rPr baseline="-25000" sz="2000"/>
              <a:t>2</a:t>
            </a:r>
            <a:r>
              <a:rPr sz="2000"/>
              <a:t> both occurs</a:t>
            </a:r>
            <a:endParaRPr sz="20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00000"/>
                </a:solidFill>
              </a:rPr>
              <a:t>Complements</a:t>
            </a:r>
            <a:r>
              <a:rPr sz="2300">
                <a:solidFill>
                  <a:srgbClr val="464653"/>
                </a:solidFill>
              </a:rPr>
              <a:t>:  </a:t>
            </a:r>
            <a:endParaRPr sz="2300">
              <a:solidFill>
                <a:srgbClr val="464653"/>
              </a:solidFill>
            </a:endParaRPr>
          </a:p>
          <a:p>
            <a:pPr lvl="2" marL="885825" indent="-228600">
              <a:spcBef>
                <a:spcPts val="500"/>
              </a:spcBef>
              <a:buClr>
                <a:srgbClr val="BCBCBC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000"/>
              <a:t>E does not occur</a:t>
            </a:r>
          </a:p>
        </p:txBody>
      </p:sp>
      <p:sp>
        <p:nvSpPr>
          <p:cNvPr id="199" name="Shape 199"/>
          <p:cNvSpPr/>
          <p:nvPr/>
        </p:nvSpPr>
        <p:spPr>
          <a:xfrm>
            <a:off x="6096000" y="2743200"/>
            <a:ext cx="2743200" cy="12954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00" name="Shape 200"/>
          <p:cNvSpPr/>
          <p:nvPr/>
        </p:nvSpPr>
        <p:spPr>
          <a:xfrm>
            <a:off x="8382000" y="28194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201" name="Shape 201"/>
          <p:cNvSpPr/>
          <p:nvPr/>
        </p:nvSpPr>
        <p:spPr>
          <a:xfrm>
            <a:off x="6400800" y="31242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2" name="Shape 202"/>
          <p:cNvSpPr/>
          <p:nvPr/>
        </p:nvSpPr>
        <p:spPr>
          <a:xfrm>
            <a:off x="6781800" y="3276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3" name="Shape 203"/>
          <p:cNvSpPr/>
          <p:nvPr/>
        </p:nvSpPr>
        <p:spPr>
          <a:xfrm>
            <a:off x="6781800" y="3657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4" name="Shape 204"/>
          <p:cNvSpPr/>
          <p:nvPr/>
        </p:nvSpPr>
        <p:spPr>
          <a:xfrm>
            <a:off x="8001000" y="31242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5" name="Shape 205"/>
          <p:cNvSpPr/>
          <p:nvPr/>
        </p:nvSpPr>
        <p:spPr>
          <a:xfrm>
            <a:off x="7315200" y="3581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6" name="Shape 206"/>
          <p:cNvSpPr/>
          <p:nvPr/>
        </p:nvSpPr>
        <p:spPr>
          <a:xfrm>
            <a:off x="8077200" y="3657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7" name="Shape 207"/>
          <p:cNvSpPr/>
          <p:nvPr/>
        </p:nvSpPr>
        <p:spPr>
          <a:xfrm>
            <a:off x="6096000" y="4343400"/>
            <a:ext cx="231490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Die rolling experiment</a:t>
            </a:r>
          </a:p>
        </p:txBody>
      </p:sp>
      <p:sp>
        <p:nvSpPr>
          <p:cNvPr id="208" name="Shape 208"/>
          <p:cNvSpPr/>
          <p:nvPr/>
        </p:nvSpPr>
        <p:spPr>
          <a:xfrm>
            <a:off x="6248400" y="27432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1</a:t>
            </a:r>
          </a:p>
        </p:txBody>
      </p:sp>
      <p:sp>
        <p:nvSpPr>
          <p:cNvPr id="209" name="Shape 209"/>
          <p:cNvSpPr/>
          <p:nvPr/>
        </p:nvSpPr>
        <p:spPr>
          <a:xfrm>
            <a:off x="6699250" y="29829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2</a:t>
            </a:r>
          </a:p>
        </p:txBody>
      </p:sp>
      <p:sp>
        <p:nvSpPr>
          <p:cNvPr id="210" name="Shape 210"/>
          <p:cNvSpPr/>
          <p:nvPr/>
        </p:nvSpPr>
        <p:spPr>
          <a:xfrm>
            <a:off x="6470650" y="35163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3</a:t>
            </a:r>
          </a:p>
        </p:txBody>
      </p:sp>
      <p:sp>
        <p:nvSpPr>
          <p:cNvPr id="211" name="Shape 211"/>
          <p:cNvSpPr/>
          <p:nvPr/>
        </p:nvSpPr>
        <p:spPr>
          <a:xfrm>
            <a:off x="7162800" y="32115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4</a:t>
            </a:r>
          </a:p>
        </p:txBody>
      </p:sp>
      <p:sp>
        <p:nvSpPr>
          <p:cNvPr id="212" name="Shape 212"/>
          <p:cNvSpPr/>
          <p:nvPr/>
        </p:nvSpPr>
        <p:spPr>
          <a:xfrm>
            <a:off x="7766050" y="28956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5</a:t>
            </a:r>
          </a:p>
        </p:txBody>
      </p:sp>
      <p:sp>
        <p:nvSpPr>
          <p:cNvPr id="213" name="Shape 213"/>
          <p:cNvSpPr/>
          <p:nvPr/>
        </p:nvSpPr>
        <p:spPr>
          <a:xfrm>
            <a:off x="8153400" y="35163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6</a:t>
            </a:r>
          </a:p>
        </p:txBody>
      </p:sp>
      <p:sp>
        <p:nvSpPr>
          <p:cNvPr id="214" name="Shape 214"/>
          <p:cNvSpPr/>
          <p:nvPr/>
        </p:nvSpPr>
        <p:spPr>
          <a:xfrm>
            <a:off x="7086600" y="2895600"/>
            <a:ext cx="1447800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002060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15" name="Shape 215"/>
          <p:cNvSpPr/>
          <p:nvPr/>
        </p:nvSpPr>
        <p:spPr>
          <a:xfrm>
            <a:off x="8229600" y="20574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</a:p>
        </p:txBody>
      </p:sp>
      <p:sp>
        <p:nvSpPr>
          <p:cNvPr id="216" name="Shape 216"/>
          <p:cNvSpPr/>
          <p:nvPr/>
        </p:nvSpPr>
        <p:spPr>
          <a:xfrm flipH="1">
            <a:off x="8229599" y="2362199"/>
            <a:ext cx="152401" cy="762002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217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3124200"/>
            <a:ext cx="1122363" cy="4889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19400" y="3962400"/>
            <a:ext cx="1122363" cy="4889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43000" y="5029200"/>
            <a:ext cx="2849563" cy="488950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hape 220"/>
          <p:cNvSpPr/>
          <p:nvPr/>
        </p:nvSpPr>
        <p:spPr>
          <a:xfrm>
            <a:off x="5253037" y="4800600"/>
            <a:ext cx="3734431" cy="737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  <a:r>
              <a:t>: getting a number greater than 3</a:t>
            </a:r>
          </a:p>
          <a:p>
            <a:pPr lvl="0"/>
            <a:r>
              <a:t>E</a:t>
            </a:r>
            <a:r>
              <a:rPr baseline="-25000"/>
              <a:t>2</a:t>
            </a:r>
            <a:r>
              <a:t>: getting a number smaller than 5</a:t>
            </a:r>
          </a:p>
        </p:txBody>
      </p:sp>
      <p:sp>
        <p:nvSpPr>
          <p:cNvPr id="221" name="Shape 221"/>
          <p:cNvSpPr/>
          <p:nvPr/>
        </p:nvSpPr>
        <p:spPr>
          <a:xfrm>
            <a:off x="6172200" y="2895600"/>
            <a:ext cx="1524000" cy="914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22" name="Shape 222"/>
          <p:cNvSpPr/>
          <p:nvPr/>
        </p:nvSpPr>
        <p:spPr>
          <a:xfrm>
            <a:off x="6248400" y="19812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2</a:t>
            </a:r>
          </a:p>
        </p:txBody>
      </p:sp>
      <p:sp>
        <p:nvSpPr>
          <p:cNvPr id="223" name="Shape 223"/>
          <p:cNvSpPr/>
          <p:nvPr/>
        </p:nvSpPr>
        <p:spPr>
          <a:xfrm>
            <a:off x="6446837" y="2351087"/>
            <a:ext cx="258764" cy="696913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after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after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after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after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after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after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after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clickEffect" presetClass="entr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presetClass="entr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presetClass="entr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after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2"/>
      <p:bldP build="whole" bldLvl="1" animBg="1" rev="0" advAuto="0" spid="207" grpId="10"/>
      <p:bldP build="whole" bldLvl="1" animBg="1" rev="0" advAuto="0" spid="209" grpId="12"/>
      <p:bldP build="whole" bldLvl="1" animBg="1" rev="0" advAuto="0" spid="222" grpId="21"/>
      <p:bldP build="whole" bldLvl="1" animBg="1" rev="0" advAuto="0" spid="208" grpId="11"/>
      <p:bldP build="whole" bldLvl="1" animBg="1" rev="0" advAuto="0" spid="203" grpId="6"/>
      <p:bldP build="whole" bldLvl="1" animBg="1" rev="0" advAuto="0" spid="223" grpId="22"/>
      <p:bldP build="whole" bldLvl="1" animBg="1" rev="0" advAuto="0" spid="219" grpId="26"/>
      <p:bldP build="p" bldLvl="5" animBg="1" rev="0" advAuto="0" spid="198" grpId="23"/>
      <p:bldP build="whole" bldLvl="1" animBg="1" rev="0" advAuto="0" spid="200" grpId="3"/>
      <p:bldP build="whole" bldLvl="1" animBg="1" rev="0" advAuto="0" spid="214" grpId="17"/>
      <p:bldP build="whole" bldLvl="1" animBg="1" rev="0" advAuto="0" spid="206" grpId="9"/>
      <p:bldP build="whole" bldLvl="1" animBg="1" rev="0" advAuto="0" spid="204" grpId="7"/>
      <p:bldP build="whole" bldLvl="1" animBg="1" rev="0" advAuto="0" spid="201" grpId="4"/>
      <p:bldP build="whole" bldLvl="1" animBg="1" rev="0" advAuto="0" spid="210" grpId="13"/>
      <p:bldP build="whole" bldLvl="1" animBg="1" rev="0" advAuto="0" spid="220" grpId="1"/>
      <p:bldP build="whole" bldLvl="1" animBg="1" rev="0" advAuto="0" spid="212" grpId="15"/>
      <p:bldP build="whole" bldLvl="1" animBg="1" rev="0" advAuto="0" spid="215" grpId="18"/>
      <p:bldP build="whole" bldLvl="1" animBg="1" rev="0" advAuto="0" spid="217" grpId="24"/>
      <p:bldP build="whole" bldLvl="1" animBg="1" rev="0" advAuto="0" spid="218" grpId="25"/>
      <p:bldP build="whole" bldLvl="1" animBg="1" rev="0" advAuto="0" spid="221" grpId="20"/>
      <p:bldP build="whole" bldLvl="1" animBg="1" rev="0" advAuto="0" spid="202" grpId="5"/>
      <p:bldP build="whole" bldLvl="1" animBg="1" rev="0" advAuto="0" spid="216" grpId="19"/>
      <p:bldP build="whole" bldLvl="1" animBg="1" rev="0" advAuto="0" spid="205" grpId="8"/>
      <p:bldP build="whole" bldLvl="1" animBg="1" rev="0" advAuto="0" spid="213" grpId="16"/>
      <p:bldP build="whole" bldLvl="1" animBg="1" rev="0" advAuto="0" spid="211" grpId="1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Properties of probability</a:t>
            </a:r>
          </a:p>
        </p:txBody>
      </p:sp>
      <p:sp>
        <p:nvSpPr>
          <p:cNvPr id="226" name="Shape 22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24</a:t>
            </a:r>
          </a:p>
        </p:txBody>
      </p:sp>
      <p:sp>
        <p:nvSpPr>
          <p:cNvPr id="227" name="Shape 227"/>
          <p:cNvSpPr/>
          <p:nvPr>
            <p:ph type="body" idx="4294967295"/>
          </p:nvPr>
        </p:nvSpPr>
        <p:spPr>
          <a:xfrm>
            <a:off x="3810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64026" indent="-381476">
              <a:lnSpc>
                <a:spcPct val="70000"/>
              </a:lnSpc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C00000"/>
                </a:solidFill>
              </a:rPr>
              <a:t>Recall</a:t>
            </a:r>
            <a:r>
              <a:rPr sz="2700"/>
              <a:t>: For an experiment, if its sample space S is a finite set of </a:t>
            </a:r>
            <a:r>
              <a:rPr sz="2700">
                <a:solidFill>
                  <a:srgbClr val="C00000"/>
                </a:solidFill>
              </a:rPr>
              <a:t>equally likely outcomes</a:t>
            </a:r>
            <a:r>
              <a:rPr sz="2700"/>
              <a:t>, then the probability of event E occurs, Pr(E) is given by :</a:t>
            </a:r>
            <a:endParaRPr sz="2700"/>
          </a:p>
          <a:p>
            <a:pPr lvl="0" marL="365125" indent="-282575">
              <a:lnSpc>
                <a:spcPct val="70000"/>
              </a:lnSpc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endParaRPr sz="2700"/>
          </a:p>
          <a:p>
            <a:pPr lvl="0" marL="365125" indent="-282575">
              <a:lnSpc>
                <a:spcPct val="70000"/>
              </a:lnSpc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endParaRPr sz="2700"/>
          </a:p>
          <a:p>
            <a:pPr lvl="0" marL="464026" indent="-381476">
              <a:lnSpc>
                <a:spcPct val="70000"/>
              </a:lnSpc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700"/>
              <a:t>For any event E, we have 0≤ |E|≤|S|, so </a:t>
            </a:r>
            <a:endParaRPr sz="2700"/>
          </a:p>
          <a:p>
            <a:pPr lvl="1" marL="718608" indent="-315383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0≤Pr(E)≤1</a:t>
            </a:r>
            <a:endParaRPr sz="2400">
              <a:solidFill>
                <a:srgbClr val="464653"/>
              </a:solidFill>
            </a:endParaRPr>
          </a:p>
          <a:p>
            <a:pPr lvl="1" marL="718608" indent="-315383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Extreme cases: P(S)=1, P({})=0</a:t>
            </a:r>
            <a:endParaRPr sz="2400">
              <a:solidFill>
                <a:srgbClr val="464653"/>
              </a:solidFill>
            </a:endParaRPr>
          </a:p>
          <a:p>
            <a:pPr lvl="0" marL="464026" indent="-381476">
              <a:lnSpc>
                <a:spcPct val="70000"/>
              </a:lnSpc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700"/>
              <a:t>Sometimes, counting |E| (# of outcomes in event E) is hard</a:t>
            </a:r>
            <a:endParaRPr sz="2700"/>
          </a:p>
          <a:p>
            <a:pPr lvl="1" marL="718608" indent="-315383">
              <a:lnSpc>
                <a:spcPct val="70000"/>
              </a:lnSpc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And it’s easier to count number of outcomes that are </a:t>
            </a:r>
            <a:r>
              <a:rPr sz="2400">
                <a:solidFill>
                  <a:srgbClr val="FF0000"/>
                </a:solidFill>
              </a:rPr>
              <a:t>not </a:t>
            </a:r>
            <a:r>
              <a:rPr sz="2400">
                <a:solidFill>
                  <a:srgbClr val="464653"/>
                </a:solidFill>
              </a:rPr>
              <a:t>in E, i.e., |E</a:t>
            </a:r>
            <a:r>
              <a:rPr baseline="30000" sz="2400">
                <a:solidFill>
                  <a:srgbClr val="464653"/>
                </a:solidFill>
              </a:rPr>
              <a:t>c</a:t>
            </a:r>
            <a:r>
              <a:rPr sz="2400">
                <a:solidFill>
                  <a:srgbClr val="464653"/>
                </a:solidFill>
              </a:rPr>
              <a:t>|</a:t>
            </a:r>
          </a:p>
        </p:txBody>
      </p:sp>
      <p:pic>
        <p:nvPicPr>
          <p:cNvPr id="228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95600" y="2590800"/>
            <a:ext cx="1447800" cy="7699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76400" y="5334000"/>
            <a:ext cx="5745163" cy="8159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Tossing a coin 3 times</a:t>
            </a:r>
          </a:p>
        </p:txBody>
      </p:sp>
      <p:sp>
        <p:nvSpPr>
          <p:cNvPr id="232" name="Shape 23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25</a:t>
            </a:r>
          </a:p>
        </p:txBody>
      </p:sp>
      <p:sp>
        <p:nvSpPr>
          <p:cNvPr id="233" name="Shape 233"/>
          <p:cNvSpPr/>
          <p:nvPr>
            <p:ph type="body" idx="4294967295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What’s the probability of getting at least one head ? 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large is our sample space ? 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2*2*2=8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many outcomes have at least one head ???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How many outcomes has no head ?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# of outcomes that have at least one head is: </a:t>
            </a:r>
            <a:endParaRPr sz="2000"/>
          </a:p>
          <a:p>
            <a:pPr lvl="2" marL="228600" indent="365125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/>
              <a:t>		2*2*2-1=7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Prob. of getting at least one head is 7/8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Alternatively,  </a:t>
            </a:r>
          </a:p>
        </p:txBody>
      </p:sp>
      <p:sp>
        <p:nvSpPr>
          <p:cNvPr id="234" name="Shape 234"/>
          <p:cNvSpPr/>
          <p:nvPr/>
        </p:nvSpPr>
        <p:spPr>
          <a:xfrm>
            <a:off x="5181600" y="31242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1</a:t>
            </a:r>
          </a:p>
        </p:txBody>
      </p:sp>
      <p:pic>
        <p:nvPicPr>
          <p:cNvPr id="235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4662" y="5486400"/>
            <a:ext cx="3081338" cy="4206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Birthday problem</a:t>
            </a:r>
          </a:p>
        </p:txBody>
      </p:sp>
      <p:sp>
        <p:nvSpPr>
          <p:cNvPr id="238" name="Shape 23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26</a:t>
            </a:r>
          </a:p>
        </p:txBody>
      </p:sp>
      <p:sp>
        <p:nvSpPr>
          <p:cNvPr id="239" name="Shape 239"/>
          <p:cNvSpPr/>
          <p:nvPr>
            <p:ph type="body" idx="4294967295"/>
          </p:nvPr>
        </p:nvSpPr>
        <p:spPr>
          <a:xfrm>
            <a:off x="152400" y="1295400"/>
            <a:ext cx="8686800" cy="48307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78447" indent="-378447" defTabSz="905255"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72"/>
              <a:t>What is the probability that in one class of 8 students, there are </a:t>
            </a:r>
            <a:r>
              <a:rPr sz="2772">
                <a:solidFill>
                  <a:srgbClr val="C00000"/>
                </a:solidFill>
              </a:rPr>
              <a:t>at least two students having birthdays in the same month (E)</a:t>
            </a:r>
            <a:r>
              <a:rPr sz="2772"/>
              <a:t>, assuming each student is equally likely to have a birthday in the 12 months ?</a:t>
            </a:r>
            <a:endParaRPr sz="2772"/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Sample space: 12</a:t>
            </a:r>
            <a:r>
              <a:rPr baseline="29979" sz="2376">
                <a:solidFill>
                  <a:srgbClr val="464653"/>
                </a:solidFill>
              </a:rPr>
              <a:t>8</a:t>
            </a:r>
            <a:r>
              <a:rPr sz="2376">
                <a:solidFill>
                  <a:srgbClr val="464653"/>
                </a:solidFill>
              </a:rPr>
              <a:t> </a:t>
            </a:r>
            <a:endParaRPr sz="2376">
              <a:solidFill>
                <a:srgbClr val="464653"/>
              </a:solidFill>
            </a:endParaRPr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Consider </a:t>
            </a:r>
            <a:r>
              <a:rPr sz="2376">
                <a:solidFill>
                  <a:srgbClr val="C00000"/>
                </a:solidFill>
              </a:rPr>
              <a:t>E</a:t>
            </a:r>
            <a:r>
              <a:rPr baseline="29979" sz="2376">
                <a:solidFill>
                  <a:srgbClr val="C00000"/>
                </a:solidFill>
              </a:rPr>
              <a:t>c</a:t>
            </a:r>
            <a:r>
              <a:rPr sz="2376">
                <a:solidFill>
                  <a:srgbClr val="464653"/>
                </a:solidFill>
              </a:rPr>
              <a:t> :</a:t>
            </a:r>
            <a:r>
              <a:rPr sz="2376">
                <a:solidFill>
                  <a:srgbClr val="C00000"/>
                </a:solidFill>
              </a:rPr>
              <a:t>all students were born in different months </a:t>
            </a:r>
            <a:endParaRPr sz="2376">
              <a:solidFill>
                <a:srgbClr val="C00000"/>
              </a:solidFill>
            </a:endParaRPr>
          </a:p>
          <a:p>
            <a:pPr lvl="2" marL="870680" indent="-282892" defTabSz="905255">
              <a:spcBef>
                <a:spcPts val="4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1979"/>
              <a:t>Outcomes that all students were born in diff. months is a permutation of 12 months to 8 students, therefore total # of outcomes in E</a:t>
            </a:r>
            <a:r>
              <a:rPr baseline="29979" sz="1979"/>
              <a:t>c</a:t>
            </a:r>
            <a:r>
              <a:rPr sz="1979"/>
              <a:t>: P(12,8)</a:t>
            </a:r>
            <a:endParaRPr sz="1979"/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Pr (E</a:t>
            </a:r>
            <a:r>
              <a:rPr baseline="29979" sz="2376">
                <a:solidFill>
                  <a:srgbClr val="464653"/>
                </a:solidFill>
              </a:rPr>
              <a:t>c</a:t>
            </a:r>
            <a:r>
              <a:rPr sz="2376">
                <a:solidFill>
                  <a:srgbClr val="464653"/>
                </a:solidFill>
              </a:rPr>
              <a:t>) = P(12,8)/12</a:t>
            </a:r>
            <a:r>
              <a:rPr baseline="29979" sz="2376">
                <a:solidFill>
                  <a:srgbClr val="464653"/>
                </a:solidFill>
              </a:rPr>
              <a:t>8</a:t>
            </a:r>
            <a:endParaRPr baseline="29979" sz="2376">
              <a:solidFill>
                <a:srgbClr val="464653"/>
              </a:solidFill>
            </a:endParaRPr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Answer: Pr(E)=1-Pr(E</a:t>
            </a:r>
            <a:r>
              <a:rPr baseline="29979" sz="2376">
                <a:solidFill>
                  <a:srgbClr val="464653"/>
                </a:solidFill>
              </a:rPr>
              <a:t>c</a:t>
            </a:r>
            <a:r>
              <a:rPr sz="2376">
                <a:solidFill>
                  <a:srgbClr val="464653"/>
                </a:solidFill>
              </a:rPr>
              <a:t>)=1 - P(12,8)/12</a:t>
            </a:r>
            <a:r>
              <a:rPr baseline="29979" sz="2376">
                <a:solidFill>
                  <a:srgbClr val="464653"/>
                </a:solidFill>
              </a:rPr>
              <a:t>8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Exercise: </a:t>
            </a:r>
          </a:p>
        </p:txBody>
      </p:sp>
      <p:sp>
        <p:nvSpPr>
          <p:cNvPr id="242" name="Shape 242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 class with 14 women and 16 men are choosing 6 people randomly to take part in an event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What’s the probability that at least one woman is selected? 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What’s the probability that at least 3 women are selected?</a:t>
            </a:r>
          </a:p>
        </p:txBody>
      </p:sp>
      <p:sp>
        <p:nvSpPr>
          <p:cNvPr id="243" name="Shape 24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27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Disjoint event</a:t>
            </a:r>
          </a:p>
        </p:txBody>
      </p:sp>
      <p:sp>
        <p:nvSpPr>
          <p:cNvPr id="246" name="Shape 24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28</a:t>
            </a:r>
          </a:p>
        </p:txBody>
      </p:sp>
      <p:sp>
        <p:nvSpPr>
          <p:cNvPr id="247" name="Shape 247"/>
          <p:cNvSpPr/>
          <p:nvPr>
            <p:ph type="body" idx="4294967295"/>
          </p:nvPr>
        </p:nvSpPr>
        <p:spPr>
          <a:xfrm>
            <a:off x="457200" y="1295400"/>
            <a:ext cx="8305800" cy="5181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Two events E</a:t>
            </a:r>
            <a:r>
              <a:rPr baseline="-25000" sz="2600"/>
              <a:t>1</a:t>
            </a:r>
            <a:r>
              <a:rPr sz="2600"/>
              <a:t>, E</a:t>
            </a:r>
            <a:r>
              <a:rPr baseline="-25000" sz="2600"/>
              <a:t>2</a:t>
            </a:r>
            <a:r>
              <a:rPr sz="2600"/>
              <a:t> for an experiment are said to be </a:t>
            </a:r>
            <a:r>
              <a:rPr sz="2600">
                <a:solidFill>
                  <a:srgbClr val="C00000"/>
                </a:solidFill>
              </a:rPr>
              <a:t>disjoint</a:t>
            </a:r>
            <a:r>
              <a:rPr sz="2600"/>
              <a:t> (or </a:t>
            </a:r>
            <a:r>
              <a:rPr sz="2600">
                <a:solidFill>
                  <a:srgbClr val="C00000"/>
                </a:solidFill>
              </a:rPr>
              <a:t>mutually exclusive</a:t>
            </a:r>
            <a:r>
              <a:rPr sz="2600"/>
              <a:t>) if they cannot occur simultaneously, i.e. </a:t>
            </a:r>
            <a:endParaRPr sz="2600"/>
          </a:p>
          <a:p>
            <a:pPr lvl="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tossing a die once</a:t>
            </a:r>
            <a:endParaRPr sz="2600"/>
          </a:p>
          <a:p>
            <a:pPr lvl="1" marL="623534" indent="-34889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“getting a 3” and “getting a 4”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disjoint</a:t>
            </a:r>
            <a:endParaRPr sz="2000"/>
          </a:p>
          <a:p>
            <a:pPr lvl="1" marL="623534" indent="-34889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“getting a 3” and “not getting a 6”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not disjoint</a:t>
            </a:r>
            <a:endParaRPr sz="2000"/>
          </a:p>
          <a:p>
            <a:pPr lvl="0" marL="354965" indent="-354965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tosses of a die twice</a:t>
            </a:r>
            <a:endParaRPr sz="2600"/>
          </a:p>
          <a:p>
            <a:pPr lvl="1" marL="623534" indent="-348897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“getting a 3 on the first roll” and “getting a 4 on the second roll”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 not disjoint.</a:t>
            </a:r>
          </a:p>
        </p:txBody>
      </p:sp>
      <p:pic>
        <p:nvPicPr>
          <p:cNvPr id="248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0" y="1905000"/>
            <a:ext cx="1524000" cy="446088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Shape 249"/>
          <p:cNvSpPr/>
          <p:nvPr/>
        </p:nvSpPr>
        <p:spPr>
          <a:xfrm>
            <a:off x="6019800" y="2667000"/>
            <a:ext cx="2743200" cy="12954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50" name="Shape 250"/>
          <p:cNvSpPr/>
          <p:nvPr/>
        </p:nvSpPr>
        <p:spPr>
          <a:xfrm>
            <a:off x="8305800" y="27432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251" name="Shape 251"/>
          <p:cNvSpPr/>
          <p:nvPr/>
        </p:nvSpPr>
        <p:spPr>
          <a:xfrm>
            <a:off x="6553200" y="30480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2" name="Shape 252"/>
          <p:cNvSpPr/>
          <p:nvPr/>
        </p:nvSpPr>
        <p:spPr>
          <a:xfrm>
            <a:off x="6705600" y="3200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3" name="Shape 253"/>
          <p:cNvSpPr/>
          <p:nvPr/>
        </p:nvSpPr>
        <p:spPr>
          <a:xfrm>
            <a:off x="6705600" y="3581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4" name="Shape 254"/>
          <p:cNvSpPr/>
          <p:nvPr/>
        </p:nvSpPr>
        <p:spPr>
          <a:xfrm>
            <a:off x="7924800" y="30480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5" name="Shape 255"/>
          <p:cNvSpPr/>
          <p:nvPr/>
        </p:nvSpPr>
        <p:spPr>
          <a:xfrm>
            <a:off x="7239000" y="35052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6" name="Shape 256"/>
          <p:cNvSpPr/>
          <p:nvPr/>
        </p:nvSpPr>
        <p:spPr>
          <a:xfrm>
            <a:off x="8001000" y="3581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7" name="Shape 257"/>
          <p:cNvSpPr/>
          <p:nvPr/>
        </p:nvSpPr>
        <p:spPr>
          <a:xfrm>
            <a:off x="6248400" y="2895600"/>
            <a:ext cx="9144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58" name="Shape 258"/>
          <p:cNvSpPr/>
          <p:nvPr/>
        </p:nvSpPr>
        <p:spPr>
          <a:xfrm>
            <a:off x="7543800" y="2895600"/>
            <a:ext cx="9144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59" name="Shape 259"/>
          <p:cNvSpPr/>
          <p:nvPr/>
        </p:nvSpPr>
        <p:spPr>
          <a:xfrm>
            <a:off x="6248400" y="32004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</a:p>
        </p:txBody>
      </p:sp>
      <p:sp>
        <p:nvSpPr>
          <p:cNvPr id="260" name="Shape 260"/>
          <p:cNvSpPr/>
          <p:nvPr/>
        </p:nvSpPr>
        <p:spPr>
          <a:xfrm>
            <a:off x="8059737" y="31242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Addition rule of probability</a:t>
            </a:r>
          </a:p>
        </p:txBody>
      </p:sp>
      <p:sp>
        <p:nvSpPr>
          <p:cNvPr id="263" name="Shape 26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29</a:t>
            </a:r>
          </a:p>
        </p:txBody>
      </p:sp>
      <p:sp>
        <p:nvSpPr>
          <p:cNvPr id="264" name="Shape 264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E</a:t>
            </a:r>
            <a:r>
              <a:rPr baseline="-25000" sz="2600"/>
              <a:t>1</a:t>
            </a:r>
            <a:r>
              <a:rPr sz="2600"/>
              <a:t> are E</a:t>
            </a:r>
            <a:r>
              <a:rPr baseline="-25000" sz="2600"/>
              <a:t>2</a:t>
            </a:r>
            <a:r>
              <a:rPr sz="2600"/>
              <a:t> are disjoint,</a:t>
            </a:r>
            <a:endParaRPr sz="2600"/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Generally, 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00"/>
              <a:t> </a:t>
            </a:r>
          </a:p>
        </p:txBody>
      </p:sp>
      <p:pic>
        <p:nvPicPr>
          <p:cNvPr id="265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19400" y="1981200"/>
            <a:ext cx="4070350" cy="512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57400" y="4419600"/>
            <a:ext cx="5972175" cy="512763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Shape 267"/>
          <p:cNvSpPr/>
          <p:nvPr/>
        </p:nvSpPr>
        <p:spPr>
          <a:xfrm>
            <a:off x="2286000" y="2514600"/>
            <a:ext cx="2743200" cy="12954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68" name="Shape 268"/>
          <p:cNvSpPr/>
          <p:nvPr/>
        </p:nvSpPr>
        <p:spPr>
          <a:xfrm>
            <a:off x="4648200" y="25908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269" name="Shape 269"/>
          <p:cNvSpPr/>
          <p:nvPr/>
        </p:nvSpPr>
        <p:spPr>
          <a:xfrm>
            <a:off x="2819400" y="30480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Shape 270"/>
          <p:cNvSpPr/>
          <p:nvPr/>
        </p:nvSpPr>
        <p:spPr>
          <a:xfrm>
            <a:off x="2971800" y="3200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1" name="Shape 271"/>
          <p:cNvSpPr/>
          <p:nvPr/>
        </p:nvSpPr>
        <p:spPr>
          <a:xfrm>
            <a:off x="2971800" y="3581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2" name="Shape 272"/>
          <p:cNvSpPr/>
          <p:nvPr/>
        </p:nvSpPr>
        <p:spPr>
          <a:xfrm>
            <a:off x="4191000" y="30480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3" name="Shape 273"/>
          <p:cNvSpPr/>
          <p:nvPr/>
        </p:nvSpPr>
        <p:spPr>
          <a:xfrm>
            <a:off x="3505200" y="35052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4" name="Shape 274"/>
          <p:cNvSpPr/>
          <p:nvPr/>
        </p:nvSpPr>
        <p:spPr>
          <a:xfrm>
            <a:off x="4267200" y="3581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5" name="Shape 275"/>
          <p:cNvSpPr/>
          <p:nvPr/>
        </p:nvSpPr>
        <p:spPr>
          <a:xfrm>
            <a:off x="2362200" y="5105400"/>
            <a:ext cx="2743200" cy="12954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76" name="Shape 276"/>
          <p:cNvSpPr/>
          <p:nvPr/>
        </p:nvSpPr>
        <p:spPr>
          <a:xfrm>
            <a:off x="4648200" y="51816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277" name="Shape 277"/>
          <p:cNvSpPr/>
          <p:nvPr/>
        </p:nvSpPr>
        <p:spPr>
          <a:xfrm>
            <a:off x="2895600" y="5486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8" name="Shape 278"/>
          <p:cNvSpPr/>
          <p:nvPr/>
        </p:nvSpPr>
        <p:spPr>
          <a:xfrm>
            <a:off x="3048000" y="56388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9" name="Shape 279"/>
          <p:cNvSpPr/>
          <p:nvPr/>
        </p:nvSpPr>
        <p:spPr>
          <a:xfrm>
            <a:off x="3048000" y="60198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0" name="Shape 280"/>
          <p:cNvSpPr/>
          <p:nvPr/>
        </p:nvSpPr>
        <p:spPr>
          <a:xfrm>
            <a:off x="4267200" y="5486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hape 281"/>
          <p:cNvSpPr/>
          <p:nvPr/>
        </p:nvSpPr>
        <p:spPr>
          <a:xfrm>
            <a:off x="3581400" y="5943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2" name="Shape 282"/>
          <p:cNvSpPr/>
          <p:nvPr/>
        </p:nvSpPr>
        <p:spPr>
          <a:xfrm>
            <a:off x="4572000" y="60198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Shape 283"/>
          <p:cNvSpPr/>
          <p:nvPr/>
        </p:nvSpPr>
        <p:spPr>
          <a:xfrm>
            <a:off x="2514600" y="2895600"/>
            <a:ext cx="9144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84" name="Shape 284"/>
          <p:cNvSpPr/>
          <p:nvPr/>
        </p:nvSpPr>
        <p:spPr>
          <a:xfrm>
            <a:off x="3810000" y="2895600"/>
            <a:ext cx="9144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285" name="Shape 285"/>
          <p:cNvSpPr/>
          <p:nvPr/>
        </p:nvSpPr>
        <p:spPr>
          <a:xfrm>
            <a:off x="2514600" y="32004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</a:p>
        </p:txBody>
      </p:sp>
      <p:sp>
        <p:nvSpPr>
          <p:cNvPr id="286" name="Shape 286"/>
          <p:cNvSpPr/>
          <p:nvPr/>
        </p:nvSpPr>
        <p:spPr>
          <a:xfrm>
            <a:off x="4325937" y="31242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2</a:t>
            </a:r>
          </a:p>
        </p:txBody>
      </p:sp>
      <p:sp>
        <p:nvSpPr>
          <p:cNvPr id="287" name="Shape 287"/>
          <p:cNvSpPr/>
          <p:nvPr/>
        </p:nvSpPr>
        <p:spPr>
          <a:xfrm>
            <a:off x="2667000" y="5334000"/>
            <a:ext cx="1219200" cy="914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8" name="Shape 288"/>
          <p:cNvSpPr/>
          <p:nvPr/>
        </p:nvSpPr>
        <p:spPr>
          <a:xfrm>
            <a:off x="3276600" y="5334000"/>
            <a:ext cx="12954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C00000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9" name="Shape 289"/>
          <p:cNvSpPr/>
          <p:nvPr/>
        </p:nvSpPr>
        <p:spPr>
          <a:xfrm>
            <a:off x="2649537" y="56388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</a:p>
        </p:txBody>
      </p:sp>
      <p:sp>
        <p:nvSpPr>
          <p:cNvPr id="290" name="Shape 290"/>
          <p:cNvSpPr/>
          <p:nvPr/>
        </p:nvSpPr>
        <p:spPr>
          <a:xfrm>
            <a:off x="4191000" y="5649912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8" grpId="4"/>
      <p:bldP build="whole" bldLvl="1" animBg="1" rev="0" advAuto="0" spid="276" grpId="2"/>
      <p:bldP build="whole" bldLvl="1" animBg="1" rev="0" advAuto="0" spid="280" grpId="6"/>
      <p:bldP build="whole" bldLvl="1" animBg="1" rev="0" advAuto="0" spid="275" grpId="1"/>
      <p:bldP build="whole" bldLvl="1" animBg="1" rev="0" advAuto="0" spid="287" grpId="9"/>
      <p:bldP build="whole" bldLvl="1" animBg="1" rev="0" advAuto="0" spid="281" grpId="7"/>
      <p:bldP build="whole" bldLvl="1" animBg="1" rev="0" advAuto="0" spid="290" grpId="12"/>
      <p:bldP build="whole" bldLvl="1" animBg="1" rev="0" advAuto="0" spid="288" grpId="10"/>
      <p:bldP build="whole" bldLvl="1" animBg="1" rev="0" advAuto="0" spid="279" grpId="5"/>
      <p:bldP build="whole" bldLvl="1" animBg="1" rev="0" advAuto="0" spid="277" grpId="3"/>
      <p:bldP build="whole" bldLvl="1" animBg="1" rev="0" advAuto="0" spid="282" grpId="8"/>
      <p:bldP build="whole" bldLvl="1" animBg="1" rev="0" advAuto="0" spid="289" grpId="11"/>
      <p:bldP build="whole" bldLvl="1" animBg="1" rev="0" advAuto="0" spid="264" grpId="14"/>
      <p:bldP build="whole" bldLvl="1" animBg="1" rev="0" advAuto="0" spid="266" grpId="1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Start with our intuition</a:t>
            </a:r>
          </a:p>
        </p:txBody>
      </p:sp>
      <p:sp>
        <p:nvSpPr>
          <p:cNvPr id="67" name="Shape 67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</a:t>
            </a:r>
          </a:p>
        </p:txBody>
      </p:sp>
      <p:sp>
        <p:nvSpPr>
          <p:cNvPr id="68" name="Shape 68"/>
          <p:cNvSpPr/>
          <p:nvPr>
            <p:ph type="body" idx="4294967295"/>
          </p:nvPr>
        </p:nvSpPr>
        <p:spPr>
          <a:xfrm>
            <a:off x="457200" y="1295400"/>
            <a:ext cx="7497763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What’s the probability/odd/chance of 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getting “head” when tossing a coin?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0.5 if it’s a fair coin.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getting a number larger than 4 with a roll of a die ?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2/6=1/3, if the die is fair one 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drawing either the ace of clubs or the queen of diamonds from a deck of cards (52)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2/52</a:t>
            </a:r>
          </a:p>
        </p:txBody>
      </p:sp>
      <p:pic>
        <p:nvPicPr>
          <p:cNvPr id="69" name="coin_toss.jpg" descr="coin_tos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0" y="1295400"/>
            <a:ext cx="1143000" cy="1800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dice.jpg" descr="dic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2400" y="3657600"/>
            <a:ext cx="987425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cards-main_Full.jpg" descr="cards-main_Full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91200" y="5114925"/>
            <a:ext cx="2324100" cy="17430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" grpId="2"/>
      <p:bldP build="whole" bldLvl="1" animBg="1" rev="0" advAuto="0" spid="70" grpId="3"/>
      <p:bldP build="p" bldLvl="5" animBg="1" rev="0" advAuto="0" spid="68" grpId="1"/>
      <p:bldP build="whole" bldLvl="1" animBg="1" rev="0" advAuto="0" spid="71" grpId="4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Applying addition Rule </a:t>
            </a:r>
          </a:p>
        </p:txBody>
      </p:sp>
      <p:sp>
        <p:nvSpPr>
          <p:cNvPr id="293" name="Shape 293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When you toss a coin 5 times, what’s the probability of getting an even number of heads?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Getting an even number of heads = “getting 0 heads” or “getting 2 heads” or “getting 4 heads”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i.e.,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It’s like addition rule for counting. We decompose the event into smaller events which are easier to count, and each smaller events have no overlap.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So Pr(E)=Pr(E</a:t>
            </a:r>
            <a:r>
              <a:rPr baseline="-25000" sz="2300">
                <a:solidFill>
                  <a:srgbClr val="464653"/>
                </a:solidFill>
              </a:rPr>
              <a:t>0</a:t>
            </a:r>
            <a:r>
              <a:rPr sz="2300">
                <a:solidFill>
                  <a:srgbClr val="464653"/>
                </a:solidFill>
              </a:rPr>
              <a:t>)+Pr(E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)+Pr(E</a:t>
            </a:r>
            <a:r>
              <a:rPr baseline="-25000" sz="2300">
                <a:solidFill>
                  <a:srgbClr val="464653"/>
                </a:solidFill>
              </a:rPr>
              <a:t>4</a:t>
            </a:r>
            <a:r>
              <a:rPr sz="2300">
                <a:solidFill>
                  <a:srgbClr val="464653"/>
                </a:solidFill>
              </a:rPr>
              <a:t>)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Try to find Pr(E</a:t>
            </a:r>
            <a:r>
              <a:rPr baseline="-25000" sz="2300">
                <a:solidFill>
                  <a:srgbClr val="464653"/>
                </a:solidFill>
              </a:rPr>
              <a:t>0</a:t>
            </a:r>
            <a:r>
              <a:rPr sz="2300">
                <a:solidFill>
                  <a:srgbClr val="464653"/>
                </a:solidFill>
              </a:rPr>
              <a:t>), Pr(E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), and Pr(E</a:t>
            </a:r>
            <a:r>
              <a:rPr baseline="-25000" sz="2300">
                <a:solidFill>
                  <a:srgbClr val="464653"/>
                </a:solidFill>
              </a:rPr>
              <a:t>4</a:t>
            </a:r>
            <a:r>
              <a:rPr sz="2300">
                <a:solidFill>
                  <a:srgbClr val="464653"/>
                </a:solidFill>
              </a:rPr>
              <a:t>)…</a:t>
            </a:r>
          </a:p>
        </p:txBody>
      </p:sp>
      <p:sp>
        <p:nvSpPr>
          <p:cNvPr id="294" name="Shape 29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30</a:t>
            </a:r>
          </a:p>
        </p:txBody>
      </p:sp>
      <p:pic>
        <p:nvPicPr>
          <p:cNvPr id="295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200" y="2895600"/>
            <a:ext cx="2025650" cy="41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93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 of applying rules</a:t>
            </a:r>
          </a:p>
        </p:txBody>
      </p:sp>
      <p:sp>
        <p:nvSpPr>
          <p:cNvPr id="298" name="Shape 29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31</a:t>
            </a:r>
          </a:p>
        </p:txBody>
      </p:sp>
      <p:sp>
        <p:nvSpPr>
          <p:cNvPr id="299" name="Shape 299"/>
          <p:cNvSpPr/>
          <p:nvPr>
            <p:ph type="body" idx="4294967295"/>
          </p:nvPr>
        </p:nvSpPr>
        <p:spPr>
          <a:xfrm>
            <a:off x="457200" y="1219200"/>
            <a:ext cx="8229600" cy="5486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78154" indent="-395604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800"/>
              <a:t>The professor is randomly picking 3 students  from a class of 24 students to quiz. What’s the prob. that you or your best friend (or both) is selected?</a:t>
            </a:r>
            <a:endParaRPr sz="2800"/>
          </a:p>
          <a:p>
            <a:pPr lvl="1" marL="718255" indent="-361068"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Calculate it directly:</a:t>
            </a:r>
            <a:endParaRPr sz="2300">
              <a:solidFill>
                <a:srgbClr val="464653"/>
              </a:solidFill>
            </a:endParaRPr>
          </a:p>
          <a:p>
            <a:pPr lvl="2" marL="985043" indent="-353218">
              <a:spcBef>
                <a:spcPts val="500"/>
              </a:spcBef>
              <a:buClr>
                <a:srgbClr val="BCBCBC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000"/>
              <a:t>|E|: how many ways are there to pick 3 students so that either you or your best friend or both of you are selected.</a:t>
            </a:r>
            <a:endParaRPr sz="2000"/>
          </a:p>
          <a:p>
            <a:pPr lvl="1" marL="639762" indent="-282575"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1" marL="718255" indent="-361068"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Or:  Let E1 be the event that you are selected, E2: your best friend is selected</a:t>
            </a:r>
            <a:endParaRPr sz="2300">
              <a:solidFill>
                <a:srgbClr val="464653"/>
              </a:solidFill>
            </a:endParaRPr>
          </a:p>
          <a:p>
            <a:pPr lvl="1" marL="639762" indent="-282575"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1" marL="639762" indent="-282575">
              <a:spcBef>
                <a:spcPts val="500"/>
              </a:spcBef>
              <a:buClr>
                <a:srgbClr val="9FB8CD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2" marL="985043" indent="-353218">
              <a:spcBef>
                <a:spcPts val="500"/>
              </a:spcBef>
              <a:buClr>
                <a:srgbClr val="BCBCBC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000"/>
              <a:t>Is                    an empty event? </a:t>
            </a:r>
          </a:p>
        </p:txBody>
      </p:sp>
      <p:pic>
        <p:nvPicPr>
          <p:cNvPr id="300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1600" y="5029200"/>
            <a:ext cx="5972175" cy="512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76400" y="5562600"/>
            <a:ext cx="1158875" cy="5127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Exercise: addition rule</a:t>
            </a:r>
          </a:p>
        </p:txBody>
      </p:sp>
      <p:sp>
        <p:nvSpPr>
          <p:cNvPr id="304" name="Shape 304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You draw 2 cards randomly from a deck of 52 cards, what’s the probability that the 2 cards have the same value or are of the same color ?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You draw 2 cards randomly from a deck of 52 cards, what’s the probability that the 2 cards have the same value or are of the same suit ?</a:t>
            </a:r>
          </a:p>
        </p:txBody>
      </p:sp>
      <p:sp>
        <p:nvSpPr>
          <p:cNvPr id="305" name="Shape 30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32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Probability: outline</a:t>
            </a:r>
          </a:p>
        </p:txBody>
      </p:sp>
      <p:sp>
        <p:nvSpPr>
          <p:cNvPr id="308" name="Shape 30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33</a:t>
            </a:r>
          </a:p>
        </p:txBody>
      </p:sp>
      <p:sp>
        <p:nvSpPr>
          <p:cNvPr id="309" name="Shape 309"/>
          <p:cNvSpPr/>
          <p:nvPr>
            <p:ph type="body" idx="4294967295"/>
          </p:nvPr>
        </p:nvSpPr>
        <p:spPr>
          <a:xfrm>
            <a:off x="3810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8D8DE"/>
                </a:solidFill>
              </a:rPr>
              <a:t>Introduction</a:t>
            </a:r>
            <a:endParaRPr sz="20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Experiment, event, sample space</a:t>
            </a:r>
            <a:endParaRPr sz="23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Probability of events</a:t>
            </a:r>
            <a:endParaRPr sz="2300">
              <a:solidFill>
                <a:srgbClr val="D8D8DE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8D8DE"/>
                </a:solidFill>
              </a:rPr>
              <a:t>Calculate Probability through counting</a:t>
            </a:r>
            <a:endParaRPr sz="20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Examples, exercises</a:t>
            </a:r>
            <a:endParaRPr sz="2300">
              <a:solidFill>
                <a:srgbClr val="D8D8DE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8D8DE"/>
                </a:solidFill>
              </a:rPr>
              <a:t>Sum rule and general sum rule</a:t>
            </a:r>
            <a:endParaRPr sz="2000">
              <a:solidFill>
                <a:srgbClr val="D8D8DE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D8D8DE"/>
                </a:solidFill>
              </a:rPr>
              <a:t>Examples and exercises</a:t>
            </a:r>
            <a:endParaRPr sz="2300">
              <a:solidFill>
                <a:srgbClr val="D8D8DE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Product rule and general product rule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Conditional probability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42900" indent="-342900">
              <a:defRPr>
                <a:solidFill>
                  <a:srgbClr val="444455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Independent event</a:t>
            </a:r>
          </a:p>
        </p:txBody>
      </p:sp>
      <p:sp>
        <p:nvSpPr>
          <p:cNvPr id="312" name="Shape 31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34</a:t>
            </a:r>
          </a:p>
        </p:txBody>
      </p:sp>
      <p:sp>
        <p:nvSpPr>
          <p:cNvPr id="313" name="Shape 313"/>
          <p:cNvSpPr/>
          <p:nvPr>
            <p:ph type="body" idx="4294967295"/>
          </p:nvPr>
        </p:nvSpPr>
        <p:spPr>
          <a:xfrm>
            <a:off x="457200" y="1524000"/>
            <a:ext cx="822960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Two events, E</a:t>
            </a:r>
            <a:r>
              <a:rPr baseline="-25000" sz="2600"/>
              <a:t>1</a:t>
            </a:r>
            <a:r>
              <a:rPr sz="2600"/>
              <a:t> and E</a:t>
            </a:r>
            <a:r>
              <a:rPr baseline="-25000" sz="2600"/>
              <a:t>2</a:t>
            </a:r>
            <a:r>
              <a:rPr sz="2600"/>
              <a:t>, are said to be</a:t>
            </a:r>
            <a:r>
              <a:rPr b="1" sz="2600"/>
              <a:t> </a:t>
            </a:r>
            <a:r>
              <a:rPr sz="2600">
                <a:solidFill>
                  <a:srgbClr val="C00000"/>
                </a:solidFill>
              </a:rPr>
              <a:t>independent </a:t>
            </a:r>
            <a:r>
              <a:rPr sz="2600"/>
              <a:t>if occurrence of E</a:t>
            </a:r>
            <a:r>
              <a:rPr baseline="-25000" sz="2600"/>
              <a:t>1</a:t>
            </a:r>
            <a:r>
              <a:rPr sz="2600"/>
              <a:t> event is not influenced by occurrence (or non-occurrence) of E</a:t>
            </a:r>
            <a:r>
              <a:rPr baseline="-25000" sz="2600"/>
              <a:t>2</a:t>
            </a:r>
            <a:r>
              <a:rPr sz="2600"/>
              <a:t>, and vice versa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 Tossing of a coin for 10 times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“getting a head on first toss”, and “getting a head on second toss”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“getting 9 heads on first 9 tosses”, “getting a tail on 10</a:t>
            </a:r>
            <a:r>
              <a:rPr baseline="30000" sz="2300">
                <a:solidFill>
                  <a:srgbClr val="464653"/>
                </a:solidFill>
              </a:rPr>
              <a:t>th</a:t>
            </a:r>
            <a:r>
              <a:rPr sz="2300">
                <a:solidFill>
                  <a:srgbClr val="464653"/>
                </a:solidFill>
              </a:rPr>
              <a:t> toss”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3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42900" indent="-342900">
              <a:defRPr>
                <a:solidFill>
                  <a:srgbClr val="444455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Independent event</a:t>
            </a:r>
          </a:p>
        </p:txBody>
      </p:sp>
      <p:sp>
        <p:nvSpPr>
          <p:cNvPr id="316" name="Shape 31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35</a:t>
            </a:r>
          </a:p>
        </p:txBody>
      </p:sp>
      <p:sp>
        <p:nvSpPr>
          <p:cNvPr id="317" name="Shape 317"/>
          <p:cNvSpPr/>
          <p:nvPr>
            <p:ph type="body" idx="4294967295"/>
          </p:nvPr>
        </p:nvSpPr>
        <p:spPr>
          <a:xfrm>
            <a:off x="457200" y="1524000"/>
            <a:ext cx="822960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b="1" sz="2600"/>
              <a:t> </a:t>
            </a:r>
            <a:r>
              <a:rPr sz="2600"/>
              <a:t>A drawer contains 3 red paperclips, 4 green paperclips, and 5 blue paperclips.  One paperclip is taken from the drawer and then replaced.  Another paperclip is taken from the drawer.  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E1: the first paperclip is red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E2: the second paperclip is blue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E1 and E2 are independent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Typically, independent events refer to 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0000"/>
                </a:solidFill>
              </a:rPr>
              <a:t>Different and independent aspects of experiment outcome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31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>
                <a:solidFill>
                  <a:srgbClr val="464653"/>
                </a:solidFill>
              </a:defRPr>
            </a:pPr>
          </a:p>
        </p:txBody>
      </p:sp>
      <p:sp>
        <p:nvSpPr>
          <p:cNvPr id="320" name="Shape 320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b="1" sz="2600"/>
              <a:t> </a:t>
            </a:r>
            <a:r>
              <a:rPr sz="2600"/>
              <a:t>A drawer contains 3 red paperclips, 4 green paperclips, and 5 blue paperclips.  One paperclip is taken from the drawer </a:t>
            </a:r>
            <a:r>
              <a:rPr sz="2600">
                <a:solidFill>
                  <a:srgbClr val="FF0000"/>
                </a:solidFill>
              </a:rPr>
              <a:t>and not put back in the drawer</a:t>
            </a:r>
            <a:r>
              <a:rPr sz="2600"/>
              <a:t>.  Another paperclip is taken from the drawer.  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E1: the first paperclip is red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E2: the second paperclip is blue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Are E1 and E2  independent?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0000"/>
                </a:solidFill>
              </a:rPr>
              <a:t>If E1 happens, </a:t>
            </a:r>
          </a:p>
        </p:txBody>
      </p:sp>
      <p:sp>
        <p:nvSpPr>
          <p:cNvPr id="321" name="Shape 32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36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42900" indent="-342900">
              <a:defRPr>
                <a:solidFill>
                  <a:srgbClr val="444455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Independent event: example</a:t>
            </a:r>
          </a:p>
        </p:txBody>
      </p:sp>
      <p:sp>
        <p:nvSpPr>
          <p:cNvPr id="324" name="Shape 32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37</a:t>
            </a:r>
          </a:p>
        </p:txBody>
      </p:sp>
      <p:sp>
        <p:nvSpPr>
          <p:cNvPr id="325" name="Shape 325"/>
          <p:cNvSpPr/>
          <p:nvPr>
            <p:ph type="body" idx="4294967295"/>
          </p:nvPr>
        </p:nvSpPr>
        <p:spPr>
          <a:xfrm>
            <a:off x="457200" y="1524000"/>
            <a:ext cx="822960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Choosing a committee of three people from a club with 8 men and 12 women, “the committee has a woman” (E</a:t>
            </a:r>
            <a:r>
              <a:rPr baseline="-25000" sz="2600"/>
              <a:t>1</a:t>
            </a:r>
            <a:r>
              <a:rPr sz="2600"/>
              <a:t>) and “the committee has a man” (E</a:t>
            </a:r>
            <a:r>
              <a:rPr baseline="-25000" sz="2600"/>
              <a:t>2</a:t>
            </a:r>
            <a:r>
              <a:rPr sz="2600"/>
              <a:t>)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If E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occurs, …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If E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does not occur (i.e., the committee has no woman), then E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occurs for sure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So, E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and E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are not independent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25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Product rule (Multiplication rule)</a:t>
            </a:r>
          </a:p>
        </p:txBody>
      </p:sp>
      <p:sp>
        <p:nvSpPr>
          <p:cNvPr id="328" name="Shape 32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38</a:t>
            </a:r>
          </a:p>
        </p:txBody>
      </p:sp>
      <p:sp>
        <p:nvSpPr>
          <p:cNvPr id="329" name="Shape 329"/>
          <p:cNvSpPr/>
          <p:nvPr>
            <p:ph type="body" idx="4294967295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E</a:t>
            </a:r>
            <a:r>
              <a:rPr baseline="-25000" sz="2600"/>
              <a:t>1</a:t>
            </a:r>
            <a:r>
              <a:rPr sz="2600"/>
              <a:t> and E</a:t>
            </a:r>
            <a:r>
              <a:rPr baseline="-25000" sz="2600"/>
              <a:t>2</a:t>
            </a:r>
            <a:r>
              <a:rPr sz="2600"/>
              <a:t> are independent events in a given experiment, then the probability that </a:t>
            </a:r>
            <a:r>
              <a:rPr sz="2600">
                <a:solidFill>
                  <a:srgbClr val="C00000"/>
                </a:solidFill>
              </a:rPr>
              <a:t>both E</a:t>
            </a:r>
            <a:r>
              <a:rPr baseline="-25000" sz="2600">
                <a:solidFill>
                  <a:srgbClr val="C00000"/>
                </a:solidFill>
              </a:rPr>
              <a:t>1</a:t>
            </a:r>
            <a:r>
              <a:rPr sz="2600">
                <a:solidFill>
                  <a:srgbClr val="C00000"/>
                </a:solidFill>
              </a:rPr>
              <a:t> and E</a:t>
            </a:r>
            <a:r>
              <a:rPr baseline="-25000" sz="2600">
                <a:solidFill>
                  <a:srgbClr val="C00000"/>
                </a:solidFill>
              </a:rPr>
              <a:t>2</a:t>
            </a:r>
            <a:r>
              <a:rPr sz="2600">
                <a:solidFill>
                  <a:srgbClr val="C00000"/>
                </a:solidFill>
              </a:rPr>
              <a:t> occur</a:t>
            </a:r>
            <a:r>
              <a:rPr sz="2600"/>
              <a:t> is the product of P(E</a:t>
            </a:r>
            <a:r>
              <a:rPr baseline="-25000" sz="2600"/>
              <a:t>1</a:t>
            </a:r>
            <a:r>
              <a:rPr sz="2600"/>
              <a:t>) and P(E</a:t>
            </a:r>
            <a:r>
              <a:rPr baseline="-25000" sz="2600"/>
              <a:t>2</a:t>
            </a:r>
            <a:r>
              <a:rPr sz="2600"/>
              <a:t>): </a:t>
            </a:r>
            <a:endParaRPr sz="26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Prob. of getting two heads in two coin flips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E</a:t>
            </a:r>
            <a:r>
              <a:rPr baseline="-25000" sz="2000"/>
              <a:t>1</a:t>
            </a:r>
            <a:r>
              <a:rPr sz="2000"/>
              <a:t>: getting head in first flip, P(E</a:t>
            </a:r>
            <a:r>
              <a:rPr baseline="-25000" sz="2000"/>
              <a:t>1</a:t>
            </a:r>
            <a:r>
              <a:rPr sz="2000"/>
              <a:t>)=1/2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E</a:t>
            </a:r>
            <a:r>
              <a:rPr baseline="-25000" sz="2000"/>
              <a:t>2</a:t>
            </a:r>
            <a:r>
              <a:rPr sz="2000"/>
              <a:t>: getting head in second flip, P(E</a:t>
            </a:r>
            <a:r>
              <a:rPr baseline="-25000" sz="2000"/>
              <a:t>2</a:t>
            </a:r>
            <a:r>
              <a:rPr sz="2000"/>
              <a:t>)=1/2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E</a:t>
            </a:r>
            <a:r>
              <a:rPr baseline="-25000" sz="2000"/>
              <a:t>1</a:t>
            </a:r>
            <a:r>
              <a:rPr sz="2000"/>
              <a:t> and E</a:t>
            </a:r>
            <a:r>
              <a:rPr baseline="-25000" sz="2000"/>
              <a:t>2</a:t>
            </a:r>
            <a:r>
              <a:rPr sz="2000"/>
              <a:t> are independent </a:t>
            </a:r>
          </a:p>
        </p:txBody>
      </p:sp>
      <p:pic>
        <p:nvPicPr>
          <p:cNvPr id="330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8800" y="2667000"/>
            <a:ext cx="3551238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95400" y="4724400"/>
            <a:ext cx="4330700" cy="457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1" grpId="2"/>
      <p:bldP build="p" bldLvl="5" animBg="1" rev="0" advAuto="0" spid="329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42900" indent="-342900">
              <a:defRPr>
                <a:solidFill>
                  <a:srgbClr val="444455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Independent event</a:t>
            </a:r>
          </a:p>
        </p:txBody>
      </p:sp>
      <p:sp>
        <p:nvSpPr>
          <p:cNvPr id="334" name="Shape 33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39</a:t>
            </a:r>
          </a:p>
        </p:txBody>
      </p:sp>
      <p:sp>
        <p:nvSpPr>
          <p:cNvPr id="335" name="Shape 335"/>
          <p:cNvSpPr/>
          <p:nvPr>
            <p:ph type="body" idx="4294967295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Pick 2 marbles one by one randomly from a bag of 10 black marbles and 10 blue marbles, </a:t>
            </a:r>
            <a:r>
              <a:rPr sz="2800">
                <a:solidFill>
                  <a:srgbClr val="9FB8CD"/>
                </a:solidFill>
              </a:rPr>
              <a:t>with replacement (i.e., first marble drawn is put back to bag)</a:t>
            </a:r>
            <a:endParaRPr sz="2800">
              <a:solidFill>
                <a:srgbClr val="9FB8CD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Prob. of getting a black marble first time and getting a blue marble second time ? 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E</a:t>
            </a:r>
            <a:r>
              <a:rPr baseline="-25000" sz="2400">
                <a:solidFill>
                  <a:srgbClr val="464653"/>
                </a:solidFill>
              </a:rPr>
              <a:t>1</a:t>
            </a:r>
            <a:r>
              <a:rPr sz="2400">
                <a:solidFill>
                  <a:srgbClr val="464653"/>
                </a:solidFill>
              </a:rPr>
              <a:t>: getting a black marble first time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E</a:t>
            </a:r>
            <a:r>
              <a:rPr baseline="-25000" sz="2400">
                <a:solidFill>
                  <a:srgbClr val="464653"/>
                </a:solidFill>
              </a:rPr>
              <a:t>2</a:t>
            </a:r>
            <a:r>
              <a:rPr sz="2400">
                <a:solidFill>
                  <a:srgbClr val="464653"/>
                </a:solidFill>
              </a:rPr>
              <a:t>: getting a blue marble second time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E</a:t>
            </a:r>
            <a:r>
              <a:rPr baseline="-25000" sz="2400">
                <a:solidFill>
                  <a:srgbClr val="464653"/>
                </a:solidFill>
              </a:rPr>
              <a:t>1</a:t>
            </a:r>
            <a:r>
              <a:rPr sz="2400">
                <a:solidFill>
                  <a:srgbClr val="464653"/>
                </a:solidFill>
              </a:rPr>
              <a:t> and E</a:t>
            </a:r>
            <a:r>
              <a:rPr baseline="-25000" sz="2400">
                <a:solidFill>
                  <a:srgbClr val="464653"/>
                </a:solidFill>
              </a:rPr>
              <a:t>2</a:t>
            </a:r>
            <a:r>
              <a:rPr sz="2400">
                <a:solidFill>
                  <a:srgbClr val="464653"/>
                </a:solidFill>
              </a:rPr>
              <a:t> are independent (because of replacement)</a:t>
            </a:r>
          </a:p>
        </p:txBody>
      </p:sp>
      <p:pic>
        <p:nvPicPr>
          <p:cNvPr id="336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800" y="5410200"/>
            <a:ext cx="5730875" cy="8334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6" grpId="2"/>
      <p:bldP build="p" bldLvl="5" animBg="1" rev="0" advAuto="0" spid="3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Our approach</a:t>
            </a:r>
          </a:p>
        </p:txBody>
      </p:sp>
      <p:sp>
        <p:nvSpPr>
          <p:cNvPr id="74" name="Shape 7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</a:t>
            </a:r>
          </a:p>
        </p:txBody>
      </p:sp>
      <p:sp>
        <p:nvSpPr>
          <p:cNvPr id="75" name="Shape 75"/>
          <p:cNvSpPr/>
          <p:nvPr>
            <p:ph type="body" idx="4294967295"/>
          </p:nvPr>
        </p:nvSpPr>
        <p:spPr>
          <a:xfrm>
            <a:off x="228600" y="1142999"/>
            <a:ext cx="8458200" cy="4983164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Divide # of outcomes of interests by total # of possible outcomes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Hidden assumptions</a:t>
            </a:r>
            <a:r>
              <a:rPr sz="2400"/>
              <a:t>: </a:t>
            </a:r>
            <a:r>
              <a:rPr sz="2600"/>
              <a:t>different outcomes are equally likely to happen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Fair coin (head and tail)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Fair dice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Each card is equally likely to be drawn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5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42900" indent="-342900">
              <a:defRPr>
                <a:solidFill>
                  <a:srgbClr val="444455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What if no replacement ?</a:t>
            </a:r>
          </a:p>
        </p:txBody>
      </p:sp>
      <p:sp>
        <p:nvSpPr>
          <p:cNvPr id="339" name="Shape 33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40</a:t>
            </a:r>
          </a:p>
        </p:txBody>
      </p:sp>
      <p:sp>
        <p:nvSpPr>
          <p:cNvPr id="340" name="Shape 340"/>
          <p:cNvSpPr/>
          <p:nvPr>
            <p:ph type="body" idx="4294967295"/>
          </p:nvPr>
        </p:nvSpPr>
        <p:spPr>
          <a:xfrm>
            <a:off x="457200" y="1371599"/>
            <a:ext cx="8686800" cy="495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Pick 2 marbles one by one randomly from a bag of 10 black marbles and 10 blue marbles, </a:t>
            </a:r>
            <a:r>
              <a:rPr sz="2800">
                <a:solidFill>
                  <a:srgbClr val="9FB8CD"/>
                </a:solidFill>
              </a:rPr>
              <a:t>without replacement (i.e., first marble drawn is not put back)</a:t>
            </a:r>
            <a:endParaRPr sz="2800">
              <a:solidFill>
                <a:srgbClr val="9FB8CD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Prob. of getting a black marble first, and getting a blue marble second time ? 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E</a:t>
            </a:r>
            <a:r>
              <a:rPr baseline="-25000" sz="2400">
                <a:solidFill>
                  <a:srgbClr val="464653"/>
                </a:solidFill>
              </a:rPr>
              <a:t>1</a:t>
            </a:r>
            <a:r>
              <a:rPr sz="2400">
                <a:solidFill>
                  <a:srgbClr val="464653"/>
                </a:solidFill>
              </a:rPr>
              <a:t>: getting a black marble in first draw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E</a:t>
            </a:r>
            <a:r>
              <a:rPr baseline="-25000" sz="2400">
                <a:solidFill>
                  <a:srgbClr val="464653"/>
                </a:solidFill>
              </a:rPr>
              <a:t>2</a:t>
            </a:r>
            <a:r>
              <a:rPr sz="2400">
                <a:solidFill>
                  <a:srgbClr val="464653"/>
                </a:solidFill>
              </a:rPr>
              <a:t>: getting a blue marble in second draw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Are E</a:t>
            </a:r>
            <a:r>
              <a:rPr baseline="-25000" sz="2400">
                <a:solidFill>
                  <a:srgbClr val="464653"/>
                </a:solidFill>
              </a:rPr>
              <a:t>1</a:t>
            </a:r>
            <a:r>
              <a:rPr sz="2400">
                <a:solidFill>
                  <a:srgbClr val="464653"/>
                </a:solidFill>
              </a:rPr>
              <a:t> and E</a:t>
            </a:r>
            <a:r>
              <a:rPr baseline="-25000" sz="2400">
                <a:solidFill>
                  <a:srgbClr val="464653"/>
                </a:solidFill>
              </a:rPr>
              <a:t>2</a:t>
            </a:r>
            <a:r>
              <a:rPr sz="2400">
                <a:solidFill>
                  <a:srgbClr val="464653"/>
                </a:solidFill>
              </a:rPr>
              <a:t> independent ?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C00000"/>
                </a:solidFill>
              </a:rPr>
              <a:t>If E</a:t>
            </a:r>
            <a:r>
              <a:rPr baseline="-25000" sz="2000">
                <a:solidFill>
                  <a:srgbClr val="C00000"/>
                </a:solidFill>
              </a:rPr>
              <a:t>1</a:t>
            </a:r>
            <a:r>
              <a:rPr sz="2000">
                <a:solidFill>
                  <a:srgbClr val="C00000"/>
                </a:solidFill>
              </a:rPr>
              <a:t> occurs, prob. of E</a:t>
            </a:r>
            <a:r>
              <a:rPr baseline="-25000" sz="2000">
                <a:solidFill>
                  <a:srgbClr val="C00000"/>
                </a:solidFill>
              </a:rPr>
              <a:t>2</a:t>
            </a:r>
            <a:r>
              <a:rPr sz="2000">
                <a:solidFill>
                  <a:srgbClr val="C00000"/>
                </a:solidFill>
              </a:rPr>
              <a:t> occurs</a:t>
            </a:r>
            <a:r>
              <a:rPr sz="2000"/>
              <a:t> is 10/19</a:t>
            </a:r>
            <a:endParaRPr sz="2000"/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C00000"/>
                </a:solidFill>
              </a:rPr>
              <a:t>If E</a:t>
            </a:r>
            <a:r>
              <a:rPr baseline="-25000" sz="2000">
                <a:solidFill>
                  <a:srgbClr val="C00000"/>
                </a:solidFill>
              </a:rPr>
              <a:t>1</a:t>
            </a:r>
            <a:r>
              <a:rPr sz="2000">
                <a:solidFill>
                  <a:srgbClr val="C00000"/>
                </a:solidFill>
              </a:rPr>
              <a:t> does not occurs, prob. of E</a:t>
            </a:r>
            <a:r>
              <a:rPr baseline="-25000" sz="2000">
                <a:solidFill>
                  <a:srgbClr val="C00000"/>
                </a:solidFill>
              </a:rPr>
              <a:t>2</a:t>
            </a:r>
            <a:r>
              <a:rPr sz="2000">
                <a:solidFill>
                  <a:srgbClr val="C00000"/>
                </a:solidFill>
              </a:rPr>
              <a:t> </a:t>
            </a:r>
            <a:r>
              <a:rPr sz="2000"/>
              <a:t>occurs is: 9/19 </a:t>
            </a:r>
            <a:endParaRPr sz="2000"/>
          </a:p>
          <a:p>
            <a:pPr lvl="1" marL="669043" indent="-394405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464653"/>
                </a:solidFill>
              </a:rPr>
              <a:t>So, they are not independent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40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/>
          <p:nvPr/>
        </p:nvSpPr>
        <p:spPr>
          <a:xfrm>
            <a:off x="5257800" y="4419600"/>
            <a:ext cx="3733800" cy="19050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43" name="Shape 34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Conditional Probability</a:t>
            </a:r>
          </a:p>
        </p:txBody>
      </p:sp>
      <p:sp>
        <p:nvSpPr>
          <p:cNvPr id="344" name="Shape 34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41</a:t>
            </a:r>
          </a:p>
        </p:txBody>
      </p:sp>
      <p:sp>
        <p:nvSpPr>
          <p:cNvPr id="345" name="Shape 345"/>
          <p:cNvSpPr/>
          <p:nvPr>
            <p:ph type="body" idx="4294967295"/>
          </p:nvPr>
        </p:nvSpPr>
        <p:spPr>
          <a:xfrm>
            <a:off x="228600" y="1600200"/>
            <a:ext cx="84582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C00000"/>
                </a:solidFill>
              </a:rPr>
              <a:t>Probability of E</a:t>
            </a:r>
            <a:r>
              <a:rPr baseline="-25000" sz="2600">
                <a:solidFill>
                  <a:srgbClr val="C00000"/>
                </a:solidFill>
              </a:rPr>
              <a:t>1</a:t>
            </a:r>
            <a:r>
              <a:rPr sz="2600">
                <a:solidFill>
                  <a:srgbClr val="C00000"/>
                </a:solidFill>
              </a:rPr>
              <a:t> given that E</a:t>
            </a:r>
            <a:r>
              <a:rPr baseline="-25000" sz="2600">
                <a:solidFill>
                  <a:srgbClr val="C00000"/>
                </a:solidFill>
              </a:rPr>
              <a:t>2 </a:t>
            </a:r>
            <a:r>
              <a:rPr sz="2600">
                <a:solidFill>
                  <a:srgbClr val="C00000"/>
                </a:solidFill>
              </a:rPr>
              <a:t>occurs, P (E</a:t>
            </a:r>
            <a:r>
              <a:rPr baseline="-25000" sz="2600">
                <a:solidFill>
                  <a:srgbClr val="C00000"/>
                </a:solidFill>
              </a:rPr>
              <a:t>1</a:t>
            </a:r>
            <a:r>
              <a:rPr sz="2600">
                <a:solidFill>
                  <a:srgbClr val="C00000"/>
                </a:solidFill>
              </a:rPr>
              <a:t>|E</a:t>
            </a:r>
            <a:r>
              <a:rPr baseline="-25000" sz="2600">
                <a:solidFill>
                  <a:srgbClr val="C00000"/>
                </a:solidFill>
              </a:rPr>
              <a:t>2</a:t>
            </a:r>
            <a:r>
              <a:rPr sz="2600">
                <a:solidFill>
                  <a:srgbClr val="C00000"/>
                </a:solidFill>
              </a:rPr>
              <a:t>), </a:t>
            </a:r>
            <a:r>
              <a:rPr sz="2600"/>
              <a:t>is given by:</a:t>
            </a:r>
            <a:endParaRPr sz="2600"/>
          </a:p>
          <a:p>
            <a:pPr lvl="1" marL="547687" indent="-273050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1" marL="547687" indent="-273050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C00000"/>
                </a:solidFill>
              </a:rPr>
              <a:t>Given E</a:t>
            </a:r>
            <a:r>
              <a:rPr baseline="-25000" sz="2600">
                <a:solidFill>
                  <a:srgbClr val="C00000"/>
                </a:solidFill>
              </a:rPr>
              <a:t>2</a:t>
            </a:r>
            <a:r>
              <a:rPr sz="2600">
                <a:solidFill>
                  <a:srgbClr val="C00000"/>
                </a:solidFill>
              </a:rPr>
              <a:t> occurs</a:t>
            </a:r>
            <a:r>
              <a:rPr sz="2600"/>
              <a:t>, our sample space is now E</a:t>
            </a:r>
            <a:r>
              <a:rPr baseline="-25000" sz="2600"/>
              <a:t>2</a:t>
            </a:r>
            <a:endParaRPr baseline="-30700" sz="20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Prob. that E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happens equals </a:t>
            </a:r>
            <a:endParaRPr sz="2300">
              <a:solidFill>
                <a:srgbClr val="464653"/>
              </a:solidFill>
            </a:endParaRPr>
          </a:p>
          <a:p>
            <a:pPr lvl="1" marL="273050" indent="1587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to # of outcomes in E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(and E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) </a:t>
            </a:r>
            <a:endParaRPr sz="2300">
              <a:solidFill>
                <a:srgbClr val="464653"/>
              </a:solidFill>
            </a:endParaRPr>
          </a:p>
          <a:p>
            <a:pPr lvl="1" marL="273050" indent="1587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divided by sample space size,</a:t>
            </a:r>
            <a:endParaRPr sz="2300">
              <a:solidFill>
                <a:srgbClr val="464653"/>
              </a:solidFill>
            </a:endParaRPr>
          </a:p>
          <a:p>
            <a:pPr lvl="1" marL="273050" indent="1587">
              <a:lnSpc>
                <a:spcPct val="9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and hence above definition.</a:t>
            </a:r>
          </a:p>
        </p:txBody>
      </p:sp>
      <p:pic>
        <p:nvPicPr>
          <p:cNvPr id="346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" y="1981200"/>
            <a:ext cx="7391400" cy="1447800"/>
          </a:xfrm>
          <a:prstGeom prst="rect">
            <a:avLst/>
          </a:prstGeom>
          <a:ln w="12700">
            <a:miter lim="400000"/>
          </a:ln>
        </p:spPr>
      </p:pic>
      <p:sp>
        <p:nvSpPr>
          <p:cNvPr id="347" name="Shape 347"/>
          <p:cNvSpPr/>
          <p:nvPr/>
        </p:nvSpPr>
        <p:spPr>
          <a:xfrm>
            <a:off x="6629400" y="4724400"/>
            <a:ext cx="1752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E6E8EF"/>
              </a:gs>
              <a:gs pos="50000">
                <a:srgbClr val="CCD0E0"/>
              </a:gs>
              <a:gs pos="100000">
                <a:srgbClr val="ADB3CF"/>
              </a:gs>
            </a:gsLst>
            <a:lin ang="13500000"/>
          </a:gra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48" name="Shape 348"/>
          <p:cNvSpPr/>
          <p:nvPr/>
        </p:nvSpPr>
        <p:spPr>
          <a:xfrm>
            <a:off x="8610600" y="44958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349" name="Shape 349"/>
          <p:cNvSpPr/>
          <p:nvPr/>
        </p:nvSpPr>
        <p:spPr>
          <a:xfrm>
            <a:off x="7840662" y="4887912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2</a:t>
            </a:r>
          </a:p>
        </p:txBody>
      </p:sp>
      <p:sp>
        <p:nvSpPr>
          <p:cNvPr id="350" name="Shape 350"/>
          <p:cNvSpPr/>
          <p:nvPr/>
        </p:nvSpPr>
        <p:spPr>
          <a:xfrm>
            <a:off x="5935662" y="48006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</a:p>
        </p:txBody>
      </p:sp>
      <p:pic>
        <p:nvPicPr>
          <p:cNvPr id="351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29400" y="6172200"/>
            <a:ext cx="914400" cy="398463"/>
          </a:xfrm>
          <a:prstGeom prst="rect">
            <a:avLst/>
          </a:prstGeom>
          <a:ln w="12700">
            <a:miter lim="400000"/>
          </a:ln>
        </p:spPr>
      </p:pic>
      <p:sp>
        <p:nvSpPr>
          <p:cNvPr id="352" name="Shape 352"/>
          <p:cNvSpPr/>
          <p:nvPr/>
        </p:nvSpPr>
        <p:spPr>
          <a:xfrm flipV="1">
            <a:off x="7010400" y="5791199"/>
            <a:ext cx="76201" cy="3810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53" name="Shape 353"/>
          <p:cNvSpPr/>
          <p:nvPr/>
        </p:nvSpPr>
        <p:spPr>
          <a:xfrm>
            <a:off x="5715000" y="4724400"/>
            <a:ext cx="1752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7" grpId="3"/>
      <p:bldP build="whole" bldLvl="1" animBg="1" rev="0" advAuto="0" spid="349" grpId="5"/>
      <p:bldP build="whole" bldLvl="1" animBg="1" rev="0" advAuto="0" spid="348" grpId="4"/>
      <p:bldP build="whole" bldLvl="1" animBg="1" rev="0" advAuto="0" spid="342" grpId="1"/>
      <p:bldP build="whole" bldLvl="1" animBg="1" rev="0" advAuto="0" spid="351" grpId="7"/>
      <p:bldP build="whole" bldLvl="1" animBg="1" rev="0" advAuto="0" spid="352" grpId="8"/>
      <p:bldP build="whole" bldLvl="1" animBg="1" rev="0" advAuto="0" spid="353" grpId="9"/>
      <p:bldP build="p" bldLvl="5" animBg="1" rev="0" advAuto="0" spid="345" grpId="10"/>
      <p:bldP build="whole" bldLvl="1" animBg="1" rev="0" advAuto="0" spid="344" grpId="2"/>
      <p:bldP build="whole" bldLvl="1" animBg="1" rev="0" advAuto="0" spid="350" grpId="6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General Product Rule*</a:t>
            </a:r>
          </a:p>
        </p:txBody>
      </p:sp>
      <p:sp>
        <p:nvSpPr>
          <p:cNvPr id="356" name="Shape 35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42</a:t>
            </a:r>
          </a:p>
        </p:txBody>
      </p:sp>
      <p:sp>
        <p:nvSpPr>
          <p:cNvPr id="357" name="Shape 357"/>
          <p:cNvSpPr/>
          <p:nvPr>
            <p:ph type="body" idx="4294967295"/>
          </p:nvPr>
        </p:nvSpPr>
        <p:spPr>
          <a:xfrm>
            <a:off x="228600" y="1600200"/>
            <a:ext cx="86868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Conditional probability                                       leads to general product rule: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E</a:t>
            </a:r>
            <a:r>
              <a:rPr baseline="-25000" sz="2600"/>
              <a:t>1</a:t>
            </a:r>
            <a:r>
              <a:rPr sz="2600"/>
              <a:t> and E</a:t>
            </a:r>
            <a:r>
              <a:rPr baseline="-25000" sz="2600"/>
              <a:t>2</a:t>
            </a:r>
            <a:r>
              <a:rPr sz="2600"/>
              <a:t> are any events in a given experiment, the probability that </a:t>
            </a:r>
            <a:r>
              <a:rPr sz="2600">
                <a:solidFill>
                  <a:srgbClr val="FF0000"/>
                </a:solidFill>
              </a:rPr>
              <a:t>both E</a:t>
            </a:r>
            <a:r>
              <a:rPr baseline="-25000" sz="2600">
                <a:solidFill>
                  <a:srgbClr val="FF0000"/>
                </a:solidFill>
              </a:rPr>
              <a:t>1</a:t>
            </a:r>
            <a:r>
              <a:rPr sz="2600">
                <a:solidFill>
                  <a:srgbClr val="FF0000"/>
                </a:solidFill>
              </a:rPr>
              <a:t> and E</a:t>
            </a:r>
            <a:r>
              <a:rPr baseline="-25000" sz="2600">
                <a:solidFill>
                  <a:srgbClr val="FF0000"/>
                </a:solidFill>
              </a:rPr>
              <a:t>2</a:t>
            </a:r>
            <a:r>
              <a:rPr sz="2600">
                <a:solidFill>
                  <a:srgbClr val="FF0000"/>
                </a:solidFill>
              </a:rPr>
              <a:t> occur</a:t>
            </a:r>
            <a:r>
              <a:rPr sz="2600"/>
              <a:t> is given by</a:t>
            </a:r>
            <a:endParaRPr sz="2600"/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00"/>
              <a:t>	 </a:t>
            </a:r>
          </a:p>
        </p:txBody>
      </p:sp>
      <p:pic>
        <p:nvPicPr>
          <p:cNvPr id="358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" y="4267200"/>
            <a:ext cx="4114800" cy="955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57600" y="1371600"/>
            <a:ext cx="3581400" cy="935038"/>
          </a:xfrm>
          <a:prstGeom prst="rect">
            <a:avLst/>
          </a:prstGeom>
          <a:ln w="12700">
            <a:miter lim="400000"/>
          </a:ln>
        </p:spPr>
      </p:pic>
      <p:sp>
        <p:nvSpPr>
          <p:cNvPr id="360" name="Shape 360"/>
          <p:cNvSpPr/>
          <p:nvPr/>
        </p:nvSpPr>
        <p:spPr>
          <a:xfrm>
            <a:off x="5257800" y="4419600"/>
            <a:ext cx="3733800" cy="19050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61" name="Shape 361"/>
          <p:cNvSpPr/>
          <p:nvPr/>
        </p:nvSpPr>
        <p:spPr>
          <a:xfrm>
            <a:off x="6629400" y="4724400"/>
            <a:ext cx="1752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E6E8EF"/>
              </a:gs>
              <a:gs pos="50000">
                <a:srgbClr val="CCD0E0"/>
              </a:gs>
              <a:gs pos="100000">
                <a:srgbClr val="ADB3CF"/>
              </a:gs>
            </a:gsLst>
            <a:lin ang="13500000"/>
          </a:gra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62" name="Shape 362"/>
          <p:cNvSpPr/>
          <p:nvPr/>
        </p:nvSpPr>
        <p:spPr>
          <a:xfrm>
            <a:off x="8610600" y="44958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363" name="Shape 363"/>
          <p:cNvSpPr/>
          <p:nvPr/>
        </p:nvSpPr>
        <p:spPr>
          <a:xfrm>
            <a:off x="7840662" y="4887912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2</a:t>
            </a:r>
          </a:p>
        </p:txBody>
      </p:sp>
      <p:sp>
        <p:nvSpPr>
          <p:cNvPr id="364" name="Shape 364"/>
          <p:cNvSpPr/>
          <p:nvPr/>
        </p:nvSpPr>
        <p:spPr>
          <a:xfrm>
            <a:off x="5935662" y="4800600"/>
            <a:ext cx="3413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E</a:t>
            </a:r>
            <a:r>
              <a:rPr baseline="-25000"/>
              <a:t>1</a:t>
            </a:r>
          </a:p>
        </p:txBody>
      </p:sp>
      <p:pic>
        <p:nvPicPr>
          <p:cNvPr id="365" name="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29400" y="6172200"/>
            <a:ext cx="914400" cy="398463"/>
          </a:xfrm>
          <a:prstGeom prst="rect">
            <a:avLst/>
          </a:prstGeom>
          <a:ln w="12700">
            <a:miter lim="400000"/>
          </a:ln>
        </p:spPr>
      </p:pic>
      <p:sp>
        <p:nvSpPr>
          <p:cNvPr id="366" name="Shape 366"/>
          <p:cNvSpPr/>
          <p:nvPr/>
        </p:nvSpPr>
        <p:spPr>
          <a:xfrm>
            <a:off x="5715000" y="4724400"/>
            <a:ext cx="17526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67" name="Shape 367"/>
          <p:cNvSpPr/>
          <p:nvPr/>
        </p:nvSpPr>
        <p:spPr>
          <a:xfrm flipV="1">
            <a:off x="7010400" y="5791199"/>
            <a:ext cx="76201" cy="3810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3" grpId="6"/>
      <p:bldP build="whole" bldLvl="1" animBg="1" rev="0" advAuto="0" spid="362" grpId="5"/>
      <p:bldP build="whole" bldLvl="1" animBg="1" rev="0" advAuto="0" spid="365" grpId="8"/>
      <p:bldP build="whole" bldLvl="1" animBg="1" rev="0" advAuto="0" spid="366" grpId="9"/>
      <p:bldP build="whole" bldLvl="1" animBg="1" rev="0" advAuto="0" spid="361" grpId="4"/>
      <p:bldP build="whole" bldLvl="1" animBg="1" rev="0" advAuto="0" spid="367" grpId="10"/>
      <p:bldP build="p" bldLvl="5" animBg="1" rev="0" advAuto="0" spid="357" grpId="1"/>
      <p:bldP build="whole" bldLvl="1" animBg="1" rev="0" advAuto="0" spid="358" grpId="2"/>
      <p:bldP build="whole" bldLvl="1" animBg="1" rev="0" advAuto="0" spid="360" grpId="3"/>
      <p:bldP build="whole" bldLvl="1" animBg="1" rev="0" advAuto="0" spid="364" grpId="7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Using product rule</a:t>
            </a:r>
          </a:p>
        </p:txBody>
      </p:sp>
      <p:sp>
        <p:nvSpPr>
          <p:cNvPr id="370" name="Shape 37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43</a:t>
            </a:r>
          </a:p>
        </p:txBody>
      </p:sp>
      <p:sp>
        <p:nvSpPr>
          <p:cNvPr id="371" name="Shape 371"/>
          <p:cNvSpPr/>
          <p:nvPr>
            <p:ph type="body" idx="4294967295"/>
          </p:nvPr>
        </p:nvSpPr>
        <p:spPr>
          <a:xfrm>
            <a:off x="381000" y="1371600"/>
            <a:ext cx="8305800" cy="4754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Two marbles are chosen from a bag of 3 red, 5 white, and 8 green marbles, without replacement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What’s the probability that both are red ?</a:t>
            </a:r>
            <a:endParaRPr sz="2300">
              <a:solidFill>
                <a:srgbClr val="464653"/>
              </a:solidFill>
            </a:endParaRPr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000"/>
              <a:t>Pr(</a:t>
            </a:r>
            <a:r>
              <a:rPr sz="2000">
                <a:solidFill>
                  <a:srgbClr val="C00000"/>
                </a:solidFill>
              </a:rPr>
              <a:t>first one is red</a:t>
            </a:r>
            <a:r>
              <a:rPr sz="2000"/>
              <a:t> and </a:t>
            </a:r>
            <a:r>
              <a:rPr sz="2000">
                <a:solidFill>
                  <a:srgbClr val="0070C0"/>
                </a:solidFill>
              </a:rPr>
              <a:t>second one is red</a:t>
            </a:r>
            <a:r>
              <a:rPr sz="2000"/>
              <a:t>) =?</a:t>
            </a:r>
            <a:endParaRPr sz="2000"/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000"/>
              <a:t>Pr (First one is red)=3/16</a:t>
            </a:r>
            <a:endParaRPr sz="2000"/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000"/>
              <a:t>Pr (second one is red | first one is red) = 2/15</a:t>
            </a:r>
            <a:endParaRPr sz="2000"/>
          </a:p>
          <a:p>
            <a:pPr lvl="2" marL="942975" indent="-285750">
              <a:spcBef>
                <a:spcPts val="500"/>
              </a:spcBef>
              <a:buClr>
                <a:srgbClr val="BCBCBC"/>
              </a:buClr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000"/>
              <a:t>Pr (</a:t>
            </a:r>
            <a:r>
              <a:rPr sz="2000">
                <a:solidFill>
                  <a:srgbClr val="C00000"/>
                </a:solidFill>
              </a:rPr>
              <a:t>first one is red</a:t>
            </a:r>
            <a:r>
              <a:rPr sz="2000"/>
              <a:t> and </a:t>
            </a:r>
            <a:r>
              <a:rPr sz="2000">
                <a:solidFill>
                  <a:srgbClr val="0070C0"/>
                </a:solidFill>
              </a:rPr>
              <a:t>second one is red</a:t>
            </a:r>
            <a:r>
              <a:rPr sz="2000"/>
              <a:t>) </a:t>
            </a:r>
            <a:endParaRPr sz="2000"/>
          </a:p>
          <a:p>
            <a:pPr lvl="2" marL="228600" indent="428625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C00000"/>
                </a:solidFill>
              </a:rPr>
              <a:t>  = Pr(first one is red</a:t>
            </a:r>
            <a:r>
              <a:rPr sz="2000"/>
              <a:t>) * Pr(</a:t>
            </a:r>
            <a:r>
              <a:rPr sz="2000">
                <a:solidFill>
                  <a:srgbClr val="0070C0"/>
                </a:solidFill>
              </a:rPr>
              <a:t>second one is red </a:t>
            </a:r>
            <a:r>
              <a:rPr sz="2000"/>
              <a:t>| </a:t>
            </a:r>
            <a:r>
              <a:rPr sz="2000">
                <a:solidFill>
                  <a:srgbClr val="C00000"/>
                </a:solidFill>
              </a:rPr>
              <a:t>first one is red</a:t>
            </a:r>
            <a:r>
              <a:rPr sz="2000"/>
              <a:t>) </a:t>
            </a:r>
            <a:endParaRPr sz="2000"/>
          </a:p>
          <a:p>
            <a:pPr lvl="2" marL="228600" indent="428625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/>
              <a:t>  = 3/16*2/15</a:t>
            </a:r>
          </a:p>
        </p:txBody>
      </p:sp>
      <p:pic>
        <p:nvPicPr>
          <p:cNvPr id="372" name="PAB4159.jpg" descr="PAB4159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91400" y="2209800"/>
            <a:ext cx="1447800" cy="21875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71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Using product rule</a:t>
            </a:r>
          </a:p>
        </p:txBody>
      </p:sp>
      <p:sp>
        <p:nvSpPr>
          <p:cNvPr id="375" name="Shape 37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44</a:t>
            </a:r>
          </a:p>
        </p:txBody>
      </p:sp>
      <p:sp>
        <p:nvSpPr>
          <p:cNvPr id="376" name="Shape 376"/>
          <p:cNvSpPr/>
          <p:nvPr>
            <p:ph type="body" idx="4294967295"/>
          </p:nvPr>
        </p:nvSpPr>
        <p:spPr>
          <a:xfrm>
            <a:off x="381000" y="1371600"/>
            <a:ext cx="8305800" cy="4754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Two marbles are chosen from a bag of 3 red, 5 white, and 8 green marbles, without replacement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What’s the probability that one is white and one is green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Either the first is white, and second is green</a:t>
            </a:r>
            <a:endParaRPr sz="2000"/>
          </a:p>
          <a:p>
            <a:pPr lvl="3" marL="1162276" indent="-293914"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(5/16)*(8/15)</a:t>
            </a: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Or the first is green, and second is white</a:t>
            </a:r>
            <a:endParaRPr sz="2000"/>
          </a:p>
          <a:p>
            <a:pPr lvl="3" marL="1162276" indent="-293914"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(8/16)*(5/15)</a:t>
            </a: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So answer is (5/16)*(8/15)+ (8/16)*(5/15)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76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Probability: outline</a:t>
            </a:r>
          </a:p>
        </p:txBody>
      </p:sp>
      <p:sp>
        <p:nvSpPr>
          <p:cNvPr id="379" name="Shape 37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45</a:t>
            </a:r>
          </a:p>
        </p:txBody>
      </p:sp>
      <p:sp>
        <p:nvSpPr>
          <p:cNvPr id="380" name="Shape 380"/>
          <p:cNvSpPr/>
          <p:nvPr>
            <p:ph type="body" idx="4294967295"/>
          </p:nvPr>
        </p:nvSpPr>
        <p:spPr>
          <a:xfrm>
            <a:off x="3810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ACCC3"/>
                </a:solidFill>
              </a:rPr>
              <a:t>Introduction</a:t>
            </a:r>
            <a:endParaRPr sz="2000">
              <a:solidFill>
                <a:srgbClr val="EACCC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EACCC3"/>
                </a:solidFill>
              </a:rPr>
              <a:t>Experiment, event, sample space</a:t>
            </a:r>
            <a:endParaRPr sz="2300">
              <a:solidFill>
                <a:srgbClr val="EACCC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EACCC3"/>
                </a:solidFill>
              </a:rPr>
              <a:t>Probability of events</a:t>
            </a:r>
            <a:endParaRPr sz="2300">
              <a:solidFill>
                <a:srgbClr val="EACCC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ACCC3"/>
                </a:solidFill>
              </a:rPr>
              <a:t>Calculate Probability through counting</a:t>
            </a:r>
            <a:endParaRPr sz="2000">
              <a:solidFill>
                <a:srgbClr val="EACCC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ACCC3"/>
                </a:solidFill>
              </a:rPr>
              <a:t>Sum rule and general sum rule</a:t>
            </a:r>
            <a:endParaRPr sz="2000">
              <a:solidFill>
                <a:srgbClr val="EACCC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ACCC3"/>
                </a:solidFill>
              </a:rPr>
              <a:t>Product rule and general product rule</a:t>
            </a:r>
            <a:endParaRPr sz="2000">
              <a:solidFill>
                <a:srgbClr val="EACCC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EACCC3"/>
                </a:solidFill>
              </a:rPr>
              <a:t>Conditional probability</a:t>
            </a:r>
            <a:endParaRPr sz="2300">
              <a:solidFill>
                <a:srgbClr val="EACCC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Probability distribution function*</a:t>
            </a:r>
            <a:endParaRPr sz="2600"/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Bernoulli process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 Distribution*</a:t>
            </a:r>
          </a:p>
        </p:txBody>
      </p:sp>
      <p:sp>
        <p:nvSpPr>
          <p:cNvPr id="383" name="Shape 38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46</a:t>
            </a:r>
          </a:p>
        </p:txBody>
      </p:sp>
      <p:sp>
        <p:nvSpPr>
          <p:cNvPr id="384" name="Shape 384"/>
          <p:cNvSpPr/>
          <p:nvPr>
            <p:ph type="body" idx="4294967295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How to handle a biased coin ? 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e.g. getting head is 3 times more likely than getting tail. </a:t>
            </a:r>
            <a:endParaRPr sz="2300">
              <a:solidFill>
                <a:srgbClr val="464653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Sample space is still {H, T}, but outcomes H and T are not equally likely.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Pr(getting head)+Pr (getting tail) = 1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 (getting head)=3* Pr (getting tail)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So we let  </a:t>
            </a:r>
            <a:r>
              <a:rPr sz="2300">
                <a:solidFill>
                  <a:srgbClr val="C00000"/>
                </a:solidFill>
              </a:rPr>
              <a:t>Pr(getting head)=3/4</a:t>
            </a:r>
            <a:endParaRPr sz="2300">
              <a:solidFill>
                <a:srgbClr val="C00000"/>
              </a:solidFill>
            </a:endParaRPr>
          </a:p>
          <a:p>
            <a:pPr lvl="1" marL="236537" indent="166687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00000"/>
                </a:solidFill>
              </a:rPr>
              <a:t>			     Pr (getting tail)=1/4</a:t>
            </a:r>
            <a:endParaRPr sz="2300">
              <a:solidFill>
                <a:srgbClr val="C00000"/>
              </a:solidFill>
            </a:endParaRPr>
          </a:p>
          <a:p>
            <a:pPr lvl="1" marL="236537" indent="166687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00000"/>
                </a:solidFill>
              </a:rPr>
              <a:t>This is called a probability distribution</a:t>
            </a:r>
          </a:p>
        </p:txBody>
      </p:sp>
    </p:spTree>
  </p:cSld>
  <p:clrMapOvr>
    <a:masterClrMapping/>
  </p:clrMapOvr>
  <p:transition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Probability Distribution*</a:t>
            </a:r>
          </a:p>
        </p:txBody>
      </p:sp>
      <p:sp>
        <p:nvSpPr>
          <p:cNvPr id="387" name="Shape 387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47</a:t>
            </a:r>
          </a:p>
        </p:txBody>
      </p:sp>
      <p:sp>
        <p:nvSpPr>
          <p:cNvPr id="388" name="Shape 388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 discrete probability function, p(x), is a function that satisfies the following properties. The probability that x can take a specific value is p(x). </a:t>
            </a:r>
            <a:endParaRPr sz="2600"/>
          </a:p>
          <a:p>
            <a:pPr lvl="1" marL="1114425" indent="-657225">
              <a:spcBef>
                <a:spcPts val="500"/>
              </a:spcBef>
              <a:buClr>
                <a:srgbClr val="9FB8CD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p(x) is non-negative for all real x. </a:t>
            </a:r>
            <a:endParaRPr sz="2300">
              <a:solidFill>
                <a:srgbClr val="464653"/>
              </a:solidFill>
            </a:endParaRPr>
          </a:p>
          <a:p>
            <a:pPr lvl="1" marL="1114425" indent="-657225">
              <a:spcBef>
                <a:spcPts val="500"/>
              </a:spcBef>
              <a:buClr>
                <a:srgbClr val="9FB8CD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 sum of p(x) over all possible values of x is 1, that is </a:t>
            </a:r>
            <a:endParaRPr sz="2300">
              <a:solidFill>
                <a:srgbClr val="464653"/>
              </a:solidFill>
            </a:endParaRPr>
          </a:p>
          <a:p>
            <a:pPr lvl="1" marL="1114425" indent="-657225">
              <a:spcBef>
                <a:spcPts val="500"/>
              </a:spcBef>
              <a:buClr>
                <a:srgbClr val="9FB8CD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One consequence of properties 1 and 2 is:</a:t>
            </a:r>
            <a:endParaRPr sz="2300">
              <a:solidFill>
                <a:srgbClr val="464653"/>
              </a:solidFill>
            </a:endParaRPr>
          </a:p>
          <a:p>
            <a:pPr lvl="1" marL="514350" indent="-5715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      0 ≤ p(x) ≤1. </a:t>
            </a:r>
          </a:p>
        </p:txBody>
      </p:sp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Bernoulli Trials*</a:t>
            </a:r>
          </a:p>
        </p:txBody>
      </p:sp>
      <p:sp>
        <p:nvSpPr>
          <p:cNvPr id="391" name="Shape 39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48</a:t>
            </a:r>
          </a:p>
        </p:txBody>
      </p:sp>
      <p:sp>
        <p:nvSpPr>
          <p:cNvPr id="392" name="Shape 392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b="1" sz="2600"/>
              <a:t>Bernoulli trial</a:t>
            </a:r>
            <a:r>
              <a:rPr sz="2600"/>
              <a:t>: an experiment whose outcome is random and can be either of two possible outcomes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Toss a coin: {H, T}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Gender of a new born: {Girl, Boy}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Guess a number: {Right, Wrong}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…. </a:t>
            </a:r>
          </a:p>
        </p:txBody>
      </p:sp>
    </p:spTree>
  </p:cSld>
  <p:clrMapOvr>
    <a:masterClrMapping/>
  </p:clrMapOvr>
  <p:transition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Bernoulli Process*</a:t>
            </a:r>
          </a:p>
        </p:txBody>
      </p:sp>
      <p:sp>
        <p:nvSpPr>
          <p:cNvPr id="395" name="Shape 39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49</a:t>
            </a:r>
          </a:p>
        </p:txBody>
      </p:sp>
      <p:sp>
        <p:nvSpPr>
          <p:cNvPr id="396" name="Shape 396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Consists of repeatedly performing independent but identical Bernoulli trials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Example: Tossing a coin five times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 is the probability of getting exactly three heads?</a:t>
            </a:r>
            <a:endParaRPr sz="2300">
              <a:solidFill>
                <a:srgbClr val="464653"/>
              </a:solidFill>
            </a:endParaRPr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What’s the probability of getting the first head in the fourth toss ?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Another example</a:t>
            </a:r>
          </a:p>
        </p:txBody>
      </p:sp>
      <p:sp>
        <p:nvSpPr>
          <p:cNvPr id="78" name="Shape 78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In your history class, there are 24 people. Professor randomly picks 2 students to quiz them. What’s the probability that you will be picked 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Total # of outcomes?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# of outcomes with you being picked?</a:t>
            </a:r>
          </a:p>
        </p:txBody>
      </p:sp>
      <p:sp>
        <p:nvSpPr>
          <p:cNvPr id="79" name="Shape 7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/>
          <p:nvPr>
            <p:ph type="title" idx="4294967295"/>
          </p:nvPr>
        </p:nvSpPr>
        <p:spPr>
          <a:xfrm>
            <a:off x="457200" y="1371600"/>
            <a:ext cx="8686800" cy="3733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Conditional probability, Pr(E</a:t>
            </a:r>
            <a:r>
              <a:rPr baseline="-25000" sz="3200">
                <a:solidFill>
                  <a:srgbClr val="444455"/>
                </a:solidFill>
              </a:rPr>
              <a:t>1</a:t>
            </a:r>
            <a:r>
              <a:rPr sz="3200">
                <a:solidFill>
                  <a:srgbClr val="444455"/>
                </a:solidFill>
              </a:rPr>
              <a:t>|E</a:t>
            </a:r>
            <a:r>
              <a:rPr baseline="-25000" sz="3200">
                <a:solidFill>
                  <a:srgbClr val="444455"/>
                </a:solidFill>
              </a:rPr>
              <a:t>2</a:t>
            </a:r>
            <a:r>
              <a:rPr sz="3200">
                <a:solidFill>
                  <a:srgbClr val="444455"/>
                </a:solidFill>
              </a:rPr>
              <a:t>)</a:t>
            </a:r>
            <a:br>
              <a:rPr sz="3200">
                <a:solidFill>
                  <a:srgbClr val="444455"/>
                </a:solidFill>
              </a:rPr>
            </a:br>
            <a:r>
              <a:rPr sz="3200">
                <a:solidFill>
                  <a:srgbClr val="444455"/>
                </a:solidFill>
              </a:rPr>
              <a:t>So far we see example where E</a:t>
            </a:r>
            <a:r>
              <a:rPr baseline="-25000" sz="3200">
                <a:solidFill>
                  <a:srgbClr val="444455"/>
                </a:solidFill>
              </a:rPr>
              <a:t>1</a:t>
            </a:r>
            <a:r>
              <a:rPr sz="3200">
                <a:solidFill>
                  <a:srgbClr val="444455"/>
                </a:solidFill>
              </a:rPr>
              <a:t> naturally depends on E</a:t>
            </a:r>
            <a:r>
              <a:rPr baseline="-25000" sz="3200">
                <a:solidFill>
                  <a:srgbClr val="444455"/>
                </a:solidFill>
              </a:rPr>
              <a:t>2.</a:t>
            </a:r>
            <a:br>
              <a:rPr baseline="-25000" sz="3200">
                <a:solidFill>
                  <a:srgbClr val="444455"/>
                </a:solidFill>
              </a:rPr>
            </a:br>
            <a:r>
              <a:rPr sz="3200">
                <a:solidFill>
                  <a:srgbClr val="444455"/>
                </a:solidFill>
              </a:rPr>
              <a:t>We next see a different example.</a:t>
            </a:r>
          </a:p>
        </p:txBody>
      </p:sp>
      <p:sp>
        <p:nvSpPr>
          <p:cNvPr id="399" name="Shape 39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50</a:t>
            </a:r>
          </a:p>
        </p:txBody>
      </p:sp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Calculating conditional probability*</a:t>
            </a:r>
          </a:p>
        </p:txBody>
      </p:sp>
      <p:sp>
        <p:nvSpPr>
          <p:cNvPr id="402" name="Shape 40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51</a:t>
            </a:r>
          </a:p>
        </p:txBody>
      </p:sp>
      <p:sp>
        <p:nvSpPr>
          <p:cNvPr id="403" name="Shape 403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Toss a fair coin twice, what’s the probability of </a:t>
            </a:r>
            <a:r>
              <a:rPr sz="2600">
                <a:solidFill>
                  <a:srgbClr val="0070C0"/>
                </a:solidFill>
              </a:rPr>
              <a:t>getting two heads (E</a:t>
            </a:r>
            <a:r>
              <a:rPr baseline="-25000" sz="2600">
                <a:solidFill>
                  <a:srgbClr val="0070C0"/>
                </a:solidFill>
              </a:rPr>
              <a:t>1</a:t>
            </a:r>
            <a:r>
              <a:rPr sz="2600">
                <a:solidFill>
                  <a:srgbClr val="0070C0"/>
                </a:solidFill>
              </a:rPr>
              <a:t>)</a:t>
            </a:r>
            <a:r>
              <a:rPr sz="2600">
                <a:solidFill>
                  <a:srgbClr val="C00000"/>
                </a:solidFill>
              </a:rPr>
              <a:t>given that </a:t>
            </a:r>
            <a:r>
              <a:rPr sz="2600">
                <a:solidFill>
                  <a:srgbClr val="00B050"/>
                </a:solidFill>
              </a:rPr>
              <a:t>at least one of the tosses results in heads (E</a:t>
            </a:r>
            <a:r>
              <a:rPr baseline="-25000" sz="2600">
                <a:solidFill>
                  <a:srgbClr val="00B050"/>
                </a:solidFill>
              </a:rPr>
              <a:t>2</a:t>
            </a:r>
            <a:r>
              <a:rPr sz="2600">
                <a:solidFill>
                  <a:srgbClr val="00B050"/>
                </a:solidFill>
              </a:rPr>
              <a:t>)</a:t>
            </a:r>
            <a:r>
              <a:rPr sz="2600">
                <a:solidFill>
                  <a:srgbClr val="C00000"/>
                </a:solidFill>
              </a:rPr>
              <a:t> </a:t>
            </a:r>
            <a:r>
              <a:rPr sz="2600"/>
              <a:t>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First approach: guess ?</a:t>
            </a:r>
          </a:p>
        </p:txBody>
      </p:sp>
    </p:spTree>
  </p:cSld>
  <p:clrMapOvr>
    <a:masterClrMapping/>
  </p:clrMapOvr>
  <p:transition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Conditional Prob. Example*</a:t>
            </a:r>
          </a:p>
        </p:txBody>
      </p:sp>
      <p:sp>
        <p:nvSpPr>
          <p:cNvPr id="406" name="Shape 40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52</a:t>
            </a:r>
          </a:p>
        </p:txBody>
      </p:sp>
      <p:sp>
        <p:nvSpPr>
          <p:cNvPr id="407" name="Shape 407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Toss a fair coin twice, what’s the probability of </a:t>
            </a:r>
            <a:r>
              <a:rPr sz="2800">
                <a:solidFill>
                  <a:srgbClr val="0070C0"/>
                </a:solidFill>
              </a:rPr>
              <a:t>getting two heads (E</a:t>
            </a:r>
            <a:r>
              <a:rPr baseline="-25000" sz="2800">
                <a:solidFill>
                  <a:srgbClr val="0070C0"/>
                </a:solidFill>
              </a:rPr>
              <a:t>1</a:t>
            </a:r>
            <a:r>
              <a:rPr sz="2800">
                <a:solidFill>
                  <a:srgbClr val="0070C0"/>
                </a:solidFill>
              </a:rPr>
              <a:t>) </a:t>
            </a:r>
            <a:r>
              <a:rPr sz="2800">
                <a:solidFill>
                  <a:srgbClr val="C00000"/>
                </a:solidFill>
              </a:rPr>
              <a:t>given that </a:t>
            </a:r>
            <a:r>
              <a:rPr sz="2800">
                <a:solidFill>
                  <a:srgbClr val="00B050"/>
                </a:solidFill>
              </a:rPr>
              <a:t>at least one of the tosses results in heads (E</a:t>
            </a:r>
            <a:r>
              <a:rPr baseline="-25000" sz="2800">
                <a:solidFill>
                  <a:srgbClr val="00B050"/>
                </a:solidFill>
              </a:rPr>
              <a:t>2</a:t>
            </a:r>
            <a:r>
              <a:rPr sz="2800">
                <a:solidFill>
                  <a:srgbClr val="00B050"/>
                </a:solidFill>
              </a:rPr>
              <a:t>)</a:t>
            </a:r>
            <a:r>
              <a:rPr sz="2800">
                <a:solidFill>
                  <a:srgbClr val="C00000"/>
                </a:solidFill>
              </a:rPr>
              <a:t> </a:t>
            </a:r>
            <a:r>
              <a:rPr sz="2800"/>
              <a:t>?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Second approach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Given that at least one result is head, our sample space is {HH,HT,TH}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Among them event of interest is {HH}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So prob. of getting two heads given … is 1/3</a:t>
            </a:r>
          </a:p>
        </p:txBody>
      </p:sp>
      <p:pic>
        <p:nvPicPr>
          <p:cNvPr id="408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62225" y="5064125"/>
            <a:ext cx="3560763" cy="93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Conditional Prob. Example*</a:t>
            </a:r>
          </a:p>
        </p:txBody>
      </p:sp>
      <p:sp>
        <p:nvSpPr>
          <p:cNvPr id="411" name="Shape 41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53</a:t>
            </a:r>
          </a:p>
        </p:txBody>
      </p:sp>
      <p:sp>
        <p:nvSpPr>
          <p:cNvPr id="412" name="Shape 412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Toss a fair coin twice, what’s the probability of </a:t>
            </a:r>
            <a:r>
              <a:rPr sz="2800">
                <a:solidFill>
                  <a:srgbClr val="0070C0"/>
                </a:solidFill>
              </a:rPr>
              <a:t>getting two heads (E</a:t>
            </a:r>
            <a:r>
              <a:rPr baseline="-25000" sz="2800">
                <a:solidFill>
                  <a:srgbClr val="0070C0"/>
                </a:solidFill>
              </a:rPr>
              <a:t>1</a:t>
            </a:r>
            <a:r>
              <a:rPr sz="2800">
                <a:solidFill>
                  <a:srgbClr val="0070C0"/>
                </a:solidFill>
              </a:rPr>
              <a:t>) </a:t>
            </a:r>
            <a:r>
              <a:rPr sz="2800">
                <a:solidFill>
                  <a:srgbClr val="C00000"/>
                </a:solidFill>
              </a:rPr>
              <a:t>given that </a:t>
            </a:r>
            <a:r>
              <a:rPr sz="2800">
                <a:solidFill>
                  <a:srgbClr val="00B050"/>
                </a:solidFill>
              </a:rPr>
              <a:t>at least one of the tosses results in heads (E</a:t>
            </a:r>
            <a:r>
              <a:rPr baseline="-25000" sz="2800">
                <a:solidFill>
                  <a:srgbClr val="00B050"/>
                </a:solidFill>
              </a:rPr>
              <a:t>2</a:t>
            </a:r>
            <a:r>
              <a:rPr sz="2800">
                <a:solidFill>
                  <a:srgbClr val="00B050"/>
                </a:solidFill>
              </a:rPr>
              <a:t>)</a:t>
            </a:r>
            <a:r>
              <a:rPr sz="2800">
                <a:solidFill>
                  <a:srgbClr val="C00000"/>
                </a:solidFill>
              </a:rPr>
              <a:t> </a:t>
            </a:r>
            <a:r>
              <a:rPr sz="2800"/>
              <a:t>?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Third approach</a:t>
            </a:r>
          </a:p>
        </p:txBody>
      </p:sp>
      <p:pic>
        <p:nvPicPr>
          <p:cNvPr id="413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1600" y="3733800"/>
            <a:ext cx="6127750" cy="14398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Example 2*</a:t>
            </a:r>
          </a:p>
        </p:txBody>
      </p:sp>
      <p:sp>
        <p:nvSpPr>
          <p:cNvPr id="416" name="Shape 41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54</a:t>
            </a:r>
          </a:p>
        </p:txBody>
      </p:sp>
      <p:sp>
        <p:nvSpPr>
          <p:cNvPr id="417" name="Shape 417"/>
          <p:cNvSpPr/>
          <p:nvPr>
            <p:ph type="body" idx="4294967295"/>
          </p:nvPr>
        </p:nvSpPr>
        <p:spPr>
          <a:xfrm>
            <a:off x="381000" y="14478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In a blackjack deal (first card face-down, second card face-up)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T: face-down card has a value of 10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A: face-up card is an ace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Calculate P(T|A)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Pr(T|A)=4/51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Use P(T|A) to calculate P(T and A)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P(T and A) = Pr(A)*Pr(T|A)=4/52*4/51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Use P(A|T) to calculate P(T and A)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P(T and A)=Pr(T)*Pr(A|T)=4/52*4/51</a:t>
            </a:r>
          </a:p>
        </p:txBody>
      </p:sp>
      <p:pic>
        <p:nvPicPr>
          <p:cNvPr id="418" name="video-poker-747---blackjack-797385.jpeg" descr="video-poker-747---blackjack-79738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00800" y="3352800"/>
            <a:ext cx="2590800" cy="30495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Monty Hall Problem***</a:t>
            </a:r>
          </a:p>
        </p:txBody>
      </p:sp>
      <p:sp>
        <p:nvSpPr>
          <p:cNvPr id="421" name="Shape 42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55</a:t>
            </a:r>
          </a:p>
        </p:txBody>
      </p:sp>
      <p:sp>
        <p:nvSpPr>
          <p:cNvPr id="422" name="Shape 422"/>
          <p:cNvSpPr/>
          <p:nvPr>
            <p:ph type="body" idx="4294967295"/>
          </p:nvPr>
        </p:nvSpPr>
        <p:spPr>
          <a:xfrm>
            <a:off x="762000" y="1371600"/>
            <a:ext cx="74993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1312" indent="-341312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500"/>
              <a:t>You are presented with three doors (door 1, door 2, door 3). one door has a car behind it. the other two have goats behind them. </a:t>
            </a:r>
            <a:endParaRPr sz="2500"/>
          </a:p>
          <a:p>
            <a:pPr lvl="0" marL="341312" indent="-341312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500"/>
              <a:t>You pick one door and announce it. </a:t>
            </a:r>
            <a:endParaRPr sz="2500"/>
          </a:p>
          <a:p>
            <a:pPr lvl="0" marL="341312" indent="-341312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500"/>
              <a:t>Monty counters by showing you one of the doors with a goat behind it and asks you if you would like to keep the door you chose, or switch to the other unknown door. </a:t>
            </a:r>
            <a:endParaRPr sz="2500"/>
          </a:p>
          <a:p>
            <a:pPr lvl="0" marL="341312" indent="-341312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500"/>
              <a:t>Should you switch? </a:t>
            </a:r>
          </a:p>
        </p:txBody>
      </p:sp>
      <p:pic>
        <p:nvPicPr>
          <p:cNvPr id="423" name="mainimage.jpg" descr="main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95800" y="3914775"/>
            <a:ext cx="3876675" cy="2943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22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64653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Monty Hall Problem***</a:t>
            </a:r>
          </a:p>
        </p:txBody>
      </p:sp>
      <p:sp>
        <p:nvSpPr>
          <p:cNvPr id="426" name="Shape 42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56</a:t>
            </a:r>
          </a:p>
        </p:txBody>
      </p:sp>
      <p:pic>
        <p:nvPicPr>
          <p:cNvPr id="427" name="520px-Monty_tree_svg.png" descr="520px-Monty_tree_svg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1600" y="1295400"/>
            <a:ext cx="5753100" cy="39830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Terminology: Experiment, Sample Space</a:t>
            </a:r>
          </a:p>
        </p:txBody>
      </p:sp>
      <p:sp>
        <p:nvSpPr>
          <p:cNvPr id="82" name="Shape 8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</a:t>
            </a:r>
          </a:p>
        </p:txBody>
      </p:sp>
      <p:sp>
        <p:nvSpPr>
          <p:cNvPr id="83" name="Shape 83"/>
          <p:cNvSpPr/>
          <p:nvPr>
            <p:ph type="body" idx="4294967295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17830" indent="-317830" defTabSz="886968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b="1" sz="2328">
                <a:solidFill>
                  <a:srgbClr val="C00000"/>
                </a:solidFill>
              </a:rPr>
              <a:t>Experiment</a:t>
            </a:r>
            <a:r>
              <a:rPr b="1" sz="2328"/>
              <a:t>:</a:t>
            </a:r>
            <a:r>
              <a:rPr sz="2328"/>
              <a:t> action that have a measurable outcome, e.g., :</a:t>
            </a:r>
            <a:endParaRPr sz="2328"/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Toss coins, draw cards, roll dices, pick a student from the class </a:t>
            </a:r>
            <a:endParaRPr sz="1940">
              <a:solidFill>
                <a:srgbClr val="464653"/>
              </a:solidFill>
            </a:endParaRPr>
          </a:p>
          <a:p>
            <a:pPr lvl="0" marL="317830" indent="-317830" defTabSz="886968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b="1" sz="2328">
                <a:solidFill>
                  <a:srgbClr val="C00000"/>
                </a:solidFill>
              </a:rPr>
              <a:t>Outcome</a:t>
            </a:r>
            <a:r>
              <a:rPr sz="2328"/>
              <a:t>: result of the experiment</a:t>
            </a:r>
            <a:endParaRPr sz="2328"/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For tossing a coin, outcomes are getting a head, H, or getting a tail, T.</a:t>
            </a:r>
            <a:endParaRPr sz="1940">
              <a:solidFill>
                <a:srgbClr val="464653"/>
              </a:solidFill>
            </a:endParaRPr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For tossing a coin twice, outcomes are HH, HT, TH, or TT.</a:t>
            </a:r>
            <a:endParaRPr sz="1940">
              <a:solidFill>
                <a:srgbClr val="464653"/>
              </a:solidFill>
            </a:endParaRPr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When picking two students to quiz, outcomes are subsets of size two</a:t>
            </a:r>
            <a:endParaRPr sz="1940">
              <a:solidFill>
                <a:srgbClr val="464653"/>
              </a:solidFill>
            </a:endParaRPr>
          </a:p>
          <a:p>
            <a:pPr lvl="0" marL="317830" indent="-317830" defTabSz="886968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b="1" sz="2328">
                <a:solidFill>
                  <a:srgbClr val="C00000"/>
                </a:solidFill>
              </a:rPr>
              <a:t>Sample space of an experiment</a:t>
            </a:r>
            <a:r>
              <a:rPr sz="2328"/>
              <a:t>: the set that contains all possible outcomes of the experiment, denoted by </a:t>
            </a:r>
            <a:r>
              <a:rPr sz="2328">
                <a:solidFill>
                  <a:srgbClr val="C00000"/>
                </a:solidFill>
              </a:rPr>
              <a:t>S</a:t>
            </a:r>
            <a:r>
              <a:rPr sz="2328"/>
              <a:t>.</a:t>
            </a:r>
            <a:endParaRPr sz="2328"/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Tossing a coin once: sample space is {H,T}</a:t>
            </a:r>
            <a:endParaRPr sz="1940">
              <a:solidFill>
                <a:srgbClr val="464653"/>
              </a:solidFill>
            </a:endParaRPr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Rolling a dice: sample space is {1,2,3,4,5,6} .</a:t>
            </a:r>
            <a:endParaRPr sz="1940">
              <a:solidFill>
                <a:srgbClr val="464653"/>
              </a:solidFill>
            </a:endParaRPr>
          </a:p>
          <a:p>
            <a:pPr lvl="1" marL="560685" indent="-294287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…</a:t>
            </a:r>
            <a:endParaRPr sz="1940">
              <a:solidFill>
                <a:srgbClr val="464653"/>
              </a:solidFill>
            </a:endParaRPr>
          </a:p>
          <a:p>
            <a:pPr lvl="0" marL="317830" indent="-317830" defTabSz="886968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328"/>
              <a:t>S is </a:t>
            </a:r>
            <a:r>
              <a:rPr sz="2328">
                <a:solidFill>
                  <a:srgbClr val="C00000"/>
                </a:solidFill>
              </a:rPr>
              <a:t>universe </a:t>
            </a:r>
            <a:r>
              <a:rPr sz="2328"/>
              <a:t>set as it </a:t>
            </a:r>
            <a:endParaRPr sz="2328"/>
          </a:p>
          <a:p>
            <a:pPr lvl="0" marL="264858" indent="-264858" defTabSz="886968">
              <a:lnSpc>
                <a:spcPct val="8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28"/>
              <a:t>includes all possible outcomes</a:t>
            </a:r>
          </a:p>
        </p:txBody>
      </p:sp>
      <p:sp>
        <p:nvSpPr>
          <p:cNvPr id="84" name="Shape 84"/>
          <p:cNvSpPr/>
          <p:nvPr/>
        </p:nvSpPr>
        <p:spPr>
          <a:xfrm>
            <a:off x="6019800" y="5105400"/>
            <a:ext cx="2743200" cy="12954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85" name="Shape 85"/>
          <p:cNvSpPr/>
          <p:nvPr/>
        </p:nvSpPr>
        <p:spPr>
          <a:xfrm>
            <a:off x="8305800" y="51816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86" name="Shape 86"/>
          <p:cNvSpPr/>
          <p:nvPr/>
        </p:nvSpPr>
        <p:spPr>
          <a:xfrm>
            <a:off x="6553200" y="5486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7" name="Shape 87"/>
          <p:cNvSpPr/>
          <p:nvPr/>
        </p:nvSpPr>
        <p:spPr>
          <a:xfrm>
            <a:off x="6705600" y="56388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" name="Shape 88"/>
          <p:cNvSpPr/>
          <p:nvPr/>
        </p:nvSpPr>
        <p:spPr>
          <a:xfrm>
            <a:off x="6705600" y="60198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Shape 89"/>
          <p:cNvSpPr/>
          <p:nvPr/>
        </p:nvSpPr>
        <p:spPr>
          <a:xfrm>
            <a:off x="7924800" y="5486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hape 90"/>
          <p:cNvSpPr/>
          <p:nvPr/>
        </p:nvSpPr>
        <p:spPr>
          <a:xfrm>
            <a:off x="7239000" y="5943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" name="Shape 91"/>
          <p:cNvSpPr/>
          <p:nvPr/>
        </p:nvSpPr>
        <p:spPr>
          <a:xfrm>
            <a:off x="8001000" y="60198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Shape 92"/>
          <p:cNvSpPr/>
          <p:nvPr/>
        </p:nvSpPr>
        <p:spPr>
          <a:xfrm>
            <a:off x="4343400" y="6019800"/>
            <a:ext cx="1095224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outcomes</a:t>
            </a:r>
          </a:p>
        </p:txBody>
      </p:sp>
      <p:sp>
        <p:nvSpPr>
          <p:cNvPr id="93" name="Shape 93"/>
          <p:cNvSpPr/>
          <p:nvPr/>
        </p:nvSpPr>
        <p:spPr>
          <a:xfrm flipV="1">
            <a:off x="5562600" y="5562599"/>
            <a:ext cx="914401" cy="5334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4" name="Shape 94"/>
          <p:cNvSpPr/>
          <p:nvPr/>
        </p:nvSpPr>
        <p:spPr>
          <a:xfrm flipV="1">
            <a:off x="5507037" y="6096000"/>
            <a:ext cx="1122363" cy="107950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5" name="Shape 95"/>
          <p:cNvSpPr/>
          <p:nvPr/>
        </p:nvSpPr>
        <p:spPr>
          <a:xfrm>
            <a:off x="6629400" y="4648200"/>
            <a:ext cx="1552871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Venn Diagram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3" grpId="1"/>
      <p:bldP build="whole" bldLvl="1" animBg="1" rev="0" advAuto="0" spid="85" grpId="3"/>
      <p:bldP build="whole" bldLvl="1" animBg="1" rev="0" advAuto="0" spid="92" grpId="11"/>
      <p:bldP build="whole" bldLvl="1" animBg="1" rev="0" advAuto="0" spid="88" grpId="6"/>
      <p:bldP build="whole" bldLvl="1" animBg="1" rev="0" advAuto="0" spid="91" grpId="9"/>
      <p:bldP build="whole" bldLvl="1" animBg="1" rev="0" advAuto="0" spid="90" grpId="8"/>
      <p:bldP build="whole" bldLvl="1" animBg="1" rev="0" advAuto="0" spid="86" grpId="4"/>
      <p:bldP build="whole" bldLvl="1" animBg="1" rev="0" advAuto="0" spid="93" grpId="12"/>
      <p:bldP build="whole" bldLvl="1" animBg="1" rev="0" advAuto="0" spid="95" grpId="10"/>
      <p:bldP build="whole" bldLvl="1" animBg="1" rev="0" advAuto="0" spid="87" grpId="5"/>
      <p:bldP build="whole" bldLvl="1" animBg="1" rev="0" advAuto="0" spid="84" grpId="2"/>
      <p:bldP build="whole" bldLvl="1" animBg="1" rev="0" advAuto="0" spid="94" grpId="13"/>
      <p:bldP build="whole" bldLvl="1" animBg="1" rev="0" advAuto="0" spid="89" grpId="7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Example</a:t>
            </a:r>
          </a:p>
        </p:txBody>
      </p:sp>
      <p:sp>
        <p:nvSpPr>
          <p:cNvPr id="98" name="Shape 98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When the professor picks 2 students (to quiz) from a class of 24 students…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What’s the sample space?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All the different outcomes of picking 2 students out of 24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possible outcomes are there?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That is same as asking “How many different outcomes are possible when picking 2 students from a class of 24 students?”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It’s a counting problem! 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C(24,2): order does not matter</a:t>
            </a:r>
          </a:p>
        </p:txBody>
      </p:sp>
      <p:sp>
        <p:nvSpPr>
          <p:cNvPr id="99" name="Shape 9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7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Events</a:t>
            </a:r>
          </a:p>
        </p:txBody>
      </p:sp>
      <p:sp>
        <p:nvSpPr>
          <p:cNvPr id="102" name="Shape 10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8</a:t>
            </a:r>
          </a:p>
        </p:txBody>
      </p:sp>
      <p:sp>
        <p:nvSpPr>
          <p:cNvPr id="103" name="Shape 103"/>
          <p:cNvSpPr/>
          <p:nvPr/>
        </p:nvSpPr>
        <p:spPr>
          <a:xfrm>
            <a:off x="6096000" y="2743200"/>
            <a:ext cx="2743200" cy="12954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104" name="Shape 104"/>
          <p:cNvSpPr/>
          <p:nvPr/>
        </p:nvSpPr>
        <p:spPr>
          <a:xfrm>
            <a:off x="8382000" y="28194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S</a:t>
            </a:r>
          </a:p>
        </p:txBody>
      </p:sp>
      <p:sp>
        <p:nvSpPr>
          <p:cNvPr id="105" name="Shape 105"/>
          <p:cNvSpPr/>
          <p:nvPr/>
        </p:nvSpPr>
        <p:spPr>
          <a:xfrm>
            <a:off x="6400800" y="31242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6" name="Shape 106"/>
          <p:cNvSpPr/>
          <p:nvPr/>
        </p:nvSpPr>
        <p:spPr>
          <a:xfrm>
            <a:off x="6781800" y="3276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7" name="Shape 107"/>
          <p:cNvSpPr/>
          <p:nvPr/>
        </p:nvSpPr>
        <p:spPr>
          <a:xfrm>
            <a:off x="6781800" y="3657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8" name="Shape 108"/>
          <p:cNvSpPr/>
          <p:nvPr/>
        </p:nvSpPr>
        <p:spPr>
          <a:xfrm>
            <a:off x="8001000" y="31242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Shape 109"/>
          <p:cNvSpPr/>
          <p:nvPr/>
        </p:nvSpPr>
        <p:spPr>
          <a:xfrm>
            <a:off x="7315200" y="35814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Shape 110"/>
          <p:cNvSpPr/>
          <p:nvPr/>
        </p:nvSpPr>
        <p:spPr>
          <a:xfrm>
            <a:off x="8077200" y="3657600"/>
            <a:ext cx="76200" cy="76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1" name="Shape 111"/>
          <p:cNvSpPr/>
          <p:nvPr/>
        </p:nvSpPr>
        <p:spPr>
          <a:xfrm>
            <a:off x="6096000" y="4343400"/>
            <a:ext cx="255656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Rolling a die experiment</a:t>
            </a:r>
          </a:p>
        </p:txBody>
      </p:sp>
      <p:sp>
        <p:nvSpPr>
          <p:cNvPr id="112" name="Shape 112"/>
          <p:cNvSpPr/>
          <p:nvPr/>
        </p:nvSpPr>
        <p:spPr>
          <a:xfrm>
            <a:off x="6248400" y="27432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1</a:t>
            </a:r>
          </a:p>
        </p:txBody>
      </p:sp>
      <p:sp>
        <p:nvSpPr>
          <p:cNvPr id="113" name="Shape 113"/>
          <p:cNvSpPr/>
          <p:nvPr/>
        </p:nvSpPr>
        <p:spPr>
          <a:xfrm>
            <a:off x="6699250" y="29829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2</a:t>
            </a:r>
          </a:p>
        </p:txBody>
      </p:sp>
      <p:sp>
        <p:nvSpPr>
          <p:cNvPr id="114" name="Shape 114"/>
          <p:cNvSpPr/>
          <p:nvPr/>
        </p:nvSpPr>
        <p:spPr>
          <a:xfrm>
            <a:off x="6470650" y="35163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3</a:t>
            </a:r>
          </a:p>
        </p:txBody>
      </p:sp>
      <p:sp>
        <p:nvSpPr>
          <p:cNvPr id="115" name="Shape 115"/>
          <p:cNvSpPr/>
          <p:nvPr/>
        </p:nvSpPr>
        <p:spPr>
          <a:xfrm>
            <a:off x="7162800" y="32115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4</a:t>
            </a:r>
          </a:p>
        </p:txBody>
      </p:sp>
      <p:sp>
        <p:nvSpPr>
          <p:cNvPr id="116" name="Shape 116"/>
          <p:cNvSpPr/>
          <p:nvPr/>
        </p:nvSpPr>
        <p:spPr>
          <a:xfrm>
            <a:off x="7766050" y="28956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5</a:t>
            </a:r>
          </a:p>
        </p:txBody>
      </p:sp>
      <p:sp>
        <p:nvSpPr>
          <p:cNvPr id="117" name="Shape 117"/>
          <p:cNvSpPr/>
          <p:nvPr/>
        </p:nvSpPr>
        <p:spPr>
          <a:xfrm>
            <a:off x="8153400" y="3516312"/>
            <a:ext cx="23127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6</a:t>
            </a:r>
          </a:p>
        </p:txBody>
      </p:sp>
      <p:sp>
        <p:nvSpPr>
          <p:cNvPr id="118" name="Shape 118"/>
          <p:cNvSpPr/>
          <p:nvPr/>
        </p:nvSpPr>
        <p:spPr>
          <a:xfrm>
            <a:off x="7543800" y="2895600"/>
            <a:ext cx="990600" cy="990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002060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119" name="Shape 119"/>
          <p:cNvSpPr/>
          <p:nvPr/>
        </p:nvSpPr>
        <p:spPr>
          <a:xfrm>
            <a:off x="6858000" y="1905000"/>
            <a:ext cx="1997457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Getting a number </a:t>
            </a:r>
          </a:p>
          <a:p>
            <a:pPr lvl="0"/>
            <a:r>
              <a:t>larger than 4</a:t>
            </a:r>
          </a:p>
        </p:txBody>
      </p:sp>
      <p:sp>
        <p:nvSpPr>
          <p:cNvPr id="120" name="Shape 120"/>
          <p:cNvSpPr/>
          <p:nvPr/>
        </p:nvSpPr>
        <p:spPr>
          <a:xfrm flipH="1">
            <a:off x="8229599" y="2362199"/>
            <a:ext cx="152401" cy="762002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1" name="Shape 121"/>
          <p:cNvSpPr/>
          <p:nvPr/>
        </p:nvSpPr>
        <p:spPr>
          <a:xfrm>
            <a:off x="6172200" y="5029200"/>
            <a:ext cx="2721544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“Getting a number larger </a:t>
            </a:r>
          </a:p>
          <a:p>
            <a:pPr lvl="0"/>
            <a:r>
              <a:t>than 4” occurs if 5 or 6 </a:t>
            </a:r>
          </a:p>
          <a:p>
            <a:pPr lvl="0"/>
            <a:r>
              <a:t>occurs</a:t>
            </a:r>
          </a:p>
        </p:txBody>
      </p:sp>
      <p:sp>
        <p:nvSpPr>
          <p:cNvPr id="122" name="Shape 122"/>
          <p:cNvSpPr/>
          <p:nvPr>
            <p:ph type="body" idx="4294967295"/>
          </p:nvPr>
        </p:nvSpPr>
        <p:spPr>
          <a:xfrm>
            <a:off x="457200" y="1447800"/>
            <a:ext cx="5943600" cy="46783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76809" indent="-376809" defTabSz="841247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b="1" sz="2760">
                <a:solidFill>
                  <a:srgbClr val="C00000"/>
                </a:solidFill>
              </a:rPr>
              <a:t>Event </a:t>
            </a:r>
            <a:r>
              <a:rPr b="1" sz="2760"/>
              <a:t>:</a:t>
            </a:r>
            <a:r>
              <a:rPr sz="2760"/>
              <a:t> a subset of sample space S</a:t>
            </a:r>
            <a:endParaRPr sz="2760"/>
          </a:p>
          <a:p>
            <a:pPr lvl="1" marL="615519" indent="-362853" defTabSz="841247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92">
                <a:solidFill>
                  <a:srgbClr val="464653"/>
                </a:solidFill>
              </a:rPr>
              <a:t>“getting number larger than 4” is an event for rolling a die experiment</a:t>
            </a:r>
            <a:endParaRPr sz="1656">
              <a:solidFill>
                <a:srgbClr val="464653"/>
              </a:solidFill>
            </a:endParaRPr>
          </a:p>
          <a:p>
            <a:pPr lvl="1" marL="615519" indent="-362853" defTabSz="841247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92">
                <a:solidFill>
                  <a:srgbClr val="464653"/>
                </a:solidFill>
              </a:rPr>
              <a:t>“you are picked to take quiz” is an event for picking two students to quiz</a:t>
            </a:r>
            <a:endParaRPr sz="1656">
              <a:solidFill>
                <a:srgbClr val="464653"/>
              </a:solidFill>
            </a:endParaRPr>
          </a:p>
          <a:p>
            <a:pPr lvl="1" marL="615519" indent="-362853" defTabSz="841247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92">
                <a:solidFill>
                  <a:srgbClr val="464653"/>
                </a:solidFill>
              </a:rPr>
              <a:t>An event is said to occur if </a:t>
            </a:r>
            <a:r>
              <a:rPr i="1" sz="2392">
                <a:solidFill>
                  <a:srgbClr val="464653"/>
                </a:solidFill>
              </a:rPr>
              <a:t>an outcome in the subset occurs</a:t>
            </a:r>
            <a:endParaRPr i="1" sz="1656">
              <a:solidFill>
                <a:srgbClr val="464653"/>
              </a:solidFill>
            </a:endParaRPr>
          </a:p>
          <a:p>
            <a:pPr lvl="0" marL="376809" indent="-376809" defTabSz="841247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760"/>
              <a:t>Some special events:</a:t>
            </a:r>
            <a:endParaRPr sz="2760"/>
          </a:p>
          <a:p>
            <a:pPr lvl="1" marL="615519" indent="-362853" defTabSz="841247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92">
                <a:solidFill>
                  <a:srgbClr val="C00000"/>
                </a:solidFill>
              </a:rPr>
              <a:t>Elementary event</a:t>
            </a:r>
            <a:r>
              <a:rPr sz="2392">
                <a:solidFill>
                  <a:srgbClr val="464653"/>
                </a:solidFill>
              </a:rPr>
              <a:t>: event that contains exactly one outcome</a:t>
            </a:r>
            <a:endParaRPr sz="1656">
              <a:solidFill>
                <a:srgbClr val="464653"/>
              </a:solidFill>
            </a:endParaRPr>
          </a:p>
          <a:p>
            <a:pPr lvl="1" marL="615519" indent="-362853" defTabSz="841247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92">
                <a:solidFill>
                  <a:srgbClr val="464653"/>
                </a:solidFill>
              </a:rPr>
              <a:t>{ }: </a:t>
            </a:r>
            <a:r>
              <a:rPr sz="2392">
                <a:solidFill>
                  <a:srgbClr val="C00000"/>
                </a:solidFill>
              </a:rPr>
              <a:t>null event</a:t>
            </a:r>
            <a:endParaRPr sz="1656">
              <a:solidFill>
                <a:srgbClr val="C00000"/>
              </a:solidFill>
            </a:endParaRPr>
          </a:p>
          <a:p>
            <a:pPr lvl="1" marL="615519" indent="-362853" defTabSz="841247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buFont typeface="Arial"/>
              <a:buChar char="–"/>
              <a:defRPr sz="1800">
                <a:solidFill>
                  <a:srgbClr val="000000"/>
                </a:solidFill>
              </a:defRPr>
            </a:pPr>
            <a:r>
              <a:rPr sz="2392">
                <a:solidFill>
                  <a:srgbClr val="464653"/>
                </a:solidFill>
              </a:rPr>
              <a:t> S: </a:t>
            </a:r>
            <a:r>
              <a:rPr sz="2392">
                <a:solidFill>
                  <a:srgbClr val="C00000"/>
                </a:solidFill>
              </a:rPr>
              <a:t>sure event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" grpId="9"/>
      <p:bldP build="whole" bldLvl="1" animBg="1" rev="0" advAuto="0" spid="119" grpId="1"/>
      <p:bldP build="whole" bldLvl="1" animBg="1" rev="0" advAuto="0" spid="105" grpId="4"/>
      <p:bldP build="whole" bldLvl="1" animBg="1" rev="0" advAuto="0" spid="120" grpId="2"/>
      <p:bldP build="whole" bldLvl="1" animBg="1" rev="0" advAuto="0" spid="107" grpId="14"/>
      <p:bldP build="whole" bldLvl="1" animBg="1" rev="0" advAuto="0" spid="115" grpId="8"/>
      <p:bldP build="whole" bldLvl="1" animBg="1" rev="0" advAuto="0" spid="111" grpId="15"/>
      <p:bldP build="whole" bldLvl="1" animBg="1" rev="0" advAuto="0" spid="113" grpId="6"/>
      <p:bldP build="p" bldLvl="5" animBg="1" rev="0" advAuto="0" spid="122" grpId="16"/>
      <p:bldP build="whole" bldLvl="1" animBg="1" rev="0" advAuto="0" spid="121" grpId="17"/>
      <p:bldP build="whole" bldLvl="1" animBg="1" rev="0" advAuto="0" spid="116" grpId="3"/>
      <p:bldP build="whole" bldLvl="1" animBg="1" rev="0" advAuto="0" spid="114" grpId="7"/>
      <p:bldP build="whole" bldLvl="1" animBg="1" rev="0" advAuto="0" spid="118" grpId="11"/>
      <p:bldP build="whole" bldLvl="1" animBg="1" rev="0" advAuto="0" spid="112" grpId="5"/>
      <p:bldP build="whole" bldLvl="1" animBg="1" rev="0" advAuto="0" spid="104" grpId="10"/>
      <p:bldP build="whole" bldLvl="1" animBg="1" rev="0" advAuto="0" spid="109" grpId="12"/>
      <p:bldP build="whole" bldLvl="1" animBg="1" rev="0" advAuto="0" spid="117" grpId="1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(Discrete) Probability</a:t>
            </a:r>
          </a:p>
        </p:txBody>
      </p:sp>
      <p:sp>
        <p:nvSpPr>
          <p:cNvPr id="125" name="Shape 12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9</a:t>
            </a:r>
          </a:p>
        </p:txBody>
      </p:sp>
      <p:sp>
        <p:nvSpPr>
          <p:cNvPr id="126" name="Shape 126"/>
          <p:cNvSpPr/>
          <p:nvPr>
            <p:ph type="body" idx="4294967295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63156" indent="-363156" defTabSz="868680"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60"/>
              <a:t>If sample space S is a finite set of </a:t>
            </a:r>
            <a:r>
              <a:rPr sz="2660">
                <a:solidFill>
                  <a:srgbClr val="C00000"/>
                </a:solidFill>
              </a:rPr>
              <a:t>equally likely outcomes</a:t>
            </a:r>
            <a:r>
              <a:rPr sz="2660"/>
              <a:t>, then the probability of event E occurs, Pr(E) is defined as:</a:t>
            </a:r>
            <a:endParaRPr sz="2660"/>
          </a:p>
          <a:p>
            <a:pPr lvl="0" marL="259397" indent="-259397" defTabSz="86868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0"/>
              <a:t>			</a:t>
            </a:r>
            <a:endParaRPr sz="2660"/>
          </a:p>
          <a:p>
            <a:pPr lvl="1" marL="520303" indent="-259397" defTabSz="868680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280">
              <a:solidFill>
                <a:srgbClr val="464653"/>
              </a:solidFill>
            </a:endParaRPr>
          </a:p>
          <a:p>
            <a:pPr lvl="1" marL="606768" indent="-345863" defTabSz="868680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80">
                <a:solidFill>
                  <a:srgbClr val="464653"/>
                </a:solidFill>
              </a:rPr>
              <a:t>Likelihood or chance that the event occurs, e.g., if one repeats experiment for many times, frequency that the event happens</a:t>
            </a:r>
            <a:endParaRPr sz="2280">
              <a:solidFill>
                <a:srgbClr val="464653"/>
              </a:solidFill>
            </a:endParaRPr>
          </a:p>
          <a:p>
            <a:pPr lvl="1" marL="606768" indent="-345863" defTabSz="868680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80">
                <a:solidFill>
                  <a:srgbClr val="464653"/>
                </a:solidFill>
              </a:rPr>
              <a:t>Note: sometimes we write P(E). It should be clear from context whether P stands for “probability” or “power set”</a:t>
            </a:r>
            <a:endParaRPr sz="2280">
              <a:solidFill>
                <a:srgbClr val="464653"/>
              </a:solidFill>
            </a:endParaRPr>
          </a:p>
          <a:p>
            <a:pPr lvl="1" marL="606768" indent="-345863" defTabSz="868680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80">
                <a:solidFill>
                  <a:srgbClr val="464653"/>
                </a:solidFill>
              </a:rPr>
              <a:t>This captures our intuition of probability.</a:t>
            </a:r>
          </a:p>
        </p:txBody>
      </p:sp>
      <p:pic>
        <p:nvPicPr>
          <p:cNvPr id="127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4600" y="2819400"/>
            <a:ext cx="1828800" cy="9731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6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8F8F8F"/>
      </a:accent3>
      <a:accent4>
        <a:srgbClr val="707070"/>
      </a:accent4>
      <a:accent5>
        <a:srgbClr val="BBBECD"/>
      </a:accent5>
      <a:accent6>
        <a:srgbClr val="90A7B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27CA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27CA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8F8F8F"/>
      </a:accent3>
      <a:accent4>
        <a:srgbClr val="707070"/>
      </a:accent4>
      <a:accent5>
        <a:srgbClr val="BBBECD"/>
      </a:accent5>
      <a:accent6>
        <a:srgbClr val="90A7B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27CA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27CA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