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media/image1.jpeg" ContentType="image/jpeg"/>
  <Override PartName="/ppt/media/image2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F5E1"/>
          </a:solidFill>
        </a:fill>
      </a:tcStyle>
    </a:wholeTbl>
    <a:band2H>
      <a:tcTxStyle b="def" i="def"/>
      <a:tcStyle>
        <a:tcBdr/>
        <a:fill>
          <a:solidFill>
            <a:srgbClr val="E6FAF1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56" name="Shape 25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600"/>
      </a:spcBef>
      <a:defRPr>
        <a:latin typeface="+mj-lt"/>
        <a:ea typeface="+mj-ea"/>
        <a:cs typeface="+mj-cs"/>
        <a:sym typeface="Arial"/>
      </a:defRPr>
    </a:lvl1pPr>
    <a:lvl2pPr indent="228600" latinLnBrk="0">
      <a:spcBef>
        <a:spcPts val="600"/>
      </a:spcBef>
      <a:defRPr>
        <a:latin typeface="+mj-lt"/>
        <a:ea typeface="+mj-ea"/>
        <a:cs typeface="+mj-cs"/>
        <a:sym typeface="Arial"/>
      </a:defRPr>
    </a:lvl2pPr>
    <a:lvl3pPr indent="457200" latinLnBrk="0">
      <a:spcBef>
        <a:spcPts val="600"/>
      </a:spcBef>
      <a:defRPr>
        <a:latin typeface="+mj-lt"/>
        <a:ea typeface="+mj-ea"/>
        <a:cs typeface="+mj-cs"/>
        <a:sym typeface="Arial"/>
      </a:defRPr>
    </a:lvl3pPr>
    <a:lvl4pPr indent="685800" latinLnBrk="0">
      <a:spcBef>
        <a:spcPts val="600"/>
      </a:spcBef>
      <a:defRPr>
        <a:latin typeface="+mj-lt"/>
        <a:ea typeface="+mj-ea"/>
        <a:cs typeface="+mj-cs"/>
        <a:sym typeface="Arial"/>
      </a:defRPr>
    </a:lvl4pPr>
    <a:lvl5pPr indent="914400" latinLnBrk="0">
      <a:spcBef>
        <a:spcPts val="600"/>
      </a:spcBef>
      <a:defRPr>
        <a:latin typeface="+mj-lt"/>
        <a:ea typeface="+mj-ea"/>
        <a:cs typeface="+mj-cs"/>
        <a:sym typeface="Arial"/>
      </a:defRPr>
    </a:lvl5pPr>
    <a:lvl6pPr indent="1143000" latinLnBrk="0">
      <a:spcBef>
        <a:spcPts val="600"/>
      </a:spcBef>
      <a:defRPr>
        <a:latin typeface="+mj-lt"/>
        <a:ea typeface="+mj-ea"/>
        <a:cs typeface="+mj-cs"/>
        <a:sym typeface="Arial"/>
      </a:defRPr>
    </a:lvl6pPr>
    <a:lvl7pPr indent="1371600" latinLnBrk="0">
      <a:spcBef>
        <a:spcPts val="600"/>
      </a:spcBef>
      <a:defRPr>
        <a:latin typeface="+mj-lt"/>
        <a:ea typeface="+mj-ea"/>
        <a:cs typeface="+mj-cs"/>
        <a:sym typeface="Arial"/>
      </a:defRPr>
    </a:lvl7pPr>
    <a:lvl8pPr indent="1600200" latinLnBrk="0">
      <a:spcBef>
        <a:spcPts val="600"/>
      </a:spcBef>
      <a:defRPr>
        <a:latin typeface="+mj-lt"/>
        <a:ea typeface="+mj-ea"/>
        <a:cs typeface="+mj-cs"/>
        <a:sym typeface="Arial"/>
      </a:defRPr>
    </a:lvl8pPr>
    <a:lvl9pPr indent="1828800" latinLnBrk="0">
      <a:spcBef>
        <a:spcPts val="600"/>
      </a:spcBef>
      <a:defRPr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2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bmp"/><Relationship Id="rId3" Type="http://schemas.openxmlformats.org/officeDocument/2006/relationships/image" Target="../media/image1.jpeg"/><Relationship Id="rId4" Type="http://schemas.openxmlformats.org/officeDocument/2006/relationships/image" Target="../media/image1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Relationship Id="rId4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 0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lide Number"/>
          <p:cNvSpPr txBox="1"/>
          <p:nvPr>
            <p:ph type="sldNum" sz="quarter" idx="2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"/>
          <p:cNvSpPr/>
          <p:nvPr/>
        </p:nvSpPr>
        <p:spPr>
          <a:xfrm>
            <a:off x="-2" y="0"/>
            <a:ext cx="9144004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117" name="Rounded Rectangle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solidFill>
            <a:srgbClr val="FFFFFF"/>
          </a:solidFill>
          <a:ln w="6350" cap="sq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118" name="Rectangle"/>
          <p:cNvSpPr/>
          <p:nvPr/>
        </p:nvSpPr>
        <p:spPr>
          <a:xfrm rot="16200000">
            <a:off x="4419600" y="2136775"/>
            <a:ext cx="301625" cy="9140825"/>
          </a:xfrm>
          <a:prstGeom prst="rect">
            <a:avLst/>
          </a:prstGeom>
          <a:gradFill>
            <a:gsLst>
              <a:gs pos="0">
                <a:srgbClr val="CCCDE3"/>
              </a:gs>
              <a:gs pos="100000">
                <a:srgbClr val="6669AA">
                  <a:alpha val="46998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119" name="40%"/>
          <p:cNvSpPr/>
          <p:nvPr/>
        </p:nvSpPr>
        <p:spPr>
          <a:xfrm rot="16200000">
            <a:off x="3849687" y="-3849688"/>
            <a:ext cx="1441452" cy="9140826"/>
          </a:xfrm>
          <a:prstGeom prst="rect">
            <a:avLst/>
          </a:prstGeom>
          <a:solidFill>
            <a:srgbClr val="05310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120" name="Slide Number"/>
          <p:cNvSpPr txBox="1"/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lide Number"/>
          <p:cNvSpPr txBox="1"/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"/>
          <p:cNvSpPr/>
          <p:nvPr/>
        </p:nvSpPr>
        <p:spPr>
          <a:xfrm>
            <a:off x="-2" y="0"/>
            <a:ext cx="9144004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pic>
        <p:nvPicPr>
          <p:cNvPr id="135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325" y="60325"/>
            <a:ext cx="9028114" cy="6711950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Rectangle"/>
          <p:cNvSpPr/>
          <p:nvPr/>
        </p:nvSpPr>
        <p:spPr>
          <a:xfrm flipV="1">
            <a:off x="69850" y="2376486"/>
            <a:ext cx="9013825" cy="92077"/>
          </a:xfrm>
          <a:prstGeom prst="rect">
            <a:avLst/>
          </a:prstGeom>
          <a:solidFill>
            <a:srgbClr val="D3481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137" name="Rectangle"/>
          <p:cNvSpPr/>
          <p:nvPr/>
        </p:nvSpPr>
        <p:spPr>
          <a:xfrm>
            <a:off x="69850" y="2341561"/>
            <a:ext cx="9013825" cy="46040"/>
          </a:xfrm>
          <a:prstGeom prst="rect">
            <a:avLst/>
          </a:prstGeom>
          <a:solidFill>
            <a:srgbClr val="E6B1A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138" name="Rectangle"/>
          <p:cNvSpPr/>
          <p:nvPr/>
        </p:nvSpPr>
        <p:spPr>
          <a:xfrm>
            <a:off x="68261" y="2468561"/>
            <a:ext cx="9015415" cy="46040"/>
          </a:xfrm>
          <a:prstGeom prst="rect">
            <a:avLst/>
          </a:prstGeom>
          <a:solidFill>
            <a:srgbClr val="91848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139" name="Title Text"/>
          <p:cNvSpPr txBox="1"/>
          <p:nvPr>
            <p:ph type="title"/>
          </p:nvPr>
        </p:nvSpPr>
        <p:spPr>
          <a:xfrm>
            <a:off x="914400" y="274636"/>
            <a:ext cx="7772400" cy="1143002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40" name="Body Level One…"/>
          <p:cNvSpPr txBox="1"/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lIns="45718" tIns="45718" rIns="45718" bIns="45718"/>
          <a:lstStyle>
            <a:lvl1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1pPr>
            <a:lvl2pPr marL="566737" indent="-2476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2pPr>
            <a:lvl3pPr marL="890905" indent="-29718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3pPr>
            <a:lvl4pPr marL="1198562" indent="-330200">
              <a:spcBef>
                <a:spcPts val="500"/>
              </a:spcBef>
              <a:buClr>
                <a:srgbClr val="D34817"/>
              </a:buClr>
              <a:buSzPct val="80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4pPr>
            <a:lvl5pPr marL="1473200" indent="-330200">
              <a:spcBef>
                <a:spcPts val="500"/>
              </a:spcBef>
              <a:buClr>
                <a:srgbClr val="D34817"/>
              </a:buClr>
              <a:buSzPct val="100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1" name="Slide Number"/>
          <p:cNvSpPr txBox="1"/>
          <p:nvPr>
            <p:ph type="sldNum" sz="quarter" idx="2"/>
          </p:nvPr>
        </p:nvSpPr>
        <p:spPr>
          <a:xfrm>
            <a:off x="146050" y="6264498"/>
            <a:ext cx="457200" cy="345629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Rectangle"/>
          <p:cNvSpPr/>
          <p:nvPr/>
        </p:nvSpPr>
        <p:spPr>
          <a:xfrm>
            <a:off x="-2" y="0"/>
            <a:ext cx="9144004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149" name="Rounded Rectangle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solidFill>
            <a:srgbClr val="FFFFFF"/>
          </a:solidFill>
          <a:ln w="6350" cap="sq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150" name="Rectangle"/>
          <p:cNvSpPr/>
          <p:nvPr/>
        </p:nvSpPr>
        <p:spPr>
          <a:xfrm rot="16200000">
            <a:off x="4419600" y="2136775"/>
            <a:ext cx="301625" cy="9140825"/>
          </a:xfrm>
          <a:prstGeom prst="rect">
            <a:avLst/>
          </a:prstGeom>
          <a:gradFill>
            <a:gsLst>
              <a:gs pos="0">
                <a:srgbClr val="CCCDE3"/>
              </a:gs>
              <a:gs pos="100000">
                <a:srgbClr val="6669AA">
                  <a:alpha val="46998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151" name="40%"/>
          <p:cNvSpPr/>
          <p:nvPr/>
        </p:nvSpPr>
        <p:spPr>
          <a:xfrm rot="16200000">
            <a:off x="3849687" y="-3849688"/>
            <a:ext cx="1441452" cy="9140826"/>
          </a:xfrm>
          <a:prstGeom prst="rect">
            <a:avLst/>
          </a:prstGeom>
          <a:solidFill>
            <a:srgbClr val="05310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152" name="Slide Number"/>
          <p:cNvSpPr txBox="1"/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lide Number"/>
          <p:cNvSpPr txBox="1"/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lide Number"/>
          <p:cNvSpPr txBox="1"/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lide Number"/>
          <p:cNvSpPr txBox="1"/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itle Text"/>
          <p:cNvSpPr txBox="1"/>
          <p:nvPr>
            <p:ph type="title"/>
          </p:nvPr>
        </p:nvSpPr>
        <p:spPr>
          <a:xfrm>
            <a:off x="914400" y="274636"/>
            <a:ext cx="7772400" cy="1143002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81" name="Body Level One…"/>
          <p:cNvSpPr txBox="1"/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lIns="45718" tIns="45718" rIns="45718" bIns="45718"/>
          <a:lstStyle>
            <a:lvl1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1pPr>
            <a:lvl2pPr marL="566737" indent="-2476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2pPr>
            <a:lvl3pPr marL="890905" indent="-29718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3pPr>
            <a:lvl4pPr marL="1198562" indent="-330200">
              <a:spcBef>
                <a:spcPts val="500"/>
              </a:spcBef>
              <a:buClr>
                <a:srgbClr val="D34817"/>
              </a:buClr>
              <a:buSzPct val="80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4pPr>
            <a:lvl5pPr marL="1473200" indent="-330200">
              <a:spcBef>
                <a:spcPts val="500"/>
              </a:spcBef>
              <a:buClr>
                <a:srgbClr val="D34817"/>
              </a:buClr>
              <a:buSzPct val="100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2" name="Slide Number"/>
          <p:cNvSpPr txBox="1"/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Rectangle"/>
          <p:cNvSpPr/>
          <p:nvPr/>
        </p:nvSpPr>
        <p:spPr>
          <a:xfrm>
            <a:off x="-2" y="0"/>
            <a:ext cx="9144004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190" name="Rounded Rectangle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solidFill>
            <a:srgbClr val="FFFFFF"/>
          </a:solidFill>
          <a:ln w="6350" cap="sq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191" name="Rectangle"/>
          <p:cNvSpPr/>
          <p:nvPr/>
        </p:nvSpPr>
        <p:spPr>
          <a:xfrm rot="16200000">
            <a:off x="4419600" y="2136775"/>
            <a:ext cx="301625" cy="9140825"/>
          </a:xfrm>
          <a:prstGeom prst="rect">
            <a:avLst/>
          </a:prstGeom>
          <a:gradFill>
            <a:gsLst>
              <a:gs pos="0">
                <a:srgbClr val="CCCDE3"/>
              </a:gs>
              <a:gs pos="100000">
                <a:srgbClr val="6669AA">
                  <a:alpha val="46998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192" name="40%"/>
          <p:cNvSpPr/>
          <p:nvPr/>
        </p:nvSpPr>
        <p:spPr>
          <a:xfrm rot="16200000">
            <a:off x="3849687" y="-3849688"/>
            <a:ext cx="1441452" cy="9140826"/>
          </a:xfrm>
          <a:prstGeom prst="rect">
            <a:avLst/>
          </a:prstGeom>
          <a:solidFill>
            <a:srgbClr val="05310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193" name="Rectangle"/>
          <p:cNvSpPr/>
          <p:nvPr/>
        </p:nvSpPr>
        <p:spPr>
          <a:xfrm>
            <a:off x="-2" y="0"/>
            <a:ext cx="9144004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194" name="Rounded Rectangle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solidFill>
            <a:srgbClr val="FFFFFF"/>
          </a:solidFill>
          <a:ln w="6350" cap="sq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195" name="Title Text"/>
          <p:cNvSpPr txBox="1"/>
          <p:nvPr>
            <p:ph type="title"/>
          </p:nvPr>
        </p:nvSpPr>
        <p:spPr>
          <a:xfrm>
            <a:off x="914400" y="274636"/>
            <a:ext cx="7772400" cy="1143002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96" name="Body Level One…"/>
          <p:cNvSpPr txBox="1"/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lIns="45718" tIns="45718" rIns="45718" bIns="45718"/>
          <a:lstStyle>
            <a:lvl1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1pPr>
            <a:lvl2pPr marL="566737" indent="-2476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2pPr>
            <a:lvl3pPr marL="890905" indent="-29718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3pPr>
            <a:lvl4pPr marL="1198562" indent="-330200">
              <a:spcBef>
                <a:spcPts val="500"/>
              </a:spcBef>
              <a:buClr>
                <a:srgbClr val="D34817"/>
              </a:buClr>
              <a:buSzPct val="80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4pPr>
            <a:lvl5pPr marL="1473200" indent="-330200">
              <a:spcBef>
                <a:spcPts val="500"/>
              </a:spcBef>
              <a:buClr>
                <a:srgbClr val="D34817"/>
              </a:buClr>
              <a:buSzPct val="100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7" name="Slide Number"/>
          <p:cNvSpPr txBox="1"/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"/>
          <p:cNvSpPr/>
          <p:nvPr/>
        </p:nvSpPr>
        <p:spPr>
          <a:xfrm>
            <a:off x="-2" y="0"/>
            <a:ext cx="9144004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24" name="Rounded Rectangle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solidFill>
            <a:srgbClr val="FFFFFF"/>
          </a:solidFill>
          <a:ln w="6350" cap="sq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25" name="Rectangle"/>
          <p:cNvSpPr/>
          <p:nvPr/>
        </p:nvSpPr>
        <p:spPr>
          <a:xfrm rot="16200000">
            <a:off x="4419600" y="2136775"/>
            <a:ext cx="301625" cy="9140825"/>
          </a:xfrm>
          <a:prstGeom prst="rect">
            <a:avLst/>
          </a:prstGeom>
          <a:gradFill>
            <a:gsLst>
              <a:gs pos="0">
                <a:srgbClr val="CCCDE3"/>
              </a:gs>
              <a:gs pos="100000">
                <a:srgbClr val="6669AA">
                  <a:alpha val="46998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26" name="40%"/>
          <p:cNvSpPr/>
          <p:nvPr/>
        </p:nvSpPr>
        <p:spPr>
          <a:xfrm rot="16200000">
            <a:off x="3849687" y="-3849688"/>
            <a:ext cx="1441452" cy="9140826"/>
          </a:xfrm>
          <a:prstGeom prst="rect">
            <a:avLst/>
          </a:prstGeom>
          <a:solidFill>
            <a:srgbClr val="05310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27" name="Title Text"/>
          <p:cNvSpPr txBox="1"/>
          <p:nvPr>
            <p:ph type="title"/>
          </p:nvPr>
        </p:nvSpPr>
        <p:spPr>
          <a:xfrm>
            <a:off x="914400" y="274636"/>
            <a:ext cx="7772400" cy="1143002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8" name="Body Level One…"/>
          <p:cNvSpPr txBox="1"/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lIns="45718" tIns="45718" rIns="45718" bIns="45718"/>
          <a:lstStyle>
            <a:lvl1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1pPr>
            <a:lvl2pPr marL="566737" indent="-2476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2pPr>
            <a:lvl3pPr marL="890905" indent="-29718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3pPr>
            <a:lvl4pPr marL="1198562" indent="-330200">
              <a:spcBef>
                <a:spcPts val="500"/>
              </a:spcBef>
              <a:buClr>
                <a:srgbClr val="D34817"/>
              </a:buClr>
              <a:buSzPct val="80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4pPr>
            <a:lvl5pPr marL="1473200" indent="-330200">
              <a:spcBef>
                <a:spcPts val="500"/>
              </a:spcBef>
              <a:buClr>
                <a:srgbClr val="D34817"/>
              </a:buClr>
              <a:buSzPct val="100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" name="Slide Number"/>
          <p:cNvSpPr txBox="1"/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Rectangle"/>
          <p:cNvSpPr/>
          <p:nvPr/>
        </p:nvSpPr>
        <p:spPr>
          <a:xfrm>
            <a:off x="-2" y="0"/>
            <a:ext cx="9144004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205" name="Rounded Rectangle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solidFill>
            <a:srgbClr val="FFFFFF"/>
          </a:solidFill>
          <a:ln w="6350" cap="sq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206" name="Rectangle"/>
          <p:cNvSpPr/>
          <p:nvPr/>
        </p:nvSpPr>
        <p:spPr>
          <a:xfrm rot="16200000">
            <a:off x="4419600" y="2136775"/>
            <a:ext cx="301625" cy="9140825"/>
          </a:xfrm>
          <a:prstGeom prst="rect">
            <a:avLst/>
          </a:prstGeom>
          <a:gradFill>
            <a:gsLst>
              <a:gs pos="0">
                <a:srgbClr val="CCCDE3"/>
              </a:gs>
              <a:gs pos="100000">
                <a:srgbClr val="6669AA">
                  <a:alpha val="46998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207" name="40%"/>
          <p:cNvSpPr/>
          <p:nvPr/>
        </p:nvSpPr>
        <p:spPr>
          <a:xfrm rot="16200000">
            <a:off x="3849687" y="-3849688"/>
            <a:ext cx="1441452" cy="9140826"/>
          </a:xfrm>
          <a:prstGeom prst="rect">
            <a:avLst/>
          </a:prstGeom>
          <a:solidFill>
            <a:srgbClr val="05310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208" name="Rectangle"/>
          <p:cNvSpPr/>
          <p:nvPr/>
        </p:nvSpPr>
        <p:spPr>
          <a:xfrm flipV="1">
            <a:off x="68262" y="4683123"/>
            <a:ext cx="9007476" cy="92078"/>
          </a:xfrm>
          <a:prstGeom prst="rect">
            <a:avLst/>
          </a:prstGeom>
          <a:solidFill>
            <a:srgbClr val="D3481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209" name="Rectangle"/>
          <p:cNvSpPr/>
          <p:nvPr/>
        </p:nvSpPr>
        <p:spPr>
          <a:xfrm>
            <a:off x="68262" y="4649787"/>
            <a:ext cx="9007476" cy="46040"/>
          </a:xfrm>
          <a:prstGeom prst="rect">
            <a:avLst/>
          </a:prstGeom>
          <a:solidFill>
            <a:srgbClr val="E6B1A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210" name="Rectangle"/>
          <p:cNvSpPr/>
          <p:nvPr/>
        </p:nvSpPr>
        <p:spPr>
          <a:xfrm>
            <a:off x="68262" y="4773612"/>
            <a:ext cx="9007476" cy="47627"/>
          </a:xfrm>
          <a:prstGeom prst="rect">
            <a:avLst/>
          </a:prstGeom>
          <a:solidFill>
            <a:srgbClr val="91848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211" name="Title Text"/>
          <p:cNvSpPr txBox="1"/>
          <p:nvPr>
            <p:ph type="title"/>
          </p:nvPr>
        </p:nvSpPr>
        <p:spPr>
          <a:xfrm>
            <a:off x="914400" y="274636"/>
            <a:ext cx="7772400" cy="1143002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12" name="Body Level One…"/>
          <p:cNvSpPr txBox="1"/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lIns="45718" tIns="45718" rIns="45718" bIns="45718"/>
          <a:lstStyle>
            <a:lvl1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1pPr>
            <a:lvl2pPr marL="566737" indent="-2476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2pPr>
            <a:lvl3pPr marL="890905" indent="-29718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3pPr>
            <a:lvl4pPr marL="1198562" indent="-330200">
              <a:spcBef>
                <a:spcPts val="500"/>
              </a:spcBef>
              <a:buClr>
                <a:srgbClr val="D34817"/>
              </a:buClr>
              <a:buSzPct val="80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4pPr>
            <a:lvl5pPr marL="1473200" indent="-330200">
              <a:spcBef>
                <a:spcPts val="500"/>
              </a:spcBef>
              <a:buClr>
                <a:srgbClr val="D34817"/>
              </a:buClr>
              <a:buSzPct val="100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3" name="Slide Number"/>
          <p:cNvSpPr txBox="1"/>
          <p:nvPr>
            <p:ph type="sldNum" sz="quarter" idx="2"/>
          </p:nvPr>
        </p:nvSpPr>
        <p:spPr>
          <a:xfrm>
            <a:off x="146050" y="6264498"/>
            <a:ext cx="457200" cy="345629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Title Text"/>
          <p:cNvSpPr txBox="1"/>
          <p:nvPr>
            <p:ph type="title"/>
          </p:nvPr>
        </p:nvSpPr>
        <p:spPr>
          <a:xfrm>
            <a:off x="914400" y="274636"/>
            <a:ext cx="7772400" cy="1143002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21" name="Body Level One…"/>
          <p:cNvSpPr txBox="1"/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lIns="45718" tIns="45718" rIns="45718" bIns="45718"/>
          <a:lstStyle>
            <a:lvl1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1pPr>
            <a:lvl2pPr marL="566737" indent="-2476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2pPr>
            <a:lvl3pPr marL="890905" indent="-29718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3pPr>
            <a:lvl4pPr marL="1198562" indent="-330200">
              <a:spcBef>
                <a:spcPts val="500"/>
              </a:spcBef>
              <a:buClr>
                <a:srgbClr val="D34817"/>
              </a:buClr>
              <a:buSzPct val="80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4pPr>
            <a:lvl5pPr marL="1473200" indent="-330200">
              <a:spcBef>
                <a:spcPts val="500"/>
              </a:spcBef>
              <a:buClr>
                <a:srgbClr val="D34817"/>
              </a:buClr>
              <a:buSzPct val="100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2" name="Slide Number"/>
          <p:cNvSpPr txBox="1"/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Title Text"/>
          <p:cNvSpPr txBox="1"/>
          <p:nvPr>
            <p:ph type="title"/>
          </p:nvPr>
        </p:nvSpPr>
        <p:spPr>
          <a:xfrm>
            <a:off x="914400" y="274636"/>
            <a:ext cx="7772400" cy="1143002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30" name="Body Level One…"/>
          <p:cNvSpPr txBox="1"/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lIns="45718" tIns="45718" rIns="45718" bIns="45718"/>
          <a:lstStyle>
            <a:lvl1pPr marL="273050" indent="-273050">
              <a:spcBef>
                <a:spcPts val="500"/>
              </a:spcBef>
              <a:buClr>
                <a:srgbClr val="D34817"/>
              </a:buClr>
              <a:buSzPct val="85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1pPr>
            <a:lvl2pPr marL="566737" indent="-24765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2pPr>
            <a:lvl3pPr marL="890905" indent="-297180"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3pPr>
            <a:lvl4pPr marL="1198562" indent="-330200">
              <a:spcBef>
                <a:spcPts val="500"/>
              </a:spcBef>
              <a:buClr>
                <a:srgbClr val="D34817"/>
              </a:buClr>
              <a:buSzPct val="80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lvl4pPr>
            <a:lvl5pPr marL="1473200" indent="-330200">
              <a:spcBef>
                <a:spcPts val="500"/>
              </a:spcBef>
              <a:buClr>
                <a:srgbClr val="D34817"/>
              </a:buClr>
              <a:buSzPct val="100000"/>
              <a:buChar char="o"/>
              <a:defRPr sz="2600">
                <a:latin typeface="Perpetua"/>
                <a:ea typeface="Perpetua"/>
                <a:cs typeface="Perpetua"/>
                <a:sym typeface="Perpetu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1" name="Slide Number"/>
          <p:cNvSpPr txBox="1"/>
          <p:nvPr>
            <p:ph type="sldNum" sz="quarter" idx="2"/>
          </p:nvPr>
        </p:nvSpPr>
        <p:spPr>
          <a:xfrm>
            <a:off x="146050" y="6266085"/>
            <a:ext cx="457200" cy="345630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3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>
              <a:defRPr>
                <a:latin typeface="Comic Sans MS"/>
                <a:ea typeface="Comic Sans MS"/>
                <a:cs typeface="Comic Sans MS"/>
                <a:sym typeface="Comic Sans MS"/>
              </a:defRPr>
            </a:lvl2pPr>
            <a:lvl3pPr>
              <a:defRPr>
                <a:latin typeface="Comic Sans MS"/>
                <a:ea typeface="Comic Sans MS"/>
                <a:cs typeface="Comic Sans MS"/>
                <a:sym typeface="Comic Sans MS"/>
              </a:defRPr>
            </a:lvl3pPr>
            <a:lvl4pPr>
              <a:defRPr>
                <a:latin typeface="Comic Sans MS"/>
                <a:ea typeface="Comic Sans MS"/>
                <a:cs typeface="Comic Sans MS"/>
                <a:sym typeface="Comic Sans MS"/>
              </a:defRPr>
            </a:lvl4pPr>
            <a:lvl5pPr>
              <a:defRPr>
                <a:latin typeface="Comic Sans MS"/>
                <a:ea typeface="Comic Sans MS"/>
                <a:cs typeface="Comic Sans MS"/>
                <a:sym typeface="Comic Sans MS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Title Text"/>
          <p:cNvSpPr txBox="1"/>
          <p:nvPr>
            <p:ph type="title"/>
          </p:nvPr>
        </p:nvSpPr>
        <p:spPr>
          <a:xfrm>
            <a:off x="457200" y="320040"/>
            <a:ext cx="7242048" cy="1143001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48" name="Body Level One…"/>
          <p:cNvSpPr txBox="1"/>
          <p:nvPr>
            <p:ph type="body" sz="half" idx="1"/>
          </p:nvPr>
        </p:nvSpPr>
        <p:spPr>
          <a:xfrm>
            <a:off x="457200" y="1600200"/>
            <a:ext cx="3520441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975783" indent="-518583">
              <a:defRPr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287779" indent="-373379">
              <a:defRPr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869438" indent="-497838">
              <a:defRPr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381955" indent="-553155">
              <a:defRPr>
                <a:latin typeface="Comic Sans MS"/>
                <a:ea typeface="Comic Sans MS"/>
                <a:cs typeface="Comic Sans MS"/>
                <a:sym typeface="Comic Sans MS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"/>
          <p:cNvSpPr/>
          <p:nvPr/>
        </p:nvSpPr>
        <p:spPr>
          <a:xfrm>
            <a:off x="-2" y="4581525"/>
            <a:ext cx="9144004" cy="2276475"/>
          </a:xfrm>
          <a:prstGeom prst="rect">
            <a:avLst/>
          </a:prstGeom>
          <a:solidFill>
            <a:srgbClr val="B2B2B2">
              <a:alpha val="58822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1800"/>
            </a:pPr>
          </a:p>
        </p:txBody>
      </p:sp>
      <p:sp>
        <p:nvSpPr>
          <p:cNvPr id="37" name="40%"/>
          <p:cNvSpPr/>
          <p:nvPr/>
        </p:nvSpPr>
        <p:spPr>
          <a:xfrm>
            <a:off x="-2" y="0"/>
            <a:ext cx="9144004" cy="4581525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1800"/>
            </a:pPr>
          </a:p>
        </p:txBody>
      </p:sp>
      <p:pic>
        <p:nvPicPr>
          <p:cNvPr id="38" name="http://vig-fp.prenhall.com/bigcovers/0132162733.jpg" descr="http://vig-fp.prenhall.com/bigcovers/0132162733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72400" y="5153025"/>
            <a:ext cx="1238250" cy="153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" name="Pearson logo" descr="Pearson logo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150" y="6419850"/>
            <a:ext cx="1152525" cy="381000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Copyright © 2012 Pearson Addison-Wesley.  All rights reserved."/>
          <p:cNvSpPr txBox="1"/>
          <p:nvPr/>
        </p:nvSpPr>
        <p:spPr>
          <a:xfrm>
            <a:off x="1395412" y="6537325"/>
            <a:ext cx="3328984" cy="2146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900"/>
            </a:lvl1pPr>
          </a:lstStyle>
          <a:p>
            <a:pPr/>
            <a:r>
              <a:t>Copyright © 2012 Pearson Addison-Wesley.  All rights reserved.</a:t>
            </a:r>
          </a:p>
        </p:txBody>
      </p:sp>
      <p:sp>
        <p:nvSpPr>
          <p:cNvPr id="4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3" name="Slide Number"/>
          <p:cNvSpPr txBox="1"/>
          <p:nvPr>
            <p:ph type="sldNum" sz="quarter" idx="2"/>
          </p:nvPr>
        </p:nvSpPr>
        <p:spPr>
          <a:xfrm>
            <a:off x="6553200" y="5919283"/>
            <a:ext cx="443169" cy="43706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"/>
          <p:cNvSpPr/>
          <p:nvPr/>
        </p:nvSpPr>
        <p:spPr>
          <a:xfrm>
            <a:off x="-2" y="0"/>
            <a:ext cx="9144004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94" name="Rounded Rectangle"/>
          <p:cNvSpPr/>
          <p:nvPr/>
        </p:nvSpPr>
        <p:spPr>
          <a:xfrm>
            <a:off x="65086" y="69850"/>
            <a:ext cx="9013827" cy="6691314"/>
          </a:xfrm>
          <a:prstGeom prst="roundRect">
            <a:avLst>
              <a:gd name="adj" fmla="val 4931"/>
            </a:avLst>
          </a:prstGeom>
          <a:ln w="6350" cap="sq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95" name="Rectangle"/>
          <p:cNvSpPr/>
          <p:nvPr/>
        </p:nvSpPr>
        <p:spPr>
          <a:xfrm>
            <a:off x="63500" y="1449386"/>
            <a:ext cx="9020175" cy="1527178"/>
          </a:xfrm>
          <a:prstGeom prst="rect">
            <a:avLst/>
          </a:prstGeom>
          <a:solidFill>
            <a:srgbClr val="D3481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96" name="Rectangle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rgbClr val="E6B1A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97" name="Rectangle"/>
          <p:cNvSpPr/>
          <p:nvPr/>
        </p:nvSpPr>
        <p:spPr>
          <a:xfrm>
            <a:off x="63500" y="2976561"/>
            <a:ext cx="9020175" cy="111127"/>
          </a:xfrm>
          <a:prstGeom prst="rect">
            <a:avLst/>
          </a:prstGeom>
          <a:solidFill>
            <a:srgbClr val="91848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98" name="Rectangle"/>
          <p:cNvSpPr/>
          <p:nvPr/>
        </p:nvSpPr>
        <p:spPr>
          <a:xfrm>
            <a:off x="-2" y="4581525"/>
            <a:ext cx="9144004" cy="2276475"/>
          </a:xfrm>
          <a:prstGeom prst="rect">
            <a:avLst/>
          </a:prstGeom>
          <a:solidFill>
            <a:srgbClr val="B2B2B2">
              <a:alpha val="58822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1800"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pic>
        <p:nvPicPr>
          <p:cNvPr id="99" name="http://vig-fp.prenhall.com/bigcovers/0132162733.jpg" descr="http://vig-fp.prenhall.com/bigcovers/0132162733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72400" y="5153025"/>
            <a:ext cx="1238250" cy="153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Pearson logo" descr="Pearson logo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150" y="6419850"/>
            <a:ext cx="1152525" cy="381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Copyright © 2012 Pearson Addison-Wesley.  All rights reserved."/>
          <p:cNvSpPr txBox="1"/>
          <p:nvPr/>
        </p:nvSpPr>
        <p:spPr>
          <a:xfrm>
            <a:off x="1395411" y="6537324"/>
            <a:ext cx="3017729" cy="218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900"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pPr/>
            <a:r>
              <a:t>Copyright © 2012 Pearson Addison-Wesley.  All rights reserved.</a:t>
            </a:r>
          </a:p>
        </p:txBody>
      </p:sp>
      <p:sp>
        <p:nvSpPr>
          <p:cNvPr id="102" name="Slide Number"/>
          <p:cNvSpPr txBox="1"/>
          <p:nvPr>
            <p:ph type="sldNum" sz="quarter" idx="2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 rot="16200000">
            <a:off x="4419600" y="2136775"/>
            <a:ext cx="301625" cy="9140825"/>
          </a:xfrm>
          <a:prstGeom prst="rect">
            <a:avLst/>
          </a:prstGeom>
          <a:gradFill>
            <a:gsLst>
              <a:gs pos="0">
                <a:srgbClr val="CCCDE3"/>
              </a:gs>
              <a:gs pos="100000">
                <a:srgbClr val="6669AA">
                  <a:alpha val="46998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3" name="40%"/>
          <p:cNvSpPr/>
          <p:nvPr/>
        </p:nvSpPr>
        <p:spPr>
          <a:xfrm rot="16200000">
            <a:off x="3849687" y="-3849688"/>
            <a:ext cx="1441452" cy="9140826"/>
          </a:xfrm>
          <a:prstGeom prst="rect">
            <a:avLst/>
          </a:prstGeom>
          <a:solidFill>
            <a:srgbClr val="05310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200"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4" name="Copyright © 2012 Pearson Addison-Wesley.  All rights reserved."/>
          <p:cNvSpPr txBox="1"/>
          <p:nvPr/>
        </p:nvSpPr>
        <p:spPr>
          <a:xfrm>
            <a:off x="838200" y="6640124"/>
            <a:ext cx="4495800" cy="2146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defRPr sz="900"/>
            </a:lvl1pPr>
          </a:lstStyle>
          <a:p>
            <a:pPr/>
            <a:r>
              <a:t>Copyright © 2012 Pearson Addison-Wesley.  All rights reserved.</a:t>
            </a:r>
          </a:p>
        </p:txBody>
      </p:sp>
      <p:sp>
        <p:nvSpPr>
          <p:cNvPr id="5" name="Title Text"/>
          <p:cNvSpPr txBox="1"/>
          <p:nvPr>
            <p:ph type="title"/>
          </p:nvPr>
        </p:nvSpPr>
        <p:spPr>
          <a:xfrm>
            <a:off x="533400" y="303211"/>
            <a:ext cx="8305800" cy="992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6" name="Body Level One…"/>
          <p:cNvSpPr txBox="1"/>
          <p:nvPr>
            <p:ph type="body" idx="1"/>
          </p:nvPr>
        </p:nvSpPr>
        <p:spPr>
          <a:xfrm>
            <a:off x="544512" y="1676400"/>
            <a:ext cx="8294689" cy="457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" name="Slide Number"/>
          <p:cNvSpPr txBox="1"/>
          <p:nvPr>
            <p:ph type="sldNum" sz="quarter" idx="2"/>
          </p:nvPr>
        </p:nvSpPr>
        <p:spPr>
          <a:xfrm>
            <a:off x="7050086" y="6420934"/>
            <a:ext cx="443170" cy="43706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b">
            <a:spAutoFit/>
          </a:bodyPr>
          <a:lstStyle/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5310F"/>
        </a:buClr>
        <a:buSzPct val="60000"/>
        <a:buFontTx/>
        <a:buChar char="■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901700" marR="0" indent="-4445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5310F"/>
        </a:buClr>
        <a:buSzPct val="55000"/>
        <a:buFontTx/>
        <a:buChar char="■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181100" marR="0" indent="-2667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5310F"/>
        </a:buClr>
        <a:buSzPct val="50000"/>
        <a:buFontTx/>
        <a:buChar char="■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691638" marR="0" indent="-320038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5310F"/>
        </a:buClr>
        <a:buSzPct val="55000"/>
        <a:buFontTx/>
        <a:buChar char="■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1844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5310F"/>
        </a:buClr>
        <a:buSzPct val="50000"/>
        <a:buFontTx/>
        <a:buChar char="■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22860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5310F"/>
        </a:buClr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27432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5310F"/>
        </a:buClr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32004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5310F"/>
        </a:buClr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3657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05310F"/>
        </a:buClr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hyperlink" Target="http://acc6.its.brooklyn.cuny.edu/~gurwitz/core5/nav2tool.html" TargetMode="Externa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3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hyperlink" Target="http://acc6.its.brooklyn.cuny.edu/~gurwitz/core5/nav2tool.html" TargetMode="Externa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ink tissue paper"/>
          <p:cNvSpPr txBox="1"/>
          <p:nvPr>
            <p:ph type="body" sz="quarter" idx="4294967295"/>
          </p:nvPr>
        </p:nvSpPr>
        <p:spPr>
          <a:xfrm>
            <a:off x="1295400" y="3200400"/>
            <a:ext cx="6400800" cy="1600200"/>
          </a:xfrm>
          <a:prstGeom prst="rect">
            <a:avLst/>
          </a:prstGeom>
        </p:spPr>
        <p:txBody>
          <a:bodyPr lIns="45718" tIns="45718" rIns="45718" bIns="45718"/>
          <a:lstStyle/>
          <a:p>
            <a:pPr marL="0" indent="0" algn="ctr">
              <a:spcBef>
                <a:spcPts val="500"/>
              </a:spcBef>
              <a:buSzTx/>
              <a:buNone/>
              <a:defRPr sz="2600">
                <a:solidFill>
                  <a:srgbClr val="696464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  <a:p>
            <a:pPr marL="0" indent="0" algn="ctr">
              <a:spcBef>
                <a:spcPts val="500"/>
              </a:spcBef>
              <a:buSzTx/>
              <a:buNone/>
              <a:defRPr sz="2600">
                <a:solidFill>
                  <a:srgbClr val="696464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Dr. Xiaolan Zhang </a:t>
            </a:r>
          </a:p>
          <a:p>
            <a:pPr marL="0" indent="0" algn="ctr">
              <a:spcBef>
                <a:spcPts val="500"/>
              </a:spcBef>
              <a:buSzTx/>
              <a:buNone/>
              <a:defRPr sz="2600">
                <a:solidFill>
                  <a:srgbClr val="696464"/>
                </a:solidFill>
                <a:latin typeface="Perpetua"/>
                <a:ea typeface="Perpetua"/>
                <a:cs typeface="Perpetua"/>
                <a:sym typeface="Perpetua"/>
              </a:defRPr>
            </a:pPr>
            <a:r>
              <a:t>Fordham University </a:t>
            </a:r>
          </a:p>
        </p:txBody>
      </p:sp>
      <p:sp>
        <p:nvSpPr>
          <p:cNvPr id="259" name="Pink tissue paper"/>
          <p:cNvSpPr txBox="1"/>
          <p:nvPr>
            <p:ph type="title" idx="4294967295"/>
          </p:nvPr>
        </p:nvSpPr>
        <p:spPr>
          <a:xfrm>
            <a:off x="457200" y="1506536"/>
            <a:ext cx="8229600" cy="1470028"/>
          </a:xfrm>
          <a:prstGeom prst="rect">
            <a:avLst/>
          </a:prstGeom>
        </p:spPr>
        <p:txBody>
          <a:bodyPr anchor="ctr"/>
          <a:lstStyle/>
          <a:p>
            <a:pPr algn="ctr">
              <a:defRPr sz="4000">
                <a:solidFill>
                  <a:srgbClr val="000000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  <a:r>
              <a:t>C++ </a:t>
            </a:r>
            <a:r>
              <a:t>Data Type and Type Safety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Literal constants</a:t>
            </a:r>
          </a:p>
        </p:txBody>
      </p:sp>
      <p:sp>
        <p:nvSpPr>
          <p:cNvPr id="322" name="Rectangle 4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49631" indent="-249631" defTabSz="832104">
              <a:lnSpc>
                <a:spcPct val="80000"/>
              </a:lnSpc>
              <a:spcBef>
                <a:spcPts val="400"/>
              </a:spcBef>
              <a:buSzTx/>
              <a:buNone/>
              <a:defRPr sz="1820">
                <a:solidFill>
                  <a:srgbClr val="161616"/>
                </a:solidFill>
              </a:defRPr>
            </a:pPr>
            <a:r>
              <a:t>int pennies = </a:t>
            </a:r>
            <a:r>
              <a:rPr>
                <a:solidFill>
                  <a:srgbClr val="C00000"/>
                </a:solidFill>
              </a:rPr>
              <a:t>8</a:t>
            </a:r>
            <a:r>
              <a:t>;</a:t>
            </a:r>
          </a:p>
          <a:p>
            <a:pPr marL="249631" indent="-249631" defTabSz="832104">
              <a:lnSpc>
                <a:spcPct val="80000"/>
              </a:lnSpc>
              <a:spcBef>
                <a:spcPts val="400"/>
              </a:spcBef>
              <a:buSzTx/>
              <a:buNone/>
              <a:defRPr sz="1820">
                <a:solidFill>
                  <a:srgbClr val="161616"/>
                </a:solidFill>
              </a:defRPr>
            </a:pPr>
            <a:r>
              <a:t>cout &lt;&lt; </a:t>
            </a:r>
            <a:r>
              <a:rPr b="1"/>
              <a:t>" </a:t>
            </a:r>
            <a:r>
              <a:rPr>
                <a:solidFill>
                  <a:srgbClr val="C00000"/>
                </a:solidFill>
              </a:rPr>
              <a:t>Hello world\n</a:t>
            </a:r>
            <a:r>
              <a:rPr b="1"/>
              <a:t> "</a:t>
            </a:r>
            <a:r>
              <a:t>;</a:t>
            </a:r>
          </a:p>
          <a:p>
            <a:pPr marL="249631" indent="-249631" defTabSz="832104">
              <a:lnSpc>
                <a:spcPct val="80000"/>
              </a:lnSpc>
              <a:spcBef>
                <a:spcPts val="400"/>
              </a:spcBef>
              <a:buChar char="⦿"/>
              <a:defRPr sz="2184">
                <a:solidFill>
                  <a:srgbClr val="C00000"/>
                </a:solidFill>
              </a:defRPr>
            </a:pPr>
            <a:r>
              <a:t>Literal constants</a:t>
            </a:r>
            <a:r>
              <a:rPr>
                <a:solidFill>
                  <a:srgbClr val="161616"/>
                </a:solidFill>
              </a:rPr>
              <a:t>: values that occurs in the program (red part above)</a:t>
            </a:r>
            <a:endParaRPr>
              <a:solidFill>
                <a:srgbClr val="161616"/>
              </a:solidFill>
            </a:endParaRPr>
          </a:p>
          <a:p>
            <a:pPr lvl="1" marL="474992" indent="-249631" defTabSz="832104">
              <a:lnSpc>
                <a:spcPct val="80000"/>
              </a:lnSpc>
              <a:spcBef>
                <a:spcPts val="400"/>
              </a:spcBef>
              <a:buChar char="⦿"/>
              <a:defRPr sz="1820">
                <a:solidFill>
                  <a:srgbClr val="161616"/>
                </a:solidFill>
              </a:defRPr>
            </a:pPr>
            <a:r>
              <a:t>Literal, as we can only speak of it in terms of its value</a:t>
            </a:r>
            <a:endParaRPr sz="2184"/>
          </a:p>
          <a:p>
            <a:pPr lvl="1" marL="474992" indent="-249631" defTabSz="832104">
              <a:lnSpc>
                <a:spcPct val="80000"/>
              </a:lnSpc>
              <a:spcBef>
                <a:spcPts val="400"/>
              </a:spcBef>
              <a:buChar char="⦿"/>
              <a:defRPr sz="1820">
                <a:solidFill>
                  <a:srgbClr val="161616"/>
                </a:solidFill>
              </a:defRPr>
            </a:pPr>
            <a:r>
              <a:t>Constant: its value cannot be changed</a:t>
            </a:r>
            <a:endParaRPr sz="2184"/>
          </a:p>
          <a:p>
            <a:pPr marL="249631" indent="-249631" defTabSz="832104">
              <a:lnSpc>
                <a:spcPct val="80000"/>
              </a:lnSpc>
              <a:spcBef>
                <a:spcPts val="400"/>
              </a:spcBef>
              <a:buChar char="⦿"/>
              <a:defRPr sz="2184">
                <a:solidFill>
                  <a:srgbClr val="161616"/>
                </a:solidFill>
              </a:defRPr>
            </a:pPr>
            <a:r>
              <a:t>How to write literals? </a:t>
            </a:r>
          </a:p>
          <a:p>
            <a:pPr lvl="1" marL="474992" indent="-249631" defTabSz="832104">
              <a:lnSpc>
                <a:spcPct val="80000"/>
              </a:lnSpc>
              <a:spcBef>
                <a:spcPts val="400"/>
              </a:spcBef>
              <a:buChar char="⦿"/>
              <a:defRPr sz="1820">
                <a:solidFill>
                  <a:srgbClr val="161616"/>
                </a:solidFill>
              </a:defRPr>
            </a:pPr>
            <a:r>
              <a:t>Depending on the type of the literal</a:t>
            </a:r>
            <a:endParaRPr sz="2184"/>
          </a:p>
          <a:p>
            <a:pPr lvl="1" marL="474992" indent="-249631" defTabSz="832104">
              <a:lnSpc>
                <a:spcPct val="80000"/>
              </a:lnSpc>
              <a:spcBef>
                <a:spcPts val="400"/>
              </a:spcBef>
              <a:buChar char="⦿"/>
              <a:defRPr sz="1820">
                <a:solidFill>
                  <a:srgbClr val="161616"/>
                </a:solidFill>
              </a:defRPr>
            </a:pPr>
            <a:r>
              <a:t>8 is of type int, “Hello world\n” is of type string</a:t>
            </a:r>
            <a:endParaRPr sz="2184"/>
          </a:p>
          <a:p>
            <a:pPr marL="249631" indent="-249631" defTabSz="832104">
              <a:lnSpc>
                <a:spcPct val="80000"/>
              </a:lnSpc>
              <a:spcBef>
                <a:spcPts val="400"/>
              </a:spcBef>
              <a:buChar char="⦿"/>
              <a:defRPr sz="2184">
                <a:solidFill>
                  <a:srgbClr val="161616"/>
                </a:solidFill>
              </a:defRPr>
            </a:pPr>
            <a:r>
              <a:t>More examples: </a:t>
            </a:r>
          </a:p>
          <a:p>
            <a:pPr lvl="1" marL="474992" indent="-249631" defTabSz="832104">
              <a:lnSpc>
                <a:spcPct val="80000"/>
              </a:lnSpc>
              <a:spcBef>
                <a:spcPts val="400"/>
              </a:spcBef>
              <a:buChar char="⦿"/>
              <a:defRPr sz="1820">
                <a:solidFill>
                  <a:srgbClr val="161616"/>
                </a:solidFill>
              </a:defRPr>
            </a:pPr>
            <a:r>
              <a:t>bool  validInput = </a:t>
            </a:r>
            <a:r>
              <a:rPr>
                <a:solidFill>
                  <a:srgbClr val="C00000"/>
                </a:solidFill>
              </a:rPr>
              <a:t>true</a:t>
            </a:r>
            <a:r>
              <a:t>;</a:t>
            </a:r>
            <a:endParaRPr sz="2184"/>
          </a:p>
          <a:p>
            <a:pPr lvl="1" marL="474992" indent="-249631" defTabSz="832104">
              <a:lnSpc>
                <a:spcPct val="80000"/>
              </a:lnSpc>
              <a:spcBef>
                <a:spcPts val="400"/>
              </a:spcBef>
              <a:buChar char="⦿"/>
              <a:defRPr sz="1820">
                <a:solidFill>
                  <a:srgbClr val="161616"/>
                </a:solidFill>
              </a:defRPr>
            </a:pPr>
            <a:r>
              <a:t>bool  continue = </a:t>
            </a:r>
            <a:r>
              <a:rPr>
                <a:solidFill>
                  <a:srgbClr val="C00000"/>
                </a:solidFill>
              </a:rPr>
              <a:t>false</a:t>
            </a:r>
            <a:r>
              <a:t>;   // true, false are reserved words </a:t>
            </a:r>
            <a:endParaRPr b="1"/>
          </a:p>
          <a:p>
            <a:pPr lvl="1" marL="474992" indent="-249631" defTabSz="832104">
              <a:lnSpc>
                <a:spcPct val="80000"/>
              </a:lnSpc>
              <a:spcBef>
                <a:spcPts val="400"/>
              </a:spcBef>
              <a:buChar char="⦿"/>
              <a:defRPr sz="1820">
                <a:solidFill>
                  <a:srgbClr val="161616"/>
                </a:solidFill>
              </a:defRPr>
            </a:pPr>
            <a:r>
              <a:t>Character literals: </a:t>
            </a:r>
            <a:r>
              <a:rPr b="1"/>
              <a:t>'a', 'x', '4', '\n', ‘$’ </a:t>
            </a:r>
            <a:r>
              <a:rPr b="1">
                <a:solidFill>
                  <a:srgbClr val="0070C0"/>
                </a:solidFill>
              </a:rPr>
              <a:t>// use single quotation mark</a:t>
            </a:r>
            <a:endParaRPr sz="2184"/>
          </a:p>
          <a:p>
            <a:pPr lvl="1" marL="474992" indent="-249631" defTabSz="832104">
              <a:lnSpc>
                <a:spcPct val="80000"/>
              </a:lnSpc>
              <a:spcBef>
                <a:spcPts val="400"/>
              </a:spcBef>
              <a:buChar char="⦿"/>
              <a:defRPr sz="1820">
                <a:solidFill>
                  <a:srgbClr val="161616"/>
                </a:solidFill>
              </a:defRPr>
            </a:pPr>
            <a:r>
              <a:t>Integer literals: </a:t>
            </a:r>
            <a:r>
              <a:rPr b="1"/>
              <a:t>0, 1, 123, -6, </a:t>
            </a:r>
            <a:r>
              <a:rPr b="1">
                <a:solidFill>
                  <a:srgbClr val="C00000"/>
                </a:solidFill>
              </a:rPr>
              <a:t>0x34, 0xa3, 024  //0x means it’s in base 16</a:t>
            </a:r>
            <a:endParaRPr sz="2184"/>
          </a:p>
          <a:p>
            <a:pPr lvl="1" marL="474992" indent="-249631" defTabSz="832104">
              <a:lnSpc>
                <a:spcPct val="80000"/>
              </a:lnSpc>
              <a:spcBef>
                <a:spcPts val="400"/>
              </a:spcBef>
              <a:buChar char="⦿"/>
              <a:defRPr sz="1820">
                <a:solidFill>
                  <a:srgbClr val="161616"/>
                </a:solidFill>
              </a:defRPr>
            </a:pPr>
            <a:r>
              <a:t>Floating point literals: </a:t>
            </a:r>
            <a:r>
              <a:rPr b="1"/>
              <a:t>1.2, 13.345, .3, -0.54, 1.2</a:t>
            </a:r>
            <a:r>
              <a:rPr b="1">
                <a:solidFill>
                  <a:srgbClr val="C00000"/>
                </a:solidFill>
              </a:rPr>
              <a:t>e</a:t>
            </a:r>
            <a:r>
              <a:rPr b="1"/>
              <a:t>3, . 3</a:t>
            </a:r>
            <a:r>
              <a:rPr b="1">
                <a:solidFill>
                  <a:srgbClr val="C00000"/>
                </a:solidFill>
              </a:rPr>
              <a:t>F</a:t>
            </a:r>
            <a:r>
              <a:rPr b="1"/>
              <a:t>, .3</a:t>
            </a:r>
            <a:r>
              <a:rPr b="1">
                <a:solidFill>
                  <a:srgbClr val="C00000"/>
                </a:solidFill>
              </a:rPr>
              <a:t>F</a:t>
            </a:r>
            <a:endParaRPr sz="2184"/>
          </a:p>
          <a:p>
            <a:pPr lvl="1" marL="474992" indent="-249631" defTabSz="832104">
              <a:lnSpc>
                <a:spcPct val="80000"/>
              </a:lnSpc>
              <a:spcBef>
                <a:spcPts val="400"/>
              </a:spcBef>
              <a:buChar char="⦿"/>
              <a:defRPr sz="1820">
                <a:solidFill>
                  <a:srgbClr val="161616"/>
                </a:solidFill>
              </a:defRPr>
            </a:pPr>
            <a:r>
              <a:t>String literals: </a:t>
            </a:r>
            <a:r>
              <a:rPr b="1"/>
              <a:t>"asdf"</a:t>
            </a:r>
            <a:r>
              <a:t>,  </a:t>
            </a:r>
            <a:r>
              <a:rPr b="1"/>
              <a:t>"Howdy, all y'all! " </a:t>
            </a:r>
            <a:r>
              <a:rPr b="1">
                <a:solidFill>
                  <a:srgbClr val="0070C0"/>
                </a:solidFill>
              </a:rPr>
              <a:t>//double quotation mark</a:t>
            </a:r>
          </a:p>
        </p:txBody>
      </p:sp>
      <p:sp>
        <p:nvSpPr>
          <p:cNvPr id="323" name="Slide Number Placeholder 6"/>
          <p:cNvSpPr txBox="1"/>
          <p:nvPr>
            <p:ph type="sldNum" sz="quarter" idx="4294967295"/>
          </p:nvPr>
        </p:nvSpPr>
        <p:spPr>
          <a:xfrm>
            <a:off x="146050" y="6254749"/>
            <a:ext cx="457200" cy="368301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>
                <a:solidFill>
                  <a:srgbClr val="A7A7A7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Writing floating point consta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22959">
              <a:defRPr b="1" sz="3600">
                <a:solidFill>
                  <a:srgbClr val="D34817"/>
                </a:solidFill>
              </a:defRPr>
            </a:pPr>
            <a:r>
              <a:t>floating point constants</a:t>
            </a:r>
            <a:r>
              <a:t>: two forms</a:t>
            </a:r>
          </a:p>
        </p:txBody>
      </p:sp>
      <p:sp>
        <p:nvSpPr>
          <p:cNvPr id="326" name="Simple form must include a decimal poi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Char char="●"/>
              <a:defRPr sz="3000">
                <a:solidFill>
                  <a:srgbClr val="C00000"/>
                </a:solidFill>
              </a:defRPr>
            </a:pPr>
            <a:r>
              <a:t>Simple form </a:t>
            </a:r>
            <a:r>
              <a:rPr>
                <a:solidFill>
                  <a:srgbClr val="000000"/>
                </a:solidFill>
              </a:rPr>
              <a:t>must include a decimal point</a:t>
            </a:r>
          </a:p>
          <a:p>
            <a:pPr lvl="1" marL="531358" indent="-212271">
              <a:spcBef>
                <a:spcPts val="300"/>
              </a:spcBef>
              <a:buClr>
                <a:srgbClr val="9B2D1F"/>
              </a:buClr>
            </a:pPr>
            <a:r>
              <a:t>e.g., 34.1   23.0034    1.0   89.9</a:t>
            </a:r>
          </a:p>
          <a:p>
            <a:pPr>
              <a:buChar char="●"/>
              <a:defRPr sz="3000">
                <a:solidFill>
                  <a:srgbClr val="C00000"/>
                </a:solidFill>
              </a:defRPr>
            </a:pPr>
            <a:r>
              <a:t>Scientific Notation form</a:t>
            </a:r>
          </a:p>
          <a:p>
            <a:pPr lvl="1" marL="531358" indent="-212271">
              <a:spcBef>
                <a:spcPts val="300"/>
              </a:spcBef>
              <a:buClr>
                <a:srgbClr val="9B2D1F"/>
              </a:buClr>
            </a:pPr>
            <a:r>
              <a:t>e.g. 3.41e1  	means  34.1</a:t>
            </a:r>
            <a:br/>
            <a:r>
              <a:t>      3.67e17 	means 	367000000000000000.0</a:t>
            </a:r>
            <a:br/>
            <a:r>
              <a:t>      5.89e-6	means	0.00000589</a:t>
            </a:r>
          </a:p>
          <a:p>
            <a:pPr lvl="1" marL="531358" indent="-212271">
              <a:spcBef>
                <a:spcPts val="300"/>
              </a:spcBef>
              <a:buClr>
                <a:srgbClr val="9B2D1F"/>
              </a:buClr>
            </a:pPr>
            <a:r>
              <a:t>Number left of e does not require a decimal point</a:t>
            </a:r>
          </a:p>
          <a:p>
            <a:pPr lvl="1" marL="531358" indent="-212271">
              <a:spcBef>
                <a:spcPts val="300"/>
              </a:spcBef>
              <a:buClr>
                <a:srgbClr val="9B2D1F"/>
              </a:buClr>
            </a:pPr>
            <a:r>
              <a:t>Exponent cannot contain a decimal point</a:t>
            </a:r>
          </a:p>
        </p:txBody>
      </p:sp>
      <p:sp>
        <p:nvSpPr>
          <p:cNvPr id="327" name="Slide Number"/>
          <p:cNvSpPr txBox="1"/>
          <p:nvPr>
            <p:ph type="sldNum" sz="quarter" idx="4294967295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r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Rectangle 9"/>
          <p:cNvSpPr txBox="1"/>
          <p:nvPr/>
        </p:nvSpPr>
        <p:spPr>
          <a:xfrm>
            <a:off x="203200" y="3799934"/>
            <a:ext cx="4343400" cy="213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274320" indent="-274320">
              <a:lnSpc>
                <a:spcPct val="90000"/>
              </a:lnSpc>
              <a:spcBef>
                <a:spcPts val="600"/>
              </a:spcBef>
            </a:pPr>
            <a:r>
              <a:t>int a = 7;</a:t>
            </a:r>
          </a:p>
          <a:p>
            <a:pPr marL="274320" indent="-274320">
              <a:lnSpc>
                <a:spcPct val="90000"/>
              </a:lnSpc>
              <a:spcBef>
                <a:spcPts val="600"/>
              </a:spcBef>
            </a:pPr>
            <a:r>
              <a:t>char c = 'x';</a:t>
            </a:r>
          </a:p>
          <a:p>
            <a:pPr marL="274320" indent="-274320">
              <a:lnSpc>
                <a:spcPct val="90000"/>
              </a:lnSpc>
              <a:spcBef>
                <a:spcPts val="600"/>
              </a:spcBef>
            </a:pPr>
            <a:r>
              <a:t>string s = "qwerty";</a:t>
            </a:r>
          </a:p>
        </p:txBody>
      </p:sp>
      <p:sp>
        <p:nvSpPr>
          <p:cNvPr id="330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00000"/>
                </a:solidFill>
              </a:defRPr>
            </a:pPr>
            <a:r>
              <a:t>Types and Varaibles </a:t>
            </a:r>
            <a:r>
              <a:rPr>
                <a:solidFill>
                  <a:srgbClr val="FFFFFF"/>
                </a:solidFill>
              </a:rPr>
              <a:t>closer look</a:t>
            </a:r>
          </a:p>
        </p:txBody>
      </p:sp>
      <p:sp>
        <p:nvSpPr>
          <p:cNvPr id="331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</a:t>
            </a:r>
            <a:r>
              <a:rPr>
                <a:solidFill>
                  <a:srgbClr val="C00000"/>
                </a:solidFill>
              </a:rPr>
              <a:t>type </a:t>
            </a:r>
            <a:r>
              <a:t>defines a set of possible values and a set of operations</a:t>
            </a:r>
          </a:p>
          <a:p>
            <a:pPr/>
            <a:r>
              <a:t>A </a:t>
            </a:r>
            <a:r>
              <a:rPr>
                <a:solidFill>
                  <a:srgbClr val="C00000"/>
                </a:solidFill>
              </a:rPr>
              <a:t>value</a:t>
            </a:r>
            <a:r>
              <a:t> is </a:t>
            </a:r>
            <a:r>
              <a:rPr u="sng"/>
              <a:t>a sequence of bits in memory, interpreted according to its type</a:t>
            </a:r>
            <a:endParaRPr u="sng"/>
          </a:p>
          <a:p>
            <a:pPr/>
            <a:r>
              <a:t>An </a:t>
            </a:r>
            <a:r>
              <a:rPr>
                <a:solidFill>
                  <a:srgbClr val="C00000"/>
                </a:solidFill>
              </a:rPr>
              <a:t>object </a:t>
            </a:r>
            <a:r>
              <a:t>is a piece of memory that holds a value of a given type</a:t>
            </a:r>
          </a:p>
        </p:txBody>
      </p:sp>
      <p:grpSp>
        <p:nvGrpSpPr>
          <p:cNvPr id="334" name="Rectangle 4"/>
          <p:cNvGrpSpPr/>
          <p:nvPr/>
        </p:nvGrpSpPr>
        <p:grpSpPr>
          <a:xfrm>
            <a:off x="5638800" y="4620165"/>
            <a:ext cx="1600200" cy="437070"/>
            <a:chOff x="0" y="0"/>
            <a:chExt cx="1600200" cy="437068"/>
          </a:xfrm>
        </p:grpSpPr>
        <p:sp>
          <p:nvSpPr>
            <p:cNvPr id="332" name="Rectangle"/>
            <p:cNvSpPr/>
            <p:nvPr/>
          </p:nvSpPr>
          <p:spPr>
            <a:xfrm>
              <a:off x="0" y="28034"/>
              <a:ext cx="1600200" cy="381001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333" name="7"/>
            <p:cNvSpPr txBox="1"/>
            <p:nvPr/>
          </p:nvSpPr>
          <p:spPr>
            <a:xfrm>
              <a:off x="663272" y="0"/>
              <a:ext cx="273656" cy="4370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7</a:t>
              </a:r>
            </a:p>
          </p:txBody>
        </p:sp>
      </p:grpSp>
      <p:grpSp>
        <p:nvGrpSpPr>
          <p:cNvPr id="337" name="Rectangle 5"/>
          <p:cNvGrpSpPr/>
          <p:nvPr/>
        </p:nvGrpSpPr>
        <p:grpSpPr>
          <a:xfrm>
            <a:off x="5638800" y="5077365"/>
            <a:ext cx="533400" cy="437070"/>
            <a:chOff x="0" y="0"/>
            <a:chExt cx="533400" cy="437068"/>
          </a:xfrm>
        </p:grpSpPr>
        <p:sp>
          <p:nvSpPr>
            <p:cNvPr id="335" name="Rectangle"/>
            <p:cNvSpPr/>
            <p:nvPr/>
          </p:nvSpPr>
          <p:spPr>
            <a:xfrm>
              <a:off x="0" y="28034"/>
              <a:ext cx="533400" cy="381001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336" name="x"/>
            <p:cNvSpPr txBox="1"/>
            <p:nvPr/>
          </p:nvSpPr>
          <p:spPr>
            <a:xfrm>
              <a:off x="138429" y="0"/>
              <a:ext cx="256541" cy="4370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x</a:t>
              </a:r>
            </a:p>
          </p:txBody>
        </p:sp>
      </p:grpSp>
      <p:sp>
        <p:nvSpPr>
          <p:cNvPr id="338" name="Rectangle 7"/>
          <p:cNvSpPr/>
          <p:nvPr/>
        </p:nvSpPr>
        <p:spPr>
          <a:xfrm>
            <a:off x="6858000" y="5943600"/>
            <a:ext cx="1295400" cy="457200"/>
          </a:xfrm>
          <a:prstGeom prst="rect">
            <a:avLst/>
          </a:prstGeom>
          <a:solidFill>
            <a:schemeClr val="accent1"/>
          </a:solidFill>
          <a:ln>
            <a:solidFill>
              <a:srgbClr val="000000"/>
            </a:solidFill>
            <a:miter/>
          </a:ln>
        </p:spPr>
        <p:txBody>
          <a:bodyPr lIns="45718" tIns="45718" rIns="45718" bIns="45718" anchor="ctr"/>
          <a:lstStyle/>
          <a:p>
            <a:pPr>
              <a:defRPr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grpSp>
        <p:nvGrpSpPr>
          <p:cNvPr id="341" name="Rectangle 8"/>
          <p:cNvGrpSpPr/>
          <p:nvPr/>
        </p:nvGrpSpPr>
        <p:grpSpPr>
          <a:xfrm>
            <a:off x="6858000" y="5943600"/>
            <a:ext cx="1905000" cy="457200"/>
            <a:chOff x="0" y="0"/>
            <a:chExt cx="1905000" cy="457200"/>
          </a:xfrm>
        </p:grpSpPr>
        <p:sp>
          <p:nvSpPr>
            <p:cNvPr id="339" name="Rectangle"/>
            <p:cNvSpPr/>
            <p:nvPr/>
          </p:nvSpPr>
          <p:spPr>
            <a:xfrm>
              <a:off x="0" y="0"/>
              <a:ext cx="1905000" cy="457200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340" name="qwerty"/>
            <p:cNvSpPr txBox="1"/>
            <p:nvPr/>
          </p:nvSpPr>
          <p:spPr>
            <a:xfrm>
              <a:off x="451564" y="10065"/>
              <a:ext cx="1001872" cy="43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qwerty</a:t>
              </a:r>
            </a:p>
          </p:txBody>
        </p:sp>
      </p:grpSp>
      <p:grpSp>
        <p:nvGrpSpPr>
          <p:cNvPr id="344" name="Rectangle 11"/>
          <p:cNvGrpSpPr/>
          <p:nvPr/>
        </p:nvGrpSpPr>
        <p:grpSpPr>
          <a:xfrm>
            <a:off x="5410200" y="5943600"/>
            <a:ext cx="1447800" cy="457200"/>
            <a:chOff x="0" y="0"/>
            <a:chExt cx="1447800" cy="457200"/>
          </a:xfrm>
        </p:grpSpPr>
        <p:sp>
          <p:nvSpPr>
            <p:cNvPr id="342" name="Rectangle"/>
            <p:cNvSpPr/>
            <p:nvPr/>
          </p:nvSpPr>
          <p:spPr>
            <a:xfrm>
              <a:off x="0" y="0"/>
              <a:ext cx="1447800" cy="457200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343" name="6"/>
            <p:cNvSpPr txBox="1"/>
            <p:nvPr/>
          </p:nvSpPr>
          <p:spPr>
            <a:xfrm>
              <a:off x="544730" y="10065"/>
              <a:ext cx="358340" cy="43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6 </a:t>
              </a:r>
            </a:p>
          </p:txBody>
        </p:sp>
      </p:grpSp>
      <p:sp>
        <p:nvSpPr>
          <p:cNvPr id="345" name="Text Box 14"/>
          <p:cNvSpPr txBox="1"/>
          <p:nvPr/>
        </p:nvSpPr>
        <p:spPr>
          <a:xfrm>
            <a:off x="4876800" y="4648199"/>
            <a:ext cx="53340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</a:lvl1pPr>
          </a:lstStyle>
          <a:p>
            <a:pPr/>
            <a:r>
              <a:t>a:</a:t>
            </a:r>
          </a:p>
        </p:txBody>
      </p:sp>
      <p:sp>
        <p:nvSpPr>
          <p:cNvPr id="346" name="Text Box 15"/>
          <p:cNvSpPr txBox="1"/>
          <p:nvPr/>
        </p:nvSpPr>
        <p:spPr>
          <a:xfrm>
            <a:off x="4648200" y="6019799"/>
            <a:ext cx="60960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</a:lvl1pPr>
          </a:lstStyle>
          <a:p>
            <a:pPr/>
            <a:r>
              <a:t>s:</a:t>
            </a:r>
          </a:p>
        </p:txBody>
      </p:sp>
      <p:sp>
        <p:nvSpPr>
          <p:cNvPr id="347" name="Text Box 16"/>
          <p:cNvSpPr txBox="1"/>
          <p:nvPr/>
        </p:nvSpPr>
        <p:spPr>
          <a:xfrm>
            <a:off x="4876800" y="5105399"/>
            <a:ext cx="60960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</a:lvl1pPr>
          </a:lstStyle>
          <a:p>
            <a:pPr/>
            <a:r>
              <a:t>c:</a:t>
            </a:r>
          </a:p>
        </p:txBody>
      </p:sp>
      <p:sp>
        <p:nvSpPr>
          <p:cNvPr id="348" name="TextBox 16"/>
          <p:cNvSpPr txBox="1"/>
          <p:nvPr/>
        </p:nvSpPr>
        <p:spPr>
          <a:xfrm>
            <a:off x="25400" y="5041900"/>
            <a:ext cx="4343400" cy="125984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900">
                <a:latin typeface="Tahoma"/>
                <a:ea typeface="Tahoma"/>
                <a:cs typeface="Tahoma"/>
                <a:sym typeface="Tahoma"/>
              </a:defRPr>
            </a:pPr>
            <a:r>
              <a:t>String object keeps the # of</a:t>
            </a:r>
          </a:p>
          <a:p>
            <a:pPr>
              <a:defRPr sz="1900">
                <a:latin typeface="Tahoma"/>
                <a:ea typeface="Tahoma"/>
                <a:cs typeface="Tahoma"/>
                <a:sym typeface="Tahoma"/>
              </a:defRPr>
            </a:pPr>
            <a:r>
              <a:t>chars in the string, and the chars ..</a:t>
            </a:r>
          </a:p>
          <a:p>
            <a:pPr>
              <a:defRPr sz="1900">
                <a:latin typeface="Tahoma"/>
                <a:ea typeface="Tahoma"/>
                <a:cs typeface="Tahoma"/>
                <a:sym typeface="Tahoma"/>
              </a:defRPr>
            </a:pPr>
            <a:r>
              <a:t>We will learn how to access each char, </a:t>
            </a:r>
          </a:p>
          <a:p>
            <a:pPr>
              <a:defRPr sz="1900">
                <a:latin typeface="Tahoma"/>
                <a:ea typeface="Tahoma"/>
                <a:cs typeface="Tahoma"/>
                <a:sym typeface="Tahoma"/>
              </a:defRPr>
            </a:pPr>
            <a:r>
              <a:t>s[0], s[1], …</a:t>
            </a:r>
          </a:p>
        </p:txBody>
      </p:sp>
      <p:sp>
        <p:nvSpPr>
          <p:cNvPr id="349" name="Slide Number Placeholder 4"/>
          <p:cNvSpPr txBox="1"/>
          <p:nvPr>
            <p:ph type="sldNum" sz="quarter" idx="4294967295"/>
          </p:nvPr>
        </p:nvSpPr>
        <p:spPr>
          <a:xfrm>
            <a:off x="146050" y="6356349"/>
            <a:ext cx="457200" cy="165101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100">
                <a:solidFill>
                  <a:srgbClr val="A7A7A7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r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More example</a:t>
            </a:r>
          </a:p>
        </p:txBody>
      </p:sp>
      <p:sp>
        <p:nvSpPr>
          <p:cNvPr id="352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Char char="⦿"/>
            </a:pPr>
            <a:r>
              <a:t>What’s the difference? </a:t>
            </a:r>
          </a:p>
          <a:p>
            <a:pPr marL="342900" indent="-342900">
              <a:buSzTx/>
              <a:buNone/>
            </a:pPr>
            <a:r>
              <a:t>double x=12;</a:t>
            </a:r>
          </a:p>
          <a:p>
            <a:pPr marL="342900" indent="-342900">
              <a:buSzTx/>
              <a:buNone/>
            </a:pPr>
            <a:r>
              <a:t>string s=“12”;</a:t>
            </a:r>
          </a:p>
          <a:p>
            <a:pPr marL="342900" indent="-342900">
              <a:buSzTx/>
              <a:buNone/>
            </a:pPr>
          </a:p>
          <a:p>
            <a:pPr marL="477610" indent="-477610">
              <a:buAutoNum type="arabicPeriod" startAt="1"/>
            </a:pPr>
            <a:r>
              <a:t>x stores the value of </a:t>
            </a:r>
            <a:r>
              <a:rPr>
                <a:solidFill>
                  <a:srgbClr val="FF0000"/>
                </a:solidFill>
              </a:rPr>
              <a:t>number 12</a:t>
            </a:r>
            <a:endParaRPr>
              <a:solidFill>
                <a:srgbClr val="FF0000"/>
              </a:solidFill>
            </a:endParaRPr>
          </a:p>
          <a:p>
            <a:pPr marL="342900" indent="-342900">
              <a:buSzTx/>
              <a:buNone/>
            </a:pPr>
            <a:r>
              <a:t>s2 stores the two </a:t>
            </a:r>
            <a:r>
              <a:rPr>
                <a:solidFill>
                  <a:srgbClr val="FF0000"/>
                </a:solidFill>
              </a:rPr>
              <a:t>characters, ‘1’,’2’</a:t>
            </a:r>
            <a:endParaRPr>
              <a:solidFill>
                <a:srgbClr val="FF0000"/>
              </a:solidFill>
            </a:endParaRPr>
          </a:p>
          <a:p>
            <a:pPr marL="477610" indent="-477610">
              <a:buAutoNum type="arabicPeriod" startAt="2"/>
            </a:pPr>
            <a:r>
              <a:t> applicable operations are different</a:t>
            </a:r>
          </a:p>
          <a:p>
            <a:pPr marL="342900" indent="-342900">
              <a:buSzTx/>
              <a:buNone/>
            </a:pPr>
            <a:r>
              <a:t>  x: arithmetic operations, numerical comparison, </a:t>
            </a:r>
          </a:p>
          <a:p>
            <a:pPr marL="342900" indent="-342900">
              <a:buSzTx/>
              <a:buNone/>
            </a:pPr>
            <a:r>
              <a:t>  s: string concatenation, string comparison</a:t>
            </a:r>
          </a:p>
        </p:txBody>
      </p:sp>
      <p:grpSp>
        <p:nvGrpSpPr>
          <p:cNvPr id="355" name="Rectangle 4"/>
          <p:cNvGrpSpPr/>
          <p:nvPr/>
        </p:nvGrpSpPr>
        <p:grpSpPr>
          <a:xfrm>
            <a:off x="5638800" y="2029365"/>
            <a:ext cx="1600200" cy="437070"/>
            <a:chOff x="0" y="0"/>
            <a:chExt cx="1600200" cy="437068"/>
          </a:xfrm>
        </p:grpSpPr>
        <p:sp>
          <p:nvSpPr>
            <p:cNvPr id="353" name="Rectangle"/>
            <p:cNvSpPr/>
            <p:nvPr/>
          </p:nvSpPr>
          <p:spPr>
            <a:xfrm>
              <a:off x="0" y="28034"/>
              <a:ext cx="1600200" cy="381001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354" name="12"/>
            <p:cNvSpPr txBox="1"/>
            <p:nvPr/>
          </p:nvSpPr>
          <p:spPr>
            <a:xfrm>
              <a:off x="578514" y="0"/>
              <a:ext cx="443172" cy="4370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12</a:t>
              </a:r>
            </a:p>
          </p:txBody>
        </p:sp>
      </p:grpSp>
      <p:grpSp>
        <p:nvGrpSpPr>
          <p:cNvPr id="358" name="Rectangle 5"/>
          <p:cNvGrpSpPr/>
          <p:nvPr/>
        </p:nvGrpSpPr>
        <p:grpSpPr>
          <a:xfrm>
            <a:off x="5638800" y="2486565"/>
            <a:ext cx="533400" cy="437070"/>
            <a:chOff x="0" y="0"/>
            <a:chExt cx="533400" cy="437068"/>
          </a:xfrm>
        </p:grpSpPr>
        <p:sp>
          <p:nvSpPr>
            <p:cNvPr id="356" name="Rectangle"/>
            <p:cNvSpPr/>
            <p:nvPr/>
          </p:nvSpPr>
          <p:spPr>
            <a:xfrm>
              <a:off x="0" y="28034"/>
              <a:ext cx="533400" cy="381001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357" name="2"/>
            <p:cNvSpPr txBox="1"/>
            <p:nvPr/>
          </p:nvSpPr>
          <p:spPr>
            <a:xfrm>
              <a:off x="129872" y="0"/>
              <a:ext cx="273656" cy="4370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2</a:t>
              </a:r>
            </a:p>
          </p:txBody>
        </p:sp>
      </p:grpSp>
      <p:sp>
        <p:nvSpPr>
          <p:cNvPr id="359" name="Text Box 14"/>
          <p:cNvSpPr txBox="1"/>
          <p:nvPr/>
        </p:nvSpPr>
        <p:spPr>
          <a:xfrm>
            <a:off x="4876800" y="2057399"/>
            <a:ext cx="53340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</a:lvl1pPr>
          </a:lstStyle>
          <a:p>
            <a:pPr/>
            <a:r>
              <a:t>x:</a:t>
            </a:r>
          </a:p>
        </p:txBody>
      </p:sp>
      <p:sp>
        <p:nvSpPr>
          <p:cNvPr id="360" name="Text Box 16"/>
          <p:cNvSpPr txBox="1"/>
          <p:nvPr/>
        </p:nvSpPr>
        <p:spPr>
          <a:xfrm>
            <a:off x="4838700" y="2486565"/>
            <a:ext cx="60960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</a:lvl1pPr>
          </a:lstStyle>
          <a:p>
            <a:pPr/>
            <a:r>
              <a:t>s:</a:t>
            </a:r>
          </a:p>
        </p:txBody>
      </p:sp>
      <p:grpSp>
        <p:nvGrpSpPr>
          <p:cNvPr id="363" name="Rectangle 5"/>
          <p:cNvGrpSpPr/>
          <p:nvPr/>
        </p:nvGrpSpPr>
        <p:grpSpPr>
          <a:xfrm>
            <a:off x="6172200" y="2486565"/>
            <a:ext cx="914400" cy="437070"/>
            <a:chOff x="0" y="0"/>
            <a:chExt cx="914400" cy="437068"/>
          </a:xfrm>
        </p:grpSpPr>
        <p:sp>
          <p:nvSpPr>
            <p:cNvPr id="361" name="Rectangle"/>
            <p:cNvSpPr/>
            <p:nvPr/>
          </p:nvSpPr>
          <p:spPr>
            <a:xfrm>
              <a:off x="0" y="28034"/>
              <a:ext cx="914400" cy="381001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362" name="“12”"/>
            <p:cNvSpPr txBox="1"/>
            <p:nvPr/>
          </p:nvSpPr>
          <p:spPr>
            <a:xfrm>
              <a:off x="134113" y="0"/>
              <a:ext cx="646174" cy="4370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“12”</a:t>
              </a:r>
            </a:p>
          </p:txBody>
        </p:sp>
      </p:grpSp>
      <p:sp>
        <p:nvSpPr>
          <p:cNvPr id="364" name="Slide Number Placeholder 4"/>
          <p:cNvSpPr txBox="1"/>
          <p:nvPr>
            <p:ph type="sldNum" sz="quarter" idx="4294967295"/>
          </p:nvPr>
        </p:nvSpPr>
        <p:spPr>
          <a:xfrm>
            <a:off x="146050" y="6356349"/>
            <a:ext cx="457200" cy="165101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100">
                <a:solidFill>
                  <a:srgbClr val="A7A7A7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50391">
              <a:defRPr sz="3720">
                <a:solidFill>
                  <a:srgbClr val="000000"/>
                </a:solidFill>
              </a:defRPr>
            </a:pPr>
            <a:r>
              <a:t>value: </a:t>
            </a:r>
            <a:r>
              <a:rPr u="sng"/>
              <a:t>a sequence of bits in memory</a:t>
            </a:r>
          </a:p>
        </p:txBody>
      </p:sp>
      <p:sp>
        <p:nvSpPr>
          <p:cNvPr id="367" name="Content Placeholder 2"/>
          <p:cNvSpPr txBox="1"/>
          <p:nvPr>
            <p:ph type="body" idx="1"/>
          </p:nvPr>
        </p:nvSpPr>
        <p:spPr>
          <a:xfrm>
            <a:off x="774700" y="1536700"/>
            <a:ext cx="7772400" cy="457200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90000"/>
              </a:lnSpc>
              <a:defRPr sz="2500"/>
            </a:pPr>
            <a:r>
              <a:t>interpreted according to a type</a:t>
            </a:r>
          </a:p>
          <a:p>
            <a:pPr marL="342900" indent="-342900">
              <a:lnSpc>
                <a:spcPct val="90000"/>
              </a:lnSpc>
              <a:defRPr sz="2500"/>
            </a:pPr>
            <a:r>
              <a:t>E,g, int x=8;	</a:t>
            </a:r>
          </a:p>
          <a:p>
            <a:pPr marL="342900" indent="-342900">
              <a:lnSpc>
                <a:spcPct val="90000"/>
              </a:lnSpc>
              <a:defRPr sz="2500" u="sng"/>
            </a:pPr>
          </a:p>
          <a:p>
            <a:pPr marL="342900" indent="-342900">
              <a:lnSpc>
                <a:spcPct val="90000"/>
              </a:lnSpc>
              <a:defRPr sz="2500" u="sng"/>
            </a:pPr>
          </a:p>
          <a:p>
            <a:pPr lvl="1" marL="763587" indent="-444500">
              <a:lnSpc>
                <a:spcPct val="90000"/>
              </a:lnSpc>
              <a:defRPr sz="2500"/>
            </a:pPr>
            <a:r>
              <a:t>is represented in memory as a seq. of </a:t>
            </a:r>
            <a:r>
              <a:rPr>
                <a:solidFill>
                  <a:srgbClr val="C00000"/>
                </a:solidFill>
              </a:rPr>
              <a:t>binary digits (i.e., bits</a:t>
            </a:r>
            <a:r>
              <a:t>):</a:t>
            </a:r>
          </a:p>
          <a:p>
            <a:pPr marL="342900" indent="-342900">
              <a:lnSpc>
                <a:spcPct val="90000"/>
              </a:lnSpc>
              <a:buSzTx/>
              <a:buNone/>
              <a:defRPr sz="2500" u="sng"/>
            </a:pPr>
          </a:p>
          <a:p>
            <a:pPr marL="342900" indent="-342900">
              <a:lnSpc>
                <a:spcPct val="90000"/>
              </a:lnSpc>
              <a:defRPr sz="2500" u="sng"/>
            </a:pPr>
          </a:p>
          <a:p>
            <a:pPr marL="342900" indent="-342900">
              <a:lnSpc>
                <a:spcPct val="90000"/>
              </a:lnSpc>
              <a:defRPr sz="2500"/>
            </a:pPr>
            <a:r>
              <a:t>An integer value is stored using the value’s binary representation	 (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demo this</a:t>
            </a:r>
            <a:r>
              <a:t>)</a:t>
            </a:r>
          </a:p>
          <a:p>
            <a:pPr lvl="1" marL="763587" indent="-444500">
              <a:lnSpc>
                <a:spcPct val="90000"/>
              </a:lnSpc>
              <a:defRPr sz="2500"/>
            </a:pPr>
            <a:r>
              <a:t>In everyday life, we use decimal representation</a:t>
            </a:r>
          </a:p>
        </p:txBody>
      </p:sp>
      <p:grpSp>
        <p:nvGrpSpPr>
          <p:cNvPr id="370" name="Rectangle 4"/>
          <p:cNvGrpSpPr/>
          <p:nvPr/>
        </p:nvGrpSpPr>
        <p:grpSpPr>
          <a:xfrm>
            <a:off x="2514600" y="2638965"/>
            <a:ext cx="1600200" cy="437070"/>
            <a:chOff x="0" y="0"/>
            <a:chExt cx="1600200" cy="437068"/>
          </a:xfrm>
        </p:grpSpPr>
        <p:sp>
          <p:nvSpPr>
            <p:cNvPr id="368" name="Rectangle"/>
            <p:cNvSpPr/>
            <p:nvPr/>
          </p:nvSpPr>
          <p:spPr>
            <a:xfrm>
              <a:off x="0" y="28034"/>
              <a:ext cx="1600200" cy="381001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369" name="8"/>
            <p:cNvSpPr txBox="1"/>
            <p:nvPr/>
          </p:nvSpPr>
          <p:spPr>
            <a:xfrm>
              <a:off x="663272" y="0"/>
              <a:ext cx="273656" cy="4370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8</a:t>
              </a:r>
            </a:p>
          </p:txBody>
        </p:sp>
      </p:grpSp>
      <p:sp>
        <p:nvSpPr>
          <p:cNvPr id="371" name="Text Box 14"/>
          <p:cNvSpPr txBox="1"/>
          <p:nvPr/>
        </p:nvSpPr>
        <p:spPr>
          <a:xfrm>
            <a:off x="1752600" y="2666999"/>
            <a:ext cx="53340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</a:lvl1pPr>
          </a:lstStyle>
          <a:p>
            <a:pPr/>
            <a:r>
              <a:t>x:</a:t>
            </a:r>
          </a:p>
        </p:txBody>
      </p:sp>
      <p:graphicFrame>
        <p:nvGraphicFramePr>
          <p:cNvPr id="372" name="Table 8"/>
          <p:cNvGraphicFramePr/>
          <p:nvPr/>
        </p:nvGraphicFramePr>
        <p:xfrm>
          <a:off x="914400" y="4019549"/>
          <a:ext cx="7086593" cy="37147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  <a:gridCol w="221456"/>
              </a:tblGrid>
              <a:tr h="371475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73" name="Slide Number Placeholder 4"/>
          <p:cNvSpPr txBox="1"/>
          <p:nvPr>
            <p:ph type="sldNum" sz="quarter" idx="4294967295"/>
          </p:nvPr>
        </p:nvSpPr>
        <p:spPr>
          <a:xfrm>
            <a:off x="146050" y="6356349"/>
            <a:ext cx="457200" cy="165101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100">
                <a:solidFill>
                  <a:srgbClr val="A7A7A7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200">
                <a:solidFill>
                  <a:srgbClr val="000000"/>
                </a:solidFill>
              </a:defRPr>
            </a:pPr>
            <a:r>
              <a:t>value: </a:t>
            </a:r>
            <a:r>
              <a:rPr u="sng"/>
              <a:t>a sequence of bits in memory (cont’d)</a:t>
            </a:r>
          </a:p>
        </p:txBody>
      </p:sp>
      <p:sp>
        <p:nvSpPr>
          <p:cNvPr id="376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interpreted according to a type</a:t>
            </a:r>
          </a:p>
          <a:p>
            <a:pPr/>
            <a:r>
              <a:t>E,g, char x=‘8’;	</a:t>
            </a:r>
          </a:p>
          <a:p>
            <a:pPr>
              <a:defRPr u="sng"/>
            </a:pPr>
          </a:p>
          <a:p>
            <a:pPr>
              <a:defRPr u="sng"/>
            </a:pPr>
          </a:p>
          <a:p>
            <a:pPr/>
            <a:r>
              <a:t>is represented in memory as a seq. of </a:t>
            </a:r>
            <a:r>
              <a:rPr>
                <a:solidFill>
                  <a:srgbClr val="C00000"/>
                </a:solidFill>
              </a:rPr>
              <a:t>binary digits (i.e., bits</a:t>
            </a:r>
            <a:r>
              <a:t>) </a:t>
            </a:r>
          </a:p>
          <a:p>
            <a:pPr marL="342900" indent="-342900">
              <a:buSzTx/>
              <a:buNone/>
              <a:defRPr u="sng"/>
            </a:pPr>
          </a:p>
          <a:p>
            <a:pPr>
              <a:defRPr u="sng"/>
            </a:pPr>
          </a:p>
          <a:p>
            <a:pPr/>
            <a:r>
              <a:t>A char value is stored using char’s ASCII code	</a:t>
            </a:r>
          </a:p>
        </p:txBody>
      </p:sp>
      <p:grpSp>
        <p:nvGrpSpPr>
          <p:cNvPr id="379" name="Rectangle 4"/>
          <p:cNvGrpSpPr/>
          <p:nvPr/>
        </p:nvGrpSpPr>
        <p:grpSpPr>
          <a:xfrm>
            <a:off x="2514600" y="2638965"/>
            <a:ext cx="1600200" cy="437070"/>
            <a:chOff x="0" y="0"/>
            <a:chExt cx="1600200" cy="437068"/>
          </a:xfrm>
        </p:grpSpPr>
        <p:sp>
          <p:nvSpPr>
            <p:cNvPr id="377" name="Rectangle"/>
            <p:cNvSpPr/>
            <p:nvPr/>
          </p:nvSpPr>
          <p:spPr>
            <a:xfrm>
              <a:off x="0" y="28034"/>
              <a:ext cx="1600200" cy="381001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378" name="‘8’"/>
            <p:cNvSpPr txBox="1"/>
            <p:nvPr/>
          </p:nvSpPr>
          <p:spPr>
            <a:xfrm>
              <a:off x="595555" y="0"/>
              <a:ext cx="409090" cy="4370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‘8’</a:t>
              </a:r>
            </a:p>
          </p:txBody>
        </p:sp>
      </p:grpSp>
      <p:sp>
        <p:nvSpPr>
          <p:cNvPr id="380" name="Text Box 14"/>
          <p:cNvSpPr txBox="1"/>
          <p:nvPr/>
        </p:nvSpPr>
        <p:spPr>
          <a:xfrm>
            <a:off x="1752600" y="2666999"/>
            <a:ext cx="53340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</a:lvl1pPr>
          </a:lstStyle>
          <a:p>
            <a:pPr/>
            <a:r>
              <a:t>x:</a:t>
            </a:r>
          </a:p>
        </p:txBody>
      </p:sp>
      <p:graphicFrame>
        <p:nvGraphicFramePr>
          <p:cNvPr id="381" name="Table 8"/>
          <p:cNvGraphicFramePr/>
          <p:nvPr/>
        </p:nvGraphicFramePr>
        <p:xfrm>
          <a:off x="2463800" y="4089400"/>
          <a:ext cx="2216152" cy="371475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277019"/>
                <a:gridCol w="277019"/>
                <a:gridCol w="277019"/>
                <a:gridCol w="277019"/>
                <a:gridCol w="277019"/>
                <a:gridCol w="277019"/>
                <a:gridCol w="277019"/>
                <a:gridCol w="277019"/>
              </a:tblGrid>
              <a:tr h="371475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82" name="Slide Number Placeholder 4"/>
          <p:cNvSpPr txBox="1"/>
          <p:nvPr>
            <p:ph type="sldNum" sz="quarter" idx="4294967295"/>
          </p:nvPr>
        </p:nvSpPr>
        <p:spPr>
          <a:xfrm>
            <a:off x="146050" y="6356349"/>
            <a:ext cx="457200" cy="165101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100">
                <a:solidFill>
                  <a:srgbClr val="A7A7A7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ASCII Code</a:t>
            </a:r>
          </a:p>
        </p:txBody>
      </p:sp>
      <p:sp>
        <p:nvSpPr>
          <p:cNvPr id="385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386" name="Content Placeholder 5" descr="Content Placeholder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1512" y="1303337"/>
            <a:ext cx="8139113" cy="5554664"/>
          </a:xfrm>
          <a:prstGeom prst="rect">
            <a:avLst/>
          </a:prstGeom>
          <a:ln w="12700">
            <a:miter lim="400000"/>
          </a:ln>
        </p:spPr>
      </p:pic>
      <p:sp>
        <p:nvSpPr>
          <p:cNvPr id="387" name="Rectangle 7"/>
          <p:cNvSpPr/>
          <p:nvPr/>
        </p:nvSpPr>
        <p:spPr>
          <a:xfrm>
            <a:off x="3505200" y="5410200"/>
            <a:ext cx="1981200" cy="152400"/>
          </a:xfrm>
          <a:prstGeom prst="rect">
            <a:avLst/>
          </a:prstGeom>
          <a:ln w="25400">
            <a:solidFill>
              <a:srgbClr val="00A67B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88" name="Slide Number Placeholder 4"/>
          <p:cNvSpPr txBox="1"/>
          <p:nvPr>
            <p:ph type="sldNum" sz="quarter" idx="4294967295"/>
          </p:nvPr>
        </p:nvSpPr>
        <p:spPr>
          <a:xfrm>
            <a:off x="146050" y="6356349"/>
            <a:ext cx="457200" cy="165101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100">
                <a:solidFill>
                  <a:srgbClr val="A7A7A7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0391">
              <a:defRPr sz="3720">
                <a:solidFill>
                  <a:srgbClr val="000000"/>
                </a:solidFill>
              </a:defRPr>
            </a:lvl1pPr>
          </a:lstStyle>
          <a:p>
            <a:pPr/>
            <a:r>
              <a:t>A bit sequence (string) Interpretation</a:t>
            </a:r>
          </a:p>
        </p:txBody>
      </p:sp>
      <p:sp>
        <p:nvSpPr>
          <p:cNvPr id="391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Given a bit string in memory</a:t>
            </a:r>
          </a:p>
          <a:p>
            <a:pPr/>
          </a:p>
          <a:p>
            <a:pPr/>
          </a:p>
          <a:p>
            <a:pPr/>
            <a:r>
              <a:t>If it’s interpreted as integer, then it represents value 8</a:t>
            </a:r>
          </a:p>
          <a:p>
            <a:pPr lvl="1"/>
            <a:r>
              <a:t>1*2</a:t>
            </a:r>
            <a:r>
              <a:rPr baseline="29846"/>
              <a:t>3</a:t>
            </a:r>
            <a:r>
              <a:t>=8</a:t>
            </a:r>
          </a:p>
          <a:p>
            <a:pPr/>
          </a:p>
          <a:p>
            <a:pPr/>
            <a:r>
              <a:t>If interpreted as char, there are two chars, a NULL char, and a BACKSPACE char</a:t>
            </a:r>
          </a:p>
        </p:txBody>
      </p:sp>
      <p:graphicFrame>
        <p:nvGraphicFramePr>
          <p:cNvPr id="392" name="Table 5"/>
          <p:cNvGraphicFramePr/>
          <p:nvPr/>
        </p:nvGraphicFramePr>
        <p:xfrm>
          <a:off x="1079500" y="2209800"/>
          <a:ext cx="4433888" cy="371475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277118"/>
                <a:gridCol w="277118"/>
                <a:gridCol w="277118"/>
                <a:gridCol w="277118"/>
                <a:gridCol w="277118"/>
                <a:gridCol w="277118"/>
                <a:gridCol w="277118"/>
                <a:gridCol w="277118"/>
                <a:gridCol w="277118"/>
                <a:gridCol w="277118"/>
                <a:gridCol w="277118"/>
                <a:gridCol w="277118"/>
                <a:gridCol w="277118"/>
                <a:gridCol w="277118"/>
                <a:gridCol w="277118"/>
                <a:gridCol w="277118"/>
              </a:tblGrid>
              <a:tr h="371475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45798" marR="45798" marT="45798" marB="45798" anchor="t" anchorCtr="0" horzOverflow="overflow"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93" name="Left-Right Arrow 6"/>
          <p:cNvSpPr/>
          <p:nvPr/>
        </p:nvSpPr>
        <p:spPr>
          <a:xfrm>
            <a:off x="1041400" y="2667000"/>
            <a:ext cx="2133600" cy="1524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>
            <a:solidFill>
              <a:srgbClr val="00A67B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94" name="Left-Right Arrow 7"/>
          <p:cNvSpPr/>
          <p:nvPr/>
        </p:nvSpPr>
        <p:spPr>
          <a:xfrm>
            <a:off x="3263900" y="2667000"/>
            <a:ext cx="2133600" cy="1524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>
            <a:solidFill>
              <a:srgbClr val="00A67B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95" name="Slide Number Placeholder 4"/>
          <p:cNvSpPr txBox="1"/>
          <p:nvPr>
            <p:ph type="sldNum" sz="quarter" idx="4294967295"/>
          </p:nvPr>
        </p:nvSpPr>
        <p:spPr>
          <a:xfrm>
            <a:off x="146050" y="6356349"/>
            <a:ext cx="457200" cy="165101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100">
                <a:solidFill>
                  <a:srgbClr val="A7A7A7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A technical detail</a:t>
            </a:r>
          </a:p>
        </p:txBody>
      </p:sp>
      <p:sp>
        <p:nvSpPr>
          <p:cNvPr id="398" name="Rectangle 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74320" indent="-274320">
              <a:lnSpc>
                <a:spcPct val="80000"/>
              </a:lnSpc>
              <a:buChar char="⦿"/>
              <a:defRPr sz="2400"/>
            </a:pPr>
            <a:r>
              <a:t>In memory, everything is just bits; type is what gives meaning to the bits</a:t>
            </a:r>
          </a:p>
          <a:p>
            <a:pPr lvl="1" marL="444500" indent="-367791">
              <a:lnSpc>
                <a:spcPct val="80000"/>
              </a:lnSpc>
              <a:buSzTx/>
              <a:buNone/>
              <a:defRPr b="1" sz="2400">
                <a:solidFill>
                  <a:srgbClr val="6C6C6C"/>
                </a:solidFill>
              </a:defRPr>
            </a:pPr>
            <a:r>
              <a:t>char c = 'a';</a:t>
            </a:r>
          </a:p>
          <a:p>
            <a:pPr lvl="1" marL="444500" indent="-367791">
              <a:lnSpc>
                <a:spcPct val="80000"/>
              </a:lnSpc>
              <a:buSzTx/>
              <a:buNone/>
              <a:defRPr b="1" sz="2400">
                <a:solidFill>
                  <a:srgbClr val="6C6C6C"/>
                </a:solidFill>
              </a:defRPr>
            </a:pPr>
            <a:r>
              <a:t>cout &lt;&lt; c;	// </a:t>
            </a:r>
            <a:r>
              <a:rPr b="0" i="1">
                <a:latin typeface="Times New Roman"/>
                <a:ea typeface="Times New Roman"/>
                <a:cs typeface="Times New Roman"/>
                <a:sym typeface="Times New Roman"/>
              </a:rPr>
              <a:t>print the value of character variable </a:t>
            </a:r>
            <a:r>
              <a:rPr i="1"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b="0" i="1">
                <a:latin typeface="Times New Roman"/>
                <a:ea typeface="Times New Roman"/>
                <a:cs typeface="Times New Roman"/>
                <a:sym typeface="Times New Roman"/>
              </a:rPr>
              <a:t>, which is </a:t>
            </a:r>
            <a:r>
              <a:rPr i="1"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marL="444500" indent="-367791">
              <a:lnSpc>
                <a:spcPct val="80000"/>
              </a:lnSpc>
              <a:buSzTx/>
              <a:buNone/>
              <a:defRPr b="1" sz="2400">
                <a:solidFill>
                  <a:srgbClr val="C00000"/>
                </a:solidFill>
              </a:defRPr>
            </a:pPr>
            <a:r>
              <a:t>int i = c;</a:t>
            </a:r>
          </a:p>
          <a:p>
            <a:pPr lvl="1" marL="444500" indent="-367791">
              <a:lnSpc>
                <a:spcPct val="80000"/>
              </a:lnSpc>
              <a:buSzTx/>
              <a:buNone/>
              <a:defRPr b="1" sz="2400">
                <a:solidFill>
                  <a:srgbClr val="6C6C6C"/>
                </a:solidFill>
              </a:defRPr>
            </a:pPr>
            <a:r>
              <a:t>cout &lt;&lt; i;	// </a:t>
            </a:r>
            <a:r>
              <a:rPr b="0" i="1">
                <a:latin typeface="Times New Roman"/>
                <a:ea typeface="Times New Roman"/>
                <a:cs typeface="Times New Roman"/>
                <a:sym typeface="Times New Roman"/>
              </a:rPr>
              <a:t>print the integer value of the character</a:t>
            </a:r>
            <a:r>
              <a:rPr i="1">
                <a:latin typeface="Times New Roman"/>
                <a:ea typeface="Times New Roman"/>
                <a:cs typeface="Times New Roman"/>
                <a:sym typeface="Times New Roman"/>
              </a:rPr>
              <a:t> c, </a:t>
            </a:r>
            <a:r>
              <a:rPr b="0" i="1">
                <a:latin typeface="Times New Roman"/>
                <a:ea typeface="Times New Roman"/>
                <a:cs typeface="Times New Roman"/>
                <a:sym typeface="Times New Roman"/>
              </a:rPr>
              <a:t>which is </a:t>
            </a:r>
            <a:r>
              <a:rPr i="1">
                <a:latin typeface="Times New Roman"/>
                <a:ea typeface="Times New Roman"/>
                <a:cs typeface="Times New Roman"/>
                <a:sym typeface="Times New Roman"/>
              </a:rPr>
              <a:t>97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marL="444500" indent="-367791">
              <a:lnSpc>
                <a:spcPct val="80000"/>
              </a:lnSpc>
              <a:buSzTx/>
              <a:buNone/>
              <a:defRPr>
                <a:solidFill>
                  <a:srgbClr val="FF0000"/>
                </a:solidFill>
              </a:defRPr>
            </a:pPr>
            <a:r>
              <a:t>            int i = c;</a:t>
            </a:r>
          </a:p>
          <a:p>
            <a:pPr lvl="1" marL="444500" indent="-367791">
              <a:lnSpc>
                <a:spcPct val="80000"/>
              </a:lnSpc>
              <a:buSzTx/>
              <a:buNone/>
              <a:defRPr sz="2100">
                <a:solidFill>
                  <a:srgbClr val="FF0000"/>
                </a:solidFill>
              </a:defRPr>
            </a:pPr>
          </a:p>
          <a:p>
            <a:pPr lvl="1" marL="521208" indent="-444500">
              <a:lnSpc>
                <a:spcPct val="80000"/>
              </a:lnSpc>
              <a:buClr>
                <a:schemeClr val="accent4"/>
              </a:buClr>
              <a:buChar char="◼"/>
              <a:defRPr sz="2100"/>
            </a:pPr>
          </a:p>
          <a:p>
            <a:pPr lvl="1" marL="521208" indent="-444500">
              <a:lnSpc>
                <a:spcPct val="80000"/>
              </a:lnSpc>
              <a:buClr>
                <a:schemeClr val="accent4"/>
              </a:buClr>
              <a:buChar char="◼"/>
              <a:defRPr sz="2100"/>
            </a:pPr>
          </a:p>
          <a:p>
            <a:pPr lvl="1" marL="521208" indent="-444500">
              <a:lnSpc>
                <a:spcPct val="80000"/>
              </a:lnSpc>
              <a:buClr>
                <a:schemeClr val="accent4"/>
              </a:buClr>
              <a:buChar char="◼"/>
              <a:defRPr sz="2100"/>
            </a:pPr>
            <a:r>
              <a:t>Assign a char value to a int type variable ?!</a:t>
            </a:r>
          </a:p>
          <a:p>
            <a:pPr lvl="1" marL="521208" indent="-444500">
              <a:lnSpc>
                <a:spcPct val="80000"/>
              </a:lnSpc>
              <a:buClr>
                <a:schemeClr val="accent4"/>
              </a:buClr>
              <a:buChar char="◼"/>
              <a:defRPr sz="2100">
                <a:solidFill>
                  <a:srgbClr val="C00000"/>
                </a:solidFill>
              </a:defRPr>
            </a:pPr>
            <a:r>
              <a:t>A safe type conversion ! Why?</a:t>
            </a:r>
          </a:p>
        </p:txBody>
      </p:sp>
      <p:sp>
        <p:nvSpPr>
          <p:cNvPr id="399" name="TextBox 9"/>
          <p:cNvSpPr txBox="1"/>
          <p:nvPr/>
        </p:nvSpPr>
        <p:spPr>
          <a:xfrm>
            <a:off x="4114800" y="4343400"/>
            <a:ext cx="3410382" cy="710565"/>
          </a:xfrm>
          <a:prstGeom prst="rect">
            <a:avLst/>
          </a:prstGeom>
          <a:ln>
            <a:solidFill>
              <a:srgbClr val="00B0F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1" indent="457200">
              <a:defRPr sz="2000">
                <a:latin typeface="Tahoma"/>
                <a:ea typeface="Tahoma"/>
                <a:cs typeface="Tahoma"/>
                <a:sym typeface="Tahoma"/>
              </a:defRPr>
            </a:pPr>
            <a:r>
              <a:t>Right-hand-side (RHS) is </a:t>
            </a:r>
          </a:p>
          <a:p>
            <a:pPr lvl="1" indent="457200">
              <a:defRPr sz="2000">
                <a:latin typeface="Tahoma"/>
                <a:ea typeface="Tahoma"/>
                <a:cs typeface="Tahoma"/>
                <a:sym typeface="Tahoma"/>
              </a:defRPr>
            </a:pPr>
            <a:r>
              <a:t>a value of char type</a:t>
            </a:r>
          </a:p>
        </p:txBody>
      </p:sp>
      <p:sp>
        <p:nvSpPr>
          <p:cNvPr id="400" name="TextBox 10"/>
          <p:cNvSpPr txBox="1"/>
          <p:nvPr/>
        </p:nvSpPr>
        <p:spPr>
          <a:xfrm>
            <a:off x="152400" y="4343400"/>
            <a:ext cx="2972455" cy="710565"/>
          </a:xfrm>
          <a:prstGeom prst="rect">
            <a:avLst/>
          </a:prstGeom>
          <a:ln>
            <a:solidFill>
              <a:srgbClr val="00B05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1" indent="457200">
              <a:defRPr sz="2000">
                <a:latin typeface="Tahoma"/>
                <a:ea typeface="Tahoma"/>
                <a:cs typeface="Tahoma"/>
                <a:sym typeface="Tahoma"/>
              </a:defRPr>
            </a:pPr>
            <a:r>
              <a:t>Left-hand-side (LHS) </a:t>
            </a:r>
          </a:p>
          <a:p>
            <a:pPr lvl="1" indent="457200">
              <a:defRPr sz="2000">
                <a:latin typeface="Tahoma"/>
                <a:ea typeface="Tahoma"/>
                <a:cs typeface="Tahoma"/>
                <a:sym typeface="Tahoma"/>
              </a:defRPr>
            </a:pPr>
            <a:r>
              <a:t>is an int type variable</a:t>
            </a:r>
          </a:p>
        </p:txBody>
      </p:sp>
      <p:sp>
        <p:nvSpPr>
          <p:cNvPr id="401" name="Straight Arrow Connector 12"/>
          <p:cNvSpPr/>
          <p:nvPr/>
        </p:nvSpPr>
        <p:spPr>
          <a:xfrm flipV="1">
            <a:off x="2895600" y="4343399"/>
            <a:ext cx="76201" cy="1066801"/>
          </a:xfrm>
          <a:prstGeom prst="line">
            <a:avLst/>
          </a:prstGeom>
          <a:ln>
            <a:solidFill>
              <a:srgbClr val="00DFA4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02" name="Slide Number Placeholder 5"/>
          <p:cNvSpPr txBox="1"/>
          <p:nvPr>
            <p:ph type="sldNum" sz="quarter" idx="4294967295"/>
          </p:nvPr>
        </p:nvSpPr>
        <p:spPr>
          <a:xfrm>
            <a:off x="146050" y="6356349"/>
            <a:ext cx="457200" cy="165101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100">
                <a:solidFill>
                  <a:srgbClr val="A7A7A7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Title 6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Sizeof operator</a:t>
            </a:r>
          </a:p>
        </p:txBody>
      </p:sp>
      <p:sp>
        <p:nvSpPr>
          <p:cNvPr id="405" name="Content Placeholder 7"/>
          <p:cNvSpPr txBox="1"/>
          <p:nvPr>
            <p:ph type="body" idx="1"/>
          </p:nvPr>
        </p:nvSpPr>
        <p:spPr>
          <a:xfrm>
            <a:off x="381000" y="1712912"/>
            <a:ext cx="7772400" cy="4572001"/>
          </a:xfrm>
          <a:prstGeom prst="rect">
            <a:avLst/>
          </a:prstGeom>
        </p:spPr>
        <p:txBody>
          <a:bodyPr/>
          <a:lstStyle/>
          <a:p>
            <a:pPr marL="342900" indent="-342900">
              <a:buSzTx/>
              <a:buNone/>
              <a:defRPr sz="2000"/>
            </a:pPr>
          </a:p>
          <a:p>
            <a:pPr marL="342900" indent="-342900">
              <a:buSzTx/>
              <a:buNone/>
              <a:defRPr sz="2000"/>
            </a:pPr>
            <a:r>
              <a:t> cout &lt;&lt;"sizeof bool is " &lt;&lt; </a:t>
            </a:r>
            <a:r>
              <a:rPr>
                <a:solidFill>
                  <a:srgbClr val="FF0000"/>
                </a:solidFill>
              </a:rPr>
              <a:t>sizeof</a:t>
            </a:r>
            <a:r>
              <a:t> (bool)  &lt;&lt; "\n"</a:t>
            </a:r>
          </a:p>
          <a:p>
            <a:pPr marL="342900" indent="-342900">
              <a:buSzTx/>
              <a:buNone/>
              <a:defRPr sz="2000"/>
            </a:pPr>
            <a:r>
              <a:t>        &lt;&lt;"sizeof char is " &lt;&lt; sizeof (char)  &lt;&lt; "\n"</a:t>
            </a:r>
          </a:p>
          <a:p>
            <a:pPr marL="342900" indent="-342900">
              <a:buSzTx/>
              <a:buNone/>
              <a:defRPr sz="2000"/>
            </a:pPr>
            <a:r>
              <a:t>        &lt;&lt;"sizeof int is " &lt;&lt; sizeof (int)  &lt;&lt; "\n"</a:t>
            </a:r>
          </a:p>
          <a:p>
            <a:pPr marL="342900" indent="-342900">
              <a:buSzTx/>
              <a:buNone/>
              <a:defRPr sz="2000"/>
            </a:pPr>
            <a:r>
              <a:t>        &lt;&lt;"sizeof short is " &lt;&lt; sizeof (short)  &lt;&lt; "\n"</a:t>
            </a:r>
          </a:p>
          <a:p>
            <a:pPr marL="342900" indent="-342900">
              <a:buSzTx/>
              <a:buNone/>
              <a:defRPr sz="2000"/>
            </a:pPr>
            <a:r>
              <a:t>        &lt;&lt;"sizeof long is " &lt;&lt; sizeof (long)  &lt;&lt; "\n"</a:t>
            </a:r>
          </a:p>
          <a:p>
            <a:pPr marL="342900" indent="-342900">
              <a:buSzTx/>
              <a:buNone/>
              <a:defRPr sz="2000"/>
            </a:pPr>
            <a:r>
              <a:t>        &lt;&lt;"sizeof double is " &lt;&lt; sizeof (double)  &lt;&lt; "\n"</a:t>
            </a:r>
          </a:p>
          <a:p>
            <a:pPr marL="342900" indent="-342900">
              <a:buSzTx/>
              <a:buNone/>
              <a:defRPr sz="2000"/>
            </a:pPr>
            <a:r>
              <a:t>        &lt;&lt;"sizeof float is " &lt;&lt; sizeof (float)  &lt;&lt; "\n";</a:t>
            </a:r>
          </a:p>
        </p:txBody>
      </p:sp>
      <p:sp>
        <p:nvSpPr>
          <p:cNvPr id="406" name="TextBox 5"/>
          <p:cNvSpPr txBox="1"/>
          <p:nvPr/>
        </p:nvSpPr>
        <p:spPr>
          <a:xfrm>
            <a:off x="5181600" y="1371599"/>
            <a:ext cx="4592797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Yields size of its operand </a:t>
            </a:r>
          </a:p>
          <a:p>
            <a:pPr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with respect to size of type </a:t>
            </a:r>
            <a:r>
              <a:rPr b="1"/>
              <a:t>char</a:t>
            </a:r>
            <a:r>
              <a:t>.</a:t>
            </a:r>
          </a:p>
        </p:txBody>
      </p:sp>
      <p:sp>
        <p:nvSpPr>
          <p:cNvPr id="407" name="TextBox 7"/>
          <p:cNvSpPr txBox="1"/>
          <p:nvPr/>
        </p:nvSpPr>
        <p:spPr>
          <a:xfrm>
            <a:off x="6476999" y="3822700"/>
            <a:ext cx="2427051" cy="3037840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sizeof bool is 1</a:t>
            </a:r>
          </a:p>
          <a:p>
            <a:pPr>
              <a:defRPr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sizeof char is 1</a:t>
            </a:r>
          </a:p>
          <a:p>
            <a:pPr>
              <a:defRPr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sizeof int is 4</a:t>
            </a:r>
          </a:p>
          <a:p>
            <a:pPr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sizeof short is 2</a:t>
            </a:r>
          </a:p>
          <a:p>
            <a:pPr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sizeof long is 8</a:t>
            </a:r>
          </a:p>
          <a:p>
            <a:pPr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sizeof double is 8</a:t>
            </a:r>
          </a:p>
          <a:p>
            <a:pPr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sizeof float is 4</a:t>
            </a:r>
          </a:p>
        </p:txBody>
      </p:sp>
      <p:sp>
        <p:nvSpPr>
          <p:cNvPr id="408" name="Slide Number Placeholder 5"/>
          <p:cNvSpPr txBox="1"/>
          <p:nvPr>
            <p:ph type="sldNum" sz="quarter" idx="4294967295"/>
          </p:nvPr>
        </p:nvSpPr>
        <p:spPr>
          <a:xfrm>
            <a:off x="146050" y="6356349"/>
            <a:ext cx="457200" cy="165101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100">
                <a:solidFill>
                  <a:srgbClr val="A7A7A7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als"/>
          <p:cNvSpPr txBox="1"/>
          <p:nvPr>
            <p:ph type="title" idx="4294967295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696464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r>
              <a:t>Goals</a:t>
            </a:r>
          </a:p>
        </p:txBody>
      </p:sp>
      <p:sp>
        <p:nvSpPr>
          <p:cNvPr id="262" name="Most programming tasks involve manipulating data. Today, we will:…"/>
          <p:cNvSpPr txBox="1"/>
          <p:nvPr>
            <p:ph type="body" idx="4294967295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 lIns="45718" tIns="45718" rIns="45718" bIns="45718"/>
          <a:lstStyle/>
          <a:p>
            <a:pPr marL="273050" indent="-273050">
              <a:lnSpc>
                <a:spcPct val="90000"/>
              </a:lnSpc>
              <a:spcBef>
                <a:spcPts val="500"/>
              </a:spcBef>
              <a:buClr>
                <a:srgbClr val="D34817"/>
              </a:buClr>
              <a:buSzPct val="85000"/>
              <a:buChar char="●"/>
              <a:defRPr sz="2600">
                <a:latin typeface="Perpetua"/>
                <a:ea typeface="Perpetua"/>
                <a:cs typeface="Perpetua"/>
                <a:sym typeface="Perpetua"/>
              </a:defRPr>
            </a:pPr>
            <a:r>
              <a:t>Most programming tasks involve manipulating data. Today, we will: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t>describe how to input and output data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t>present the notion of a variable for holding data</a:t>
            </a:r>
          </a:p>
          <a:p>
            <a:pPr lvl="2" marL="822325" indent="-228600">
              <a:lnSpc>
                <a:spcPct val="90000"/>
              </a:lnSpc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1900">
                <a:latin typeface="Perpetua"/>
                <a:ea typeface="Perpetua"/>
                <a:cs typeface="Perpetua"/>
                <a:sym typeface="Perpetua"/>
              </a:defRPr>
            </a:pPr>
            <a:r>
              <a:t>To understand the properties and limitations of integer and floating-point numbers</a:t>
            </a:r>
          </a:p>
          <a:p>
            <a:pPr lvl="2" marL="822325" indent="-228600">
              <a:lnSpc>
                <a:spcPct val="90000"/>
              </a:lnSpc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1900">
                <a:latin typeface="Perpetua"/>
                <a:ea typeface="Perpetua"/>
                <a:cs typeface="Perpetua"/>
                <a:sym typeface="Perpetua"/>
              </a:defRPr>
            </a:pPr>
            <a:r>
              <a:t>To be able to define and initialize variables and constants</a:t>
            </a:r>
          </a:p>
          <a:p>
            <a:pPr lvl="2" marL="822325" indent="-228600">
              <a:lnSpc>
                <a:spcPct val="90000"/>
              </a:lnSpc>
              <a:spcBef>
                <a:spcPts val="0"/>
              </a:spcBef>
              <a:buClr>
                <a:srgbClr val="E6B1AB"/>
              </a:buClr>
              <a:buSzPct val="85000"/>
              <a:buChar char="●"/>
              <a:defRPr sz="1900">
                <a:latin typeface="Perpetua"/>
                <a:ea typeface="Perpetua"/>
                <a:cs typeface="Perpetua"/>
                <a:sym typeface="Perpetua"/>
              </a:defRPr>
            </a:pPr>
            <a:r>
              <a:t>To use the standard C++ string type to define and manipulate character strings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buSzPct val="85000"/>
              <a:buChar char="●"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r>
              <a:t>introduce the central notions of “Type” and “Type Safety” </a:t>
            </a:r>
          </a:p>
          <a:p>
            <a:pPr marL="273050" indent="-273050">
              <a:lnSpc>
                <a:spcPct val="90000"/>
              </a:lnSpc>
              <a:spcBef>
                <a:spcPts val="500"/>
              </a:spcBef>
              <a:buSzTx/>
              <a:buNone/>
              <a:defRPr sz="2200">
                <a:latin typeface="Perpetua"/>
                <a:ea typeface="Perpetua"/>
                <a:cs typeface="Perpetua"/>
                <a:sym typeface="Perpetua"/>
              </a:defRPr>
            </a:pPr>
            <a:br/>
          </a:p>
        </p:txBody>
      </p:sp>
      <p:sp>
        <p:nvSpPr>
          <p:cNvPr id="263" name="Slide Number"/>
          <p:cNvSpPr txBox="1"/>
          <p:nvPr>
            <p:ph type="sldNum" sz="quarter" idx="4294967295"/>
          </p:nvPr>
        </p:nvSpPr>
        <p:spPr>
          <a:xfrm>
            <a:off x="213000" y="6339788"/>
            <a:ext cx="323301" cy="198223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00000"/>
                </a:solidFill>
              </a:defRPr>
            </a:pPr>
            <a:r>
              <a:t>Char-to-int</a:t>
            </a:r>
            <a:r>
              <a:rPr>
                <a:solidFill>
                  <a:srgbClr val="FFFFFF"/>
                </a:solidFill>
              </a:rPr>
              <a:t> conversion</a:t>
            </a:r>
          </a:p>
        </p:txBody>
      </p:sp>
      <p:sp>
        <p:nvSpPr>
          <p:cNvPr id="411" name="Rectangle 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444500" indent="-367791">
              <a:lnSpc>
                <a:spcPct val="80000"/>
              </a:lnSpc>
              <a:buSzTx/>
              <a:buNone/>
              <a:defRPr sz="2000">
                <a:solidFill>
                  <a:srgbClr val="6C6C6C"/>
                </a:solidFill>
              </a:defRPr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marL="444500" indent="-367791">
              <a:lnSpc>
                <a:spcPct val="80000"/>
              </a:lnSpc>
              <a:buSzTx/>
              <a:buNone/>
              <a:defRPr b="1" sz="2000">
                <a:solidFill>
                  <a:srgbClr val="6C6C6C"/>
                </a:solidFill>
              </a:defRPr>
            </a:pPr>
            <a:r>
              <a:t>char c = 'a';</a:t>
            </a:r>
          </a:p>
          <a:p>
            <a:pPr lvl="1" marL="444500" indent="-367791">
              <a:lnSpc>
                <a:spcPct val="80000"/>
              </a:lnSpc>
              <a:buSzTx/>
              <a:buNone/>
              <a:defRPr b="1" sz="2000">
                <a:solidFill>
                  <a:srgbClr val="6C6C6C"/>
                </a:solidFill>
              </a:defRPr>
            </a:pPr>
            <a:r>
              <a:t>cout &lt;&lt; c;	// </a:t>
            </a:r>
            <a:r>
              <a:rPr b="0" i="1">
                <a:latin typeface="Times New Roman"/>
                <a:ea typeface="Times New Roman"/>
                <a:cs typeface="Times New Roman"/>
                <a:sym typeface="Times New Roman"/>
              </a:rPr>
              <a:t>print the value of character variable </a:t>
            </a:r>
            <a:r>
              <a:rPr i="1"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b="0" i="1">
                <a:latin typeface="Times New Roman"/>
                <a:ea typeface="Times New Roman"/>
                <a:cs typeface="Times New Roman"/>
                <a:sym typeface="Times New Roman"/>
              </a:rPr>
              <a:t>, which is </a:t>
            </a:r>
            <a:r>
              <a:rPr i="1"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marL="444500" indent="-367791">
              <a:lnSpc>
                <a:spcPct val="80000"/>
              </a:lnSpc>
              <a:buSzTx/>
              <a:buNone/>
              <a:defRPr b="1" sz="2000">
                <a:solidFill>
                  <a:srgbClr val="C00000"/>
                </a:solidFill>
              </a:defRPr>
            </a:pPr>
            <a:r>
              <a:t>int i = c;</a:t>
            </a:r>
          </a:p>
          <a:p>
            <a:pPr lvl="1" marL="444500" indent="-367791">
              <a:lnSpc>
                <a:spcPct val="80000"/>
              </a:lnSpc>
              <a:buSzTx/>
              <a:buNone/>
              <a:defRPr b="1" sz="2000">
                <a:solidFill>
                  <a:srgbClr val="6C6C6C"/>
                </a:solidFill>
              </a:defRPr>
            </a:pPr>
            <a:r>
              <a:t>cout &lt;&lt; i;	// </a:t>
            </a:r>
            <a:r>
              <a:rPr b="0" i="1">
                <a:latin typeface="Times New Roman"/>
                <a:ea typeface="Times New Roman"/>
                <a:cs typeface="Times New Roman"/>
                <a:sym typeface="Times New Roman"/>
              </a:rPr>
              <a:t>print the integer value of the character</a:t>
            </a:r>
            <a:r>
              <a:rPr i="1">
                <a:latin typeface="Times New Roman"/>
                <a:ea typeface="Times New Roman"/>
                <a:cs typeface="Times New Roman"/>
                <a:sym typeface="Times New Roman"/>
              </a:rPr>
              <a:t> c, </a:t>
            </a:r>
            <a:r>
              <a:rPr b="0" i="1">
                <a:latin typeface="Times New Roman"/>
                <a:ea typeface="Times New Roman"/>
                <a:cs typeface="Times New Roman"/>
                <a:sym typeface="Times New Roman"/>
              </a:rPr>
              <a:t>which is </a:t>
            </a:r>
            <a:r>
              <a:rPr i="1">
                <a:latin typeface="Times New Roman"/>
                <a:ea typeface="Times New Roman"/>
                <a:cs typeface="Times New Roman"/>
                <a:sym typeface="Times New Roman"/>
              </a:rPr>
              <a:t>97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marL="444500" indent="-367791">
              <a:lnSpc>
                <a:spcPct val="80000"/>
              </a:lnSpc>
              <a:buSzTx/>
              <a:buNone/>
              <a:defRPr b="1" i="1" sz="2000">
                <a:solidFill>
                  <a:srgbClr val="6C6C6C"/>
                </a:solidFill>
              </a:defRPr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558" indent="-342900">
              <a:lnSpc>
                <a:spcPct val="80000"/>
              </a:lnSpc>
              <a:buClr>
                <a:schemeClr val="accent4"/>
              </a:buClr>
              <a:buChar char="⦿"/>
              <a:defRPr sz="2400"/>
            </a:pPr>
            <a:r>
              <a:t>No information is lost in the conversion</a:t>
            </a:r>
          </a:p>
          <a:p>
            <a:pPr marL="342900" indent="-412241">
              <a:lnSpc>
                <a:spcPct val="80000"/>
              </a:lnSpc>
              <a:buSzTx/>
              <a:buNone/>
              <a:defRPr sz="2400"/>
            </a:pPr>
            <a:r>
              <a:t>    char c2=i;   //c2 has same value as c</a:t>
            </a:r>
          </a:p>
          <a:p>
            <a:pPr lvl="1" marL="521208" indent="-444500">
              <a:lnSpc>
                <a:spcPct val="80000"/>
              </a:lnSpc>
              <a:buClr>
                <a:schemeClr val="accent4"/>
              </a:buClr>
              <a:buChar char="◼"/>
              <a:defRPr sz="2100"/>
            </a:pPr>
            <a:r>
              <a:t>Can convert int back to char type, and get the original value</a:t>
            </a:r>
          </a:p>
          <a:p>
            <a:pPr marL="273558" indent="-342900">
              <a:lnSpc>
                <a:spcPct val="80000"/>
              </a:lnSpc>
              <a:buClr>
                <a:schemeClr val="accent4"/>
              </a:buClr>
              <a:buChar char="⦿"/>
              <a:defRPr sz="2400">
                <a:solidFill>
                  <a:srgbClr val="C00000"/>
                </a:solidFill>
              </a:defRPr>
            </a:pPr>
            <a:r>
              <a:t>Safe conversion:</a:t>
            </a:r>
          </a:p>
          <a:p>
            <a:pPr lvl="1" marL="521208" indent="-444500">
              <a:lnSpc>
                <a:spcPct val="80000"/>
              </a:lnSpc>
              <a:buClr>
                <a:schemeClr val="accent4"/>
              </a:buClr>
              <a:buChar char="◼"/>
              <a:defRPr sz="2100">
                <a:solidFill>
                  <a:srgbClr val="C00000"/>
                </a:solidFill>
              </a:defRPr>
            </a:pPr>
            <a:r>
              <a:t>bool to char, int, double</a:t>
            </a:r>
          </a:p>
          <a:p>
            <a:pPr lvl="1" marL="521208" indent="-444500">
              <a:lnSpc>
                <a:spcPct val="80000"/>
              </a:lnSpc>
              <a:buClr>
                <a:schemeClr val="accent4"/>
              </a:buClr>
              <a:buChar char="◼"/>
              <a:defRPr sz="2100">
                <a:solidFill>
                  <a:srgbClr val="C00000"/>
                </a:solidFill>
              </a:defRPr>
            </a:pPr>
            <a:r>
              <a:t>char to int, double</a:t>
            </a:r>
          </a:p>
          <a:p>
            <a:pPr lvl="1" marL="521208" indent="-444500">
              <a:lnSpc>
                <a:spcPct val="80000"/>
              </a:lnSpc>
              <a:buClr>
                <a:schemeClr val="accent4"/>
              </a:buClr>
              <a:buChar char="◼"/>
              <a:defRPr sz="2100">
                <a:solidFill>
                  <a:srgbClr val="C00000"/>
                </a:solidFill>
              </a:defRPr>
            </a:pPr>
            <a:r>
              <a:t>int to double</a:t>
            </a:r>
          </a:p>
        </p:txBody>
      </p:sp>
      <p:grpSp>
        <p:nvGrpSpPr>
          <p:cNvPr id="414" name="Rectangle 4"/>
          <p:cNvGrpSpPr/>
          <p:nvPr/>
        </p:nvGrpSpPr>
        <p:grpSpPr>
          <a:xfrm>
            <a:off x="5562600" y="1905000"/>
            <a:ext cx="1219200" cy="381000"/>
            <a:chOff x="0" y="0"/>
            <a:chExt cx="1219200" cy="381000"/>
          </a:xfrm>
        </p:grpSpPr>
        <p:sp>
          <p:nvSpPr>
            <p:cNvPr id="412" name="Rectangle"/>
            <p:cNvSpPr/>
            <p:nvPr/>
          </p:nvSpPr>
          <p:spPr>
            <a:xfrm>
              <a:off x="0" y="0"/>
              <a:ext cx="1219200" cy="381000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413" name="01100001"/>
            <p:cNvSpPr txBox="1"/>
            <p:nvPr/>
          </p:nvSpPr>
          <p:spPr>
            <a:xfrm>
              <a:off x="57467" y="15169"/>
              <a:ext cx="1104266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1800"/>
              </a:lvl1pPr>
            </a:lstStyle>
            <a:p>
              <a:pPr/>
              <a:r>
                <a:t>01100001</a:t>
              </a:r>
            </a:p>
          </p:txBody>
        </p:sp>
      </p:grpSp>
      <p:sp>
        <p:nvSpPr>
          <p:cNvPr id="415" name="Text Box 14"/>
          <p:cNvSpPr txBox="1"/>
          <p:nvPr/>
        </p:nvSpPr>
        <p:spPr>
          <a:xfrm>
            <a:off x="4800600" y="1904999"/>
            <a:ext cx="53340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</a:lvl1pPr>
          </a:lstStyle>
          <a:p>
            <a:pPr/>
            <a:r>
              <a:t>c:</a:t>
            </a:r>
          </a:p>
        </p:txBody>
      </p:sp>
      <p:grpSp>
        <p:nvGrpSpPr>
          <p:cNvPr id="418" name="Rectangle 4"/>
          <p:cNvGrpSpPr/>
          <p:nvPr/>
        </p:nvGrpSpPr>
        <p:grpSpPr>
          <a:xfrm>
            <a:off x="4843798" y="2438400"/>
            <a:ext cx="4028404" cy="381000"/>
            <a:chOff x="0" y="0"/>
            <a:chExt cx="4028402" cy="381000"/>
          </a:xfrm>
        </p:grpSpPr>
        <p:sp>
          <p:nvSpPr>
            <p:cNvPr id="416" name="Rectangle"/>
            <p:cNvSpPr/>
            <p:nvPr/>
          </p:nvSpPr>
          <p:spPr>
            <a:xfrm>
              <a:off x="33001" y="0"/>
              <a:ext cx="3962401" cy="381000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417" name="0000000000000000000000001100001"/>
            <p:cNvSpPr txBox="1"/>
            <p:nvPr/>
          </p:nvSpPr>
          <p:spPr>
            <a:xfrm>
              <a:off x="0" y="15169"/>
              <a:ext cx="4028403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1800"/>
              </a:pPr>
              <a:r>
                <a:t>00000000000000000000000</a:t>
              </a:r>
              <a:r>
                <a:rPr>
                  <a:solidFill>
                    <a:srgbClr val="FF0000"/>
                  </a:solidFill>
                </a:rPr>
                <a:t>01100001</a:t>
              </a:r>
            </a:p>
          </p:txBody>
        </p:sp>
      </p:grpSp>
      <p:sp>
        <p:nvSpPr>
          <p:cNvPr id="419" name="Text Box 14"/>
          <p:cNvSpPr txBox="1"/>
          <p:nvPr/>
        </p:nvSpPr>
        <p:spPr>
          <a:xfrm>
            <a:off x="4267200" y="2514599"/>
            <a:ext cx="53340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</a:lvl1pPr>
          </a:lstStyle>
          <a:p>
            <a:pPr/>
            <a:r>
              <a:t>i:</a:t>
            </a:r>
          </a:p>
        </p:txBody>
      </p:sp>
      <p:sp>
        <p:nvSpPr>
          <p:cNvPr id="420" name="Slide Number Placeholder 5"/>
          <p:cNvSpPr txBox="1"/>
          <p:nvPr>
            <p:ph type="sldNum" sz="quarter" idx="4294967295"/>
          </p:nvPr>
        </p:nvSpPr>
        <p:spPr>
          <a:xfrm>
            <a:off x="146050" y="6356349"/>
            <a:ext cx="457200" cy="165101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100">
                <a:solidFill>
                  <a:srgbClr val="A7A7A7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Type safety</a:t>
            </a:r>
          </a:p>
        </p:txBody>
      </p:sp>
      <p:sp>
        <p:nvSpPr>
          <p:cNvPr id="423" name="Rectangle 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80000"/>
              </a:lnSpc>
              <a:defRPr b="1" sz="2400">
                <a:solidFill>
                  <a:srgbClr val="C00000"/>
                </a:solidFill>
              </a:defRPr>
            </a:pPr>
            <a:r>
              <a:t>Type safety</a:t>
            </a:r>
            <a:r>
              <a:rPr b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 is extent to which a programming language discourages or prevents </a:t>
            </a:r>
            <a:r>
              <a:rPr>
                <a:solidFill>
                  <a:srgbClr val="000000"/>
                </a:solidFill>
              </a:rPr>
              <a:t>type errors</a:t>
            </a:r>
            <a:r>
              <a:rPr b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b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indent="-342900">
              <a:lnSpc>
                <a:spcPct val="80000"/>
              </a:lnSpc>
              <a:defRPr sz="2400"/>
            </a:pPr>
            <a:r>
              <a:t>Ideally, every object will be used only according to its type</a:t>
            </a:r>
          </a:p>
          <a:p>
            <a:pPr lvl="1" marL="763587" indent="-444500">
              <a:lnSpc>
                <a:spcPct val="80000"/>
              </a:lnSpc>
              <a:defRPr sz="2400"/>
            </a:pPr>
            <a:r>
              <a:t>A variable will be used only after it has been </a:t>
            </a:r>
            <a:r>
              <a:rPr>
                <a:solidFill>
                  <a:srgbClr val="C00000"/>
                </a:solidFill>
              </a:rPr>
              <a:t>initialized</a:t>
            </a:r>
            <a:endParaRPr>
              <a:solidFill>
                <a:srgbClr val="C00000"/>
              </a:solidFill>
            </a:endParaRPr>
          </a:p>
          <a:p>
            <a:pPr lvl="1" marL="763587" indent="-444500">
              <a:lnSpc>
                <a:spcPct val="80000"/>
              </a:lnSpc>
              <a:defRPr sz="2400"/>
            </a:pPr>
            <a:r>
              <a:t>Only operations defined for the variable's declared type will be applied</a:t>
            </a:r>
          </a:p>
          <a:p>
            <a:pPr lvl="1" marL="763587" indent="-444500">
              <a:lnSpc>
                <a:spcPct val="80000"/>
              </a:lnSpc>
              <a:defRPr sz="2400"/>
            </a:pPr>
            <a:r>
              <a:t>Every operation defined for a variable leaves the variable with a valid value</a:t>
            </a:r>
          </a:p>
          <a:p>
            <a:pPr lvl="1" marL="763587" indent="-444500">
              <a:lnSpc>
                <a:spcPct val="80000"/>
              </a:lnSpc>
              <a:defRPr sz="2400"/>
            </a:pPr>
          </a:p>
          <a:p>
            <a:pPr lvl="1" marL="0" indent="319087">
              <a:lnSpc>
                <a:spcPct val="80000"/>
              </a:lnSpc>
              <a:buSzTx/>
              <a:buNone/>
              <a:defRPr sz="1800"/>
            </a:pPr>
            <a:r>
              <a:t>E.g.,  double x;   //x is not initialized,</a:t>
            </a:r>
          </a:p>
          <a:p>
            <a:pPr marL="0" indent="0">
              <a:lnSpc>
                <a:spcPct val="80000"/>
              </a:lnSpc>
              <a:buSzTx/>
              <a:buNone/>
              <a:defRPr sz="1800"/>
            </a:pPr>
            <a:r>
              <a:t>                     // memory contains random bit string</a:t>
            </a:r>
          </a:p>
          <a:p>
            <a:pPr marL="0" indent="0">
              <a:lnSpc>
                <a:spcPct val="80000"/>
              </a:lnSpc>
              <a:buSzTx/>
              <a:buNone/>
              <a:defRPr sz="1800"/>
            </a:pPr>
            <a:r>
              <a:t>               double y=x; //use uninitialized x</a:t>
            </a:r>
          </a:p>
        </p:txBody>
      </p:sp>
      <p:sp>
        <p:nvSpPr>
          <p:cNvPr id="424" name="Slide Number Placeholder 5"/>
          <p:cNvSpPr txBox="1"/>
          <p:nvPr>
            <p:ph type="sldNum" sz="quarter" idx="4294967295"/>
          </p:nvPr>
        </p:nvSpPr>
        <p:spPr>
          <a:xfrm>
            <a:off x="146050" y="6356349"/>
            <a:ext cx="457200" cy="165101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100">
                <a:solidFill>
                  <a:srgbClr val="A7A7A7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27" name="Content Placeholder 7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36042" indent="-336042" defTabSz="896111">
              <a:spcBef>
                <a:spcPts val="400"/>
              </a:spcBef>
              <a:buSzTx/>
              <a:buNone/>
              <a:defRPr sz="1960"/>
            </a:pPr>
            <a:r>
              <a:t>#include &lt;iostream&gt; </a:t>
            </a:r>
          </a:p>
          <a:p>
            <a:pPr marL="336042" indent="-336042" defTabSz="896111">
              <a:spcBef>
                <a:spcPts val="400"/>
              </a:spcBef>
              <a:buSzTx/>
              <a:buNone/>
              <a:defRPr sz="1960"/>
            </a:pPr>
            <a:r>
              <a:t>using namespace std; </a:t>
            </a:r>
          </a:p>
          <a:p>
            <a:pPr marL="336042" indent="-336042" defTabSz="896111">
              <a:spcBef>
                <a:spcPts val="400"/>
              </a:spcBef>
              <a:buSzTx/>
              <a:buNone/>
              <a:defRPr sz="1960"/>
            </a:pPr>
            <a:r>
              <a:t>int main()</a:t>
            </a:r>
          </a:p>
          <a:p>
            <a:pPr marL="336042" indent="-336042" defTabSz="896111">
              <a:spcBef>
                <a:spcPts val="400"/>
              </a:spcBef>
              <a:buSzTx/>
              <a:buNone/>
              <a:defRPr sz="1960"/>
            </a:pPr>
            <a:r>
              <a:t>{ </a:t>
            </a:r>
          </a:p>
          <a:p>
            <a:pPr marL="336042" indent="-336042" defTabSz="896111">
              <a:spcBef>
                <a:spcPts val="400"/>
              </a:spcBef>
              <a:buSzTx/>
              <a:buNone/>
              <a:defRPr sz="1960"/>
            </a:pPr>
            <a:r>
              <a:t>    int pennies = 8; 		</a:t>
            </a:r>
            <a:r>
              <a:rPr>
                <a:solidFill>
                  <a:srgbClr val="C00000"/>
                </a:solidFill>
              </a:rPr>
              <a:t>//what if change 8 to "eight"?</a:t>
            </a:r>
            <a:endParaRPr>
              <a:solidFill>
                <a:srgbClr val="C00000"/>
              </a:solidFill>
            </a:endParaRPr>
          </a:p>
          <a:p>
            <a:pPr marL="336042" indent="-336042" defTabSz="896111">
              <a:spcBef>
                <a:spcPts val="400"/>
              </a:spcBef>
              <a:buSzTx/>
              <a:buNone/>
              <a:defRPr sz="1960"/>
            </a:pPr>
            <a:r>
              <a:t>    int dimes = 4; </a:t>
            </a:r>
          </a:p>
          <a:p>
            <a:pPr marL="336042" indent="-336042" defTabSz="896111">
              <a:spcBef>
                <a:spcPts val="400"/>
              </a:spcBef>
              <a:buSzTx/>
              <a:buNone/>
              <a:defRPr sz="1960"/>
            </a:pPr>
            <a:r>
              <a:t>    int quarters = 3;</a:t>
            </a:r>
          </a:p>
          <a:p>
            <a:pPr marL="336042" indent="-336042" defTabSz="896111">
              <a:spcBef>
                <a:spcPts val="400"/>
              </a:spcBef>
              <a:buSzTx/>
              <a:buNone/>
              <a:defRPr sz="1960"/>
            </a:pPr>
            <a:r>
              <a:t> </a:t>
            </a:r>
          </a:p>
          <a:p>
            <a:pPr marL="336042" indent="-336042" defTabSz="896111">
              <a:spcBef>
                <a:spcPts val="400"/>
              </a:spcBef>
              <a:buSzTx/>
              <a:buNone/>
              <a:defRPr sz="1960"/>
            </a:pPr>
            <a:r>
              <a:t>    double total = </a:t>
            </a:r>
            <a:r>
              <a:rPr>
                <a:solidFill>
                  <a:srgbClr val="C00000"/>
                </a:solidFill>
              </a:rPr>
              <a:t>pennies </a:t>
            </a:r>
            <a:r>
              <a:t>* 0.01 + </a:t>
            </a:r>
            <a:r>
              <a:rPr>
                <a:solidFill>
                  <a:srgbClr val="C00000"/>
                </a:solidFill>
              </a:rPr>
              <a:t>dimes</a:t>
            </a:r>
            <a:r>
              <a:t> * 0.10</a:t>
            </a:r>
          </a:p>
          <a:p>
            <a:pPr marL="336042" indent="-336042" defTabSz="896111">
              <a:spcBef>
                <a:spcPts val="400"/>
              </a:spcBef>
              <a:buSzTx/>
              <a:buNone/>
              <a:defRPr sz="1960"/>
            </a:pPr>
            <a:r>
              <a:t>         + </a:t>
            </a:r>
            <a:r>
              <a:rPr>
                <a:solidFill>
                  <a:srgbClr val="C00000"/>
                </a:solidFill>
              </a:rPr>
              <a:t>quarters</a:t>
            </a:r>
            <a:r>
              <a:t> * 0.25;  </a:t>
            </a:r>
            <a:r>
              <a:rPr i="1">
                <a:latin typeface="Times New Roman"/>
                <a:ea typeface="Times New Roman"/>
                <a:cs typeface="Times New Roman"/>
                <a:sym typeface="Times New Roman"/>
              </a:rPr>
              <a:t>// Total value of the coins 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36042" indent="-336042" defTabSz="896111">
              <a:spcBef>
                <a:spcPts val="400"/>
              </a:spcBef>
              <a:buSzTx/>
              <a:buNone/>
              <a:defRPr sz="1960"/>
            </a:pPr>
            <a:r>
              <a:t>    cout &lt;&lt; "Total value = " &lt;&lt; total &lt;&lt; "\n"; </a:t>
            </a:r>
          </a:p>
          <a:p>
            <a:pPr marL="336042" indent="-336042" defTabSz="896111">
              <a:spcBef>
                <a:spcPts val="400"/>
              </a:spcBef>
              <a:buSzTx/>
              <a:buNone/>
              <a:defRPr sz="1960"/>
            </a:pPr>
            <a:r>
              <a:t>    return 0; </a:t>
            </a:r>
          </a:p>
          <a:p>
            <a:pPr marL="336042" indent="-336042" defTabSz="896111">
              <a:spcBef>
                <a:spcPts val="400"/>
              </a:spcBef>
              <a:buSzTx/>
              <a:buNone/>
              <a:defRPr sz="1960"/>
            </a:pPr>
            <a:r>
              <a:t>}</a:t>
            </a:r>
          </a:p>
        </p:txBody>
      </p:sp>
      <p:sp>
        <p:nvSpPr>
          <p:cNvPr id="428" name="TextBox 4"/>
          <p:cNvSpPr txBox="1"/>
          <p:nvPr/>
        </p:nvSpPr>
        <p:spPr>
          <a:xfrm>
            <a:off x="5410200" y="3319780"/>
            <a:ext cx="3297694" cy="82804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Implicit type conversion</a:t>
            </a:r>
          </a:p>
          <a:p>
            <a:pPr>
              <a:defRPr>
                <a:latin typeface="Tahoma"/>
                <a:ea typeface="Tahoma"/>
                <a:cs typeface="Tahoma"/>
                <a:sym typeface="Tahoma"/>
              </a:defRPr>
            </a:pPr>
            <a:r>
              <a:t>   int to double</a:t>
            </a:r>
          </a:p>
        </p:txBody>
      </p:sp>
      <p:sp>
        <p:nvSpPr>
          <p:cNvPr id="429" name="Slide Number Placeholder 5"/>
          <p:cNvSpPr txBox="1"/>
          <p:nvPr>
            <p:ph type="sldNum" sz="quarter" idx="4294967295"/>
          </p:nvPr>
        </p:nvSpPr>
        <p:spPr>
          <a:xfrm>
            <a:off x="146050" y="6356349"/>
            <a:ext cx="457200" cy="165101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100">
                <a:solidFill>
                  <a:srgbClr val="A7A7A7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Type safety ENFORCEMENT</a:t>
            </a:r>
          </a:p>
        </p:txBody>
      </p:sp>
      <p:sp>
        <p:nvSpPr>
          <p:cNvPr id="432" name="Rectangle 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99000"/>
              </a:lnSpc>
              <a:defRPr sz="2400"/>
            </a:pPr>
            <a:r>
              <a:t>A language supports static type safety if</a:t>
            </a:r>
          </a:p>
          <a:p>
            <a:pPr lvl="1" marL="763587" indent="-444500">
              <a:lnSpc>
                <a:spcPct val="99000"/>
              </a:lnSpc>
              <a:defRPr sz="2400"/>
            </a:pPr>
            <a:r>
              <a:t>A program that violates type safety </a:t>
            </a:r>
            <a:r>
              <a:rPr b="1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will not compile</a:t>
            </a:r>
            <a:endParaRPr b="1">
              <a:solidFill>
                <a:srgbClr val="C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2" marL="860425" indent="-266700">
              <a:lnSpc>
                <a:spcPct val="99000"/>
              </a:lnSpc>
              <a:defRPr sz="2400"/>
            </a:pPr>
            <a:r>
              <a:t>Compiler reports every violation</a:t>
            </a:r>
          </a:p>
          <a:p>
            <a:pPr lvl="2" marL="860425" indent="-266700">
              <a:lnSpc>
                <a:spcPct val="99000"/>
              </a:lnSpc>
              <a:defRPr sz="2400"/>
            </a:pPr>
            <a:r>
              <a:t>“when you program, the compiler is your best friend”</a:t>
            </a:r>
          </a:p>
          <a:p>
            <a:pPr marL="342900" indent="-342900">
              <a:lnSpc>
                <a:spcPct val="99000"/>
              </a:lnSpc>
              <a:defRPr sz="2400"/>
            </a:pPr>
            <a:r>
              <a:t>A language supports dynamic type safety, if </a:t>
            </a:r>
          </a:p>
          <a:p>
            <a:pPr lvl="1" marL="763587" indent="-444500">
              <a:lnSpc>
                <a:spcPct val="99000"/>
              </a:lnSpc>
              <a:defRPr sz="2400"/>
            </a:pPr>
            <a:r>
              <a:t>a program that violates type safety it will be </a:t>
            </a:r>
            <a:r>
              <a:rPr b="1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detected at run time</a:t>
            </a:r>
            <a:endParaRPr b="1">
              <a:solidFill>
                <a:srgbClr val="C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2" marL="860425" indent="-266700">
              <a:lnSpc>
                <a:spcPct val="99000"/>
              </a:lnSpc>
              <a:defRPr sz="2400"/>
            </a:pPr>
            <a:r>
              <a:t>Some code (typically “ run-time system") detects every violation not found by compiler</a:t>
            </a:r>
          </a:p>
        </p:txBody>
      </p:sp>
      <p:sp>
        <p:nvSpPr>
          <p:cNvPr id="433" name="Slide Number Placeholder 5"/>
          <p:cNvSpPr txBox="1"/>
          <p:nvPr>
            <p:ph type="sldNum" sz="quarter" idx="4294967295"/>
          </p:nvPr>
        </p:nvSpPr>
        <p:spPr>
          <a:xfrm>
            <a:off x="146050" y="6356349"/>
            <a:ext cx="457200" cy="165101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100">
                <a:solidFill>
                  <a:srgbClr val="A7A7A7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C++ Type safety</a:t>
            </a:r>
          </a:p>
        </p:txBody>
      </p:sp>
      <p:sp>
        <p:nvSpPr>
          <p:cNvPr id="436" name="Rectangle 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90000"/>
              </a:lnSpc>
              <a:defRPr sz="2400"/>
            </a:pPr>
            <a:r>
              <a:t>C++ is not (completely) statically type safe</a:t>
            </a:r>
          </a:p>
          <a:p>
            <a:pPr lvl="1" marL="763587" indent="-444500">
              <a:lnSpc>
                <a:spcPct val="90000"/>
              </a:lnSpc>
              <a:defRPr sz="2000"/>
            </a:pPr>
            <a:r>
              <a:t>No widely-used language is (completely) statically type safe</a:t>
            </a:r>
          </a:p>
          <a:p>
            <a:pPr marL="342900" indent="-342900">
              <a:lnSpc>
                <a:spcPct val="90000"/>
              </a:lnSpc>
              <a:defRPr sz="2400"/>
            </a:pPr>
            <a:r>
              <a:t>C++ is not (completely) dynamically type safe</a:t>
            </a:r>
          </a:p>
          <a:p>
            <a:pPr lvl="1" marL="763587" indent="-444500">
              <a:lnSpc>
                <a:spcPct val="90000"/>
              </a:lnSpc>
              <a:defRPr sz="2000"/>
            </a:pPr>
            <a:r>
              <a:t>Many languages are dynamically type safe</a:t>
            </a:r>
          </a:p>
          <a:p>
            <a:pPr marL="318407" indent="-318407">
              <a:lnSpc>
                <a:spcPct val="90000"/>
              </a:lnSpc>
            </a:pPr>
            <a:r>
              <a:t>Being completely statically or dynamically type safe may interfere with </a:t>
            </a:r>
            <a:r>
              <a:rPr>
                <a:solidFill>
                  <a:srgbClr val="C00000"/>
                </a:solidFill>
              </a:rPr>
              <a:t>the ability to express ideas</a:t>
            </a:r>
            <a:r>
              <a:t> and often makes generated code bigger and/or slower</a:t>
            </a:r>
          </a:p>
          <a:p>
            <a:pPr lvl="1" marL="763587" indent="-444500">
              <a:lnSpc>
                <a:spcPct val="90000"/>
              </a:lnSpc>
              <a:defRPr sz="2400"/>
            </a:pPr>
            <a:r>
              <a:t>A trade-off ! </a:t>
            </a:r>
          </a:p>
          <a:p>
            <a:pPr marL="342900" indent="-342900">
              <a:lnSpc>
                <a:spcPct val="90000"/>
              </a:lnSpc>
              <a:defRPr sz="2400"/>
            </a:pPr>
            <a:r>
              <a:t>Most of what you’ll be taught here is type safe</a:t>
            </a:r>
          </a:p>
          <a:p>
            <a:pPr lvl="1" marL="763587" indent="-444500">
              <a:lnSpc>
                <a:spcPct val="90000"/>
              </a:lnSpc>
              <a:defRPr sz="2000"/>
            </a:pPr>
            <a:r>
              <a:t>We’ll specifically mention anything that is not</a:t>
            </a:r>
          </a:p>
        </p:txBody>
      </p:sp>
      <p:sp>
        <p:nvSpPr>
          <p:cNvPr id="437" name="Slide Number Placeholder 5"/>
          <p:cNvSpPr txBox="1"/>
          <p:nvPr>
            <p:ph type="sldNum" sz="quarter" idx="4294967295"/>
          </p:nvPr>
        </p:nvSpPr>
        <p:spPr>
          <a:xfrm>
            <a:off x="146050" y="6356349"/>
            <a:ext cx="457200" cy="165101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100">
                <a:solidFill>
                  <a:srgbClr val="A7A7A7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00000"/>
                </a:solidFill>
              </a:defRPr>
            </a:pPr>
            <a:r>
              <a:t>A type-safety violation</a:t>
            </a:r>
            <a:br/>
            <a:r>
              <a:rPr sz="2800"/>
              <a:t>(“implicit narrowing”)</a:t>
            </a:r>
          </a:p>
        </p:txBody>
      </p:sp>
      <p:sp>
        <p:nvSpPr>
          <p:cNvPr id="440" name="Rectangle 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60604" indent="-260604" defTabSz="868680">
              <a:lnSpc>
                <a:spcPct val="81000"/>
              </a:lnSpc>
              <a:spcBef>
                <a:spcPts val="400"/>
              </a:spcBef>
              <a:buSzTx/>
              <a:buNone/>
              <a:defRPr b="1"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// </a:t>
            </a:r>
            <a:r>
              <a:rPr b="0" i="1">
                <a:latin typeface="Times New Roman"/>
                <a:ea typeface="Times New Roman"/>
                <a:cs typeface="Times New Roman"/>
                <a:sym typeface="Times New Roman"/>
              </a:rPr>
              <a:t>Beware: C++ does not prevent you from trying to </a:t>
            </a:r>
            <a:r>
              <a:rPr i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put a large value</a:t>
            </a:r>
            <a:endParaRPr i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60604" indent="-260604" defTabSz="868680">
              <a:lnSpc>
                <a:spcPct val="81000"/>
              </a:lnSpc>
              <a:spcBef>
                <a:spcPts val="400"/>
              </a:spcBef>
              <a:buSzTx/>
              <a:buNone/>
              <a:defRPr b="1" sz="1900">
                <a:solidFill>
                  <a:srgbClr val="FF0000"/>
                </a:solidFill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// </a:t>
            </a:r>
            <a:r>
              <a:rPr i="1">
                <a:latin typeface="Times New Roman"/>
                <a:ea typeface="Times New Roman"/>
                <a:cs typeface="Times New Roman"/>
                <a:sym typeface="Times New Roman"/>
              </a:rPr>
              <a:t>into a small variable </a:t>
            </a:r>
            <a:r>
              <a:rPr b="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(though a compiler may warn)</a:t>
            </a:r>
            <a:endParaRPr b="0" i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60604" indent="-260604" defTabSz="868680">
              <a:lnSpc>
                <a:spcPct val="81000"/>
              </a:lnSpc>
              <a:spcBef>
                <a:spcPts val="400"/>
              </a:spcBef>
              <a:buSzTx/>
              <a:buNone/>
              <a:defRPr b="1" sz="95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60604" indent="-260604" defTabSz="868680">
              <a:lnSpc>
                <a:spcPct val="81000"/>
              </a:lnSpc>
              <a:spcBef>
                <a:spcPts val="400"/>
              </a:spcBef>
              <a:buSzTx/>
              <a:buNone/>
              <a:defRPr b="1"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int main()</a:t>
            </a:r>
          </a:p>
          <a:p>
            <a:pPr marL="260604" indent="-260604" defTabSz="868680">
              <a:lnSpc>
                <a:spcPct val="81000"/>
              </a:lnSpc>
              <a:spcBef>
                <a:spcPts val="400"/>
              </a:spcBef>
              <a:buSzTx/>
              <a:buNone/>
              <a:defRPr b="1"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{</a:t>
            </a:r>
          </a:p>
          <a:p>
            <a:pPr marL="260604" indent="-260604" defTabSz="868680">
              <a:lnSpc>
                <a:spcPct val="81000"/>
              </a:lnSpc>
              <a:spcBef>
                <a:spcPts val="400"/>
              </a:spcBef>
              <a:buSzTx/>
              <a:buNone/>
              <a:defRPr b="1"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	int a = 20000;</a:t>
            </a:r>
          </a:p>
          <a:p>
            <a:pPr marL="260604" indent="-260604" defTabSz="868680">
              <a:lnSpc>
                <a:spcPct val="81000"/>
              </a:lnSpc>
              <a:spcBef>
                <a:spcPts val="400"/>
              </a:spcBef>
              <a:buSzTx/>
              <a:buNone/>
              <a:defRPr b="1"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	char c = a;</a:t>
            </a:r>
          </a:p>
          <a:p>
            <a:pPr marL="260604" indent="-260604" defTabSz="868680">
              <a:lnSpc>
                <a:spcPct val="81000"/>
              </a:lnSpc>
              <a:spcBef>
                <a:spcPts val="400"/>
              </a:spcBef>
              <a:buSzTx/>
              <a:buNone/>
              <a:defRPr b="1"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	int b = c;</a:t>
            </a:r>
          </a:p>
          <a:p>
            <a:pPr marL="260604" indent="-260604" defTabSz="868680">
              <a:lnSpc>
                <a:spcPct val="81000"/>
              </a:lnSpc>
              <a:spcBef>
                <a:spcPts val="400"/>
              </a:spcBef>
              <a:buSzTx/>
              <a:buNone/>
              <a:defRPr b="1"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	if (a != b)	    	//  </a:t>
            </a:r>
            <a:r>
              <a:rPr i="1">
                <a:latin typeface="Times New Roman"/>
                <a:ea typeface="Times New Roman"/>
                <a:cs typeface="Times New Roman"/>
                <a:sym typeface="Times New Roman"/>
              </a:rPr>
              <a:t>!= </a:t>
            </a:r>
            <a:r>
              <a:rPr b="0" i="1">
                <a:latin typeface="Times New Roman"/>
                <a:ea typeface="Times New Roman"/>
                <a:cs typeface="Times New Roman"/>
                <a:sym typeface="Times New Roman"/>
              </a:rPr>
              <a:t>means “not equal”</a:t>
            </a:r>
            <a:endParaRPr b="0"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60604" indent="-260604" defTabSz="868680">
              <a:lnSpc>
                <a:spcPct val="81000"/>
              </a:lnSpc>
              <a:spcBef>
                <a:spcPts val="400"/>
              </a:spcBef>
              <a:buSzTx/>
              <a:buNone/>
              <a:defRPr b="1"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		cout &lt;&lt; "oops!: " &lt;&lt; a &lt;&lt; "!=" &lt;&lt; b &lt;&lt; '\n';</a:t>
            </a:r>
          </a:p>
          <a:p>
            <a:pPr marL="260604" indent="-260604" defTabSz="868680">
              <a:lnSpc>
                <a:spcPct val="81000"/>
              </a:lnSpc>
              <a:spcBef>
                <a:spcPts val="400"/>
              </a:spcBef>
              <a:buSzTx/>
              <a:buNone/>
              <a:defRPr b="1"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	else</a:t>
            </a:r>
          </a:p>
          <a:p>
            <a:pPr marL="260604" indent="-260604" defTabSz="868680">
              <a:lnSpc>
                <a:spcPct val="81000"/>
              </a:lnSpc>
              <a:spcBef>
                <a:spcPts val="400"/>
              </a:spcBef>
              <a:buSzTx/>
              <a:buNone/>
              <a:defRPr b="1"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		cout &lt;&lt; "Wow! We have large characters\n";</a:t>
            </a:r>
          </a:p>
          <a:p>
            <a:pPr marL="260604" indent="-260604" defTabSz="868680">
              <a:lnSpc>
                <a:spcPct val="81000"/>
              </a:lnSpc>
              <a:spcBef>
                <a:spcPts val="400"/>
              </a:spcBef>
              <a:buSzTx/>
              <a:buNone/>
              <a:defRPr b="1"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}</a:t>
            </a:r>
          </a:p>
          <a:p>
            <a:pPr marL="260604" indent="-260604" defTabSz="868680">
              <a:lnSpc>
                <a:spcPct val="81000"/>
              </a:lnSpc>
              <a:spcBef>
                <a:spcPts val="400"/>
              </a:spcBef>
              <a:buSzTx/>
              <a:buNone/>
              <a:defRPr b="1" sz="95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60604" indent="-260604" defTabSz="868680">
              <a:lnSpc>
                <a:spcPct val="81000"/>
              </a:lnSpc>
              <a:spcBef>
                <a:spcPts val="400"/>
              </a:spcBef>
              <a:buSzTx/>
              <a:buNone/>
              <a:defRPr sz="2280"/>
            </a:pPr>
            <a:r>
              <a:t>(demo2.cpp) Try it to see what value</a:t>
            </a:r>
            <a:r>
              <a:rPr b="1">
                <a:latin typeface="Comic Sans MS"/>
                <a:ea typeface="Comic Sans MS"/>
                <a:cs typeface="Comic Sans MS"/>
                <a:sym typeface="Comic Sans MS"/>
              </a:rPr>
              <a:t> b </a:t>
            </a:r>
            <a:r>
              <a:t>gets on your machine,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why?</a:t>
            </a:r>
          </a:p>
        </p:txBody>
      </p:sp>
      <p:grpSp>
        <p:nvGrpSpPr>
          <p:cNvPr id="443" name="Rectangle 4"/>
          <p:cNvGrpSpPr/>
          <p:nvPr/>
        </p:nvGrpSpPr>
        <p:grpSpPr>
          <a:xfrm>
            <a:off x="6416675" y="2169560"/>
            <a:ext cx="2057400" cy="457201"/>
            <a:chOff x="0" y="0"/>
            <a:chExt cx="2057400" cy="457200"/>
          </a:xfrm>
        </p:grpSpPr>
        <p:sp>
          <p:nvSpPr>
            <p:cNvPr id="441" name="Rectangle"/>
            <p:cNvSpPr/>
            <p:nvPr/>
          </p:nvSpPr>
          <p:spPr>
            <a:xfrm>
              <a:off x="0" y="0"/>
              <a:ext cx="2057400" cy="457200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442" name="20000"/>
            <p:cNvSpPr txBox="1"/>
            <p:nvPr/>
          </p:nvSpPr>
          <p:spPr>
            <a:xfrm>
              <a:off x="552841" y="10065"/>
              <a:ext cx="951718" cy="43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20000</a:t>
              </a:r>
            </a:p>
          </p:txBody>
        </p:sp>
      </p:grpSp>
      <p:sp>
        <p:nvSpPr>
          <p:cNvPr id="444" name="Text Box 5"/>
          <p:cNvSpPr txBox="1"/>
          <p:nvPr/>
        </p:nvSpPr>
        <p:spPr>
          <a:xfrm>
            <a:off x="6035675" y="2245760"/>
            <a:ext cx="762000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</a:lvl1pPr>
          </a:lstStyle>
          <a:p>
            <a:pPr/>
            <a:r>
              <a:t>a</a:t>
            </a:r>
          </a:p>
        </p:txBody>
      </p:sp>
      <p:grpSp>
        <p:nvGrpSpPr>
          <p:cNvPr id="447" name="Rectangle 6"/>
          <p:cNvGrpSpPr/>
          <p:nvPr/>
        </p:nvGrpSpPr>
        <p:grpSpPr>
          <a:xfrm>
            <a:off x="7901032" y="2779160"/>
            <a:ext cx="612686" cy="457201"/>
            <a:chOff x="0" y="0"/>
            <a:chExt cx="612685" cy="457200"/>
          </a:xfrm>
        </p:grpSpPr>
        <p:sp>
          <p:nvSpPr>
            <p:cNvPr id="445" name="Rectangle"/>
            <p:cNvSpPr/>
            <p:nvPr/>
          </p:nvSpPr>
          <p:spPr>
            <a:xfrm>
              <a:off x="39642" y="0"/>
              <a:ext cx="533401" cy="457200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446" name="???"/>
            <p:cNvSpPr txBox="1"/>
            <p:nvPr/>
          </p:nvSpPr>
          <p:spPr>
            <a:xfrm>
              <a:off x="0" y="10065"/>
              <a:ext cx="612686" cy="43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???</a:t>
              </a:r>
            </a:p>
          </p:txBody>
        </p:sp>
      </p:grpSp>
      <p:sp>
        <p:nvSpPr>
          <p:cNvPr id="448" name="Text Box 7"/>
          <p:cNvSpPr txBox="1"/>
          <p:nvPr/>
        </p:nvSpPr>
        <p:spPr>
          <a:xfrm>
            <a:off x="7254875" y="2855360"/>
            <a:ext cx="533400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</a:lvl1pPr>
          </a:lstStyle>
          <a:p>
            <a:pPr/>
            <a:r>
              <a:t>c:</a:t>
            </a:r>
          </a:p>
        </p:txBody>
      </p:sp>
      <p:grpSp>
        <p:nvGrpSpPr>
          <p:cNvPr id="451" name="Rectangle 4"/>
          <p:cNvGrpSpPr/>
          <p:nvPr/>
        </p:nvGrpSpPr>
        <p:grpSpPr>
          <a:xfrm>
            <a:off x="6624727" y="3373520"/>
            <a:ext cx="2057401" cy="457201"/>
            <a:chOff x="0" y="0"/>
            <a:chExt cx="2057400" cy="457200"/>
          </a:xfrm>
        </p:grpSpPr>
        <p:sp>
          <p:nvSpPr>
            <p:cNvPr id="449" name="Rectangle"/>
            <p:cNvSpPr/>
            <p:nvPr/>
          </p:nvSpPr>
          <p:spPr>
            <a:xfrm>
              <a:off x="0" y="0"/>
              <a:ext cx="2057400" cy="457200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450" name="??"/>
            <p:cNvSpPr txBox="1"/>
            <p:nvPr/>
          </p:nvSpPr>
          <p:spPr>
            <a:xfrm>
              <a:off x="807114" y="10065"/>
              <a:ext cx="443172" cy="43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??</a:t>
              </a:r>
            </a:p>
          </p:txBody>
        </p:sp>
      </p:grpSp>
      <p:sp>
        <p:nvSpPr>
          <p:cNvPr id="452" name="Text Box 5"/>
          <p:cNvSpPr txBox="1"/>
          <p:nvPr/>
        </p:nvSpPr>
        <p:spPr>
          <a:xfrm>
            <a:off x="6243727" y="3449720"/>
            <a:ext cx="762001" cy="437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</a:lvl1pPr>
          </a:lstStyle>
          <a:p>
            <a:pPr/>
            <a:r>
              <a:t>b</a:t>
            </a:r>
          </a:p>
        </p:txBody>
      </p:sp>
      <p:sp>
        <p:nvSpPr>
          <p:cNvPr id="453" name="Slide Number Placeholder 5"/>
          <p:cNvSpPr txBox="1"/>
          <p:nvPr>
            <p:ph type="sldNum" sz="quarter" idx="4294967295"/>
          </p:nvPr>
        </p:nvSpPr>
        <p:spPr>
          <a:xfrm>
            <a:off x="146050" y="6356349"/>
            <a:ext cx="457200" cy="165101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100">
                <a:solidFill>
                  <a:srgbClr val="A7A7A7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“narrowing” conversion</a:t>
            </a:r>
          </a:p>
        </p:txBody>
      </p:sp>
      <p:sp>
        <p:nvSpPr>
          <p:cNvPr id="456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90000"/>
              </a:lnSpc>
              <a:buSzTx/>
              <a:buNone/>
              <a:defRPr sz="1800"/>
            </a:pPr>
            <a:r>
              <a:t>int main()</a:t>
            </a:r>
            <a:endParaRPr sz="2500"/>
          </a:p>
          <a:p>
            <a:pPr marL="342900" indent="-342900">
              <a:lnSpc>
                <a:spcPct val="90000"/>
              </a:lnSpc>
              <a:buSzTx/>
              <a:buNone/>
              <a:defRPr sz="1800"/>
            </a:pPr>
            <a:r>
              <a:t>{    </a:t>
            </a:r>
            <a:endParaRPr sz="2500"/>
          </a:p>
          <a:p>
            <a:pPr marL="342900" indent="-342900">
              <a:lnSpc>
                <a:spcPct val="90000"/>
              </a:lnSpc>
              <a:buSzTx/>
              <a:buNone/>
              <a:defRPr sz="1800"/>
            </a:pPr>
            <a:r>
              <a:t>     double d =0;</a:t>
            </a:r>
            <a:endParaRPr sz="2500"/>
          </a:p>
          <a:p>
            <a:pPr marL="342900" indent="-342900">
              <a:lnSpc>
                <a:spcPct val="90000"/>
              </a:lnSpc>
              <a:buSzTx/>
              <a:buNone/>
              <a:defRPr sz="1800"/>
            </a:pPr>
            <a:r>
              <a:t>     while (cin&gt;&gt;d) </a:t>
            </a:r>
            <a:endParaRPr sz="2500"/>
          </a:p>
          <a:p>
            <a:pPr marL="342900" indent="-342900">
              <a:lnSpc>
                <a:spcPct val="90000"/>
              </a:lnSpc>
              <a:buSzTx/>
              <a:buNone/>
              <a:defRPr sz="1800"/>
            </a:pPr>
            <a:r>
              <a:t>     {   // repeat the statements below as long as we type in numbers</a:t>
            </a:r>
            <a:endParaRPr sz="2500"/>
          </a:p>
          <a:p>
            <a:pPr marL="342900" indent="-342900">
              <a:lnSpc>
                <a:spcPct val="90000"/>
              </a:lnSpc>
              <a:buSzTx/>
              <a:buNone/>
              <a:defRPr sz="1800"/>
            </a:pPr>
            <a:r>
              <a:t>        </a:t>
            </a:r>
            <a:r>
              <a:rPr>
                <a:solidFill>
                  <a:srgbClr val="C00000"/>
                </a:solidFill>
              </a:rPr>
              <a:t>int i = d;     // try to squeeze a double into an int      </a:t>
            </a:r>
            <a:endParaRPr sz="2500"/>
          </a:p>
          <a:p>
            <a:pPr marL="342900" indent="-342900">
              <a:lnSpc>
                <a:spcPct val="90000"/>
              </a:lnSpc>
              <a:buSzTx/>
              <a:buNone/>
              <a:defRPr sz="1800"/>
            </a:pPr>
            <a:r>
              <a:t>        char c = i;    // try to squeeze an int into a char        </a:t>
            </a:r>
            <a:endParaRPr sz="2500"/>
          </a:p>
          <a:p>
            <a:pPr marL="342900" indent="-342900">
              <a:lnSpc>
                <a:spcPct val="90000"/>
              </a:lnSpc>
              <a:buSzTx/>
              <a:buNone/>
              <a:defRPr sz="1800"/>
            </a:pPr>
            <a:r>
              <a:t>        int i2 = c;    // get the integer value of the character</a:t>
            </a:r>
            <a:endParaRPr sz="2500"/>
          </a:p>
          <a:p>
            <a:pPr marL="342900" indent="-342900">
              <a:lnSpc>
                <a:spcPct val="90000"/>
              </a:lnSpc>
              <a:buSzTx/>
              <a:buNone/>
              <a:defRPr sz="1800"/>
            </a:pPr>
            <a:r>
              <a:t>        cout &lt;&lt; "d==" &lt;&lt; d              // the original double </a:t>
            </a:r>
            <a:endParaRPr sz="2500"/>
          </a:p>
          <a:p>
            <a:pPr marL="342900" indent="-342900">
              <a:lnSpc>
                <a:spcPct val="90000"/>
              </a:lnSpc>
              <a:buSzTx/>
              <a:buNone/>
              <a:defRPr sz="1800"/>
            </a:pPr>
            <a:r>
              <a:t>               &lt;&lt; " i=="&lt;&lt; i              // converted to int         </a:t>
            </a:r>
            <a:endParaRPr sz="2500"/>
          </a:p>
          <a:p>
            <a:pPr marL="342900" indent="-342900">
              <a:lnSpc>
                <a:spcPct val="90000"/>
              </a:lnSpc>
              <a:buSzTx/>
              <a:buNone/>
              <a:defRPr sz="1800"/>
            </a:pPr>
            <a:r>
              <a:t>               &lt;&lt; " i2==" &lt;&lt; i2           // int value of char        </a:t>
            </a:r>
            <a:endParaRPr sz="2500"/>
          </a:p>
          <a:p>
            <a:pPr marL="342900" indent="-342900">
              <a:lnSpc>
                <a:spcPct val="90000"/>
              </a:lnSpc>
              <a:buSzTx/>
              <a:buNone/>
              <a:defRPr sz="1800"/>
            </a:pPr>
            <a:r>
              <a:t>               &lt;&lt; " char(" &lt;&lt; c &lt;&lt; ")\n"; // the char </a:t>
            </a:r>
            <a:endParaRPr sz="2500"/>
          </a:p>
          <a:p>
            <a:pPr marL="342900" indent="-342900">
              <a:lnSpc>
                <a:spcPct val="90000"/>
              </a:lnSpc>
              <a:buSzTx/>
              <a:buNone/>
              <a:defRPr sz="1800"/>
            </a:pPr>
            <a:r>
              <a:t>    }</a:t>
            </a:r>
            <a:endParaRPr sz="2500"/>
          </a:p>
          <a:p>
            <a:pPr marL="342900" indent="-342900">
              <a:lnSpc>
                <a:spcPct val="90000"/>
              </a:lnSpc>
              <a:buSzTx/>
              <a:buNone/>
              <a:defRPr sz="1800"/>
            </a:pPr>
            <a:r>
              <a:t>}</a:t>
            </a:r>
          </a:p>
        </p:txBody>
      </p:sp>
      <p:sp>
        <p:nvSpPr>
          <p:cNvPr id="457" name="TextBox 5"/>
          <p:cNvSpPr txBox="1"/>
          <p:nvPr/>
        </p:nvSpPr>
        <p:spPr>
          <a:xfrm>
            <a:off x="5359399" y="5905499"/>
            <a:ext cx="3374937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Demo: TestCode/narrow</a:t>
            </a:r>
          </a:p>
        </p:txBody>
      </p:sp>
      <p:sp>
        <p:nvSpPr>
          <p:cNvPr id="458" name="Slide Number Placeholder 4"/>
          <p:cNvSpPr txBox="1"/>
          <p:nvPr>
            <p:ph type="sldNum" sz="quarter" idx="4294967295"/>
          </p:nvPr>
        </p:nvSpPr>
        <p:spPr>
          <a:xfrm>
            <a:off x="146050" y="6356349"/>
            <a:ext cx="457200" cy="165101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100">
                <a:solidFill>
                  <a:srgbClr val="A7A7A7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00000"/>
                </a:solidFill>
              </a:defRPr>
            </a:pPr>
            <a:r>
              <a:t>A type-safety violation </a:t>
            </a:r>
            <a:r>
              <a:rPr sz="2400"/>
              <a:t>(Uninitialized variables)</a:t>
            </a:r>
          </a:p>
        </p:txBody>
      </p:sp>
      <p:sp>
        <p:nvSpPr>
          <p:cNvPr id="461" name="Rectangle 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60604" indent="-260604" defTabSz="868680">
              <a:lnSpc>
                <a:spcPct val="90000"/>
              </a:lnSpc>
              <a:spcBef>
                <a:spcPts val="400"/>
              </a:spcBef>
              <a:buSzTx/>
              <a:buNone/>
              <a:defRPr b="1"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// </a:t>
            </a:r>
            <a:r>
              <a:rPr b="0" i="1">
                <a:latin typeface="Times New Roman"/>
                <a:ea typeface="Times New Roman"/>
                <a:cs typeface="Times New Roman"/>
                <a:sym typeface="Times New Roman"/>
              </a:rPr>
              <a:t>Beware: C++ does not prevent you from trying to use a variable</a:t>
            </a:r>
            <a:endParaRPr b="0"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60604" indent="-260604" defTabSz="868680">
              <a:lnSpc>
                <a:spcPct val="90000"/>
              </a:lnSpc>
              <a:spcBef>
                <a:spcPts val="400"/>
              </a:spcBef>
              <a:buSzTx/>
              <a:buNone/>
              <a:defRPr b="1"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// </a:t>
            </a:r>
            <a:r>
              <a:rPr b="0" i="1">
                <a:latin typeface="Times New Roman"/>
                <a:ea typeface="Times New Roman"/>
                <a:cs typeface="Times New Roman"/>
                <a:sym typeface="Times New Roman"/>
              </a:rPr>
              <a:t>before you have initialized it  (though a compiler typically warns)</a:t>
            </a:r>
            <a:endParaRPr b="0"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60604" indent="-260604" defTabSz="868680">
              <a:lnSpc>
                <a:spcPct val="90000"/>
              </a:lnSpc>
              <a:spcBef>
                <a:spcPts val="400"/>
              </a:spcBef>
              <a:buSzTx/>
              <a:buNone/>
              <a:defRPr b="1" sz="95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60604" indent="-260604" defTabSz="868680">
              <a:lnSpc>
                <a:spcPct val="90000"/>
              </a:lnSpc>
              <a:spcBef>
                <a:spcPts val="400"/>
              </a:spcBef>
              <a:buSzTx/>
              <a:buNone/>
              <a:defRPr b="1"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int main()</a:t>
            </a:r>
          </a:p>
          <a:p>
            <a:pPr marL="260604" indent="-260604" defTabSz="868680">
              <a:lnSpc>
                <a:spcPct val="90000"/>
              </a:lnSpc>
              <a:spcBef>
                <a:spcPts val="400"/>
              </a:spcBef>
              <a:buSzTx/>
              <a:buNone/>
              <a:defRPr b="1"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{</a:t>
            </a:r>
          </a:p>
          <a:p>
            <a:pPr marL="260604" indent="-260604" defTabSz="868680">
              <a:lnSpc>
                <a:spcPct val="90000"/>
              </a:lnSpc>
              <a:spcBef>
                <a:spcPts val="400"/>
              </a:spcBef>
              <a:buSzTx/>
              <a:buNone/>
              <a:defRPr b="1"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	int x;		// </a:t>
            </a:r>
            <a:r>
              <a:rPr b="0" i="1">
                <a:latin typeface="Times New Roman"/>
                <a:ea typeface="Times New Roman"/>
                <a:cs typeface="Times New Roman"/>
                <a:sym typeface="Times New Roman"/>
              </a:rPr>
              <a:t>x gets a “random” initial value</a:t>
            </a:r>
            <a:endParaRPr b="0"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60604" indent="-260604" defTabSz="868680">
              <a:lnSpc>
                <a:spcPct val="90000"/>
              </a:lnSpc>
              <a:spcBef>
                <a:spcPts val="400"/>
              </a:spcBef>
              <a:buSzTx/>
              <a:buNone/>
              <a:defRPr b="1"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	char c; 	// </a:t>
            </a:r>
            <a:r>
              <a:rPr b="0" i="1">
                <a:latin typeface="Times New Roman"/>
                <a:ea typeface="Times New Roman"/>
                <a:cs typeface="Times New Roman"/>
                <a:sym typeface="Times New Roman"/>
              </a:rPr>
              <a:t>c gets a “random” initial value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60604" indent="-260604" defTabSz="868680">
              <a:lnSpc>
                <a:spcPct val="90000"/>
              </a:lnSpc>
              <a:spcBef>
                <a:spcPts val="400"/>
              </a:spcBef>
              <a:buSzTx/>
              <a:buNone/>
              <a:defRPr b="1"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	double d; 	// </a:t>
            </a:r>
            <a:r>
              <a:rPr b="0" i="1">
                <a:latin typeface="Times New Roman"/>
                <a:ea typeface="Times New Roman"/>
                <a:cs typeface="Times New Roman"/>
                <a:sym typeface="Times New Roman"/>
              </a:rPr>
              <a:t>d gets a “random” initial value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60604" indent="-260604" defTabSz="868680">
              <a:lnSpc>
                <a:spcPct val="90000"/>
              </a:lnSpc>
              <a:spcBef>
                <a:spcPts val="400"/>
              </a:spcBef>
              <a:buSzTx/>
              <a:buNone/>
              <a:defRPr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			</a:t>
            </a:r>
            <a:r>
              <a:rPr b="1">
                <a:latin typeface="Times New Roman"/>
                <a:ea typeface="Times New Roman"/>
                <a:cs typeface="Times New Roman"/>
                <a:sym typeface="Times New Roman"/>
              </a:rPr>
              <a:t>//</a:t>
            </a:r>
            <a:r>
              <a:t>     </a:t>
            </a:r>
            <a:r>
              <a:rPr i="1">
                <a:latin typeface="Times New Roman"/>
                <a:ea typeface="Times New Roman"/>
                <a:cs typeface="Times New Roman"/>
                <a:sym typeface="Times New Roman"/>
              </a:rPr>
              <a:t>– not every bit pattern is a valid floating-point value</a:t>
            </a:r>
            <a:endParaRPr b="1"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60604" indent="-260604" defTabSz="868680">
              <a:lnSpc>
                <a:spcPct val="90000"/>
              </a:lnSpc>
              <a:spcBef>
                <a:spcPts val="400"/>
              </a:spcBef>
              <a:buSzTx/>
              <a:buNone/>
              <a:defRPr b="1"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	double dd = d;	// </a:t>
            </a:r>
            <a:r>
              <a:rPr b="0" i="1">
                <a:latin typeface="Times New Roman"/>
                <a:ea typeface="Times New Roman"/>
                <a:cs typeface="Times New Roman"/>
                <a:sym typeface="Times New Roman"/>
              </a:rPr>
              <a:t>potential error: some implementations</a:t>
            </a:r>
            <a:endParaRPr b="0"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60604" indent="-260604" defTabSz="868680">
              <a:lnSpc>
                <a:spcPct val="90000"/>
              </a:lnSpc>
              <a:spcBef>
                <a:spcPts val="400"/>
              </a:spcBef>
              <a:buSzTx/>
              <a:buNone/>
              <a:defRPr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				</a:t>
            </a:r>
            <a:r>
              <a:rPr b="1">
                <a:latin typeface="Times New Roman"/>
                <a:ea typeface="Times New Roman"/>
                <a:cs typeface="Times New Roman"/>
                <a:sym typeface="Times New Roman"/>
              </a:rPr>
              <a:t>//</a:t>
            </a:r>
            <a:r>
              <a:t> </a:t>
            </a:r>
            <a:r>
              <a:rPr i="1">
                <a:latin typeface="Times New Roman"/>
                <a:ea typeface="Times New Roman"/>
                <a:cs typeface="Times New Roman"/>
                <a:sym typeface="Times New Roman"/>
              </a:rPr>
              <a:t>can’t copy invalid floating-point values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60604" indent="-260604" defTabSz="868680">
              <a:lnSpc>
                <a:spcPct val="90000"/>
              </a:lnSpc>
              <a:spcBef>
                <a:spcPts val="400"/>
              </a:spcBef>
              <a:buSzTx/>
              <a:buNone/>
              <a:defRPr b="1"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	cout &lt;&lt; " x: " &lt;&lt; x &lt;&lt; " c: " &lt;&lt; c &lt;&lt; " d: " &lt;&lt; d &lt;&lt; '\n';</a:t>
            </a:r>
          </a:p>
          <a:p>
            <a:pPr marL="260604" indent="-260604" defTabSz="868680">
              <a:lnSpc>
                <a:spcPct val="90000"/>
              </a:lnSpc>
              <a:spcBef>
                <a:spcPts val="400"/>
              </a:spcBef>
              <a:buSzTx/>
              <a:buNone/>
              <a:defRPr b="1"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}</a:t>
            </a:r>
          </a:p>
          <a:p>
            <a:pPr marL="260604" indent="-260604" defTabSz="868680">
              <a:lnSpc>
                <a:spcPct val="90000"/>
              </a:lnSpc>
              <a:spcBef>
                <a:spcPts val="400"/>
              </a:spcBef>
              <a:buChar char="⦿"/>
              <a:defRPr sz="1900"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Always initialize your variables – beware: “debug mode” may initialize</a:t>
            </a:r>
          </a:p>
          <a:p>
            <a:pPr lvl="1" marL="495147" indent="-422275" defTabSz="868680">
              <a:lnSpc>
                <a:spcPct val="90000"/>
              </a:lnSpc>
              <a:spcBef>
                <a:spcPts val="400"/>
              </a:spcBef>
              <a:buClr>
                <a:schemeClr val="accent4"/>
              </a:buClr>
              <a:buChar char="◼"/>
              <a:defRPr sz="1615">
                <a:solidFill>
                  <a:srgbClr val="6C6C6C"/>
                </a:solidFill>
                <a:effectLst>
                  <a:outerShdw sx="100000" sy="100000" kx="0" ky="0" algn="b" rotWithShape="0" blurRad="36195" dist="36195" dir="2700000">
                    <a:srgbClr val="C0C0C0"/>
                  </a:outerShdw>
                </a:effectLst>
              </a:defRPr>
            </a:pPr>
            <a:r>
              <a:t>valid exception to this rule: input variable</a:t>
            </a:r>
          </a:p>
        </p:txBody>
      </p:sp>
      <p:sp>
        <p:nvSpPr>
          <p:cNvPr id="462" name="Slide Number Placeholder 5"/>
          <p:cNvSpPr txBox="1"/>
          <p:nvPr>
            <p:ph type="sldNum" sz="quarter" idx="4294967295"/>
          </p:nvPr>
        </p:nvSpPr>
        <p:spPr>
          <a:xfrm>
            <a:off x="146050" y="6356349"/>
            <a:ext cx="457200" cy="165101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100">
                <a:solidFill>
                  <a:srgbClr val="A7A7A7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Explicit type conversion </a:t>
            </a:r>
          </a:p>
        </p:txBody>
      </p:sp>
      <p:sp>
        <p:nvSpPr>
          <p:cNvPr id="465" name="Rectangle 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74320" indent="-274320">
              <a:lnSpc>
                <a:spcPct val="90000"/>
              </a:lnSpc>
              <a:buSzTx/>
              <a:buNone/>
              <a:defRPr b="1" sz="2000"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</a:defRPr>
            </a:pPr>
            <a:r>
              <a:t>In lab quiz1, we calculate the running total, and average of numbers until -1 is entered… </a:t>
            </a:r>
          </a:p>
          <a:p>
            <a:pPr marL="274320" indent="-274320">
              <a:lnSpc>
                <a:spcPct val="90000"/>
              </a:lnSpc>
              <a:buSzTx/>
              <a:buNone/>
              <a:defRPr b="1" sz="2000"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</a:defRPr>
            </a:pPr>
            <a:r>
              <a:t>* Link to solution for lab quiz1… </a:t>
            </a:r>
          </a:p>
          <a:p>
            <a:pPr marL="274320" indent="-274320">
              <a:lnSpc>
                <a:spcPct val="90000"/>
              </a:lnSpc>
              <a:buSzTx/>
              <a:buNone/>
              <a:defRPr b="1" sz="2000"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</a:defRPr>
            </a:pPr>
          </a:p>
          <a:p>
            <a:pPr marL="274320" indent="-274320">
              <a:lnSpc>
                <a:spcPct val="90000"/>
              </a:lnSpc>
              <a:buSzTx/>
              <a:buNone/>
              <a:defRPr b="1" sz="2000"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</a:defRPr>
            </a:pPr>
            <a:r>
              <a:t>To calculate the average, we divide total by the count </a:t>
            </a:r>
          </a:p>
          <a:p>
            <a:pPr marL="274320" indent="-274320">
              <a:lnSpc>
                <a:spcPct val="90000"/>
              </a:lnSpc>
              <a:buSzTx/>
              <a:buNone/>
              <a:defRPr b="1" sz="2000"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</a:defRPr>
            </a:pPr>
          </a:p>
          <a:p>
            <a:pPr marL="274320" indent="-274320">
              <a:lnSpc>
                <a:spcPct val="90000"/>
              </a:lnSpc>
              <a:buSzTx/>
              <a:buNone/>
              <a:defRPr b="1" sz="2000"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</a:defRPr>
            </a:pPr>
            <a:r>
              <a:t>How to obtain the average with decimal parts? </a:t>
            </a:r>
          </a:p>
          <a:p>
            <a:pPr marL="274320" indent="-274320">
              <a:lnSpc>
                <a:spcPct val="90000"/>
              </a:lnSpc>
              <a:buSzTx/>
              <a:buNone/>
              <a:defRPr b="1" sz="2000"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</a:defRPr>
            </a:pPr>
          </a:p>
          <a:p>
            <a:pPr marL="274320" indent="-274320">
              <a:lnSpc>
                <a:spcPct val="90000"/>
              </a:lnSpc>
              <a:buSzTx/>
              <a:buNone/>
              <a:defRPr b="1" sz="2000"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</a:defRPr>
            </a:pPr>
            <a:r>
              <a:t>Need to make one of the operands a double/float type… </a:t>
            </a:r>
          </a:p>
          <a:p>
            <a:pPr marL="274320" indent="-274320">
              <a:lnSpc>
                <a:spcPct val="90000"/>
              </a:lnSpc>
              <a:buSzTx/>
              <a:buNone/>
              <a:defRPr b="1" sz="2000">
                <a:effectLst>
                  <a:outerShdw sx="100000" sy="100000" kx="0" ky="0" algn="b" rotWithShape="0" blurRad="38100" dist="38100" dir="2700000">
                    <a:srgbClr val="C0C0C0"/>
                  </a:outerShdw>
                </a:effectLst>
              </a:defRPr>
            </a:pPr>
          </a:p>
          <a:p>
            <a:pPr marL="0" indent="0" defTabSz="457200">
              <a:spcBef>
                <a:spcPts val="0"/>
              </a:spcBef>
              <a:buClrTx/>
              <a:buSzTx/>
              <a:buNone/>
              <a:defRPr sz="1600"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0000B0"/>
                </a:solidFill>
              </a:rPr>
              <a:t>short</a:t>
            </a:r>
            <a:r>
              <a:t> a=2000;</a:t>
            </a:r>
          </a:p>
          <a:p>
            <a:pPr marL="0" indent="0" defTabSz="457200">
              <a:spcBef>
                <a:spcPts val="0"/>
              </a:spcBef>
              <a:buClrTx/>
              <a:buSzTx/>
              <a:buNone/>
              <a:defRPr sz="1600"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0000B0"/>
                </a:solidFill>
              </a:rPr>
              <a:t>int</a:t>
            </a:r>
            <a:r>
              <a:t> b;</a:t>
            </a:r>
          </a:p>
          <a:p>
            <a:pPr marL="0" indent="0" defTabSz="457200">
              <a:spcBef>
                <a:spcPts val="0"/>
              </a:spcBef>
              <a:buClrTx/>
              <a:buSzTx/>
              <a:buNone/>
              <a:defRPr sz="1600">
                <a:solidFill>
                  <a:srgbClr val="0070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000000"/>
                </a:solidFill>
              </a:rPr>
              <a:t>b = (</a:t>
            </a:r>
            <a:r>
              <a:rPr>
                <a:solidFill>
                  <a:srgbClr val="0000B0"/>
                </a:solidFill>
              </a:rPr>
              <a:t>int</a:t>
            </a:r>
            <a:r>
              <a:rPr>
                <a:solidFill>
                  <a:srgbClr val="000000"/>
                </a:solidFill>
              </a:rPr>
              <a:t>) a;    </a:t>
            </a:r>
            <a:r>
              <a:t>// c-like cast notation</a:t>
            </a:r>
            <a:endParaRPr>
              <a:solidFill>
                <a:srgbClr val="000000"/>
              </a:solidFill>
            </a:endParaRPr>
          </a:p>
          <a:p>
            <a:pPr marL="0" indent="0" defTabSz="457200">
              <a:spcBef>
                <a:spcPts val="0"/>
              </a:spcBef>
              <a:buClrTx/>
              <a:buSzTx/>
              <a:buNone/>
              <a:defRPr sz="1600">
                <a:solidFill>
                  <a:srgbClr val="007000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rgbClr val="000000"/>
                </a:solidFill>
              </a:rPr>
              <a:t>b = </a:t>
            </a:r>
            <a:r>
              <a:rPr>
                <a:solidFill>
                  <a:srgbClr val="0000B0"/>
                </a:solidFill>
              </a:rPr>
              <a:t>int</a:t>
            </a:r>
            <a:r>
              <a:rPr>
                <a:solidFill>
                  <a:srgbClr val="000000"/>
                </a:solidFill>
              </a:rPr>
              <a:t> (a);    </a:t>
            </a:r>
            <a:r>
              <a:t>// functional notation 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466" name="Slide Number Placeholder 5"/>
          <p:cNvSpPr txBox="1"/>
          <p:nvPr>
            <p:ph type="sldNum" sz="quarter" idx="4294967295"/>
          </p:nvPr>
        </p:nvSpPr>
        <p:spPr>
          <a:xfrm>
            <a:off x="146050" y="6356350"/>
            <a:ext cx="457200" cy="165101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100">
                <a:solidFill>
                  <a:srgbClr val="A7A7A7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Overview"/>
          <p:cNvSpPr txBox="1"/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/>
          <a:p>
            <a:pPr/>
            <a:r>
              <a:t>Overview</a:t>
            </a:r>
          </a:p>
        </p:txBody>
      </p:sp>
      <p:sp>
        <p:nvSpPr>
          <p:cNvPr id="469" name="Variables and Assignments…"/>
          <p:cNvSpPr txBox="1"/>
          <p:nvPr>
            <p:ph type="body" idx="1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5000"/>
              </a:lnSpc>
              <a:buFont typeface="Baskerville"/>
              <a:buChar char="❑"/>
              <a:defRPr>
                <a:solidFill>
                  <a:srgbClr val="05310F"/>
                </a:solidFill>
              </a:defRPr>
            </a:pPr>
            <a:r>
              <a:t>Variables and Assignments </a:t>
            </a:r>
          </a:p>
          <a:p>
            <a:pPr>
              <a:lnSpc>
                <a:spcPct val="155000"/>
              </a:lnSpc>
              <a:buFont typeface="Baskerville"/>
              <a:buChar char="❑"/>
            </a:pPr>
            <a:r>
              <a:t>Data Types </a:t>
            </a:r>
          </a:p>
          <a:p>
            <a:pPr>
              <a:lnSpc>
                <a:spcPct val="155000"/>
              </a:lnSpc>
              <a:buFont typeface="Baskerville"/>
              <a:buChar char="❑"/>
            </a:pPr>
            <a:r>
              <a:t>Expressions</a:t>
            </a:r>
          </a:p>
          <a:p>
            <a:pPr>
              <a:lnSpc>
                <a:spcPct val="155000"/>
              </a:lnSpc>
              <a:buFont typeface="Baskerville"/>
              <a:buChar char="❑"/>
              <a:defRPr>
                <a:solidFill>
                  <a:srgbClr val="C00000"/>
                </a:solidFill>
              </a:defRPr>
            </a:pPr>
            <a:r>
              <a:t>Input and Output</a:t>
            </a:r>
          </a:p>
          <a:p>
            <a:pPr>
              <a:lnSpc>
                <a:spcPct val="155000"/>
              </a:lnSpc>
              <a:buFont typeface="Baskerville"/>
              <a:buChar char="❑"/>
              <a:defRPr>
                <a:solidFill>
                  <a:srgbClr val="05310F"/>
                </a:solidFill>
              </a:defRPr>
            </a:pPr>
            <a:r>
              <a:t>Program Style</a:t>
            </a:r>
          </a:p>
        </p:txBody>
      </p:sp>
      <p:sp>
        <p:nvSpPr>
          <p:cNvPr id="470" name="Slide Number"/>
          <p:cNvSpPr txBox="1"/>
          <p:nvPr>
            <p:ph type="sldNum" sz="quarter" idx="4294967295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Computation"/>
          <p:cNvSpPr txBox="1"/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/>
          <a:p>
            <a:pPr/>
            <a:r>
              <a:t>Computation</a:t>
            </a:r>
          </a:p>
        </p:txBody>
      </p:sp>
      <p:sp>
        <p:nvSpPr>
          <p:cNvPr id="266" name="Input: from keyboard, files, other input devices, other programs, other parts of a progra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59396" indent="-259396" defTabSz="868680">
              <a:lnSpc>
                <a:spcPct val="70000"/>
              </a:lnSpc>
              <a:spcBef>
                <a:spcPts val="1500"/>
              </a:spcBef>
              <a:buChar char="●"/>
              <a:defRPr sz="2200"/>
            </a:pPr>
            <a:r>
              <a:t>Input: from keyboard, files, other input devices, other programs, other parts of a program</a:t>
            </a:r>
          </a:p>
          <a:p>
            <a:pPr marL="259396" indent="-259396" defTabSz="868680">
              <a:lnSpc>
                <a:spcPct val="70000"/>
              </a:lnSpc>
              <a:spcBef>
                <a:spcPts val="1500"/>
              </a:spcBef>
              <a:buChar char="●"/>
              <a:defRPr sz="2200"/>
            </a:pPr>
            <a:r>
              <a:t>Computation – what our program will do with the input to produce the output.</a:t>
            </a:r>
          </a:p>
          <a:p>
            <a:pPr marL="259396" indent="-259396" defTabSz="868680">
              <a:lnSpc>
                <a:spcPct val="70000"/>
              </a:lnSpc>
              <a:spcBef>
                <a:spcPts val="1500"/>
              </a:spcBef>
              <a:buChar char="●"/>
              <a:defRPr sz="2200"/>
            </a:pPr>
            <a:r>
              <a:t>Output: to screen, files, other output devices, other programs, other parts of a program</a:t>
            </a:r>
          </a:p>
        </p:txBody>
      </p:sp>
      <p:sp>
        <p:nvSpPr>
          <p:cNvPr id="267" name="Rounded Rectangle"/>
          <p:cNvSpPr/>
          <p:nvPr/>
        </p:nvSpPr>
        <p:spPr>
          <a:xfrm>
            <a:off x="3111500" y="3517900"/>
            <a:ext cx="2743200" cy="1905000"/>
          </a:xfrm>
          <a:prstGeom prst="roundRect">
            <a:avLst>
              <a:gd name="adj" fmla="val 16667"/>
            </a:avLst>
          </a:prstGeom>
          <a:solidFill>
            <a:srgbClr val="D34817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68" name="(input) data"/>
          <p:cNvSpPr txBox="1"/>
          <p:nvPr/>
        </p:nvSpPr>
        <p:spPr>
          <a:xfrm>
            <a:off x="215900" y="4051300"/>
            <a:ext cx="1676400" cy="348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spcBef>
                <a:spcPts val="1000"/>
              </a:spcBef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(input) data</a:t>
            </a:r>
          </a:p>
        </p:txBody>
      </p:sp>
      <p:sp>
        <p:nvSpPr>
          <p:cNvPr id="269" name="(output) data"/>
          <p:cNvSpPr txBox="1"/>
          <p:nvPr/>
        </p:nvSpPr>
        <p:spPr>
          <a:xfrm>
            <a:off x="6769100" y="4127500"/>
            <a:ext cx="1752600" cy="348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(output) data</a:t>
            </a:r>
          </a:p>
        </p:txBody>
      </p:sp>
      <p:sp>
        <p:nvSpPr>
          <p:cNvPr id="270" name="Line"/>
          <p:cNvSpPr/>
          <p:nvPr/>
        </p:nvSpPr>
        <p:spPr>
          <a:xfrm>
            <a:off x="1816100" y="4279900"/>
            <a:ext cx="1295401" cy="0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71" name="Line"/>
          <p:cNvSpPr/>
          <p:nvPr/>
        </p:nvSpPr>
        <p:spPr>
          <a:xfrm>
            <a:off x="5854700" y="4356100"/>
            <a:ext cx="914401" cy="0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72" name="data"/>
          <p:cNvSpPr/>
          <p:nvPr/>
        </p:nvSpPr>
        <p:spPr>
          <a:xfrm>
            <a:off x="4787900" y="4660900"/>
            <a:ext cx="758825" cy="34842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800">
                <a:solidFill>
                  <a:srgbClr val="696464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data</a:t>
            </a:r>
          </a:p>
        </p:txBody>
      </p:sp>
      <p:sp>
        <p:nvSpPr>
          <p:cNvPr id="273" name="Code, often messy,…"/>
          <p:cNvSpPr txBox="1"/>
          <p:nvPr/>
        </p:nvSpPr>
        <p:spPr>
          <a:xfrm>
            <a:off x="3278187" y="3849477"/>
            <a:ext cx="1039171" cy="348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spcBef>
                <a:spcPts val="1000"/>
              </a:spcBef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Code</a:t>
            </a:r>
          </a:p>
        </p:txBody>
      </p:sp>
      <p:sp>
        <p:nvSpPr>
          <p:cNvPr id="274" name="Slide Number"/>
          <p:cNvSpPr txBox="1"/>
          <p:nvPr>
            <p:ph type="sldNum" sz="quarter" idx="4294967295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Input and Output"/>
          <p:cNvSpPr txBox="1"/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/>
          <a:p>
            <a:pPr/>
            <a:r>
              <a:t>Input and Output</a:t>
            </a:r>
          </a:p>
        </p:txBody>
      </p:sp>
      <p:sp>
        <p:nvSpPr>
          <p:cNvPr id="473" name="A data stream is a sequence of data: in the form of characters or numbers…"/>
          <p:cNvSpPr txBox="1"/>
          <p:nvPr>
            <p:ph type="body" idx="1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Char char="●"/>
              <a:defRPr sz="2400"/>
            </a:pPr>
            <a:r>
              <a:t>A data stream is a sequence of data: in the form of characters or numbers</a:t>
            </a:r>
          </a:p>
          <a:p>
            <a:pPr>
              <a:lnSpc>
                <a:spcPct val="80000"/>
              </a:lnSpc>
              <a:buChar char="●"/>
              <a:defRPr sz="2400"/>
            </a:pPr>
            <a:r>
              <a:t>An </a:t>
            </a:r>
            <a:r>
              <a:rPr>
                <a:solidFill>
                  <a:srgbClr val="D34817"/>
                </a:solidFill>
              </a:rPr>
              <a:t>input stream </a:t>
            </a:r>
            <a:r>
              <a:t>is data for the program to use, </a:t>
            </a:r>
            <a:r>
              <a:rPr sz="2600"/>
              <a:t>originating from keyboard, a file … </a:t>
            </a:r>
          </a:p>
          <a:p>
            <a:pPr>
              <a:lnSpc>
                <a:spcPct val="80000"/>
              </a:lnSpc>
              <a:buChar char="●"/>
              <a:defRPr sz="2400"/>
            </a:pPr>
            <a:r>
              <a:t>An </a:t>
            </a:r>
            <a:r>
              <a:rPr>
                <a:solidFill>
                  <a:srgbClr val="D34817"/>
                </a:solidFill>
              </a:rPr>
              <a:t>output stream </a:t>
            </a:r>
            <a:r>
              <a:t>is the program’s output, destining to </a:t>
            </a:r>
            <a:r>
              <a:rPr sz="2600"/>
              <a:t>monitor, or a file , ..</a:t>
            </a:r>
          </a:p>
          <a:p>
            <a:pPr>
              <a:lnSpc>
                <a:spcPct val="90000"/>
              </a:lnSpc>
              <a:buChar char="●"/>
              <a:defRPr sz="2400">
                <a:solidFill>
                  <a:srgbClr val="D34817"/>
                </a:solidFill>
              </a:defRPr>
            </a:pPr>
            <a:r>
              <a:t>Include directives: </a:t>
            </a:r>
            <a:r>
              <a:rPr>
                <a:solidFill>
                  <a:srgbClr val="000000"/>
                </a:solidFill>
              </a:rPr>
              <a:t>add library files to our programs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400"/>
            </a:pPr>
            <a:r>
              <a:t>To make definitions of the cin and cout available :                </a:t>
            </a:r>
            <a:br/>
            <a:r>
              <a:t>                             #include &lt;iostream&gt;</a:t>
            </a:r>
          </a:p>
          <a:p>
            <a:pPr>
              <a:lnSpc>
                <a:spcPct val="90000"/>
              </a:lnSpc>
              <a:buChar char="●"/>
              <a:defRPr b="1" sz="2400">
                <a:solidFill>
                  <a:srgbClr val="D34817"/>
                </a:solidFill>
              </a:defRPr>
            </a:pPr>
            <a:r>
              <a:t>Using directives: </a:t>
            </a:r>
            <a:r>
              <a:rPr b="0">
                <a:solidFill>
                  <a:srgbClr val="000000"/>
                </a:solidFill>
              </a:rPr>
              <a:t>include a collection of defined names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400"/>
            </a:pPr>
            <a:r>
              <a:t>To make names cin and cout available to our program:</a:t>
            </a:r>
            <a:br/>
            <a:r>
              <a:t>                     using namespace std;</a:t>
            </a:r>
          </a:p>
        </p:txBody>
      </p:sp>
      <p:sp>
        <p:nvSpPr>
          <p:cNvPr id="474" name="Slide Number"/>
          <p:cNvSpPr txBox="1"/>
          <p:nvPr>
            <p:ph type="sldNum" sz="quarter" idx="4294967295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r"/>
      </p:transition>
    </mc:Choice>
    <mc:Fallback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Output using cout"/>
          <p:cNvSpPr txBox="1"/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/>
          <a:p>
            <a:pPr/>
            <a:r>
              <a:t>Output using cout</a:t>
            </a:r>
          </a:p>
        </p:txBody>
      </p:sp>
      <p:sp>
        <p:nvSpPr>
          <p:cNvPr id="477" name="cout is an output stream for program to send data to monit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67588" indent="-267588" defTabSz="896111">
              <a:lnSpc>
                <a:spcPct val="80000"/>
              </a:lnSpc>
              <a:spcBef>
                <a:spcPts val="400"/>
              </a:spcBef>
              <a:buChar char="●"/>
              <a:defRPr b="1" sz="2352">
                <a:solidFill>
                  <a:srgbClr val="D34817"/>
                </a:solidFill>
              </a:defRPr>
            </a:pPr>
            <a:r>
              <a:t>cout</a:t>
            </a:r>
            <a:r>
              <a:rPr b="0">
                <a:solidFill>
                  <a:srgbClr val="000000"/>
                </a:solidFill>
              </a:rPr>
              <a:t> is an output stream for program to send data to monitor</a:t>
            </a:r>
          </a:p>
          <a:p>
            <a:pPr lvl="1" marL="536733" indent="-224027" defTabSz="896111">
              <a:lnSpc>
                <a:spcPct val="80000"/>
              </a:lnSpc>
              <a:spcBef>
                <a:spcPts val="200"/>
              </a:spcBef>
              <a:buClr>
                <a:srgbClr val="9B2D1F"/>
              </a:buClr>
              <a:defRPr sz="2156"/>
            </a:pPr>
            <a:r>
              <a:t>insertion operator "&lt;&lt;" inserts data into cout</a:t>
            </a:r>
          </a:p>
          <a:p>
            <a:pPr marL="267588" indent="-267588" defTabSz="896111">
              <a:lnSpc>
                <a:spcPct val="80000"/>
              </a:lnSpc>
              <a:spcBef>
                <a:spcPts val="400"/>
              </a:spcBef>
              <a:buChar char="●"/>
              <a:defRPr sz="2352"/>
            </a:pPr>
            <a:r>
              <a:t>cout </a:t>
            </a:r>
            <a:r>
              <a:rPr b="1">
                <a:solidFill>
                  <a:srgbClr val="D34817"/>
                </a:solidFill>
              </a:rPr>
              <a:t>&lt;&lt;</a:t>
            </a:r>
            <a:r>
              <a:t> number_of_bars </a:t>
            </a:r>
            <a:r>
              <a:rPr b="1">
                <a:solidFill>
                  <a:srgbClr val="D34817"/>
                </a:solidFill>
              </a:rPr>
              <a:t>&lt;&lt;</a:t>
            </a:r>
            <a:r>
              <a:t> " candy bars\n";</a:t>
            </a:r>
          </a:p>
          <a:p>
            <a:pPr lvl="1" marL="536733" indent="-224027" defTabSz="896111">
              <a:lnSpc>
                <a:spcPct val="80000"/>
              </a:lnSpc>
              <a:spcBef>
                <a:spcPts val="200"/>
              </a:spcBef>
              <a:buClr>
                <a:srgbClr val="9B2D1F"/>
              </a:buClr>
              <a:defRPr sz="2352"/>
            </a:pPr>
            <a:r>
              <a:t>sends two items to monitor: </a:t>
            </a:r>
            <a:r>
              <a:rPr sz="1960"/>
              <a:t>value of number_of_bars, and quoted string constant </a:t>
            </a:r>
          </a:p>
          <a:p>
            <a:pPr lvl="2" marL="805878" indent="-224027" defTabSz="896111">
              <a:lnSpc>
                <a:spcPct val="80000"/>
              </a:lnSpc>
              <a:spcBef>
                <a:spcPts val="0"/>
              </a:spcBef>
              <a:buClr>
                <a:srgbClr val="E6B1AB"/>
              </a:buClr>
              <a:defRPr sz="1960"/>
            </a:pPr>
            <a:r>
              <a:t>No space added between items, therefore space before the ‘c’ in candy,</a:t>
            </a:r>
          </a:p>
          <a:p>
            <a:pPr lvl="2" marL="805878" indent="-224027" defTabSz="896111">
              <a:lnSpc>
                <a:spcPct val="80000"/>
              </a:lnSpc>
              <a:spcBef>
                <a:spcPts val="0"/>
              </a:spcBef>
              <a:buClr>
                <a:srgbClr val="E6B1AB"/>
              </a:buClr>
              <a:defRPr sz="1960"/>
            </a:pPr>
            <a:r>
              <a:t>A blank space can also be inserted with        </a:t>
            </a:r>
            <a:br/>
            <a:r>
              <a:t>    cout &lt;&lt; name &lt;&lt; " " &lt;&lt;age &lt;&lt;endl ;</a:t>
            </a:r>
          </a:p>
          <a:p>
            <a:pPr lvl="1" marL="536733" indent="-224027" defTabSz="896111">
              <a:lnSpc>
                <a:spcPct val="80000"/>
              </a:lnSpc>
              <a:spcBef>
                <a:spcPts val="200"/>
              </a:spcBef>
              <a:buClr>
                <a:srgbClr val="9B2D1F"/>
              </a:buClr>
              <a:defRPr sz="2352"/>
            </a:pPr>
            <a:r>
              <a:t>A new insertion operator is used for each item of output</a:t>
            </a:r>
          </a:p>
          <a:p>
            <a:pPr lvl="1" marL="536733" indent="-224027" defTabSz="896111">
              <a:lnSpc>
                <a:spcPct val="80000"/>
              </a:lnSpc>
              <a:spcBef>
                <a:spcPts val="200"/>
              </a:spcBef>
              <a:buClr>
                <a:srgbClr val="9B2D1F"/>
              </a:buClr>
              <a:defRPr sz="2352"/>
            </a:pPr>
            <a:r>
              <a:t>same as </a:t>
            </a:r>
          </a:p>
          <a:p>
            <a:pPr lvl="1" marL="0" indent="312705" defTabSz="896111">
              <a:lnSpc>
                <a:spcPct val="80000"/>
              </a:lnSpc>
              <a:spcBef>
                <a:spcPts val="200"/>
              </a:spcBef>
              <a:buSzTx/>
              <a:buNone/>
              <a:defRPr sz="2352"/>
            </a:pPr>
            <a:r>
              <a:t>		cout &lt;&lt; number_of_bars ;</a:t>
            </a:r>
            <a:br/>
            <a:r>
              <a:t>     cout &lt;&lt; " candy bars\n";</a:t>
            </a:r>
          </a:p>
          <a:p>
            <a:pPr marL="267588" indent="-267588" defTabSz="896111">
              <a:lnSpc>
                <a:spcPct val="80000"/>
              </a:lnSpc>
              <a:spcBef>
                <a:spcPts val="400"/>
              </a:spcBef>
              <a:buChar char="●"/>
              <a:defRPr sz="2352"/>
            </a:pPr>
            <a:r>
              <a:t>cout an expression directly</a:t>
            </a:r>
          </a:p>
          <a:p>
            <a:pPr marL="267588" indent="-267588" defTabSz="896111">
              <a:lnSpc>
                <a:spcPct val="80000"/>
              </a:lnSpc>
              <a:spcBef>
                <a:spcPts val="400"/>
              </a:spcBef>
              <a:buSzTx/>
              <a:buNone/>
              <a:defRPr sz="2352"/>
            </a:pPr>
            <a:r>
              <a:t>          cout &lt;&lt; "Total cost is $" &lt;&lt; (price + tax);</a:t>
            </a:r>
          </a:p>
        </p:txBody>
      </p:sp>
      <p:sp>
        <p:nvSpPr>
          <p:cNvPr id="478" name="Slide Number"/>
          <p:cNvSpPr txBox="1"/>
          <p:nvPr>
            <p:ph type="sldNum" sz="quarter" idx="4294967295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r"/>
      </p:transition>
    </mc:Choice>
    <mc:Fallback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Formatting Output"/>
          <p:cNvSpPr txBox="1"/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/>
          <a:p>
            <a:pPr/>
            <a:r>
              <a:t>Formatting Output</a:t>
            </a:r>
          </a:p>
        </p:txBody>
      </p:sp>
      <p:sp>
        <p:nvSpPr>
          <p:cNvPr id="481" name="Escape sequences: tell the compiler to treat characters  in a special way, allow one to specify special characters…"/>
          <p:cNvSpPr txBox="1"/>
          <p:nvPr>
            <p:ph type="body" idx="1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Char char="●"/>
              <a:defRPr b="1" sz="2400">
                <a:solidFill>
                  <a:srgbClr val="D34817"/>
                </a:solidFill>
              </a:defRPr>
            </a:pPr>
            <a:r>
              <a:t>Escape sequences: </a:t>
            </a:r>
            <a:r>
              <a:rPr b="0">
                <a:solidFill>
                  <a:srgbClr val="000000"/>
                </a:solidFill>
              </a:rPr>
              <a:t>tell the compiler to treat characters</a:t>
            </a:r>
            <a:br>
              <a:rPr b="0">
                <a:solidFill>
                  <a:srgbClr val="000000"/>
                </a:solidFill>
              </a:rPr>
            </a:br>
            <a:r>
              <a:rPr b="0">
                <a:solidFill>
                  <a:srgbClr val="000000"/>
                </a:solidFill>
              </a:rPr>
              <a:t> in a special way, allow one to specify special characters</a:t>
            </a:r>
          </a:p>
          <a:p>
            <a:pPr>
              <a:lnSpc>
                <a:spcPct val="80000"/>
              </a:lnSpc>
              <a:buChar char="●"/>
              <a:defRPr sz="2400"/>
            </a:pPr>
            <a:r>
              <a:t>'\' is escape character</a:t>
            </a:r>
          </a:p>
          <a:p>
            <a:pPr>
              <a:lnSpc>
                <a:spcPct val="80000"/>
              </a:lnSpc>
              <a:buChar char="●"/>
            </a:pPr>
            <a:r>
              <a:t>To create a newline in output use \n, or endl;</a:t>
            </a:r>
            <a:br/>
            <a:r>
              <a:t>              cout &lt;&lt; "Hello\n";</a:t>
            </a:r>
            <a:br/>
            <a:r>
              <a:t>              cout &lt;&lt; "Hello"&lt;&lt;endl;</a:t>
            </a:r>
          </a:p>
          <a:p>
            <a:pPr>
              <a:lnSpc>
                <a:spcPct val="80000"/>
              </a:lnSpc>
              <a:buChar char="●"/>
            </a:pPr>
            <a:r>
              <a:t>Other escape sequences:</a:t>
            </a:r>
            <a:br/>
            <a:r>
              <a:t>             \t  		--  a tab</a:t>
            </a:r>
            <a:br/>
            <a:r>
              <a:t>             \\  	--  a backslash character</a:t>
            </a:r>
            <a:br/>
            <a:r>
              <a:t>             \"  	--  a quote character</a:t>
            </a:r>
          </a:p>
          <a:p>
            <a:pPr>
              <a:lnSpc>
                <a:spcPct val="80000"/>
              </a:lnSpc>
              <a:buChar char="●"/>
            </a:pPr>
            <a:r>
              <a:t>When printing receipt, use \t to line up different columns</a:t>
            </a:r>
          </a:p>
          <a:p>
            <a:pPr lvl="1" marL="547687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defRPr sz="2000"/>
            </a:pPr>
            <a:r>
              <a:t>Other ways possible … </a:t>
            </a:r>
          </a:p>
          <a:p>
            <a:pPr>
              <a:lnSpc>
                <a:spcPct val="80000"/>
              </a:lnSpc>
              <a:buSzTx/>
              <a:buNone/>
            </a:pPr>
            <a:r>
              <a:t>		        </a:t>
            </a:r>
          </a:p>
        </p:txBody>
      </p:sp>
      <p:sp>
        <p:nvSpPr>
          <p:cNvPr id="482" name="Slide Number"/>
          <p:cNvSpPr txBox="1"/>
          <p:nvPr>
            <p:ph type="sldNum" sz="quarter" idx="4294967295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r"/>
      </p:transition>
    </mc:Choice>
    <mc:Fallback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Formatting Real Numbers"/>
          <p:cNvSpPr txBox="1"/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/>
          <a:p>
            <a:pPr/>
            <a:r>
              <a:t>Formatting Real Numbers</a:t>
            </a:r>
          </a:p>
        </p:txBody>
      </p:sp>
      <p:sp>
        <p:nvSpPr>
          <p:cNvPr id="485" name="Real numbers (type double) produce a variety of outputs  double price = 78.5;  cout &lt;&lt; &quot;The price is $&quot; &lt;&lt; price &lt;&lt; endl;…"/>
          <p:cNvSpPr txBox="1"/>
          <p:nvPr>
            <p:ph type="body" idx="1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Char char="●"/>
              <a:defRPr sz="2400"/>
            </a:pPr>
            <a:r>
              <a:t>Real numbers (type double) produce a variety of outputs</a:t>
            </a:r>
            <a:br/>
            <a:r>
              <a:t>	double price = 78.5;</a:t>
            </a:r>
            <a:br/>
            <a:r>
              <a:t>	cout &lt;&lt; "The price is $" &lt;&lt; price &lt;&lt; endl;  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400"/>
            </a:pPr>
            <a:r>
              <a:t>output could be any of these:</a:t>
            </a:r>
            <a:br/>
            <a:r>
              <a:t>                   	The price is $78.5</a:t>
            </a:r>
            <a:br/>
            <a:r>
              <a:t> 			The price is $78.500000</a:t>
            </a:r>
            <a:br/>
            <a:r>
              <a:t>			The price is $7.850000e01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400"/>
            </a:pPr>
            <a:r>
              <a:t>unlikely to get:</a:t>
            </a:r>
            <a:br/>
            <a:r>
              <a:t> 			The price is $78.50</a:t>
            </a:r>
          </a:p>
        </p:txBody>
      </p:sp>
      <p:sp>
        <p:nvSpPr>
          <p:cNvPr id="486" name="Slide Number"/>
          <p:cNvSpPr txBox="1"/>
          <p:nvPr>
            <p:ph type="sldNum" sz="quarter" idx="4294967295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r"/>
      </p:transition>
    </mc:Choice>
    <mc:Fallback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owing Decimal Places"/>
          <p:cNvSpPr txBox="1"/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/>
          <a:p>
            <a:pPr/>
            <a:r>
              <a:t>Showing Decimal Places</a:t>
            </a:r>
          </a:p>
        </p:txBody>
      </p:sp>
      <p:sp>
        <p:nvSpPr>
          <p:cNvPr id="489" name="cout includes tools to specify the output of type double…"/>
          <p:cNvSpPr txBox="1"/>
          <p:nvPr>
            <p:ph type="body" idx="1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Char char="●"/>
              <a:defRPr sz="2400"/>
            </a:pPr>
            <a:r>
              <a:t>cout includes tools to specify the output of type double</a:t>
            </a:r>
          </a:p>
          <a:p>
            <a:pPr>
              <a:lnSpc>
                <a:spcPct val="90000"/>
              </a:lnSpc>
              <a:buChar char="●"/>
              <a:defRPr sz="2400"/>
            </a:pPr>
            <a:r>
              <a:t>To </a:t>
            </a:r>
            <a:r>
              <a:rPr>
                <a:solidFill>
                  <a:srgbClr val="D34817"/>
                </a:solidFill>
              </a:rPr>
              <a:t>specify fixed point notation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400"/>
            </a:pPr>
            <a:r>
              <a:t>setf(ios::fixed) </a:t>
            </a:r>
          </a:p>
          <a:p>
            <a:pPr>
              <a:lnSpc>
                <a:spcPct val="90000"/>
              </a:lnSpc>
              <a:buChar char="●"/>
              <a:defRPr sz="2400"/>
            </a:pPr>
            <a:r>
              <a:t>To specify that </a:t>
            </a:r>
            <a:r>
              <a:rPr>
                <a:solidFill>
                  <a:srgbClr val="D34817"/>
                </a:solidFill>
              </a:rPr>
              <a:t>decimal point will always be shown 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400"/>
            </a:pPr>
            <a:r>
              <a:t>setf(ios::showpoint)</a:t>
            </a:r>
          </a:p>
          <a:p>
            <a:pPr>
              <a:lnSpc>
                <a:spcPct val="90000"/>
              </a:lnSpc>
              <a:buChar char="●"/>
              <a:defRPr sz="2400"/>
            </a:pPr>
            <a:r>
              <a:t>To specify that </a:t>
            </a:r>
            <a:r>
              <a:rPr>
                <a:solidFill>
                  <a:srgbClr val="D34817"/>
                </a:solidFill>
              </a:rPr>
              <a:t>two decimal places </a:t>
            </a:r>
            <a:r>
              <a:t>will always be shown 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400"/>
            </a:pPr>
            <a:r>
              <a:t>precision(2)</a:t>
            </a:r>
          </a:p>
          <a:p>
            <a:pPr>
              <a:lnSpc>
                <a:spcPct val="90000"/>
              </a:lnSpc>
              <a:buChar char="●"/>
            </a:pPr>
            <a:r>
              <a:t>e.g.:		</a:t>
            </a:r>
            <a:r>
              <a:rPr sz="2400"/>
              <a:t>cout.setf(ios::fixed);</a:t>
            </a:r>
            <a:br>
              <a:rPr sz="2400"/>
            </a:br>
            <a:r>
              <a:rPr sz="2400"/>
              <a:t>		cout.setf(ios::showpoint);</a:t>
            </a:r>
            <a:br>
              <a:rPr sz="2400"/>
            </a:br>
            <a:r>
              <a:rPr sz="2400"/>
              <a:t>		cout.precision(2);</a:t>
            </a:r>
            <a:br>
              <a:rPr sz="2400"/>
            </a:br>
            <a:r>
              <a:rPr sz="2400"/>
              <a:t>		cout 	&lt;&lt; "The price is $" </a:t>
            </a:r>
            <a:br>
              <a:rPr sz="2400"/>
            </a:br>
            <a:r>
              <a:rPr sz="2400"/>
              <a:t>			&lt;&lt; price &lt;&lt; endl;</a:t>
            </a:r>
          </a:p>
        </p:txBody>
      </p:sp>
      <p:sp>
        <p:nvSpPr>
          <p:cNvPr id="490" name="Slide Number"/>
          <p:cNvSpPr txBox="1"/>
          <p:nvPr>
            <p:ph type="sldNum" sz="quarter" idx="4294967295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r"/>
      </p:transition>
    </mc:Choice>
    <mc:Fallback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Input Using cin"/>
          <p:cNvSpPr txBox="1"/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/>
          <a:p>
            <a:pPr/>
            <a:r>
              <a:t>Input Using cin</a:t>
            </a:r>
          </a:p>
        </p:txBody>
      </p:sp>
      <p:sp>
        <p:nvSpPr>
          <p:cNvPr id="493" name="cin is an input stream bringing data from the keyboard…"/>
          <p:cNvSpPr txBox="1"/>
          <p:nvPr>
            <p:ph type="body" idx="1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/>
          <a:lstStyle/>
          <a:p>
            <a:pPr marL="270318" indent="-270318" defTabSz="905255">
              <a:lnSpc>
                <a:spcPct val="90000"/>
              </a:lnSpc>
              <a:spcBef>
                <a:spcPts val="400"/>
              </a:spcBef>
              <a:buChar char="●"/>
              <a:defRPr sz="2300">
                <a:solidFill>
                  <a:srgbClr val="FF0000"/>
                </a:solidFill>
              </a:defRPr>
            </a:pPr>
            <a:r>
              <a:t>cin </a:t>
            </a:r>
            <a:r>
              <a:rPr>
                <a:solidFill>
                  <a:srgbClr val="000000"/>
                </a:solidFill>
              </a:rPr>
              <a:t>is an input stream bringing data from the keyboard</a:t>
            </a:r>
          </a:p>
          <a:p>
            <a:pPr marL="270318" indent="-270318" defTabSz="905255">
              <a:lnSpc>
                <a:spcPct val="90000"/>
              </a:lnSpc>
              <a:spcBef>
                <a:spcPts val="400"/>
              </a:spcBef>
              <a:buChar char="●"/>
              <a:defRPr sz="2300">
                <a:solidFill>
                  <a:srgbClr val="FF0000"/>
                </a:solidFill>
              </a:defRPr>
            </a:pPr>
            <a:r>
              <a:t>extraction operator </a:t>
            </a:r>
            <a:r>
              <a:rPr>
                <a:solidFill>
                  <a:srgbClr val="000000"/>
                </a:solidFill>
              </a:rPr>
              <a:t>(&gt;&gt;) removes data to be used</a:t>
            </a:r>
          </a:p>
          <a:p>
            <a:pPr marL="270318" indent="-270318" defTabSz="905255">
              <a:lnSpc>
                <a:spcPct val="90000"/>
              </a:lnSpc>
              <a:spcBef>
                <a:spcPts val="400"/>
              </a:spcBef>
              <a:buChar char="●"/>
              <a:defRPr sz="2300"/>
            </a:pPr>
            <a:r>
              <a:t>e.g., </a:t>
            </a:r>
            <a:br/>
            <a:r>
              <a:t>	cout &lt;&lt; "Enter the number of bars in a package\n";</a:t>
            </a:r>
            <a:br/>
            <a:r>
              <a:t>     	cout &lt;&lt; " and the weight in ounces of one bar.\n";</a:t>
            </a:r>
            <a:br/>
            <a:r>
              <a:t>     	cin &gt;&gt; number_of_bars;  // program will wait for input</a:t>
            </a:r>
            <a:br/>
            <a:r>
              <a:t>  	cin &gt;&gt; one_weight;</a:t>
            </a:r>
          </a:p>
          <a:p>
            <a:pPr marL="270318" indent="-270318" defTabSz="905255">
              <a:lnSpc>
                <a:spcPct val="90000"/>
              </a:lnSpc>
              <a:spcBef>
                <a:spcPts val="400"/>
              </a:spcBef>
              <a:buChar char="●"/>
              <a:defRPr sz="2300"/>
            </a:pPr>
            <a:r>
              <a:t>code </a:t>
            </a:r>
            <a:r>
              <a:rPr b="1">
                <a:solidFill>
                  <a:srgbClr val="D34817"/>
                </a:solidFill>
              </a:rPr>
              <a:t>prompts</a:t>
            </a:r>
            <a:r>
              <a:t> user to enter data then reads two data items from cin</a:t>
            </a:r>
          </a:p>
          <a:p>
            <a:pPr lvl="1" marL="542209" indent="-226313" defTabSz="905255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defRPr sz="2300"/>
            </a:pPr>
            <a:r>
              <a:t>first value read is stored in number_of_bars</a:t>
            </a:r>
          </a:p>
          <a:p>
            <a:pPr lvl="1" marL="542209" indent="-226313" defTabSz="905255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defRPr sz="2300"/>
            </a:pPr>
            <a:r>
              <a:t>second value read is stored in one_weight	</a:t>
            </a:r>
          </a:p>
          <a:p>
            <a:pPr lvl="1" marL="542209" indent="-226313" defTabSz="905255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defRPr sz="2300"/>
            </a:pPr>
            <a:r>
              <a:t>Data is separated by spaces when entered</a:t>
            </a:r>
          </a:p>
        </p:txBody>
      </p:sp>
      <p:sp>
        <p:nvSpPr>
          <p:cNvPr id="494" name="Slide Number"/>
          <p:cNvSpPr txBox="1"/>
          <p:nvPr>
            <p:ph type="sldNum" sz="quarter" idx="4294967295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r"/>
      </p:transition>
    </mc:Choice>
    <mc:Fallback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Reading Data From cin"/>
          <p:cNvSpPr txBox="1"/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/>
          <a:p>
            <a:pPr/>
            <a:r>
              <a:t>Reading Data From cin</a:t>
            </a:r>
          </a:p>
        </p:txBody>
      </p:sp>
      <p:sp>
        <p:nvSpPr>
          <p:cNvPr id="497" name="Multiple data items are separated by spaces (space, tab, newline)…"/>
          <p:cNvSpPr txBox="1"/>
          <p:nvPr>
            <p:ph type="body" idx="1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Char char="●"/>
              <a:defRPr sz="2400"/>
            </a:pPr>
            <a:r>
              <a:t>Multiple data items are separated by spaces (space, tab, newline)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200"/>
            </a:pPr>
            <a:r>
              <a:t>cin skips blanks and line breaks looking for data</a:t>
            </a:r>
          </a:p>
          <a:p>
            <a:pPr>
              <a:lnSpc>
                <a:spcPct val="90000"/>
              </a:lnSpc>
              <a:buChar char="●"/>
              <a:defRPr sz="2400"/>
            </a:pPr>
            <a:r>
              <a:t>Data is not read until enter key is pressed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200"/>
            </a:pPr>
            <a:r>
              <a:t>Allows user to make corrections</a:t>
            </a:r>
          </a:p>
          <a:p>
            <a:pPr>
              <a:lnSpc>
                <a:spcPct val="90000"/>
              </a:lnSpc>
              <a:buSzTx/>
              <a:buNone/>
              <a:defRPr sz="2200"/>
            </a:pPr>
            <a:r>
              <a:t>  cin &gt;&gt; v1 &gt;&gt; v2 &gt;&gt; v3;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200"/>
            </a:pPr>
            <a:r>
              <a:t>Requires three space separated values 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200"/>
            </a:pPr>
            <a:r>
              <a:t>User might type </a:t>
            </a:r>
            <a:br/>
            <a:r>
              <a:t>              34  45  12   &lt;enter key&gt;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200"/>
            </a:pPr>
            <a:r>
              <a:t>Or </a:t>
            </a:r>
          </a:p>
          <a:p>
            <a:pPr lvl="1" marL="0" indent="319086">
              <a:lnSpc>
                <a:spcPct val="90000"/>
              </a:lnSpc>
              <a:spcBef>
                <a:spcPts val="300"/>
              </a:spcBef>
              <a:buSzTx/>
              <a:buNone/>
              <a:defRPr sz="2200"/>
            </a:pPr>
            <a:r>
              <a:t>	 34  &lt;enter key&gt;</a:t>
            </a:r>
          </a:p>
          <a:p>
            <a:pPr lvl="1" marL="0" indent="319086">
              <a:lnSpc>
                <a:spcPct val="90000"/>
              </a:lnSpc>
              <a:spcBef>
                <a:spcPts val="300"/>
              </a:spcBef>
              <a:buSzTx/>
              <a:buNone/>
              <a:defRPr sz="2200"/>
            </a:pPr>
            <a:r>
              <a:t>	 45 &lt;enter key&gt;</a:t>
            </a:r>
          </a:p>
          <a:p>
            <a:pPr lvl="1" marL="0" indent="319086">
              <a:lnSpc>
                <a:spcPct val="90000"/>
              </a:lnSpc>
              <a:spcBef>
                <a:spcPts val="300"/>
              </a:spcBef>
              <a:buSzTx/>
              <a:buNone/>
              <a:defRPr sz="2200"/>
            </a:pPr>
            <a:r>
              <a:t>	 12   &lt;enter key&gt;</a:t>
            </a:r>
          </a:p>
        </p:txBody>
      </p:sp>
      <p:sp>
        <p:nvSpPr>
          <p:cNvPr id="498" name="Slide Number"/>
          <p:cNvSpPr txBox="1"/>
          <p:nvPr>
            <p:ph type="sldNum" sz="quarter" idx="4294967295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r"/>
      </p:transition>
    </mc:Choice>
    <mc:Fallback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Reading Character Data"/>
          <p:cNvSpPr txBox="1"/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/>
          <a:p>
            <a:pPr/>
            <a:r>
              <a:t>Reading Character Data</a:t>
            </a:r>
          </a:p>
        </p:txBody>
      </p:sp>
      <p:sp>
        <p:nvSpPr>
          <p:cNvPr id="501" name="following reads two characters but skips any space that might be between             char symbol1, symbol2;                  cin  &gt;&gt;  symbol1  &gt;&gt;  symbol2;…"/>
          <p:cNvSpPr txBox="1"/>
          <p:nvPr>
            <p:ph type="body" idx="1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Char char="●"/>
              <a:defRPr sz="2400"/>
            </a:pPr>
            <a:r>
              <a:t>following reads two characters but skips any space that might be between </a:t>
            </a:r>
            <a:br/>
            <a:r>
              <a:t>   	       char symbol1, symbol2;</a:t>
            </a:r>
            <a:br/>
            <a:r>
              <a:t>                 cin  &gt;&gt;  symbol1  &gt;&gt;  symbol2;</a:t>
            </a:r>
          </a:p>
          <a:p>
            <a:pPr>
              <a:lnSpc>
                <a:spcPct val="90000"/>
              </a:lnSpc>
              <a:buChar char="●"/>
              <a:defRPr sz="2400"/>
            </a:pPr>
            <a:r>
              <a:t>User normally separate data items by spaces</a:t>
            </a:r>
            <a:br/>
            <a:r>
              <a:t>              			J    D</a:t>
            </a:r>
          </a:p>
          <a:p>
            <a:pPr>
              <a:lnSpc>
                <a:spcPct val="90000"/>
              </a:lnSpc>
              <a:buChar char="●"/>
              <a:defRPr sz="2400"/>
            </a:pPr>
            <a:r>
              <a:t>Results are same if  data is not separated by spaces</a:t>
            </a:r>
            <a:br/>
            <a:r>
              <a:t> 				JD</a:t>
            </a:r>
          </a:p>
        </p:txBody>
      </p:sp>
      <p:sp>
        <p:nvSpPr>
          <p:cNvPr id="502" name="Slide Number"/>
          <p:cNvSpPr txBox="1"/>
          <p:nvPr>
            <p:ph type="sldNum" sz="quarter" idx="4294967295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r"/>
      </p:transition>
    </mc:Choice>
    <mc:Fallback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Designing Input and Output"/>
          <p:cNvSpPr txBox="1"/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/>
          <a:p>
            <a:pPr/>
            <a:r>
              <a:t>Designing Input and Output</a:t>
            </a:r>
          </a:p>
        </p:txBody>
      </p:sp>
      <p:sp>
        <p:nvSpPr>
          <p:cNvPr id="505" name="Prompt the user for input that is desired…"/>
          <p:cNvSpPr txBox="1"/>
          <p:nvPr>
            <p:ph type="body" idx="1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Char char="●"/>
            </a:pPr>
            <a:r>
              <a:t>Prompt the user for input that is desired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400"/>
            </a:pPr>
            <a:r>
              <a:t>cout statements provide instructions </a:t>
            </a:r>
            <a:br/>
            <a:r>
              <a:t>  	cout &lt;&lt; "Enter your age: ";</a:t>
            </a:r>
            <a:br/>
            <a:r>
              <a:t>	cin &gt;&gt; age;</a:t>
            </a:r>
          </a:p>
          <a:p>
            <a:pPr lvl="2" marL="822325" indent="-228600">
              <a:lnSpc>
                <a:spcPct val="90000"/>
              </a:lnSpc>
              <a:spcBef>
                <a:spcPts val="0"/>
              </a:spcBef>
              <a:buClr>
                <a:srgbClr val="E6B1AB"/>
              </a:buClr>
              <a:defRPr sz="2000"/>
            </a:pPr>
            <a:r>
              <a:t>Notice the absence of a new line before using cin</a:t>
            </a:r>
          </a:p>
          <a:p>
            <a:pPr>
              <a:lnSpc>
                <a:spcPct val="90000"/>
              </a:lnSpc>
              <a:buChar char="●"/>
            </a:pPr>
            <a:r>
              <a:t>Echo the input by displaying what was read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400"/>
            </a:pPr>
            <a:r>
              <a:t>Gives the user a chance to verify data</a:t>
            </a:r>
            <a:br/>
            <a:r>
              <a:t>cout &lt;&lt; age &lt;&lt; " was entered." &lt;&lt; endl;</a:t>
            </a:r>
          </a:p>
        </p:txBody>
      </p:sp>
      <p:sp>
        <p:nvSpPr>
          <p:cNvPr id="506" name="Slide Number"/>
          <p:cNvSpPr txBox="1"/>
          <p:nvPr>
            <p:ph type="sldNum" sz="quarter" idx="4294967295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r"/>
      </p:transition>
    </mc:Choice>
    <mc:Fallback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Overview"/>
          <p:cNvSpPr txBox="1"/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/>
          <a:p>
            <a:pPr/>
            <a:r>
              <a:t>Overview</a:t>
            </a:r>
          </a:p>
        </p:txBody>
      </p:sp>
      <p:sp>
        <p:nvSpPr>
          <p:cNvPr id="509" name="Variables and Assignments…"/>
          <p:cNvSpPr txBox="1"/>
          <p:nvPr>
            <p:ph type="body" idx="1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5000"/>
              </a:lnSpc>
              <a:buFont typeface="Baskerville"/>
              <a:buChar char="❑"/>
              <a:defRPr>
                <a:solidFill>
                  <a:srgbClr val="05310F"/>
                </a:solidFill>
              </a:defRPr>
            </a:pPr>
            <a:r>
              <a:t>Variables and Assignments </a:t>
            </a:r>
          </a:p>
          <a:p>
            <a:pPr>
              <a:lnSpc>
                <a:spcPct val="155000"/>
              </a:lnSpc>
              <a:buFont typeface="Baskerville"/>
              <a:buChar char="❑"/>
            </a:pPr>
            <a:r>
              <a:t>Data Types </a:t>
            </a:r>
          </a:p>
          <a:p>
            <a:pPr>
              <a:lnSpc>
                <a:spcPct val="155000"/>
              </a:lnSpc>
              <a:buFont typeface="Baskerville"/>
              <a:buChar char="❑"/>
            </a:pPr>
            <a:r>
              <a:t>Expressions</a:t>
            </a:r>
          </a:p>
          <a:p>
            <a:pPr>
              <a:lnSpc>
                <a:spcPct val="155000"/>
              </a:lnSpc>
              <a:buFont typeface="Baskerville"/>
              <a:buChar char="❑"/>
            </a:pPr>
            <a:r>
              <a:t>Input and Output</a:t>
            </a:r>
          </a:p>
          <a:p>
            <a:pPr>
              <a:lnSpc>
                <a:spcPct val="155000"/>
              </a:lnSpc>
              <a:buFont typeface="Baskerville"/>
              <a:buChar char="❑"/>
              <a:defRPr>
                <a:solidFill>
                  <a:srgbClr val="C00000"/>
                </a:solidFill>
              </a:defRPr>
            </a:pPr>
            <a:r>
              <a:t>Constants</a:t>
            </a:r>
          </a:p>
        </p:txBody>
      </p:sp>
      <p:sp>
        <p:nvSpPr>
          <p:cNvPr id="510" name="Slide Number"/>
          <p:cNvSpPr txBox="1"/>
          <p:nvPr>
            <p:ph type="sldNum" sz="quarter" idx="4294967295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Overview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Overview</a:t>
            </a:r>
          </a:p>
        </p:txBody>
      </p:sp>
      <p:sp>
        <p:nvSpPr>
          <p:cNvPr id="277" name="Variables and Assignmen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155000"/>
              </a:lnSpc>
              <a:buFont typeface="Arial"/>
              <a:buChar char="❑"/>
              <a:defRPr>
                <a:solidFill>
                  <a:srgbClr val="05310F"/>
                </a:solidFill>
              </a:defRPr>
            </a:pPr>
            <a:r>
              <a:t>Variables and Assignments </a:t>
            </a:r>
          </a:p>
          <a:p>
            <a:pPr>
              <a:lnSpc>
                <a:spcPct val="155000"/>
              </a:lnSpc>
              <a:buFont typeface="Arial"/>
              <a:buChar char="❑"/>
              <a:defRPr>
                <a:solidFill>
                  <a:srgbClr val="05310F"/>
                </a:solidFill>
              </a:defRPr>
            </a:pPr>
            <a:r>
              <a:t>Data Types and Expressions</a:t>
            </a:r>
          </a:p>
          <a:p>
            <a:pPr>
              <a:lnSpc>
                <a:spcPct val="155000"/>
              </a:lnSpc>
              <a:buFont typeface="Arial"/>
              <a:buChar char="❑"/>
              <a:defRPr>
                <a:solidFill>
                  <a:srgbClr val="05310F"/>
                </a:solidFill>
              </a:defRPr>
            </a:pPr>
            <a:r>
              <a:t>Input and Output</a:t>
            </a:r>
          </a:p>
          <a:p>
            <a:pPr>
              <a:lnSpc>
                <a:spcPct val="155000"/>
              </a:lnSpc>
              <a:buFont typeface="Arial"/>
              <a:buChar char="❑"/>
              <a:defRPr>
                <a:solidFill>
                  <a:srgbClr val="05310F"/>
                </a:solidFill>
              </a:defRPr>
            </a:pPr>
            <a:r>
              <a:t>Program Style</a:t>
            </a:r>
          </a:p>
        </p:txBody>
      </p:sp>
      <p:sp>
        <p:nvSpPr>
          <p:cNvPr id="278" name="Slide Number"/>
          <p:cNvSpPr txBox="1"/>
          <p:nvPr>
            <p:ph type="sldNum" sz="quarter" idx="4294967295"/>
          </p:nvPr>
        </p:nvSpPr>
        <p:spPr>
          <a:xfrm>
            <a:off x="146050" y="6340208"/>
            <a:ext cx="457200" cy="197384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b="1" sz="14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Program Style - Constants"/>
          <p:cNvSpPr txBox="1"/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/>
          <a:p>
            <a:pPr/>
            <a:r>
              <a:t>Program Style - Constants</a:t>
            </a:r>
          </a:p>
        </p:txBody>
      </p:sp>
      <p:sp>
        <p:nvSpPr>
          <p:cNvPr id="513" name="Literal constants:  have no mnemonic value, i.e., no nam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Char char="●"/>
              <a:defRPr b="1" sz="2200">
                <a:solidFill>
                  <a:srgbClr val="D34817"/>
                </a:solidFill>
              </a:defRPr>
            </a:pPr>
            <a:r>
              <a:t>Literal constants</a:t>
            </a:r>
            <a:r>
              <a:rPr b="0">
                <a:solidFill>
                  <a:srgbClr val="000000"/>
                </a:solidFill>
              </a:rPr>
              <a:t>:  have no mnemonic value, i.e., no name 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000"/>
            </a:pPr>
            <a:r>
              <a:t>total_price = large*14.82+small*12.34;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000"/>
            </a:pPr>
            <a:r>
              <a:t>cout &lt;&lt;</a:t>
            </a:r>
            <a:r>
              <a:rPr sz="1900"/>
              <a:t> </a:t>
            </a:r>
            <a:r>
              <a:rPr sz="1900">
                <a:latin typeface="Trebuchet MS"/>
                <a:ea typeface="Trebuchet MS"/>
                <a:cs typeface="Trebuchet MS"/>
                <a:sym typeface="Trebuchet MS"/>
              </a:rPr>
              <a:t>″Hello world″;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000"/>
            </a:pPr>
            <a:r>
              <a:t>Cons:  difficult to find and change when needed, harder to understand</a:t>
            </a:r>
          </a:p>
          <a:p>
            <a:pPr>
              <a:lnSpc>
                <a:spcPct val="90000"/>
              </a:lnSpc>
              <a:buChar char="●"/>
              <a:defRPr b="1" sz="2200">
                <a:solidFill>
                  <a:srgbClr val="D34817"/>
                </a:solidFill>
              </a:defRPr>
            </a:pPr>
            <a:r>
              <a:t>Named constants</a:t>
            </a:r>
            <a:r>
              <a:rPr b="0">
                <a:solidFill>
                  <a:srgbClr val="000000"/>
                </a:solidFill>
              </a:rPr>
              <a:t>: give a name to a constant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200"/>
            </a:pPr>
            <a:r>
              <a:t>Allow us to change all occurrences simply by </a:t>
            </a:r>
            <a:br/>
            <a:r>
              <a:t>changing value of constant</a:t>
            </a:r>
          </a:p>
          <a:p>
            <a:pPr lvl="1" marL="547687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defRPr sz="2200"/>
            </a:pPr>
            <a:r>
              <a:t>e.g.:</a:t>
            </a:r>
            <a:br/>
            <a:r>
              <a:t>            </a:t>
            </a:r>
            <a:r>
              <a:rPr b="1">
                <a:solidFill>
                  <a:srgbClr val="D34817"/>
                </a:solidFill>
              </a:rPr>
              <a:t>const</a:t>
            </a:r>
            <a:r>
              <a:t> int WINDOW_COUNT = 10;</a:t>
            </a:r>
            <a:br/>
            <a:r>
              <a:t>declares a constant named WINDOW_COUNT</a:t>
            </a:r>
          </a:p>
          <a:p>
            <a:pPr lvl="1" marL="547687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defRPr b="1" sz="2200">
                <a:solidFill>
                  <a:srgbClr val="D34817"/>
                </a:solidFill>
              </a:defRPr>
            </a:pPr>
            <a:r>
              <a:t>const</a:t>
            </a:r>
            <a:r>
              <a:rPr b="0">
                <a:solidFill>
                  <a:srgbClr val="000000"/>
                </a:solidFill>
              </a:rPr>
              <a:t> is keyword to declare a constant</a:t>
            </a:r>
          </a:p>
          <a:p>
            <a:pPr lvl="1" marL="547687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defRPr sz="2200"/>
            </a:pPr>
            <a:r>
              <a:t>Its value cannot be changed by the program (unlike a variable)</a:t>
            </a:r>
          </a:p>
          <a:p>
            <a:pPr lvl="1" marL="547687" indent="-228600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defRPr sz="2200"/>
            </a:pPr>
            <a:r>
              <a:t>Common practice:  name constants with </a:t>
            </a:r>
            <a:r>
              <a:rPr>
                <a:solidFill>
                  <a:srgbClr val="D34817"/>
                </a:solidFill>
              </a:rPr>
              <a:t>all capitals</a:t>
            </a:r>
          </a:p>
        </p:txBody>
      </p:sp>
      <p:sp>
        <p:nvSpPr>
          <p:cNvPr id="514" name="Slide Number"/>
          <p:cNvSpPr txBox="1"/>
          <p:nvPr>
            <p:ph type="sldNum" sz="quarter" idx="4294967295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Rectangle 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C++ Variables</a:t>
            </a:r>
          </a:p>
        </p:txBody>
      </p:sp>
      <p:sp>
        <p:nvSpPr>
          <p:cNvPr id="281" name="Rectangle 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74320" indent="-274320">
              <a:lnSpc>
                <a:spcPct val="80000"/>
              </a:lnSpc>
              <a:buChar char="⦿"/>
              <a:defRPr sz="2400"/>
            </a:pPr>
            <a:r>
              <a:t>A variable is some memory that can hold a value of a given type</a:t>
            </a:r>
          </a:p>
          <a:p>
            <a:pPr marL="274320" indent="-274320">
              <a:lnSpc>
                <a:spcPct val="80000"/>
              </a:lnSpc>
              <a:buChar char="⦿"/>
              <a:defRPr sz="2400"/>
            </a:pPr>
            <a:r>
              <a:t>Each variable has </a:t>
            </a:r>
            <a:r>
              <a:rPr>
                <a:solidFill>
                  <a:srgbClr val="C00000"/>
                </a:solidFill>
              </a:rPr>
              <a:t>name, type, value</a:t>
            </a:r>
            <a:endParaRPr sz="2200"/>
          </a:p>
          <a:p>
            <a:pPr marL="274320" indent="-274320">
              <a:lnSpc>
                <a:spcPct val="80000"/>
              </a:lnSpc>
              <a:buSzTx/>
              <a:buNone/>
              <a:defRPr sz="2200"/>
            </a:pPr>
            <a:r>
              <a:t>A </a:t>
            </a:r>
            <a:r>
              <a:rPr b="1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declaration</a:t>
            </a:r>
            <a:r>
              <a:t> names a variable</a:t>
            </a:r>
          </a:p>
        </p:txBody>
      </p:sp>
      <p:sp>
        <p:nvSpPr>
          <p:cNvPr id="282" name="Rectangle 9"/>
          <p:cNvSpPr txBox="1"/>
          <p:nvPr/>
        </p:nvSpPr>
        <p:spPr>
          <a:xfrm>
            <a:off x="304800" y="3428999"/>
            <a:ext cx="4343400" cy="32305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marL="274320" indent="-274320">
              <a:lnSpc>
                <a:spcPct val="72000"/>
              </a:lnSpc>
              <a:spcBef>
                <a:spcPts val="600"/>
              </a:spcBef>
              <a:defRPr sz="22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int a = 7;</a:t>
            </a:r>
            <a:endParaRPr sz="2500"/>
          </a:p>
          <a:p>
            <a:pPr marL="274320" indent="-274320">
              <a:lnSpc>
                <a:spcPct val="72000"/>
              </a:lnSpc>
              <a:spcBef>
                <a:spcPts val="600"/>
              </a:spcBef>
              <a:defRPr sz="22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char c = 'x';</a:t>
            </a:r>
            <a:endParaRPr sz="2500"/>
          </a:p>
          <a:p>
            <a:pPr marL="274320" indent="-274320">
              <a:lnSpc>
                <a:spcPct val="72000"/>
              </a:lnSpc>
              <a:spcBef>
                <a:spcPts val="600"/>
              </a:spcBef>
              <a:defRPr sz="22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string s = "qwerty";</a:t>
            </a:r>
          </a:p>
        </p:txBody>
      </p:sp>
      <p:grpSp>
        <p:nvGrpSpPr>
          <p:cNvPr id="285" name="Rectangle 4"/>
          <p:cNvGrpSpPr/>
          <p:nvPr/>
        </p:nvGrpSpPr>
        <p:grpSpPr>
          <a:xfrm>
            <a:off x="5638800" y="3400965"/>
            <a:ext cx="1600200" cy="437070"/>
            <a:chOff x="0" y="0"/>
            <a:chExt cx="1600200" cy="437068"/>
          </a:xfrm>
        </p:grpSpPr>
        <p:sp>
          <p:nvSpPr>
            <p:cNvPr id="283" name="Rectangle"/>
            <p:cNvSpPr/>
            <p:nvPr/>
          </p:nvSpPr>
          <p:spPr>
            <a:xfrm>
              <a:off x="0" y="28034"/>
              <a:ext cx="1600200" cy="381001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284" name="7"/>
            <p:cNvSpPr txBox="1"/>
            <p:nvPr/>
          </p:nvSpPr>
          <p:spPr>
            <a:xfrm>
              <a:off x="663272" y="0"/>
              <a:ext cx="273656" cy="4370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7</a:t>
              </a:r>
            </a:p>
          </p:txBody>
        </p:sp>
      </p:grpSp>
      <p:grpSp>
        <p:nvGrpSpPr>
          <p:cNvPr id="288" name="Rectangle 5"/>
          <p:cNvGrpSpPr/>
          <p:nvPr/>
        </p:nvGrpSpPr>
        <p:grpSpPr>
          <a:xfrm>
            <a:off x="5638800" y="3858165"/>
            <a:ext cx="533400" cy="437070"/>
            <a:chOff x="0" y="0"/>
            <a:chExt cx="533400" cy="437068"/>
          </a:xfrm>
        </p:grpSpPr>
        <p:sp>
          <p:nvSpPr>
            <p:cNvPr id="286" name="Rectangle"/>
            <p:cNvSpPr/>
            <p:nvPr/>
          </p:nvSpPr>
          <p:spPr>
            <a:xfrm>
              <a:off x="0" y="28034"/>
              <a:ext cx="533400" cy="381001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287" name="'x'"/>
            <p:cNvSpPr txBox="1"/>
            <p:nvPr/>
          </p:nvSpPr>
          <p:spPr>
            <a:xfrm>
              <a:off x="80238" y="0"/>
              <a:ext cx="372924" cy="4370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'x'</a:t>
              </a:r>
            </a:p>
          </p:txBody>
        </p:sp>
      </p:grpSp>
      <p:sp>
        <p:nvSpPr>
          <p:cNvPr id="289" name="Rectangle 7"/>
          <p:cNvSpPr/>
          <p:nvPr/>
        </p:nvSpPr>
        <p:spPr>
          <a:xfrm>
            <a:off x="3124200" y="4724400"/>
            <a:ext cx="1295400" cy="457200"/>
          </a:xfrm>
          <a:prstGeom prst="rect">
            <a:avLst/>
          </a:prstGeom>
          <a:solidFill>
            <a:schemeClr val="accent1"/>
          </a:solidFill>
          <a:ln>
            <a:solidFill>
              <a:srgbClr val="000000"/>
            </a:solidFill>
            <a:miter/>
          </a:ln>
        </p:spPr>
        <p:txBody>
          <a:bodyPr lIns="45718" tIns="45718" rIns="45718" bIns="45718" anchor="ctr"/>
          <a:lstStyle/>
          <a:p>
            <a:pPr>
              <a:defRPr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grpSp>
        <p:nvGrpSpPr>
          <p:cNvPr id="292" name="Rectangle 8"/>
          <p:cNvGrpSpPr/>
          <p:nvPr/>
        </p:nvGrpSpPr>
        <p:grpSpPr>
          <a:xfrm>
            <a:off x="5791200" y="4876800"/>
            <a:ext cx="1905000" cy="457200"/>
            <a:chOff x="0" y="0"/>
            <a:chExt cx="1905000" cy="457200"/>
          </a:xfrm>
        </p:grpSpPr>
        <p:sp>
          <p:nvSpPr>
            <p:cNvPr id="290" name="Rectangle"/>
            <p:cNvSpPr/>
            <p:nvPr/>
          </p:nvSpPr>
          <p:spPr>
            <a:xfrm>
              <a:off x="0" y="0"/>
              <a:ext cx="1905000" cy="457200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291" name="&quot;qwerty&quot;"/>
            <p:cNvSpPr txBox="1"/>
            <p:nvPr/>
          </p:nvSpPr>
          <p:spPr>
            <a:xfrm>
              <a:off x="343366" y="10065"/>
              <a:ext cx="1218268" cy="43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"qwerty"</a:t>
              </a:r>
            </a:p>
          </p:txBody>
        </p:sp>
      </p:grpSp>
      <p:grpSp>
        <p:nvGrpSpPr>
          <p:cNvPr id="295" name="Rectangle 11"/>
          <p:cNvGrpSpPr/>
          <p:nvPr/>
        </p:nvGrpSpPr>
        <p:grpSpPr>
          <a:xfrm>
            <a:off x="1676400" y="4724400"/>
            <a:ext cx="1447800" cy="457200"/>
            <a:chOff x="0" y="0"/>
            <a:chExt cx="1447800" cy="457200"/>
          </a:xfrm>
        </p:grpSpPr>
        <p:sp>
          <p:nvSpPr>
            <p:cNvPr id="293" name="Rectangle"/>
            <p:cNvSpPr/>
            <p:nvPr/>
          </p:nvSpPr>
          <p:spPr>
            <a:xfrm>
              <a:off x="0" y="0"/>
              <a:ext cx="1447800" cy="457200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Tahoma"/>
                  <a:ea typeface="Tahoma"/>
                  <a:cs typeface="Tahoma"/>
                  <a:sym typeface="Tahoma"/>
                </a:defRPr>
              </a:pPr>
            </a:p>
          </p:txBody>
        </p:sp>
        <p:sp>
          <p:nvSpPr>
            <p:cNvPr id="294" name="6"/>
            <p:cNvSpPr txBox="1"/>
            <p:nvPr/>
          </p:nvSpPr>
          <p:spPr>
            <a:xfrm>
              <a:off x="544730" y="10065"/>
              <a:ext cx="358340" cy="43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/>
            </a:lstStyle>
            <a:p>
              <a:pPr/>
              <a:r>
                <a:t>6 </a:t>
              </a:r>
            </a:p>
          </p:txBody>
        </p:sp>
      </p:grpSp>
      <p:sp>
        <p:nvSpPr>
          <p:cNvPr id="296" name="Line 12"/>
          <p:cNvSpPr/>
          <p:nvPr/>
        </p:nvSpPr>
        <p:spPr>
          <a:xfrm>
            <a:off x="3733800" y="4952999"/>
            <a:ext cx="2057401" cy="228602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97" name="Text Box 14"/>
          <p:cNvSpPr txBox="1"/>
          <p:nvPr/>
        </p:nvSpPr>
        <p:spPr>
          <a:xfrm>
            <a:off x="4876800" y="3428999"/>
            <a:ext cx="53340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</a:lvl1pPr>
          </a:lstStyle>
          <a:p>
            <a:pPr/>
            <a:r>
              <a:t>a:</a:t>
            </a:r>
          </a:p>
        </p:txBody>
      </p:sp>
      <p:sp>
        <p:nvSpPr>
          <p:cNvPr id="298" name="Text Box 15"/>
          <p:cNvSpPr txBox="1"/>
          <p:nvPr/>
        </p:nvSpPr>
        <p:spPr>
          <a:xfrm>
            <a:off x="914400" y="4800599"/>
            <a:ext cx="60960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</a:lvl1pPr>
          </a:lstStyle>
          <a:p>
            <a:pPr/>
            <a:r>
              <a:t>s:</a:t>
            </a:r>
          </a:p>
        </p:txBody>
      </p:sp>
      <p:sp>
        <p:nvSpPr>
          <p:cNvPr id="299" name="Text Box 16"/>
          <p:cNvSpPr txBox="1"/>
          <p:nvPr/>
        </p:nvSpPr>
        <p:spPr>
          <a:xfrm>
            <a:off x="4876800" y="3886199"/>
            <a:ext cx="60960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400"/>
              </a:spcBef>
            </a:lvl1pPr>
          </a:lstStyle>
          <a:p>
            <a:pPr/>
            <a:r>
              <a:t>c:</a:t>
            </a:r>
          </a:p>
        </p:txBody>
      </p:sp>
      <p:sp>
        <p:nvSpPr>
          <p:cNvPr id="300" name="TextBox 18"/>
          <p:cNvSpPr txBox="1"/>
          <p:nvPr/>
        </p:nvSpPr>
        <p:spPr>
          <a:xfrm>
            <a:off x="762000" y="5714999"/>
            <a:ext cx="4724400" cy="82804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C00000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Size of memory varies for objects </a:t>
            </a:r>
          </a:p>
          <a:p>
            <a:pPr>
              <a:defRPr>
                <a:solidFill>
                  <a:srgbClr val="C00000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of different types !</a:t>
            </a:r>
          </a:p>
        </p:txBody>
      </p:sp>
      <p:sp>
        <p:nvSpPr>
          <p:cNvPr id="301" name="Straight Arrow Connector 20"/>
          <p:cNvSpPr/>
          <p:nvPr/>
        </p:nvSpPr>
        <p:spPr>
          <a:xfrm flipH="1">
            <a:off x="1676399" y="3130550"/>
            <a:ext cx="1295402" cy="228601"/>
          </a:xfrm>
          <a:prstGeom prst="line">
            <a:avLst/>
          </a:prstGeom>
          <a:ln>
            <a:solidFill>
              <a:srgbClr val="00DFA4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02" name="Slide Number Placeholder 6"/>
          <p:cNvSpPr txBox="1"/>
          <p:nvPr>
            <p:ph type="sldNum" sz="quarter" idx="4294967295"/>
          </p:nvPr>
        </p:nvSpPr>
        <p:spPr>
          <a:xfrm>
            <a:off x="146050" y="6254749"/>
            <a:ext cx="457200" cy="368301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>
                <a:solidFill>
                  <a:srgbClr val="A7A7A7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Rounded Rectangle"/>
          <p:cNvSpPr/>
          <p:nvPr/>
        </p:nvSpPr>
        <p:spPr>
          <a:xfrm>
            <a:off x="1219200" y="2133600"/>
            <a:ext cx="5638800" cy="4572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>
            <a:solidFill>
              <a:srgbClr val="9B320E"/>
            </a:solidFill>
          </a:ln>
        </p:spPr>
        <p:txBody>
          <a:bodyPr lIns="45718" tIns="45718" rIns="45718" bIns="45718" anchor="ctr"/>
          <a:lstStyle/>
          <a:p>
            <a:pPr algn="ctr">
              <a:defRPr sz="180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defRPr>
            </a:pPr>
          </a:p>
        </p:txBody>
      </p:sp>
      <p:sp>
        <p:nvSpPr>
          <p:cNvPr id="305" name="Declaring Variables (1)"/>
          <p:cNvSpPr txBox="1"/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/>
          <a:p>
            <a:pPr/>
            <a:r>
              <a:t>Declaring Variables</a:t>
            </a:r>
          </a:p>
        </p:txBody>
      </p:sp>
      <p:sp>
        <p:nvSpPr>
          <p:cNvPr id="306" name="Before use, variables must be declared…"/>
          <p:cNvSpPr txBox="1"/>
          <p:nvPr>
            <p:ph type="body" idx="1"/>
          </p:nvPr>
        </p:nvSpPr>
        <p:spPr>
          <a:xfrm>
            <a:off x="774700" y="1333499"/>
            <a:ext cx="7772400" cy="457200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Char char="●"/>
            </a:pPr>
            <a:r>
              <a:t>Before use, variables must be declared</a:t>
            </a:r>
            <a:endParaRPr sz="1900"/>
          </a:p>
          <a:p>
            <a:pPr>
              <a:lnSpc>
                <a:spcPct val="90000"/>
              </a:lnSpc>
              <a:buChar char="●"/>
            </a:pPr>
            <a:r>
              <a:t>Declaration syntax:</a:t>
            </a:r>
          </a:p>
          <a:p>
            <a:pPr lvl="1" marL="0" indent="319086">
              <a:lnSpc>
                <a:spcPct val="90000"/>
              </a:lnSpc>
              <a:spcBef>
                <a:spcPts val="300"/>
              </a:spcBef>
              <a:buSzTx/>
              <a:buNone/>
              <a:defRPr sz="2200"/>
            </a:pPr>
            <a:r>
              <a:t>type_name  variable_1 ,  variable_2, . . . ;</a:t>
            </a:r>
            <a:endParaRPr sz="1700"/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000"/>
            </a:pP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000"/>
            </a:pPr>
            <a:r>
              <a:t>Tells the compiler</a:t>
            </a:r>
            <a:r>
              <a:t>: I need variable(s) named … to store .. </a:t>
            </a:r>
            <a:r>
              <a:t>type of data </a:t>
            </a:r>
          </a:p>
          <a:p>
            <a:pPr lvl="1" marL="0" indent="319086">
              <a:lnSpc>
                <a:spcPct val="90000"/>
              </a:lnSpc>
              <a:spcBef>
                <a:spcPts val="300"/>
              </a:spcBef>
              <a:buSzTx/>
              <a:buNone/>
              <a:defRPr sz="2000"/>
            </a:pPr>
            <a:r>
              <a:t>		    int       number_of_bars;</a:t>
            </a:r>
            <a:br/>
            <a:r>
              <a:t>                       double one_weight,  total_weight;</a:t>
            </a:r>
          </a:p>
          <a:p>
            <a:pPr lvl="1" marL="0" indent="319086">
              <a:lnSpc>
                <a:spcPct val="90000"/>
              </a:lnSpc>
              <a:spcBef>
                <a:spcPts val="300"/>
              </a:spcBef>
              <a:buSzTx/>
              <a:buNone/>
              <a:defRPr sz="2000"/>
            </a:pPr>
          </a:p>
          <a:p>
            <a:pPr lvl="1" marL="0" indent="319086">
              <a:lnSpc>
                <a:spcPct val="90000"/>
              </a:lnSpc>
              <a:spcBef>
                <a:spcPts val="300"/>
              </a:spcBef>
              <a:buSzTx/>
              <a:buNone/>
              <a:defRPr sz="2000"/>
            </a:pPr>
            <a:r>
              <a:t>Try this: what does the above three declarations say? </a:t>
            </a:r>
          </a:p>
          <a:p>
            <a:pPr lvl="1" marL="0" indent="319086">
              <a:lnSpc>
                <a:spcPct val="90000"/>
              </a:lnSpc>
              <a:spcBef>
                <a:spcPts val="300"/>
              </a:spcBef>
              <a:buSzTx/>
              <a:buNone/>
              <a:defRPr sz="2000"/>
            </a:pPr>
          </a:p>
          <a:p>
            <a:pPr lvl="1" marL="0" indent="319086">
              <a:lnSpc>
                <a:spcPct val="90000"/>
              </a:lnSpc>
              <a:spcBef>
                <a:spcPts val="300"/>
              </a:spcBef>
              <a:buSzTx/>
              <a:buNone/>
              <a:defRPr sz="2000"/>
            </a:pPr>
            <a:r>
              <a:t>How about this?  </a:t>
            </a:r>
          </a:p>
          <a:p>
            <a:pPr lvl="1" marL="0" indent="319086">
              <a:lnSpc>
                <a:spcPct val="90000"/>
              </a:lnSpc>
              <a:spcBef>
                <a:spcPts val="300"/>
              </a:spcBef>
              <a:buSzTx/>
              <a:buNone/>
              <a:defRPr sz="2000"/>
            </a:pPr>
          </a:p>
          <a:p>
            <a:pPr lvl="1" marL="0" indent="319086">
              <a:lnSpc>
                <a:spcPct val="90000"/>
              </a:lnSpc>
              <a:spcBef>
                <a:spcPts val="300"/>
              </a:spcBef>
              <a:buSzTx/>
              <a:buNone/>
              <a:defRPr sz="2000"/>
            </a:pPr>
            <a:r>
              <a:t>char   response, option; </a:t>
            </a:r>
          </a:p>
        </p:txBody>
      </p:sp>
      <p:sp>
        <p:nvSpPr>
          <p:cNvPr id="307" name="Slide Number"/>
          <p:cNvSpPr txBox="1"/>
          <p:nvPr>
            <p:ph type="sldNum" sz="quarter" idx="4294967295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Assignment Statements"/>
          <p:cNvSpPr txBox="1"/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/>
          <a:p>
            <a:pPr/>
            <a:r>
              <a:t>Assignment Statements</a:t>
            </a:r>
          </a:p>
        </p:txBody>
      </p:sp>
      <p:sp>
        <p:nvSpPr>
          <p:cNvPr id="310" name="An assignment statement changes the value of a variable…"/>
          <p:cNvSpPr txBox="1"/>
          <p:nvPr>
            <p:ph type="body" idx="1"/>
          </p:nvPr>
        </p:nvSpPr>
        <p:spPr>
          <a:xfrm>
            <a:off x="812800" y="1447800"/>
            <a:ext cx="7772400" cy="4572000"/>
          </a:xfrm>
          <a:prstGeom prst="rect">
            <a:avLst/>
          </a:prstGeom>
        </p:spPr>
        <p:txBody>
          <a:bodyPr/>
          <a:lstStyle/>
          <a:p>
            <a:pPr marL="253546" indent="-253546">
              <a:lnSpc>
                <a:spcPct val="80000"/>
              </a:lnSpc>
              <a:buChar char="●"/>
              <a:defRPr b="1">
                <a:solidFill>
                  <a:srgbClr val="C00000"/>
                </a:solidFill>
              </a:defRPr>
            </a:pPr>
            <a:r>
              <a:t>An assignment statement </a:t>
            </a:r>
            <a:r>
              <a:rPr b="0" sz="2400">
                <a:solidFill>
                  <a:srgbClr val="000000"/>
                </a:solidFill>
              </a:rPr>
              <a:t>changes the value of a variable</a:t>
            </a:r>
            <a:endParaRPr sz="2400"/>
          </a:p>
          <a:p>
            <a:pPr lvl="1" marL="531358" indent="-212271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</a:pPr>
            <a:r>
              <a:t>total_weight = one_weight + number_of_bars</a:t>
            </a:r>
            <a:r>
              <a:rPr>
                <a:solidFill>
                  <a:srgbClr val="FF0000"/>
                </a:solidFill>
              </a:rPr>
              <a:t>;</a:t>
            </a:r>
            <a:r>
              <a:t> </a:t>
            </a:r>
          </a:p>
          <a:p>
            <a:pPr lvl="2" marL="868044" indent="-274319">
              <a:lnSpc>
                <a:spcPct val="80000"/>
              </a:lnSpc>
              <a:spcBef>
                <a:spcPts val="0"/>
              </a:spcBef>
              <a:buClr>
                <a:srgbClr val="E6B1AB"/>
              </a:buClr>
              <a:defRPr sz="2400"/>
            </a:pPr>
            <a:r>
              <a:t>total_weight  is set to the sum one_weight + number_of_bars </a:t>
            </a:r>
          </a:p>
          <a:p>
            <a:pPr lvl="2" marL="868044" indent="-274319">
              <a:lnSpc>
                <a:spcPct val="80000"/>
              </a:lnSpc>
              <a:spcBef>
                <a:spcPts val="0"/>
              </a:spcBef>
              <a:buClr>
                <a:srgbClr val="E6B1AB"/>
              </a:buClr>
              <a:defRPr sz="2400"/>
            </a:pPr>
          </a:p>
          <a:p>
            <a:pPr lvl="1" marL="531358" indent="-212271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defRPr b="1">
                <a:solidFill>
                  <a:srgbClr val="C00000"/>
                </a:solidFill>
              </a:defRPr>
            </a:pPr>
            <a:r>
              <a:t>Left  hand side (LHS): </a:t>
            </a:r>
            <a:r>
              <a:rPr b="0">
                <a:solidFill>
                  <a:srgbClr val="000000"/>
                </a:solidFill>
              </a:rPr>
              <a:t>variable whose value is to be changed</a:t>
            </a:r>
          </a:p>
          <a:p>
            <a:pPr lvl="1" marL="531358" indent="-212271">
              <a:lnSpc>
                <a:spcPct val="80000"/>
              </a:lnSpc>
              <a:spcBef>
                <a:spcPts val="300"/>
              </a:spcBef>
              <a:buClr>
                <a:srgbClr val="9B2D1F"/>
              </a:buClr>
              <a:defRPr b="1">
                <a:solidFill>
                  <a:srgbClr val="C00000"/>
                </a:solidFill>
              </a:defRPr>
            </a:pPr>
            <a:r>
              <a:t>Right hand side (RHS):</a:t>
            </a:r>
            <a:r>
              <a:rPr b="0">
                <a:solidFill>
                  <a:srgbClr val="000000"/>
                </a:solidFill>
              </a:rPr>
              <a:t> new value for the LHS variable: </a:t>
            </a:r>
          </a:p>
          <a:p>
            <a:pPr lvl="2" marL="868044" indent="-274319">
              <a:lnSpc>
                <a:spcPct val="80000"/>
              </a:lnSpc>
              <a:spcBef>
                <a:spcPts val="0"/>
              </a:spcBef>
              <a:buClr>
                <a:srgbClr val="E6B1AB"/>
              </a:buClr>
              <a:defRPr sz="2400"/>
            </a:pPr>
            <a:r>
              <a:t>Constants --   age = 21;</a:t>
            </a:r>
          </a:p>
          <a:p>
            <a:pPr lvl="2" marL="868044" indent="-274319">
              <a:lnSpc>
                <a:spcPct val="80000"/>
              </a:lnSpc>
              <a:spcBef>
                <a:spcPts val="0"/>
              </a:spcBef>
              <a:buClr>
                <a:srgbClr val="E6B1AB"/>
              </a:buClr>
              <a:defRPr sz="2400"/>
            </a:pPr>
            <a:r>
              <a:t>Variables --   my_cost = your_cost;</a:t>
            </a:r>
          </a:p>
          <a:p>
            <a:pPr lvl="2" marL="868044" indent="-274319">
              <a:lnSpc>
                <a:spcPct val="80000"/>
              </a:lnSpc>
              <a:spcBef>
                <a:spcPts val="0"/>
              </a:spcBef>
              <a:buClr>
                <a:srgbClr val="E6B1AB"/>
              </a:buClr>
              <a:defRPr sz="2400"/>
            </a:pPr>
            <a:r>
              <a:t>Expressions --  circumference = diameter * 3.14159;</a:t>
            </a:r>
          </a:p>
        </p:txBody>
      </p:sp>
      <p:sp>
        <p:nvSpPr>
          <p:cNvPr id="311" name="Slide Number"/>
          <p:cNvSpPr txBox="1"/>
          <p:nvPr>
            <p:ph type="sldNum" sz="quarter" idx="4294967295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Initializing Variables"/>
          <p:cNvSpPr txBox="1"/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/>
          <a:p>
            <a:pPr/>
            <a:r>
              <a:t>Initializing Variables</a:t>
            </a:r>
          </a:p>
        </p:txBody>
      </p:sp>
      <p:sp>
        <p:nvSpPr>
          <p:cNvPr id="314" name="Declaring a variable does not give it a valu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Char char="●"/>
              <a:defRPr sz="2400"/>
            </a:pPr>
            <a:r>
              <a:t>Declaring a variable does not give it a value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400"/>
            </a:pPr>
            <a:r>
              <a:t>Giving a variable its first value is </a:t>
            </a:r>
            <a:r>
              <a:rPr>
                <a:solidFill>
                  <a:srgbClr val="FF0000"/>
                </a:solidFill>
              </a:rPr>
              <a:t>initializing the variable</a:t>
            </a:r>
          </a:p>
          <a:p>
            <a:pPr>
              <a:lnSpc>
                <a:spcPct val="90000"/>
              </a:lnSpc>
              <a:buChar char="●"/>
              <a:defRPr sz="2400"/>
            </a:pPr>
            <a:r>
              <a:t>Variables are initialized  in assignment statements</a:t>
            </a:r>
            <a:br/>
            <a:br/>
            <a:r>
              <a:t>		double mpg;        // declare the variable</a:t>
            </a:r>
            <a:br/>
            <a:r>
              <a:t>     		mpg = 26.3;         // initialize the variable</a:t>
            </a:r>
          </a:p>
          <a:p>
            <a:pPr>
              <a:lnSpc>
                <a:spcPct val="90000"/>
              </a:lnSpc>
              <a:buChar char="●"/>
              <a:defRPr sz="2400"/>
            </a:pPr>
            <a:r>
              <a:t>Declaration and initialization can be combined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400"/>
            </a:pPr>
            <a:r>
              <a:t>Method 1</a:t>
            </a:r>
            <a:br/>
            <a:r>
              <a:t>		double mpg = 26.3, area = 0.0 , volume;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400"/>
            </a:pPr>
            <a:r>
              <a:t>Method 2</a:t>
            </a:r>
            <a:br/>
            <a:r>
              <a:t> 		double mpg(26.3),  area(0.0), volume;</a:t>
            </a:r>
          </a:p>
        </p:txBody>
      </p:sp>
      <p:sp>
        <p:nvSpPr>
          <p:cNvPr id="315" name="Slide Number"/>
          <p:cNvSpPr txBox="1"/>
          <p:nvPr>
            <p:ph type="sldNum" sz="quarter" idx="4294967295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Types"/>
          <p:cNvSpPr txBox="1"/>
          <p:nvPr>
            <p:ph type="title"/>
          </p:nvPr>
        </p:nvSpPr>
        <p:spPr>
          <a:xfrm>
            <a:off x="914400" y="274637"/>
            <a:ext cx="7772400" cy="1143001"/>
          </a:xfrm>
          <a:prstGeom prst="rect">
            <a:avLst/>
          </a:prstGeom>
        </p:spPr>
        <p:txBody>
          <a:bodyPr/>
          <a:lstStyle/>
          <a:p>
            <a:pPr/>
            <a:r>
              <a:t>Types </a:t>
            </a:r>
          </a:p>
        </p:txBody>
      </p:sp>
      <p:sp>
        <p:nvSpPr>
          <p:cNvPr id="318" name="C++ provides a set of types…"/>
          <p:cNvSpPr txBox="1"/>
          <p:nvPr>
            <p:ph type="body" idx="1"/>
          </p:nvPr>
        </p:nvSpPr>
        <p:spPr>
          <a:xfrm>
            <a:off x="914400" y="1447799"/>
            <a:ext cx="7772400" cy="4572002"/>
          </a:xfrm>
          <a:prstGeom prst="rect">
            <a:avLst/>
          </a:prstGeom>
        </p:spPr>
        <p:txBody>
          <a:bodyPr/>
          <a:lstStyle/>
          <a:p>
            <a:pPr marL="253546" indent="-253546">
              <a:lnSpc>
                <a:spcPct val="90000"/>
              </a:lnSpc>
              <a:buChar char="●"/>
              <a:defRPr>
                <a:solidFill>
                  <a:srgbClr val="C00000"/>
                </a:solidFill>
              </a:defRPr>
            </a:pPr>
            <a:r>
              <a:t>C++ </a:t>
            </a:r>
            <a:r>
              <a:rPr>
                <a:solidFill>
                  <a:srgbClr val="000000"/>
                </a:solidFill>
              </a:rPr>
              <a:t>provides a set of types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400"/>
            </a:pPr>
            <a:r>
              <a:t>E.g. </a:t>
            </a:r>
            <a:r>
              <a:rPr b="1" sz="2000"/>
              <a:t>bool</a:t>
            </a:r>
            <a:r>
              <a:rPr sz="2000"/>
              <a:t>,</a:t>
            </a:r>
            <a:r>
              <a:rPr b="1" sz="2000"/>
              <a:t> char</a:t>
            </a:r>
            <a:r>
              <a:rPr b="1"/>
              <a:t>, </a:t>
            </a:r>
            <a:r>
              <a:rPr b="1" sz="2000"/>
              <a:t>int</a:t>
            </a:r>
            <a:r>
              <a:rPr b="1"/>
              <a:t>, </a:t>
            </a:r>
            <a:r>
              <a:rPr b="1" sz="2000"/>
              <a:t>double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b="1" sz="2000"/>
            </a:pPr>
            <a:r>
              <a:t>Called “</a:t>
            </a:r>
            <a:r>
              <a:rPr>
                <a:solidFill>
                  <a:srgbClr val="C00000"/>
                </a:solidFill>
              </a:rPr>
              <a:t>built-in types</a:t>
            </a:r>
            <a:r>
              <a:t>”</a:t>
            </a:r>
          </a:p>
          <a:p>
            <a:pPr marL="253546" indent="-253546">
              <a:lnSpc>
                <a:spcPct val="90000"/>
              </a:lnSpc>
              <a:buChar char="●"/>
            </a:pPr>
            <a:r>
              <a:t>C++ programmers can define new types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400"/>
            </a:pPr>
            <a:r>
              <a:t>Called “</a:t>
            </a:r>
            <a:r>
              <a:rPr>
                <a:solidFill>
                  <a:srgbClr val="C00000"/>
                </a:solidFill>
              </a:rPr>
              <a:t>user-defined types</a:t>
            </a:r>
            <a:r>
              <a:t>”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400"/>
            </a:pPr>
            <a:r>
              <a:t>We'll get to that eventually, mostly in CS2</a:t>
            </a:r>
          </a:p>
          <a:p>
            <a:pPr marL="253546" indent="-253546">
              <a:lnSpc>
                <a:spcPct val="90000"/>
              </a:lnSpc>
              <a:buChar char="●"/>
              <a:defRPr>
                <a:solidFill>
                  <a:srgbClr val="C00000"/>
                </a:solidFill>
              </a:defRPr>
            </a:pPr>
            <a:r>
              <a:t>C++ standard library </a:t>
            </a:r>
            <a:r>
              <a:rPr>
                <a:solidFill>
                  <a:srgbClr val="000000"/>
                </a:solidFill>
              </a:rPr>
              <a:t>provides a set of types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400"/>
            </a:pPr>
            <a:r>
              <a:t>E.g. </a:t>
            </a:r>
            <a:r>
              <a:rPr b="1" sz="2000"/>
              <a:t>string</a:t>
            </a:r>
            <a:r>
              <a:rPr sz="2000"/>
              <a:t>,</a:t>
            </a:r>
            <a:r>
              <a:rPr b="1" sz="2000"/>
              <a:t> vector</a:t>
            </a:r>
            <a:r>
              <a:rPr sz="2000"/>
              <a:t>,</a:t>
            </a:r>
            <a:r>
              <a:rPr b="1" sz="2000"/>
              <a:t> complex</a:t>
            </a:r>
          </a:p>
          <a:p>
            <a:pPr lvl="1" marL="547687" indent="-228600">
              <a:lnSpc>
                <a:spcPct val="90000"/>
              </a:lnSpc>
              <a:spcBef>
                <a:spcPts val="300"/>
              </a:spcBef>
              <a:buClr>
                <a:srgbClr val="9B2D1F"/>
              </a:buClr>
              <a:defRPr sz="2400"/>
            </a:pPr>
            <a:r>
              <a:t>Technically, these are user-defined types</a:t>
            </a:r>
          </a:p>
          <a:p>
            <a:pPr lvl="2" marL="822325" indent="-228600">
              <a:lnSpc>
                <a:spcPct val="90000"/>
              </a:lnSpc>
              <a:spcBef>
                <a:spcPts val="0"/>
              </a:spcBef>
              <a:buClr>
                <a:srgbClr val="E6B1AB"/>
              </a:buClr>
              <a:defRPr sz="2000"/>
            </a:pPr>
            <a:r>
              <a:t> they are built using only facilities available to every user</a:t>
            </a:r>
          </a:p>
        </p:txBody>
      </p:sp>
      <p:sp>
        <p:nvSpPr>
          <p:cNvPr id="319" name="Slide Number"/>
          <p:cNvSpPr txBox="1"/>
          <p:nvPr>
            <p:ph type="sldNum" sz="quarter" idx="4294967295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rgbClr val="D34817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/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wipe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1_Blends">
  <a:themeElements>
    <a:clrScheme name="1_Blend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Blends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1_Blend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1_Blends">
  <a:themeElements>
    <a:clrScheme name="1_Blend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Blends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1_Blend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