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 Id="rId151" Type="http://schemas.openxmlformats.org/officeDocument/2006/relationships/slide" Target="slides/slide144.xml"/><Relationship Id="rId152" Type="http://schemas.openxmlformats.org/officeDocument/2006/relationships/slide" Target="slides/slide145.xml"/><Relationship Id="rId153" Type="http://schemas.openxmlformats.org/officeDocument/2006/relationships/slide" Target="slides/slide146.xml"/><Relationship Id="rId154" Type="http://schemas.openxmlformats.org/officeDocument/2006/relationships/slide" Target="slides/slide147.xml"/><Relationship Id="rId155" Type="http://schemas.openxmlformats.org/officeDocument/2006/relationships/slide" Target="slides/slide148.xml"/><Relationship Id="rId156" Type="http://schemas.openxmlformats.org/officeDocument/2006/relationships/slide" Target="slides/slide149.xml"/><Relationship Id="rId157" Type="http://schemas.openxmlformats.org/officeDocument/2006/relationships/slide" Target="slides/slide150.xml"/><Relationship Id="rId158" Type="http://schemas.openxmlformats.org/officeDocument/2006/relationships/slide" Target="slides/slide151.xml"/><Relationship Id="rId159" Type="http://schemas.openxmlformats.org/officeDocument/2006/relationships/slide" Target="slides/slide152.xml"/><Relationship Id="rId160" Type="http://schemas.openxmlformats.org/officeDocument/2006/relationships/slide" Target="slides/slide153.xml"/><Relationship Id="rId161" Type="http://schemas.openxmlformats.org/officeDocument/2006/relationships/slide" Target="slides/slide154.xml"/><Relationship Id="rId162" Type="http://schemas.openxmlformats.org/officeDocument/2006/relationships/slide" Target="slides/slide15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ph type="sldImg"/>
          </p:nvPr>
        </p:nvSpPr>
        <p:spPr>
          <a:xfrm>
            <a:off x="1143000" y="685800"/>
            <a:ext cx="4572000" cy="3429000"/>
          </a:xfrm>
          <a:prstGeom prst="rect">
            <a:avLst/>
          </a:prstGeom>
        </p:spPr>
        <p:txBody>
          <a:bodyPr/>
          <a:lstStyle/>
          <a:p>
            <a:pPr lvl="0"/>
          </a:p>
        </p:txBody>
      </p:sp>
      <p:sp>
        <p:nvSpPr>
          <p:cNvPr id="12" name="Shape 1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0">
    <p:spTree>
      <p:nvGrpSpPr>
        <p:cNvPr id="1" name=""/>
        <p:cNvGrpSpPr/>
        <p:nvPr/>
      </p:nvGrpSpPr>
      <p:grpSpPr>
        <a:xfrm>
          <a:off x="0" y="0"/>
          <a:ext cx="0" cy="0"/>
          <a:chOff x="0" y="0"/>
          <a:chExt cx="0" cy="0"/>
        </a:xfrm>
      </p:grpSpPr>
      <p:sp>
        <p:nvSpPr>
          <p:cNvPr id="10" name="Shape 1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8496300" y="6388100"/>
            <a:ext cx="647700" cy="350662"/>
          </a:xfrm>
          <a:prstGeom prst="rect">
            <a:avLst/>
          </a:prstGeom>
          <a:ln w="12700">
            <a:miter lim="400000"/>
          </a:ln>
        </p:spPr>
        <p:txBody>
          <a:bodyPr lIns="45719" rIns="45719">
            <a:spAutoFit/>
          </a:bodyPr>
          <a:lstStyle/>
          <a:p>
            <a:pPr lvl="0">
              <a:spcBef>
                <a:spcPts val="1000"/>
              </a:spcBef>
            </a:pPr>
          </a:p>
        </p:txBody>
      </p:sp>
      <p:sp>
        <p:nvSpPr>
          <p:cNvPr id="3" name="Shape 3"/>
          <p:cNvSpPr/>
          <p:nvPr/>
        </p:nvSpPr>
        <p:spPr>
          <a:xfrm>
            <a:off x="304799" y="384175"/>
            <a:ext cx="8763002" cy="831850"/>
          </a:xfrm>
          <a:prstGeom prst="rect">
            <a:avLst/>
          </a:prstGeom>
          <a:solidFill>
            <a:srgbClr val="16669E"/>
          </a:solidFill>
          <a:ln w="12700">
            <a:miter lim="400000"/>
          </a:ln>
        </p:spPr>
        <p:txBody>
          <a:bodyPr lIns="0" tIns="0" rIns="0" bIns="0" anchor="ctr"/>
          <a:lstStyle/>
          <a:p>
            <a:pPr lvl="0" algn="ctr">
              <a:defRPr>
                <a:solidFill>
                  <a:srgbClr val="FFFFFF"/>
                </a:solidFill>
              </a:defRPr>
            </a:pPr>
          </a:p>
        </p:txBody>
      </p:sp>
      <p:sp>
        <p:nvSpPr>
          <p:cNvPr id="4" name="Shape 4"/>
          <p:cNvSpPr/>
          <p:nvPr/>
        </p:nvSpPr>
        <p:spPr>
          <a:xfrm>
            <a:off x="12700" y="38100"/>
            <a:ext cx="609600" cy="609600"/>
          </a:xfrm>
          <a:prstGeom prst="diamond">
            <a:avLst/>
          </a:prstGeom>
          <a:solidFill>
            <a:srgbClr val="CBDB2B"/>
          </a:solidFill>
          <a:ln w="12700">
            <a:miter lim="400000"/>
          </a:ln>
        </p:spPr>
        <p:txBody>
          <a:bodyPr lIns="0" tIns="0" rIns="0" bIns="0" anchor="ctr"/>
          <a:lstStyle/>
          <a:p>
            <a:pPr lvl="0" algn="ctr">
              <a:defRPr>
                <a:solidFill>
                  <a:srgbClr val="FFFFFF"/>
                </a:solidFill>
              </a:defRPr>
            </a:pPr>
          </a:p>
        </p:txBody>
      </p:sp>
      <p:sp>
        <p:nvSpPr>
          <p:cNvPr id="5" name="Shape 5"/>
          <p:cNvSpPr/>
          <p:nvPr/>
        </p:nvSpPr>
        <p:spPr>
          <a:xfrm>
            <a:off x="127000" y="152400"/>
            <a:ext cx="381000" cy="381000"/>
          </a:xfrm>
          <a:prstGeom prst="diamond">
            <a:avLst/>
          </a:prstGeom>
          <a:solidFill>
            <a:srgbClr val="16669E"/>
          </a:solidFill>
          <a:ln w="12700">
            <a:miter lim="400000"/>
          </a:ln>
        </p:spPr>
        <p:txBody>
          <a:bodyPr lIns="0" tIns="0" rIns="0" bIns="0" anchor="ctr"/>
          <a:lstStyle/>
          <a:p>
            <a:pPr lvl="0" algn="ctr">
              <a:defRPr>
                <a:solidFill>
                  <a:srgbClr val="FFFFFF"/>
                </a:solidFill>
              </a:defRPr>
            </a:pPr>
          </a:p>
        </p:txBody>
      </p:sp>
      <p:sp>
        <p:nvSpPr>
          <p:cNvPr id="6" name="Shape 6"/>
          <p:cNvSpPr/>
          <p:nvPr>
            <p:ph type="sldNum" sz="quarter" idx="2"/>
          </p:nvPr>
        </p:nvSpPr>
        <p:spPr>
          <a:xfrm>
            <a:off x="6553200" y="6245225"/>
            <a:ext cx="2133600" cy="350662"/>
          </a:xfrm>
          <a:prstGeom prst="rect">
            <a:avLst/>
          </a:prstGeom>
          <a:ln w="12700">
            <a:miter lim="400000"/>
          </a:ln>
        </p:spPr>
        <p:txBody>
          <a:bodyPr lIns="45719" rIns="45719">
            <a:spAutoFit/>
          </a:body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defRPr sz="4000">
          <a:latin typeface="Arial"/>
          <a:ea typeface="Arial"/>
          <a:cs typeface="Arial"/>
          <a:sym typeface="Arial"/>
        </a:defRPr>
      </a:lvl1pPr>
      <a:lvl2pPr>
        <a:defRPr sz="4000">
          <a:latin typeface="Arial"/>
          <a:ea typeface="Arial"/>
          <a:cs typeface="Arial"/>
          <a:sym typeface="Arial"/>
        </a:defRPr>
      </a:lvl2pPr>
      <a:lvl3pPr>
        <a:defRPr sz="4000">
          <a:latin typeface="Arial"/>
          <a:ea typeface="Arial"/>
          <a:cs typeface="Arial"/>
          <a:sym typeface="Arial"/>
        </a:defRPr>
      </a:lvl3pPr>
      <a:lvl4pPr>
        <a:defRPr sz="4000">
          <a:latin typeface="Arial"/>
          <a:ea typeface="Arial"/>
          <a:cs typeface="Arial"/>
          <a:sym typeface="Arial"/>
        </a:defRPr>
      </a:lvl4pPr>
      <a:lvl5pPr>
        <a:defRPr sz="4000">
          <a:latin typeface="Arial"/>
          <a:ea typeface="Arial"/>
          <a:cs typeface="Arial"/>
          <a:sym typeface="Arial"/>
        </a:defRPr>
      </a:lvl5pPr>
      <a:lvl6pPr indent="457200">
        <a:defRPr sz="4000">
          <a:latin typeface="Arial"/>
          <a:ea typeface="Arial"/>
          <a:cs typeface="Arial"/>
          <a:sym typeface="Arial"/>
        </a:defRPr>
      </a:lvl6pPr>
      <a:lvl7pPr indent="914400">
        <a:defRPr sz="4000">
          <a:latin typeface="Arial"/>
          <a:ea typeface="Arial"/>
          <a:cs typeface="Arial"/>
          <a:sym typeface="Arial"/>
        </a:defRPr>
      </a:lvl7pPr>
      <a:lvl8pPr indent="1371600">
        <a:defRPr sz="4000">
          <a:latin typeface="Arial"/>
          <a:ea typeface="Arial"/>
          <a:cs typeface="Arial"/>
          <a:sym typeface="Arial"/>
        </a:defRPr>
      </a:lvl8pPr>
      <a:lvl9pPr indent="1828800">
        <a:defRPr sz="4000">
          <a:latin typeface="Arial"/>
          <a:ea typeface="Arial"/>
          <a:cs typeface="Arial"/>
          <a:sym typeface="Arial"/>
        </a:defRPr>
      </a:lvl9pPr>
    </p:titleStyle>
    <p:bodyStyle>
      <a:lvl1pPr marL="342900" indent="-342900">
        <a:spcBef>
          <a:spcPts val="500"/>
        </a:spcBef>
        <a:defRPr sz="2400">
          <a:latin typeface="Arial"/>
          <a:ea typeface="Arial"/>
          <a:cs typeface="Arial"/>
          <a:sym typeface="Arial"/>
        </a:defRPr>
      </a:lvl1pPr>
      <a:lvl2pPr marL="702128" indent="-244928">
        <a:spcBef>
          <a:spcPts val="500"/>
        </a:spcBef>
        <a:buSzPct val="100000"/>
        <a:buChar char="•"/>
        <a:defRPr sz="2400">
          <a:latin typeface="Arial"/>
          <a:ea typeface="Arial"/>
          <a:cs typeface="Arial"/>
          <a:sym typeface="Arial"/>
        </a:defRPr>
      </a:lvl2pPr>
      <a:lvl3pPr marL="1143000" indent="-228600">
        <a:spcBef>
          <a:spcPts val="500"/>
        </a:spcBef>
        <a:buSzPct val="100000"/>
        <a:buChar char="–"/>
        <a:defRPr sz="2400">
          <a:latin typeface="Arial"/>
          <a:ea typeface="Arial"/>
          <a:cs typeface="Arial"/>
          <a:sym typeface="Arial"/>
        </a:defRPr>
      </a:lvl3pPr>
      <a:lvl4pPr marL="1645920" indent="-274320">
        <a:spcBef>
          <a:spcPts val="500"/>
        </a:spcBef>
        <a:buSzPct val="100000"/>
        <a:buChar char="•"/>
        <a:defRPr sz="2400">
          <a:latin typeface="Arial"/>
          <a:ea typeface="Arial"/>
          <a:cs typeface="Arial"/>
          <a:sym typeface="Arial"/>
        </a:defRPr>
      </a:lvl4pPr>
      <a:lvl5pPr marL="2133600" indent="-304800">
        <a:spcBef>
          <a:spcPts val="500"/>
        </a:spcBef>
        <a:buSzPct val="100000"/>
        <a:buChar char="–"/>
        <a:defRPr sz="2400">
          <a:latin typeface="Arial"/>
          <a:ea typeface="Arial"/>
          <a:cs typeface="Arial"/>
          <a:sym typeface="Arial"/>
        </a:defRPr>
      </a:lvl5pPr>
      <a:lvl6pPr marL="2590800" indent="-304800">
        <a:spcBef>
          <a:spcPts val="500"/>
        </a:spcBef>
        <a:buSzPct val="100000"/>
        <a:buChar char="•"/>
        <a:defRPr sz="2400">
          <a:latin typeface="Arial"/>
          <a:ea typeface="Arial"/>
          <a:cs typeface="Arial"/>
          <a:sym typeface="Arial"/>
        </a:defRPr>
      </a:lvl6pPr>
      <a:lvl7pPr marL="3048000" indent="-304800">
        <a:spcBef>
          <a:spcPts val="500"/>
        </a:spcBef>
        <a:buSzPct val="100000"/>
        <a:buChar char="•"/>
        <a:defRPr sz="2400">
          <a:latin typeface="Arial"/>
          <a:ea typeface="Arial"/>
          <a:cs typeface="Arial"/>
          <a:sym typeface="Arial"/>
        </a:defRPr>
      </a:lvl7pPr>
      <a:lvl8pPr marL="3505200" indent="-304800">
        <a:spcBef>
          <a:spcPts val="500"/>
        </a:spcBef>
        <a:buSzPct val="100000"/>
        <a:buChar char="•"/>
        <a:defRPr sz="2400">
          <a:latin typeface="Arial"/>
          <a:ea typeface="Arial"/>
          <a:cs typeface="Arial"/>
          <a:sym typeface="Arial"/>
        </a:defRPr>
      </a:lvl8pPr>
      <a:lvl9pPr marL="3962400" indent="-304800">
        <a:spcBef>
          <a:spcPts val="500"/>
        </a:spcBef>
        <a:buSzPct val="100000"/>
        <a:buChar char="•"/>
        <a:defRPr sz="2400">
          <a:latin typeface="Arial"/>
          <a:ea typeface="Arial"/>
          <a:cs typeface="Arial"/>
          <a:sym typeface="Arial"/>
        </a:defRPr>
      </a:lvl9pPr>
    </p:bodyStyle>
    <p:otherStyle>
      <a:lvl1pPr>
        <a:defRPr>
          <a:solidFill>
            <a:schemeClr val="tx1"/>
          </a:solidFill>
          <a:latin typeface="+mn-lt"/>
          <a:ea typeface="+mn-ea"/>
          <a:cs typeface="+mn-cs"/>
          <a:sym typeface="Arial"/>
        </a:defRPr>
      </a:lvl1pPr>
      <a:lvl2pPr indent="457200">
        <a:defRPr>
          <a:solidFill>
            <a:schemeClr val="tx1"/>
          </a:solidFill>
          <a:latin typeface="+mn-lt"/>
          <a:ea typeface="+mn-ea"/>
          <a:cs typeface="+mn-cs"/>
          <a:sym typeface="Arial"/>
        </a:defRPr>
      </a:lvl2pPr>
      <a:lvl3pPr indent="914400">
        <a:defRPr>
          <a:solidFill>
            <a:schemeClr val="tx1"/>
          </a:solidFill>
          <a:latin typeface="+mn-lt"/>
          <a:ea typeface="+mn-ea"/>
          <a:cs typeface="+mn-cs"/>
          <a:sym typeface="Arial"/>
        </a:defRPr>
      </a:lvl3pPr>
      <a:lvl4pPr indent="1371600">
        <a:defRPr>
          <a:solidFill>
            <a:schemeClr val="tx1"/>
          </a:solidFill>
          <a:latin typeface="+mn-lt"/>
          <a:ea typeface="+mn-ea"/>
          <a:cs typeface="+mn-cs"/>
          <a:sym typeface="Arial"/>
        </a:defRPr>
      </a:lvl4pPr>
      <a:lvl5pPr indent="1828800">
        <a:defRPr>
          <a:solidFill>
            <a:schemeClr val="tx1"/>
          </a:solidFill>
          <a:latin typeface="+mn-lt"/>
          <a:ea typeface="+mn-ea"/>
          <a:cs typeface="+mn-cs"/>
          <a:sym typeface="Arial"/>
        </a:defRPr>
      </a:lvl5pPr>
      <a:lvl6pPr>
        <a:defRPr>
          <a:solidFill>
            <a:schemeClr val="tx1"/>
          </a:solidFill>
          <a:latin typeface="+mn-lt"/>
          <a:ea typeface="+mn-ea"/>
          <a:cs typeface="+mn-cs"/>
          <a:sym typeface="Arial"/>
        </a:defRPr>
      </a:lvl6pPr>
      <a:lvl7pPr>
        <a:defRPr>
          <a:solidFill>
            <a:schemeClr val="tx1"/>
          </a:solidFill>
          <a:latin typeface="+mn-lt"/>
          <a:ea typeface="+mn-ea"/>
          <a:cs typeface="+mn-cs"/>
          <a:sym typeface="Arial"/>
        </a:defRPr>
      </a:lvl7pPr>
      <a:lvl8pPr>
        <a:defRPr>
          <a:solidFill>
            <a:schemeClr val="tx1"/>
          </a:solidFill>
          <a:latin typeface="+mn-lt"/>
          <a:ea typeface="+mn-ea"/>
          <a:cs typeface="+mn-cs"/>
          <a:sym typeface="Arial"/>
        </a:defRPr>
      </a:lvl8pPr>
      <a:lvl9pPr>
        <a:defRPr>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png"/><Relationship Id="rId3" Type="http://schemas.openxmlformats.org/officeDocument/2006/relationships/image" Target="../media/image60.png"/><Relationship Id="rId4" Type="http://schemas.openxmlformats.org/officeDocument/2006/relationships/image" Target="../media/image61.png"/></Relationships>

</file>

<file path=ppt/slides/_rels/slide10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s>

</file>

<file path=ppt/slides/_rels/slide10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s>

</file>

<file path=ppt/slides/_rels/slide10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7.png"/></Relationships>

</file>

<file path=ppt/slides/_rels/slide10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8.png"/></Relationships>

</file>

<file path=ppt/slides/_rels/slide10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9.png"/></Relationships>

</file>

<file path=ppt/slides/_rels/slide10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0.png"/><Relationship Id="rId3" Type="http://schemas.openxmlformats.org/officeDocument/2006/relationships/image" Target="../media/image71.png"/></Relationships>

</file>

<file path=ppt/slides/_rels/slide10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3.png"/></Relationships>

</file>

<file path=ppt/slides/_rels/slide1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4.png"/></Relationships>

</file>

<file path=ppt/slides/_rels/slide1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5.png"/></Relationships>

</file>

<file path=ppt/slides/_rels/slide1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6.png"/></Relationships>

</file>

<file path=ppt/slides/_rels/slide1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7.png"/><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s>

</file>

<file path=ppt/slides/_rels/slide1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2.png"/></Relationships>

</file>

<file path=ppt/slides/_rels/slide1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3.png"/><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s>

</file>

<file path=ppt/slides/_rels/slide1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7.png"/></Relationships>

</file>

<file path=ppt/slides/_rels/slide1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8.png"/><Relationship Id="rId3" Type="http://schemas.openxmlformats.org/officeDocument/2006/relationships/image" Target="../media/image89.png"/><Relationship Id="rId4" Type="http://schemas.openxmlformats.org/officeDocument/2006/relationships/image" Target="../media/image90.png"/></Relationships>

</file>

<file path=ppt/slides/_rels/slide12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1.png"/><Relationship Id="rId3" Type="http://schemas.openxmlformats.org/officeDocument/2006/relationships/image" Target="../media/image92.png"/><Relationship Id="rId4" Type="http://schemas.openxmlformats.org/officeDocument/2006/relationships/image" Target="../media/image93.png"/></Relationships>

</file>

<file path=ppt/slides/_rels/slide1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4.png"/><Relationship Id="rId3" Type="http://schemas.openxmlformats.org/officeDocument/2006/relationships/image" Target="../media/image95.png"/></Relationships>

</file>

<file path=ppt/slides/_rels/slide1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6.png"/><Relationship Id="rId3" Type="http://schemas.openxmlformats.org/officeDocument/2006/relationships/image" Target="../media/image97.png"/><Relationship Id="rId4" Type="http://schemas.openxmlformats.org/officeDocument/2006/relationships/image" Target="../media/image98.png"/></Relationships>

</file>

<file path=ppt/slides/_rels/slide1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9.png"/></Relationships>

</file>

<file path=ppt/slides/_rels/slide13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0.png"/></Relationships>

</file>

<file path=ppt/slides/_rels/slide13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1.png"/></Relationships>

</file>

<file path=ppt/slides/_rels/slide1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2.png"/></Relationships>

</file>

<file path=ppt/slides/_rels/slide1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3.png"/><Relationship Id="rId3" Type="http://schemas.openxmlformats.org/officeDocument/2006/relationships/image" Target="../media/image104.png"/></Relationships>

</file>

<file path=ppt/slides/_rels/slide1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5.png"/></Relationships>

</file>

<file path=ppt/slides/_rels/slide1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5.png"/><Relationship Id="rId3" Type="http://schemas.openxmlformats.org/officeDocument/2006/relationships/image" Target="../media/image106.png"/></Relationships>

</file>

<file path=ppt/slides/_rels/slide1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7.png"/></Relationships>

</file>

<file path=ppt/slides/_rels/slide14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8.png"/><Relationship Id="rId3" Type="http://schemas.openxmlformats.org/officeDocument/2006/relationships/image" Target="../media/image109.png"/><Relationship Id="rId4" Type="http://schemas.openxmlformats.org/officeDocument/2006/relationships/image" Target="../media/image110.png"/></Relationships>

</file>

<file path=ppt/slides/_rels/slide14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5.png"/><Relationship Id="rId3" Type="http://schemas.openxmlformats.org/officeDocument/2006/relationships/image" Target="../media/image111.png"/><Relationship Id="rId4" Type="http://schemas.openxmlformats.org/officeDocument/2006/relationships/image" Target="../media/image112.png"/><Relationship Id="rId5" Type="http://schemas.openxmlformats.org/officeDocument/2006/relationships/image" Target="../media/image113.png"/><Relationship Id="rId6" Type="http://schemas.openxmlformats.org/officeDocument/2006/relationships/image" Target="../media/image114.png"/><Relationship Id="rId7" Type="http://schemas.openxmlformats.org/officeDocument/2006/relationships/image" Target="../media/image115.png"/><Relationship Id="rId8" Type="http://schemas.openxmlformats.org/officeDocument/2006/relationships/image" Target="../media/image116.png"/><Relationship Id="rId9" Type="http://schemas.openxmlformats.org/officeDocument/2006/relationships/image" Target="../media/image117.png"/><Relationship Id="rId10" Type="http://schemas.openxmlformats.org/officeDocument/2006/relationships/image" Target="../media/image118.png"/></Relationships>

</file>

<file path=ppt/slides/_rels/slide1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9.png"/><Relationship Id="rId3" Type="http://schemas.openxmlformats.org/officeDocument/2006/relationships/image" Target="../media/image120.png"/></Relationships>

</file>

<file path=ppt/slides/_rels/slide1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5.png"/><Relationship Id="rId3" Type="http://schemas.openxmlformats.org/officeDocument/2006/relationships/image" Target="../media/image121.png"/><Relationship Id="rId4" Type="http://schemas.openxmlformats.org/officeDocument/2006/relationships/image" Target="../media/image122.png"/><Relationship Id="rId5" Type="http://schemas.openxmlformats.org/officeDocument/2006/relationships/image" Target="../media/image123.png"/><Relationship Id="rId6" Type="http://schemas.openxmlformats.org/officeDocument/2006/relationships/image" Target="../media/image124.png"/><Relationship Id="rId7" Type="http://schemas.openxmlformats.org/officeDocument/2006/relationships/image" Target="../media/image125.png"/><Relationship Id="rId8" Type="http://schemas.openxmlformats.org/officeDocument/2006/relationships/image" Target="../media/image115.png"/><Relationship Id="rId9" Type="http://schemas.openxmlformats.org/officeDocument/2006/relationships/image" Target="../media/image116.png"/><Relationship Id="rId10" Type="http://schemas.openxmlformats.org/officeDocument/2006/relationships/image" Target="../media/image117.png"/><Relationship Id="rId11" Type="http://schemas.openxmlformats.org/officeDocument/2006/relationships/image" Target="../media/image126.png"/></Relationships>

</file>

<file path=ppt/slides/_rels/slide14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7.png"/><Relationship Id="rId3" Type="http://schemas.openxmlformats.org/officeDocument/2006/relationships/image" Target="../media/image128.png"/></Relationships>

</file>

<file path=ppt/slides/_rels/slide1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9.png"/><Relationship Id="rId3" Type="http://schemas.openxmlformats.org/officeDocument/2006/relationships/image" Target="../media/image130.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1.png"/></Relationships>

</file>

<file path=ppt/slides/_rels/slide15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2.png"/></Relationships>

</file>

<file path=ppt/slides/_rels/slide15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3.png"/><Relationship Id="rId3" Type="http://schemas.openxmlformats.org/officeDocument/2006/relationships/image" Target="../media/image134.png"/></Relationships>

</file>

<file path=ppt/slides/_rels/slide15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24.png"/></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32.png"/></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 Id="rId3" Type="http://schemas.openxmlformats.org/officeDocument/2006/relationships/image" Target="../media/image34.png"/></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 Id="rId3" Type="http://schemas.openxmlformats.org/officeDocument/2006/relationships/image" Target="../media/image37.png"/></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 Id="rId3" Type="http://schemas.openxmlformats.org/officeDocument/2006/relationships/image" Target="../media/image39.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 Id="rId3" Type="http://schemas.openxmlformats.org/officeDocument/2006/relationships/image" Target="../media/image42.png"/></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8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9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 Id="rId3" Type="http://schemas.openxmlformats.org/officeDocument/2006/relationships/image" Target="../media/image51.png"/></Relationships>

</file>

<file path=ppt/slides/_rels/slide9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s>

</file>

<file path=ppt/slides/_rels/slide9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5.png"/></Relationships>

</file>

<file path=ppt/slides/_rels/slide9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 name="Picture1.jpg" descr="Picture1.jpg"/>
          <p:cNvPicPr/>
          <p:nvPr/>
        </p:nvPicPr>
        <p:blipFill>
          <a:blip r:embed="rId2">
            <a:extLst/>
          </a:blip>
          <a:stretch>
            <a:fillRect/>
          </a:stretch>
        </p:blipFill>
        <p:spPr>
          <a:xfrm>
            <a:off x="0" y="6350"/>
            <a:ext cx="9144000" cy="6178550"/>
          </a:xfrm>
          <a:prstGeom prst="rect">
            <a:avLst/>
          </a:prstGeom>
          <a:ln w="12700">
            <a:miter lim="400000"/>
          </a:ln>
        </p:spPr>
      </p:pic>
      <p:sp>
        <p:nvSpPr>
          <p:cNvPr id="15" name="Shape 15"/>
          <p:cNvSpPr/>
          <p:nvPr/>
        </p:nvSpPr>
        <p:spPr>
          <a:xfrm>
            <a:off x="2133600" y="6248400"/>
            <a:ext cx="5486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000"/>
              </a:spcBef>
            </a:pPr>
            <a:r>
              <a:rPr sz="1400"/>
              <a:t>Copyright © Cengage Learning. All rights reserved.</a:t>
            </a:r>
            <a:r>
              <a:t> </a:t>
            </a:r>
          </a:p>
        </p:txBody>
      </p:sp>
      <p:sp>
        <p:nvSpPr>
          <p:cNvPr id="16" name="Shape 16"/>
          <p:cNvSpPr/>
          <p:nvPr/>
        </p:nvSpPr>
        <p:spPr>
          <a:xfrm>
            <a:off x="6426200" y="168535"/>
            <a:ext cx="2667000" cy="39476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spcBef>
                <a:spcPts val="1600"/>
              </a:spcBef>
              <a:defRPr sz="2800">
                <a:solidFill>
                  <a:srgbClr val="FFFFFF"/>
                </a:solidFill>
                <a:latin typeface="Arial Bold"/>
                <a:ea typeface="Arial Bold"/>
                <a:cs typeface="Arial Bold"/>
                <a:sym typeface="Arial Bold"/>
              </a:defRPr>
            </a:lvl1pPr>
          </a:lstStyle>
          <a:p>
            <a:pPr lvl="0">
              <a:defRPr sz="1800">
                <a:solidFill>
                  <a:srgbClr val="000000"/>
                </a:solidFill>
              </a:defRPr>
            </a:pPr>
            <a:r>
              <a:rPr sz="2800">
                <a:solidFill>
                  <a:srgbClr val="FFFFFF"/>
                </a:solidFill>
              </a:rPr>
              <a:t>CHAPTER 4</a:t>
            </a:r>
          </a:p>
        </p:txBody>
      </p:sp>
      <p:sp>
        <p:nvSpPr>
          <p:cNvPr id="17" name="Shape 17"/>
          <p:cNvSpPr/>
          <p:nvPr/>
        </p:nvSpPr>
        <p:spPr>
          <a:xfrm>
            <a:off x="4129087" y="711200"/>
            <a:ext cx="4667251" cy="2360821"/>
          </a:xfrm>
          <a:prstGeom prst="rect">
            <a:avLst/>
          </a:prstGeom>
          <a:ln w="12700">
            <a:miter lim="400000"/>
          </a:ln>
          <a:effectLst>
            <a:outerShdw sx="100000" sy="100000" kx="0" ky="0" algn="b" rotWithShape="0" blurRad="63500" dist="38100" dir="2700000">
              <a:srgbClr val="000000">
                <a:alpha val="79998"/>
              </a:srgbClr>
            </a:outerShdw>
          </a:effectLst>
          <a:extLst>
            <a:ext uri="{C572A759-6A51-4108-AA02-DFA0A04FC94B}">
              <ma14:wrappingTextBoxFlag xmlns:ma14="http://schemas.microsoft.com/office/mac/drawingml/2011/main" val="1"/>
            </a:ext>
          </a:extLst>
        </p:spPr>
        <p:txBody>
          <a:bodyPr lIns="0" tIns="0" rIns="0" bIns="0">
            <a:spAutoFit/>
          </a:bodyPr>
          <a:lstStyle>
            <a:lvl1pPr algn="ctr">
              <a:defRPr sz="4000">
                <a:solidFill>
                  <a:srgbClr val="FFFFFF"/>
                </a:solidFill>
              </a:defRPr>
            </a:lvl1pPr>
          </a:lstStyle>
          <a:p>
            <a:pPr lvl="0">
              <a:defRPr sz="1800">
                <a:solidFill>
                  <a:srgbClr val="000000"/>
                </a:solidFill>
              </a:defRPr>
            </a:pPr>
            <a:r>
              <a:rPr sz="4000">
                <a:solidFill>
                  <a:srgbClr val="FFFFFF"/>
                </a:solidFill>
              </a:rPr>
              <a:t>ELEMENTARY NUMBER THEORY AND METHODS OF PROOF</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100">
                <a:solidFill>
                  <a:srgbClr val="FFFFFF"/>
                </a:solidFill>
              </a:rPr>
              <a:t>Example 3 – </a:t>
            </a:r>
            <a:r>
              <a:rPr i="1" sz="3100">
                <a:solidFill>
                  <a:srgbClr val="FFFFFF"/>
                </a:solidFill>
              </a:rPr>
              <a:t>Constructive Proofs of Existence</a:t>
            </a:r>
          </a:p>
        </p:txBody>
      </p:sp>
      <p:sp>
        <p:nvSpPr>
          <p:cNvPr id="50" name="Shape 5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2400">
                <a:latin typeface="Arial Bold"/>
                <a:ea typeface="Arial Bold"/>
                <a:cs typeface="Arial Bold"/>
                <a:sym typeface="Arial Bold"/>
              </a:rPr>
              <a:t>a</a:t>
            </a:r>
            <a:r>
              <a:rPr sz="2400"/>
              <a:t>. Prove the following: ∃ an even integer </a:t>
            </a:r>
            <a:r>
              <a:rPr i="1" sz="2400"/>
              <a:t>n</a:t>
            </a:r>
            <a:r>
              <a:rPr sz="2400"/>
              <a:t> that can be written in two ways as a sum of two prime numbers.</a:t>
            </a:r>
            <a:endParaRPr sz="2400"/>
          </a:p>
          <a:p>
            <a:pPr lvl="0">
              <a:defRPr sz="1800"/>
            </a:pPr>
            <a:endParaRPr sz="2400"/>
          </a:p>
          <a:p>
            <a:pPr lvl="0">
              <a:defRPr sz="1800"/>
            </a:pPr>
            <a:r>
              <a:rPr sz="2400">
                <a:latin typeface="Arial Bold"/>
                <a:ea typeface="Arial Bold"/>
                <a:cs typeface="Arial Bold"/>
                <a:sym typeface="Arial Bold"/>
              </a:rPr>
              <a:t>b</a:t>
            </a:r>
            <a:r>
              <a:rPr sz="2400"/>
              <a:t>. Suppose that </a:t>
            </a:r>
            <a:r>
              <a:rPr i="1" sz="2400"/>
              <a:t>r</a:t>
            </a:r>
            <a:r>
              <a:rPr sz="2400"/>
              <a:t> and </a:t>
            </a:r>
            <a:r>
              <a:rPr i="1" sz="2400"/>
              <a:t>s</a:t>
            </a:r>
            <a:r>
              <a:rPr sz="2400"/>
              <a:t> are integers. Prove the following: ∃ an integer </a:t>
            </a:r>
            <a:r>
              <a:rPr i="1" sz="2400"/>
              <a:t>k</a:t>
            </a:r>
            <a:r>
              <a:rPr sz="2400"/>
              <a:t> such that 22</a:t>
            </a:r>
            <a:r>
              <a:rPr i="1" sz="2400"/>
              <a:t>r</a:t>
            </a:r>
            <a:r>
              <a:rPr sz="2400"/>
              <a:t> + 18</a:t>
            </a:r>
            <a:r>
              <a:rPr i="1" sz="2400"/>
              <a:t>s</a:t>
            </a:r>
            <a:r>
              <a:rPr sz="2400"/>
              <a:t> = 2</a:t>
            </a:r>
            <a:r>
              <a:rPr i="1" sz="2400"/>
              <a:t>k</a:t>
            </a:r>
            <a:r>
              <a:rPr sz="2400"/>
              <a:t>.</a:t>
            </a:r>
            <a:endParaRPr sz="2400"/>
          </a:p>
          <a:p>
            <a:pPr lvl="0">
              <a:defRPr sz="1800"/>
            </a:pPr>
            <a:endParaRPr sz="2400"/>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0">
                                            <p:txEl>
                                              <p:pRg st="4" end="4"/>
                                            </p:txEl>
                                          </p:spTgt>
                                        </p:tgtEl>
                                        <p:attrNameLst>
                                          <p:attrName>style.visibility</p:attrName>
                                        </p:attrNameLst>
                                      </p:cBhvr>
                                      <p:to>
                                        <p:strVal val="visible"/>
                                      </p:to>
                                    </p:set>
                                    <p:anim calcmode="lin" valueType="num">
                                      <p:cBhvr>
                                        <p:cTn id="7" dur="10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5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0" grpId="1"/>
    </p:bldLst>
  </p:timing>
</p:sld>
</file>

<file path=ppt/slides/slide10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2" name="Shape 40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6 – </a:t>
            </a:r>
            <a:r>
              <a:rPr i="1" sz="4000">
                <a:solidFill>
                  <a:srgbClr val="FFFFFF"/>
                </a:solidFill>
              </a:rPr>
              <a:t>Solution</a:t>
            </a:r>
          </a:p>
        </p:txBody>
      </p:sp>
      <p:sp>
        <p:nvSpPr>
          <p:cNvPr id="403" name="Shape 40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t>Thus if you substitute 4.3.1 into 4.3.2, you will have an equation that expresses </a:t>
            </a:r>
            <a:r>
              <a:rPr i="1" sz="2400"/>
              <a:t>c</a:t>
            </a:r>
            <a:r>
              <a:rPr sz="2400"/>
              <a:t> in terms of </a:t>
            </a:r>
            <a:r>
              <a:rPr i="1" sz="2400"/>
              <a:t>a</a:t>
            </a:r>
            <a:r>
              <a:rPr sz="2400"/>
              <a:t>.</a:t>
            </a:r>
            <a:endParaRPr sz="2400"/>
          </a:p>
          <a:p>
            <a:pPr lvl="0" marL="0" indent="0">
              <a:tabLst>
                <a:tab pos="1371600" algn="l"/>
                <a:tab pos="1536700" algn="l"/>
              </a:tabLst>
              <a:defRPr sz="1800"/>
            </a:pPr>
            <a:endParaRPr sz="2400"/>
          </a:p>
          <a:p>
            <a:pPr lvl="0" marL="0" indent="0">
              <a:tabLst>
                <a:tab pos="1371600" algn="l"/>
                <a:tab pos="1536700" algn="l"/>
              </a:tabLst>
              <a:defRPr sz="1800"/>
            </a:pPr>
            <a:endParaRPr sz="2400"/>
          </a:p>
          <a:p>
            <a:pPr lvl="0" marL="0" indent="0">
              <a:tabLst>
                <a:tab pos="1371600" algn="l"/>
                <a:tab pos="1536700" algn="l"/>
              </a:tabLst>
              <a:defRPr sz="1800"/>
            </a:pPr>
            <a:endParaRPr sz="2400"/>
          </a:p>
          <a:p>
            <a:pPr lvl="0" marL="0" indent="0">
              <a:tabLst>
                <a:tab pos="1371600" algn="l"/>
                <a:tab pos="1536700" algn="l"/>
              </a:tabLst>
              <a:defRPr sz="1800"/>
            </a:pPr>
            <a:endParaRPr sz="2400"/>
          </a:p>
          <a:p>
            <a:pPr lvl="0" marL="0" indent="0">
              <a:tabLst>
                <a:tab pos="1371600" algn="l"/>
                <a:tab pos="1536700" algn="l"/>
              </a:tabLst>
              <a:defRPr sz="1800"/>
            </a:pPr>
            <a:r>
              <a:rPr sz="2400"/>
              <a:t>But (</a:t>
            </a:r>
            <a:r>
              <a:rPr i="1" sz="2400"/>
              <a:t>ar</a:t>
            </a:r>
            <a:r>
              <a:rPr sz="2400"/>
              <a:t>)</a:t>
            </a:r>
            <a:r>
              <a:rPr i="1" sz="2400"/>
              <a:t>s</a:t>
            </a:r>
            <a:r>
              <a:rPr sz="2400"/>
              <a:t> = </a:t>
            </a:r>
            <a:r>
              <a:rPr i="1" sz="2400"/>
              <a:t>a</a:t>
            </a:r>
            <a:r>
              <a:rPr sz="2400"/>
              <a:t>(</a:t>
            </a:r>
            <a:r>
              <a:rPr i="1" sz="2400"/>
              <a:t>rs</a:t>
            </a:r>
            <a:r>
              <a:rPr sz="2400"/>
              <a:t>) by the associative law for multiplication. Hence</a:t>
            </a:r>
            <a:endParaRPr sz="2400"/>
          </a:p>
          <a:p>
            <a:pPr lvl="0" marL="0" indent="0">
              <a:tabLst>
                <a:tab pos="1371600" algn="l"/>
                <a:tab pos="1536700" algn="l"/>
              </a:tabLst>
              <a:defRPr sz="1800"/>
            </a:pPr>
            <a:endParaRPr sz="2400"/>
          </a:p>
          <a:p>
            <a:pPr lvl="0" marL="0" indent="0">
              <a:tabLst>
                <a:tab pos="1371600" algn="l"/>
                <a:tab pos="1536700" algn="l"/>
              </a:tabLst>
              <a:defRPr sz="1800"/>
            </a:pPr>
            <a:endParaRPr sz="1200"/>
          </a:p>
          <a:p>
            <a:pPr lvl="0" marL="0" indent="0">
              <a:tabLst>
                <a:tab pos="1371600" algn="l"/>
                <a:tab pos="1536700" algn="l"/>
              </a:tabLst>
              <a:defRPr sz="1800"/>
            </a:pPr>
            <a:r>
              <a:rPr sz="2400"/>
              <a:t>Now you are almost finished.</a:t>
            </a:r>
          </a:p>
        </p:txBody>
      </p:sp>
      <p:sp>
        <p:nvSpPr>
          <p:cNvPr id="404" name="Shape 404"/>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405" name="image.png"/>
          <p:cNvPicPr/>
          <p:nvPr/>
        </p:nvPicPr>
        <p:blipFill>
          <a:blip r:embed="rId2">
            <a:extLst/>
          </a:blip>
          <a:stretch>
            <a:fillRect/>
          </a:stretch>
        </p:blipFill>
        <p:spPr>
          <a:xfrm>
            <a:off x="2743200" y="2667000"/>
            <a:ext cx="3314700" cy="433388"/>
          </a:xfrm>
          <a:prstGeom prst="rect">
            <a:avLst/>
          </a:prstGeom>
          <a:ln w="12700">
            <a:miter lim="400000"/>
          </a:ln>
        </p:spPr>
      </p:pic>
      <p:pic>
        <p:nvPicPr>
          <p:cNvPr id="406" name="image.png"/>
          <p:cNvPicPr/>
          <p:nvPr/>
        </p:nvPicPr>
        <p:blipFill>
          <a:blip r:embed="rId3">
            <a:extLst/>
          </a:blip>
          <a:stretch>
            <a:fillRect/>
          </a:stretch>
        </p:blipFill>
        <p:spPr>
          <a:xfrm>
            <a:off x="2998787" y="3352800"/>
            <a:ext cx="3052763" cy="381000"/>
          </a:xfrm>
          <a:prstGeom prst="rect">
            <a:avLst/>
          </a:prstGeom>
          <a:ln w="12700">
            <a:miter lim="400000"/>
          </a:ln>
        </p:spPr>
      </p:pic>
      <p:pic>
        <p:nvPicPr>
          <p:cNvPr id="407" name="image.png"/>
          <p:cNvPicPr/>
          <p:nvPr/>
        </p:nvPicPr>
        <p:blipFill>
          <a:blip r:embed="rId4">
            <a:extLst/>
          </a:blip>
          <a:stretch>
            <a:fillRect/>
          </a:stretch>
        </p:blipFill>
        <p:spPr>
          <a:xfrm>
            <a:off x="3856037" y="4876800"/>
            <a:ext cx="1433513" cy="3429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06"/>
                                        </p:tgtEl>
                                        <p:attrNameLst>
                                          <p:attrName>style.visibility</p:attrName>
                                        </p:attrNameLst>
                                      </p:cBhvr>
                                      <p:to>
                                        <p:strVal val="visible"/>
                                      </p:to>
                                    </p:set>
                                    <p:anim calcmode="lin" valueType="num">
                                      <p:cBhvr>
                                        <p:cTn id="7" dur="1000" fill="hold"/>
                                        <p:tgtEl>
                                          <p:spTgt spid="406"/>
                                        </p:tgtEl>
                                        <p:attrNameLst>
                                          <p:attrName>ppt_x</p:attrName>
                                        </p:attrNameLst>
                                      </p:cBhvr>
                                      <p:tavLst>
                                        <p:tav tm="0">
                                          <p:val>
                                            <p:strVal val="#ppt_x"/>
                                          </p:val>
                                        </p:tav>
                                        <p:tav tm="100000">
                                          <p:val>
                                            <p:strVal val="#ppt_x"/>
                                          </p:val>
                                        </p:tav>
                                      </p:tavLst>
                                    </p:anim>
                                    <p:anim calcmode="lin" valueType="num">
                                      <p:cBhvr>
                                        <p:cTn id="8" dur="1000" fill="hold"/>
                                        <p:tgtEl>
                                          <p:spTgt spid="4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403">
                                            <p:txEl>
                                              <p:pRg st="5" end="5"/>
                                            </p:txEl>
                                          </p:spTgt>
                                        </p:tgtEl>
                                        <p:attrNameLst>
                                          <p:attrName>style.visibility</p:attrName>
                                        </p:attrNameLst>
                                      </p:cBhvr>
                                      <p:to>
                                        <p:strVal val="visible"/>
                                      </p:to>
                                    </p:set>
                                    <p:anim calcmode="lin" valueType="num">
                                      <p:cBhvr>
                                        <p:cTn id="13" dur="1000" fill="hold"/>
                                        <p:tgtEl>
                                          <p:spTgt spid="40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403">
                                            <p:txEl>
                                              <p:pRg st="5" end="5"/>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nodeType="afterEffect" presetClass="entr" presetSubtype="4" presetID="2" grpId="3" fill="hold">
                                  <p:stCondLst>
                                    <p:cond delay="0"/>
                                  </p:stCondLst>
                                  <p:iterate type="el" backwards="0">
                                    <p:tmAbs val="0"/>
                                  </p:iterate>
                                  <p:childTnLst>
                                    <p:set>
                                      <p:cBhvr>
                                        <p:cTn id="17" fill="hold"/>
                                        <p:tgtEl>
                                          <p:spTgt spid="407"/>
                                        </p:tgtEl>
                                        <p:attrNameLst>
                                          <p:attrName>style.visibility</p:attrName>
                                        </p:attrNameLst>
                                      </p:cBhvr>
                                      <p:to>
                                        <p:strVal val="visible"/>
                                      </p:to>
                                    </p:set>
                                    <p:anim calcmode="lin" valueType="num">
                                      <p:cBhvr>
                                        <p:cTn id="18" dur="1000" fill="hold"/>
                                        <p:tgtEl>
                                          <p:spTgt spid="407"/>
                                        </p:tgtEl>
                                        <p:attrNameLst>
                                          <p:attrName>ppt_x</p:attrName>
                                        </p:attrNameLst>
                                      </p:cBhvr>
                                      <p:tavLst>
                                        <p:tav tm="0">
                                          <p:val>
                                            <p:strVal val="#ppt_x"/>
                                          </p:val>
                                        </p:tav>
                                        <p:tav tm="100000">
                                          <p:val>
                                            <p:strVal val="#ppt_x"/>
                                          </p:val>
                                        </p:tav>
                                      </p:tavLst>
                                    </p:anim>
                                    <p:anim calcmode="lin" valueType="num">
                                      <p:cBhvr>
                                        <p:cTn id="19" dur="1000" fill="hold"/>
                                        <p:tgtEl>
                                          <p:spTgt spid="407"/>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nodeType="afterEffect" presetClass="entr" presetSubtype="4" presetID="2" grpId="2" fill="hold">
                                  <p:stCondLst>
                                    <p:cond delay="0"/>
                                  </p:stCondLst>
                                  <p:iterate type="el" backwards="0">
                                    <p:tmAbs val="0"/>
                                  </p:iterate>
                                  <p:childTnLst>
                                    <p:set>
                                      <p:cBhvr>
                                        <p:cTn id="22" fill="hold"/>
                                        <p:tgtEl>
                                          <p:spTgt spid="403">
                                            <p:txEl>
                                              <p:pRg st="6" end="6"/>
                                            </p:txEl>
                                          </p:spTgt>
                                        </p:tgtEl>
                                        <p:attrNameLst>
                                          <p:attrName>style.visibility</p:attrName>
                                        </p:attrNameLst>
                                      </p:cBhvr>
                                      <p:to>
                                        <p:strVal val="visible"/>
                                      </p:to>
                                    </p:set>
                                    <p:anim calcmode="lin" valueType="num">
                                      <p:cBhvr>
                                        <p:cTn id="23" dur="1000" fill="hold"/>
                                        <p:tgtEl>
                                          <p:spTgt spid="40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403">
                                            <p:txEl>
                                              <p:pRg st="6" end="6"/>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nodeType="afterEffect" presetClass="entr" presetSubtype="4" presetID="2" grpId="2" fill="hold">
                                  <p:stCondLst>
                                    <p:cond delay="0"/>
                                  </p:stCondLst>
                                  <p:iterate type="el" backwards="0">
                                    <p:tmAbs val="0"/>
                                  </p:iterate>
                                  <p:childTnLst>
                                    <p:set>
                                      <p:cBhvr>
                                        <p:cTn id="27" fill="hold"/>
                                        <p:tgtEl>
                                          <p:spTgt spid="403">
                                            <p:txEl>
                                              <p:pRg st="7" end="7"/>
                                            </p:txEl>
                                          </p:spTgt>
                                        </p:tgtEl>
                                        <p:attrNameLst>
                                          <p:attrName>style.visibility</p:attrName>
                                        </p:attrNameLst>
                                      </p:cBhvr>
                                      <p:to>
                                        <p:strVal val="visible"/>
                                      </p:to>
                                    </p:set>
                                    <p:anim calcmode="lin" valueType="num">
                                      <p:cBhvr>
                                        <p:cTn id="28" dur="1000" fill="hold"/>
                                        <p:tgtEl>
                                          <p:spTgt spid="40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403">
                                            <p:txEl>
                                              <p:pRg st="7" end="7"/>
                                            </p:txEl>
                                          </p:spTgt>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nodeType="afterEffect" presetClass="entr" presetSubtype="4" presetID="2" grpId="2" fill="hold">
                                  <p:stCondLst>
                                    <p:cond delay="0"/>
                                  </p:stCondLst>
                                  <p:iterate type="el" backwards="0">
                                    <p:tmAbs val="0"/>
                                  </p:iterate>
                                  <p:childTnLst>
                                    <p:set>
                                      <p:cBhvr>
                                        <p:cTn id="32" fill="hold"/>
                                        <p:tgtEl>
                                          <p:spTgt spid="403">
                                            <p:txEl>
                                              <p:pRg st="8" end="8"/>
                                            </p:txEl>
                                          </p:spTgt>
                                        </p:tgtEl>
                                        <p:attrNameLst>
                                          <p:attrName>style.visibility</p:attrName>
                                        </p:attrNameLst>
                                      </p:cBhvr>
                                      <p:to>
                                        <p:strVal val="visible"/>
                                      </p:to>
                                    </p:set>
                                    <p:anim calcmode="lin" valueType="num">
                                      <p:cBhvr>
                                        <p:cTn id="33" dur="1000" fill="hold"/>
                                        <p:tgtEl>
                                          <p:spTgt spid="40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40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7" grpId="3"/>
      <p:bldP build="whole" bldLvl="1" animBg="1" rev="0" advAuto="0" spid="406" grpId="1"/>
      <p:bldP build="p" bldLvl="5" animBg="1" rev="0" advAuto="0" spid="403" grpId="2"/>
    </p:bldLst>
  </p:timing>
</p:sld>
</file>

<file path=ppt/slides/slide10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9" name="Shape 40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6 – </a:t>
            </a:r>
            <a:r>
              <a:rPr i="1" sz="4000">
                <a:solidFill>
                  <a:srgbClr val="FFFFFF"/>
                </a:solidFill>
              </a:rPr>
              <a:t>Solution</a:t>
            </a:r>
          </a:p>
        </p:txBody>
      </p:sp>
      <p:sp>
        <p:nvSpPr>
          <p:cNvPr id="410" name="Shape 41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t>You have expressed </a:t>
            </a:r>
            <a:r>
              <a:rPr i="1" sz="2400"/>
              <a:t>c</a:t>
            </a:r>
            <a:r>
              <a:rPr sz="2400"/>
              <a:t> as </a:t>
            </a:r>
            <a:r>
              <a:rPr i="1" sz="2400"/>
              <a:t>a </a:t>
            </a:r>
            <a:r>
              <a:rPr sz="2000">
                <a:latin typeface="Wingdings 2"/>
                <a:ea typeface="Wingdings 2"/>
                <a:cs typeface="Wingdings 2"/>
                <a:sym typeface="Wingdings 2"/>
              </a:rPr>
              <a:t>●</a:t>
            </a:r>
            <a:r>
              <a:rPr sz="2400"/>
              <a:t> (something). It remains only to verify that that something is an integer. But of course it is, because it is a product of two integers.</a:t>
            </a:r>
            <a:endParaRPr sz="2400"/>
          </a:p>
        </p:txBody>
      </p:sp>
      <p:sp>
        <p:nvSpPr>
          <p:cNvPr id="411" name="Shape 411"/>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412" name="image.png"/>
          <p:cNvPicPr/>
          <p:nvPr/>
        </p:nvPicPr>
        <p:blipFill>
          <a:blip r:embed="rId2">
            <a:extLst/>
          </a:blip>
          <a:stretch>
            <a:fillRect/>
          </a:stretch>
        </p:blipFill>
        <p:spPr>
          <a:xfrm>
            <a:off x="457200" y="3886200"/>
            <a:ext cx="8289925" cy="9747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10"/>
                                        </p:tgtEl>
                                        <p:attrNameLst>
                                          <p:attrName>style.visibility</p:attrName>
                                        </p:attrNameLst>
                                      </p:cBhvr>
                                      <p:to>
                                        <p:strVal val="visible"/>
                                      </p:to>
                                    </p:set>
                                    <p:anim calcmode="lin" valueType="num">
                                      <p:cBhvr>
                                        <p:cTn id="7" dur="1000" fill="hold"/>
                                        <p:tgtEl>
                                          <p:spTgt spid="410"/>
                                        </p:tgtEl>
                                        <p:attrNameLst>
                                          <p:attrName>ppt_x</p:attrName>
                                        </p:attrNameLst>
                                      </p:cBhvr>
                                      <p:tavLst>
                                        <p:tav tm="0">
                                          <p:val>
                                            <p:strVal val="#ppt_x"/>
                                          </p:val>
                                        </p:tav>
                                        <p:tav tm="100000">
                                          <p:val>
                                            <p:strVal val="#ppt_x"/>
                                          </p:val>
                                        </p:tav>
                                      </p:tavLst>
                                    </p:anim>
                                    <p:anim calcmode="lin" valueType="num">
                                      <p:cBhvr>
                                        <p:cTn id="8" dur="1000" fill="hold"/>
                                        <p:tgtEl>
                                          <p:spTgt spid="4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412"/>
                                        </p:tgtEl>
                                        <p:attrNameLst>
                                          <p:attrName>style.visibility</p:attrName>
                                        </p:attrNameLst>
                                      </p:cBhvr>
                                      <p:to>
                                        <p:strVal val="visible"/>
                                      </p:to>
                                    </p:set>
                                    <p:anim calcmode="lin" valueType="num">
                                      <p:cBhvr>
                                        <p:cTn id="12" dur="1000" fill="hold"/>
                                        <p:tgtEl>
                                          <p:spTgt spid="412"/>
                                        </p:tgtEl>
                                        <p:attrNameLst>
                                          <p:attrName>ppt_x</p:attrName>
                                        </p:attrNameLst>
                                      </p:cBhvr>
                                      <p:tavLst>
                                        <p:tav tm="0">
                                          <p:val>
                                            <p:strVal val="#ppt_x"/>
                                          </p:val>
                                        </p:tav>
                                        <p:tav tm="100000">
                                          <p:val>
                                            <p:strVal val="#ppt_x"/>
                                          </p:val>
                                        </p:tav>
                                      </p:tavLst>
                                    </p:anim>
                                    <p:anim calcmode="lin" valueType="num">
                                      <p:cBhvr>
                                        <p:cTn id="13" dur="1000" fill="hold"/>
                                        <p:tgtEl>
                                          <p:spTgt spid="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0" grpId="1"/>
      <p:bldP build="whole" bldLvl="1" animBg="1" rev="0" advAuto="0" spid="412" grpId="2"/>
    </p:bldLst>
  </p:timing>
</p:sld>
</file>

<file path=ppt/slides/slide10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4" name="Shape 41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6 – </a:t>
            </a:r>
            <a:r>
              <a:rPr i="1" sz="4000">
                <a:solidFill>
                  <a:srgbClr val="FFFFFF"/>
                </a:solidFill>
              </a:rPr>
              <a:t>Solution</a:t>
            </a:r>
          </a:p>
        </p:txBody>
      </p:sp>
      <p:sp>
        <p:nvSpPr>
          <p:cNvPr id="415" name="Shape 41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latin typeface="Arial Bold"/>
                <a:ea typeface="Arial Bold"/>
                <a:cs typeface="Arial Bold"/>
                <a:sym typeface="Arial Bold"/>
              </a:rPr>
              <a:t>Proof:</a:t>
            </a:r>
            <a:br>
              <a:rPr sz="2400">
                <a:latin typeface="Arial Bold"/>
                <a:ea typeface="Arial Bold"/>
                <a:cs typeface="Arial Bold"/>
                <a:sym typeface="Arial Bold"/>
              </a:rPr>
            </a:br>
            <a:r>
              <a:rPr sz="2400"/>
              <a:t>Suppose </a:t>
            </a:r>
            <a:r>
              <a:rPr i="1" sz="2400"/>
              <a:t>a</a:t>
            </a:r>
            <a:r>
              <a:rPr sz="2400"/>
              <a:t>, </a:t>
            </a:r>
            <a:r>
              <a:rPr i="1" sz="2400"/>
              <a:t>b</a:t>
            </a:r>
            <a:r>
              <a:rPr sz="2400"/>
              <a:t>, and </a:t>
            </a:r>
            <a:r>
              <a:rPr i="1" sz="2400"/>
              <a:t>c</a:t>
            </a:r>
            <a:r>
              <a:rPr sz="2400"/>
              <a:t> are </a:t>
            </a:r>
            <a:r>
              <a:rPr i="1" sz="2400"/>
              <a:t>[particular but arbitrarily chosen] </a:t>
            </a:r>
            <a:r>
              <a:rPr sz="2400"/>
              <a:t>integers such that </a:t>
            </a:r>
            <a:r>
              <a:rPr i="1" sz="2400"/>
              <a:t>a</a:t>
            </a:r>
            <a:r>
              <a:rPr sz="2400"/>
              <a:t> divides </a:t>
            </a:r>
            <a:r>
              <a:rPr i="1" sz="2400"/>
              <a:t>b</a:t>
            </a:r>
            <a:r>
              <a:rPr sz="2400"/>
              <a:t> and </a:t>
            </a:r>
            <a:r>
              <a:rPr i="1" sz="2400"/>
              <a:t>b</a:t>
            </a:r>
            <a:r>
              <a:rPr sz="2400"/>
              <a:t> divides </a:t>
            </a:r>
            <a:r>
              <a:rPr i="1" sz="2400"/>
              <a:t>c</a:t>
            </a:r>
            <a:r>
              <a:rPr sz="2400"/>
              <a:t>. </a:t>
            </a:r>
            <a:r>
              <a:rPr i="1" sz="2400"/>
              <a:t>[We must show that a divides c.] </a:t>
            </a:r>
            <a:r>
              <a:rPr sz="2400"/>
              <a:t>By definition of divisibility,</a:t>
            </a:r>
            <a:endParaRPr sz="2400"/>
          </a:p>
          <a:p>
            <a:pPr lvl="0" marL="0" indent="0">
              <a:tabLst>
                <a:tab pos="1371600" algn="l"/>
                <a:tab pos="1536700" algn="l"/>
              </a:tabLst>
              <a:defRPr sz="1800"/>
            </a:pPr>
            <a:endParaRPr sz="2400"/>
          </a:p>
          <a:p>
            <a:pPr lvl="0" marL="0" indent="0">
              <a:tabLst>
                <a:tab pos="1371600" algn="l"/>
                <a:tab pos="1536700" algn="l"/>
              </a:tabLst>
              <a:defRPr sz="1800"/>
            </a:pPr>
            <a:r>
              <a:rPr i="1" sz="2400"/>
              <a:t>	</a:t>
            </a:r>
            <a:endParaRPr i="1" sz="2400"/>
          </a:p>
          <a:p>
            <a:pPr lvl="0" marL="0" indent="0">
              <a:tabLst>
                <a:tab pos="1371600" algn="l"/>
                <a:tab pos="1536700" algn="l"/>
              </a:tabLst>
              <a:defRPr sz="1800"/>
            </a:pPr>
            <a:endParaRPr i="1" sz="2400"/>
          </a:p>
          <a:p>
            <a:pPr lvl="0" marL="0" indent="0">
              <a:tabLst>
                <a:tab pos="1371600" algn="l"/>
                <a:tab pos="1536700" algn="l"/>
              </a:tabLst>
              <a:defRPr sz="1800"/>
            </a:pPr>
            <a:r>
              <a:rPr sz="2400"/>
              <a:t>By substitution</a:t>
            </a:r>
          </a:p>
        </p:txBody>
      </p:sp>
      <p:sp>
        <p:nvSpPr>
          <p:cNvPr id="416" name="Shape 416"/>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417" name="image.png"/>
          <p:cNvPicPr/>
          <p:nvPr/>
        </p:nvPicPr>
        <p:blipFill>
          <a:blip r:embed="rId2">
            <a:extLst/>
          </a:blip>
          <a:stretch>
            <a:fillRect/>
          </a:stretch>
        </p:blipFill>
        <p:spPr>
          <a:xfrm>
            <a:off x="3429000" y="4724400"/>
            <a:ext cx="1095375" cy="414338"/>
          </a:xfrm>
          <a:prstGeom prst="rect">
            <a:avLst/>
          </a:prstGeom>
          <a:ln w="12700">
            <a:miter lim="400000"/>
          </a:ln>
        </p:spPr>
      </p:pic>
      <p:pic>
        <p:nvPicPr>
          <p:cNvPr id="418" name="image.png"/>
          <p:cNvPicPr/>
          <p:nvPr/>
        </p:nvPicPr>
        <p:blipFill>
          <a:blip r:embed="rId3">
            <a:extLst/>
          </a:blip>
          <a:stretch>
            <a:fillRect/>
          </a:stretch>
        </p:blipFill>
        <p:spPr>
          <a:xfrm>
            <a:off x="3698875" y="5257800"/>
            <a:ext cx="1066800" cy="381000"/>
          </a:xfrm>
          <a:prstGeom prst="rect">
            <a:avLst/>
          </a:prstGeom>
          <a:ln w="12700">
            <a:miter lim="400000"/>
          </a:ln>
        </p:spPr>
      </p:pic>
      <p:pic>
        <p:nvPicPr>
          <p:cNvPr id="419" name="image.png"/>
          <p:cNvPicPr/>
          <p:nvPr/>
        </p:nvPicPr>
        <p:blipFill>
          <a:blip r:embed="rId4">
            <a:extLst/>
          </a:blip>
          <a:stretch>
            <a:fillRect/>
          </a:stretch>
        </p:blipFill>
        <p:spPr>
          <a:xfrm>
            <a:off x="3733800" y="5791200"/>
            <a:ext cx="2971800" cy="395288"/>
          </a:xfrm>
          <a:prstGeom prst="rect">
            <a:avLst/>
          </a:prstGeom>
          <a:ln w="12700">
            <a:miter lim="400000"/>
          </a:ln>
        </p:spPr>
      </p:pic>
      <p:pic>
        <p:nvPicPr>
          <p:cNvPr id="420" name="image.png"/>
          <p:cNvPicPr/>
          <p:nvPr/>
        </p:nvPicPr>
        <p:blipFill>
          <a:blip r:embed="rId5">
            <a:extLst/>
          </a:blip>
          <a:stretch>
            <a:fillRect/>
          </a:stretch>
        </p:blipFill>
        <p:spPr>
          <a:xfrm>
            <a:off x="1524000" y="3581400"/>
            <a:ext cx="6197600" cy="32067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15"/>
                                        </p:tgtEl>
                                        <p:attrNameLst>
                                          <p:attrName>style.visibility</p:attrName>
                                        </p:attrNameLst>
                                      </p:cBhvr>
                                      <p:to>
                                        <p:strVal val="visible"/>
                                      </p:to>
                                    </p:set>
                                    <p:anim calcmode="lin" valueType="num">
                                      <p:cBhvr>
                                        <p:cTn id="7" dur="1000" fill="hold"/>
                                        <p:tgtEl>
                                          <p:spTgt spid="415"/>
                                        </p:tgtEl>
                                        <p:attrNameLst>
                                          <p:attrName>ppt_x</p:attrName>
                                        </p:attrNameLst>
                                      </p:cBhvr>
                                      <p:tavLst>
                                        <p:tav tm="0">
                                          <p:val>
                                            <p:strVal val="#ppt_x"/>
                                          </p:val>
                                        </p:tav>
                                        <p:tav tm="100000">
                                          <p:val>
                                            <p:strVal val="#ppt_x"/>
                                          </p:val>
                                        </p:tav>
                                      </p:tavLst>
                                    </p:anim>
                                    <p:anim calcmode="lin" valueType="num">
                                      <p:cBhvr>
                                        <p:cTn id="8" dur="1000" fill="hold"/>
                                        <p:tgtEl>
                                          <p:spTgt spid="4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417"/>
                                        </p:tgtEl>
                                        <p:attrNameLst>
                                          <p:attrName>style.visibility</p:attrName>
                                        </p:attrNameLst>
                                      </p:cBhvr>
                                      <p:to>
                                        <p:strVal val="visible"/>
                                      </p:to>
                                    </p:set>
                                    <p:anim calcmode="lin" valueType="num">
                                      <p:cBhvr>
                                        <p:cTn id="12" dur="1000" fill="hold"/>
                                        <p:tgtEl>
                                          <p:spTgt spid="417"/>
                                        </p:tgtEl>
                                        <p:attrNameLst>
                                          <p:attrName>ppt_x</p:attrName>
                                        </p:attrNameLst>
                                      </p:cBhvr>
                                      <p:tavLst>
                                        <p:tav tm="0">
                                          <p:val>
                                            <p:strVal val="#ppt_x"/>
                                          </p:val>
                                        </p:tav>
                                        <p:tav tm="100000">
                                          <p:val>
                                            <p:strVal val="#ppt_x"/>
                                          </p:val>
                                        </p:tav>
                                      </p:tavLst>
                                    </p:anim>
                                    <p:anim calcmode="lin" valueType="num">
                                      <p:cBhvr>
                                        <p:cTn id="13" dur="1000" fill="hold"/>
                                        <p:tgtEl>
                                          <p:spTgt spid="4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3" fill="hold">
                                  <p:stCondLst>
                                    <p:cond delay="0"/>
                                  </p:stCondLst>
                                  <p:iterate type="el" backwards="0">
                                    <p:tmAbs val="0"/>
                                  </p:iterate>
                                  <p:childTnLst>
                                    <p:set>
                                      <p:cBhvr>
                                        <p:cTn id="17" fill="hold"/>
                                        <p:tgtEl>
                                          <p:spTgt spid="418"/>
                                        </p:tgtEl>
                                        <p:attrNameLst>
                                          <p:attrName>style.visibility</p:attrName>
                                        </p:attrNameLst>
                                      </p:cBhvr>
                                      <p:to>
                                        <p:strVal val="visible"/>
                                      </p:to>
                                    </p:set>
                                    <p:anim calcmode="lin" valueType="num">
                                      <p:cBhvr>
                                        <p:cTn id="18" dur="1000" fill="hold"/>
                                        <p:tgtEl>
                                          <p:spTgt spid="418"/>
                                        </p:tgtEl>
                                        <p:attrNameLst>
                                          <p:attrName>ppt_x</p:attrName>
                                        </p:attrNameLst>
                                      </p:cBhvr>
                                      <p:tavLst>
                                        <p:tav tm="0">
                                          <p:val>
                                            <p:strVal val="#ppt_x"/>
                                          </p:val>
                                        </p:tav>
                                        <p:tav tm="100000">
                                          <p:val>
                                            <p:strVal val="#ppt_x"/>
                                          </p:val>
                                        </p:tav>
                                      </p:tavLst>
                                    </p:anim>
                                    <p:anim calcmode="lin" valueType="num">
                                      <p:cBhvr>
                                        <p:cTn id="19" dur="1000" fill="hold"/>
                                        <p:tgtEl>
                                          <p:spTgt spid="4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4" presetID="2" grpId="4" fill="hold">
                                  <p:stCondLst>
                                    <p:cond delay="0"/>
                                  </p:stCondLst>
                                  <p:iterate type="el" backwards="0">
                                    <p:tmAbs val="0"/>
                                  </p:iterate>
                                  <p:childTnLst>
                                    <p:set>
                                      <p:cBhvr>
                                        <p:cTn id="23" fill="hold"/>
                                        <p:tgtEl>
                                          <p:spTgt spid="419"/>
                                        </p:tgtEl>
                                        <p:attrNameLst>
                                          <p:attrName>style.visibility</p:attrName>
                                        </p:attrNameLst>
                                      </p:cBhvr>
                                      <p:to>
                                        <p:strVal val="visible"/>
                                      </p:to>
                                    </p:set>
                                    <p:anim calcmode="lin" valueType="num">
                                      <p:cBhvr>
                                        <p:cTn id="24" dur="1000" fill="hold"/>
                                        <p:tgtEl>
                                          <p:spTgt spid="419"/>
                                        </p:tgtEl>
                                        <p:attrNameLst>
                                          <p:attrName>ppt_x</p:attrName>
                                        </p:attrNameLst>
                                      </p:cBhvr>
                                      <p:tavLst>
                                        <p:tav tm="0">
                                          <p:val>
                                            <p:strVal val="#ppt_x"/>
                                          </p:val>
                                        </p:tav>
                                        <p:tav tm="100000">
                                          <p:val>
                                            <p:strVal val="#ppt_x"/>
                                          </p:val>
                                        </p:tav>
                                      </p:tavLst>
                                    </p:anim>
                                    <p:anim calcmode="lin" valueType="num">
                                      <p:cBhvr>
                                        <p:cTn id="25" dur="1000" fill="hold"/>
                                        <p:tgtEl>
                                          <p:spTgt spid="4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7" grpId="2"/>
      <p:bldP build="whole" bldLvl="1" animBg="1" rev="0" advAuto="0" spid="415" grpId="1"/>
      <p:bldP build="whole" bldLvl="1" animBg="1" rev="0" advAuto="0" spid="419" grpId="4"/>
      <p:bldP build="whole" bldLvl="1" animBg="1" rev="0" advAuto="0" spid="418" grpId="3"/>
    </p:bldLst>
  </p:timing>
</p:sld>
</file>

<file path=ppt/slides/slide10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2" name="Shape 42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6 – </a:t>
            </a:r>
            <a:r>
              <a:rPr i="1" sz="4000">
                <a:solidFill>
                  <a:srgbClr val="FFFFFF"/>
                </a:solidFill>
              </a:rPr>
              <a:t>Solution</a:t>
            </a:r>
          </a:p>
        </p:txBody>
      </p:sp>
      <p:sp>
        <p:nvSpPr>
          <p:cNvPr id="423" name="Shape 42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t>Let </a:t>
            </a:r>
            <a:r>
              <a:rPr i="1" sz="2400"/>
              <a:t>k</a:t>
            </a:r>
            <a:r>
              <a:rPr sz="2400"/>
              <a:t> = </a:t>
            </a:r>
            <a:r>
              <a:rPr i="1" sz="2400"/>
              <a:t>rs</a:t>
            </a:r>
            <a:r>
              <a:rPr sz="2400"/>
              <a:t>. Then </a:t>
            </a:r>
            <a:r>
              <a:rPr i="1" sz="2400"/>
              <a:t>k</a:t>
            </a:r>
            <a:r>
              <a:rPr sz="2400"/>
              <a:t> is an integer since it is a product of integers, and therefore</a:t>
            </a:r>
            <a:endParaRPr sz="2400"/>
          </a:p>
          <a:p>
            <a:pPr lvl="0" marL="0" indent="0">
              <a:tabLst>
                <a:tab pos="1371600" algn="l"/>
                <a:tab pos="1536700" algn="l"/>
              </a:tabLst>
              <a:defRPr sz="1800"/>
            </a:pPr>
            <a:endParaRPr sz="2400"/>
          </a:p>
          <a:p>
            <a:pPr lvl="0" marL="0" indent="0" algn="ctr">
              <a:tabLst>
                <a:tab pos="1371600" algn="l"/>
                <a:tab pos="1536700" algn="l"/>
              </a:tabLst>
              <a:defRPr sz="1800"/>
            </a:pPr>
            <a:endParaRPr sz="2400"/>
          </a:p>
          <a:p>
            <a:pPr lvl="0" marL="0" indent="0" algn="ctr">
              <a:tabLst>
                <a:tab pos="1371600" algn="l"/>
                <a:tab pos="1536700" algn="l"/>
              </a:tabLst>
              <a:defRPr sz="1800"/>
            </a:pPr>
            <a:endParaRPr sz="2400"/>
          </a:p>
          <a:p>
            <a:pPr lvl="0" marL="0" indent="0">
              <a:tabLst>
                <a:tab pos="1371600" algn="l"/>
                <a:tab pos="1536700" algn="l"/>
              </a:tabLst>
              <a:defRPr sz="1800"/>
            </a:pPr>
            <a:r>
              <a:rPr sz="2400"/>
              <a:t>Thus </a:t>
            </a:r>
            <a:r>
              <a:rPr i="1" sz="2400"/>
              <a:t>a</a:t>
            </a:r>
            <a:r>
              <a:rPr sz="2400"/>
              <a:t> divides</a:t>
            </a:r>
            <a:r>
              <a:rPr i="1" sz="2400"/>
              <a:t> c </a:t>
            </a:r>
            <a:r>
              <a:rPr sz="2400"/>
              <a:t>by definition of divisibility. </a:t>
            </a:r>
            <a:r>
              <a:rPr i="1" sz="2400"/>
              <a:t>[This is what was to be shown.]</a:t>
            </a:r>
          </a:p>
        </p:txBody>
      </p:sp>
      <p:sp>
        <p:nvSpPr>
          <p:cNvPr id="424" name="Shape 424"/>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425" name="image.png"/>
          <p:cNvPicPr/>
          <p:nvPr/>
        </p:nvPicPr>
        <p:blipFill>
          <a:blip r:embed="rId2">
            <a:extLst/>
          </a:blip>
          <a:stretch>
            <a:fillRect/>
          </a:stretch>
        </p:blipFill>
        <p:spPr>
          <a:xfrm>
            <a:off x="2982912" y="2755900"/>
            <a:ext cx="3875088" cy="40163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23"/>
                                        </p:tgtEl>
                                        <p:attrNameLst>
                                          <p:attrName>style.visibility</p:attrName>
                                        </p:attrNameLst>
                                      </p:cBhvr>
                                      <p:to>
                                        <p:strVal val="visible"/>
                                      </p:to>
                                    </p:set>
                                    <p:anim calcmode="lin" valueType="num">
                                      <p:cBhvr>
                                        <p:cTn id="7" dur="1000" fill="hold"/>
                                        <p:tgtEl>
                                          <p:spTgt spid="423"/>
                                        </p:tgtEl>
                                        <p:attrNameLst>
                                          <p:attrName>ppt_x</p:attrName>
                                        </p:attrNameLst>
                                      </p:cBhvr>
                                      <p:tavLst>
                                        <p:tav tm="0">
                                          <p:val>
                                            <p:strVal val="#ppt_x"/>
                                          </p:val>
                                        </p:tav>
                                        <p:tav tm="100000">
                                          <p:val>
                                            <p:strVal val="#ppt_x"/>
                                          </p:val>
                                        </p:tav>
                                      </p:tavLst>
                                    </p:anim>
                                    <p:anim calcmode="lin" valueType="num">
                                      <p:cBhvr>
                                        <p:cTn id="8" dur="1000" fill="hold"/>
                                        <p:tgtEl>
                                          <p:spTgt spid="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3" grpId="1"/>
    </p:bldLst>
  </p:timing>
</p:sld>
</file>

<file path=ppt/slides/slide10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7" name="Shape 42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Proving Properties of Divisibility</a:t>
            </a:r>
          </a:p>
        </p:txBody>
      </p:sp>
      <p:sp>
        <p:nvSpPr>
          <p:cNvPr id="428" name="Shape 428"/>
          <p:cNvSpPr/>
          <p:nvPr>
            <p:ph type="body" idx="4294967295"/>
          </p:nvPr>
        </p:nvSpPr>
        <p:spPr>
          <a:xfrm>
            <a:off x="457200" y="1462087"/>
            <a:ext cx="8229600" cy="5256213"/>
          </a:xfrm>
          <a:prstGeom prst="rect">
            <a:avLst/>
          </a:prstGeom>
          <a:ln w="12700">
            <a:miter lim="400000"/>
          </a:ln>
        </p:spPr>
        <p:txBody>
          <a:bodyPr lIns="0" tIns="0" rIns="0" bIns="0">
            <a:normAutofit fontScale="100000" lnSpcReduction="0"/>
          </a:bodyPr>
          <a:lstStyle/>
          <a:p>
            <a:pPr lvl="0">
              <a:buSzPct val="100000"/>
              <a:buChar char="–"/>
            </a:pPr>
          </a:p>
        </p:txBody>
      </p:sp>
      <p:pic>
        <p:nvPicPr>
          <p:cNvPr id="429" name="image.png"/>
          <p:cNvPicPr/>
          <p:nvPr/>
        </p:nvPicPr>
        <p:blipFill>
          <a:blip r:embed="rId2">
            <a:extLst/>
          </a:blip>
          <a:stretch>
            <a:fillRect/>
          </a:stretch>
        </p:blipFill>
        <p:spPr>
          <a:xfrm>
            <a:off x="515937" y="1511300"/>
            <a:ext cx="8340726" cy="963613"/>
          </a:xfrm>
          <a:prstGeom prst="rect">
            <a:avLst/>
          </a:prstGeom>
          <a:ln w="12700">
            <a:miter lim="400000"/>
          </a:ln>
        </p:spPr>
      </p:pic>
    </p:spTree>
  </p:cSld>
  <p:clrMapOvr>
    <a:masterClrMapping/>
  </p:clrMapOvr>
  <p:transition spd="med" advClick="1"/>
</p:sld>
</file>

<file path=ppt/slides/slide10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1" name="Shape 431"/>
          <p:cNvSpPr/>
          <p:nvPr/>
        </p:nvSpPr>
        <p:spPr>
          <a:xfrm>
            <a:off x="838200" y="3276600"/>
            <a:ext cx="7772400" cy="6463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4000">
                <a:solidFill>
                  <a:srgbClr val="00ADEE"/>
                </a:solidFill>
              </a:defRPr>
            </a:lvl1pPr>
          </a:lstStyle>
          <a:p>
            <a:pPr lvl="0">
              <a:defRPr sz="1800">
                <a:solidFill>
                  <a:srgbClr val="000000"/>
                </a:solidFill>
              </a:defRPr>
            </a:pPr>
            <a:r>
              <a:rPr sz="4000">
                <a:solidFill>
                  <a:srgbClr val="00ADEE"/>
                </a:solidFill>
              </a:rPr>
              <a:t>Counterexamples and Divisibility</a:t>
            </a:r>
          </a:p>
        </p:txBody>
      </p:sp>
    </p:spTree>
  </p:cSld>
  <p:clrMapOvr>
    <a:masterClrMapping/>
  </p:clrMapOvr>
  <p:transition spd="med" advClick="1"/>
</p:sld>
</file>

<file path=ppt/slides/slide10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3" name="Shape 43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600">
                <a:solidFill>
                  <a:srgbClr val="FFFFFF"/>
                </a:solidFill>
              </a:rPr>
              <a:t>Example 7 – </a:t>
            </a:r>
            <a:r>
              <a:rPr i="1" sz="2600">
                <a:solidFill>
                  <a:srgbClr val="FFFFFF"/>
                </a:solidFill>
              </a:rPr>
              <a:t>Checking a Proposed Divisibility Property</a:t>
            </a:r>
          </a:p>
        </p:txBody>
      </p:sp>
      <p:sp>
        <p:nvSpPr>
          <p:cNvPr id="434" name="Shape 43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Is the following statement true or false? For all integers </a:t>
            </a:r>
            <a:r>
              <a:rPr i="1" sz="2400"/>
              <a:t>a</a:t>
            </a:r>
            <a:r>
              <a:rPr sz="2400"/>
              <a:t> and </a:t>
            </a:r>
            <a:r>
              <a:rPr i="1" sz="2400"/>
              <a:t>b</a:t>
            </a:r>
            <a:r>
              <a:rPr sz="2400"/>
              <a:t>, if </a:t>
            </a:r>
            <a:r>
              <a:rPr i="1" sz="2400"/>
              <a:t>a</a:t>
            </a:r>
            <a:r>
              <a:rPr sz="2400"/>
              <a:t> | </a:t>
            </a:r>
            <a:r>
              <a:rPr i="1" sz="2400"/>
              <a:t>b</a:t>
            </a:r>
            <a:r>
              <a:rPr sz="2400"/>
              <a:t> and </a:t>
            </a:r>
            <a:r>
              <a:rPr i="1" sz="2400"/>
              <a:t>b</a:t>
            </a:r>
            <a:r>
              <a:rPr sz="2400"/>
              <a:t> | </a:t>
            </a:r>
            <a:r>
              <a:rPr i="1" sz="2400"/>
              <a:t>a</a:t>
            </a:r>
            <a:r>
              <a:rPr sz="2400"/>
              <a:t> then </a:t>
            </a:r>
            <a:r>
              <a:rPr i="1" sz="2400"/>
              <a:t>a</a:t>
            </a:r>
            <a:r>
              <a:rPr sz="2400"/>
              <a:t> = </a:t>
            </a:r>
            <a:r>
              <a:rPr i="1" sz="2400"/>
              <a:t>b</a:t>
            </a:r>
            <a:r>
              <a:rPr sz="2400"/>
              <a:t>.</a:t>
            </a:r>
            <a:endParaRPr sz="2400"/>
          </a:p>
          <a:p>
            <a:pPr lvl="0" marL="0" indent="0">
              <a:defRPr sz="1800"/>
            </a:pPr>
            <a:endParaRPr sz="2400">
              <a:solidFill>
                <a:srgbClr val="00ADEE"/>
              </a:solidFill>
            </a:endParaRPr>
          </a:p>
          <a:p>
            <a:pPr lvl="0" marL="0" indent="0">
              <a:defRPr sz="1800"/>
            </a:pPr>
            <a:r>
              <a:rPr sz="2400">
                <a:solidFill>
                  <a:srgbClr val="00ADEE"/>
                </a:solidFill>
              </a:rPr>
              <a:t>Solution:</a:t>
            </a:r>
            <a:endParaRPr sz="2400">
              <a:solidFill>
                <a:srgbClr val="00ADEE"/>
              </a:solidFill>
            </a:endParaRPr>
          </a:p>
          <a:p>
            <a:pPr lvl="0" marL="0" indent="0">
              <a:defRPr sz="1800"/>
            </a:pPr>
            <a:r>
              <a:rPr sz="2400"/>
              <a:t>This statement is false. Can you think of a counterexample just by concentrating for a minute or so?</a:t>
            </a:r>
            <a:endParaRPr sz="2400"/>
          </a:p>
          <a:p>
            <a:pPr lvl="0" marL="0" indent="0">
              <a:defRPr sz="1800"/>
            </a:pPr>
            <a:endParaRPr sz="2400"/>
          </a:p>
          <a:p>
            <a:pPr lvl="0" marL="0" indent="0">
              <a:defRPr sz="1800"/>
            </a:pPr>
            <a:r>
              <a:rPr sz="2400"/>
              <a:t>The following discussion describes a mental process that may take just a few seconds. It is helpful to be able to use it consciously, however, to solve more difficult problems.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34">
                                            <p:txEl>
                                              <p:pRg st="2" end="2"/>
                                            </p:txEl>
                                          </p:spTgt>
                                        </p:tgtEl>
                                        <p:attrNameLst>
                                          <p:attrName>style.visibility</p:attrName>
                                        </p:attrNameLst>
                                      </p:cBhvr>
                                      <p:to>
                                        <p:strVal val="visible"/>
                                      </p:to>
                                    </p:set>
                                    <p:anim calcmode="lin" valueType="num">
                                      <p:cBhvr>
                                        <p:cTn id="7" dur="1000" fill="hold"/>
                                        <p:tgtEl>
                                          <p:spTgt spid="434">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434">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434">
                                            <p:txEl>
                                              <p:pRg st="3" end="3"/>
                                            </p:txEl>
                                          </p:spTgt>
                                        </p:tgtEl>
                                        <p:attrNameLst>
                                          <p:attrName>style.visibility</p:attrName>
                                        </p:attrNameLst>
                                      </p:cBhvr>
                                      <p:to>
                                        <p:strVal val="visible"/>
                                      </p:to>
                                    </p:set>
                                    <p:anim calcmode="lin" valueType="num">
                                      <p:cBhvr>
                                        <p:cTn id="12" dur="1000" fill="hold"/>
                                        <p:tgtEl>
                                          <p:spTgt spid="434">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434">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434">
                                            <p:txEl>
                                              <p:pRg st="4" end="4"/>
                                            </p:txEl>
                                          </p:spTgt>
                                        </p:tgtEl>
                                        <p:attrNameLst>
                                          <p:attrName>style.visibility</p:attrName>
                                        </p:attrNameLst>
                                      </p:cBhvr>
                                      <p:to>
                                        <p:strVal val="visible"/>
                                      </p:to>
                                    </p:set>
                                    <p:anim calcmode="lin" valueType="num">
                                      <p:cBhvr>
                                        <p:cTn id="17" dur="1000" fill="hold"/>
                                        <p:tgtEl>
                                          <p:spTgt spid="434">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4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434">
                                            <p:txEl>
                                              <p:pRg st="5" end="5"/>
                                            </p:txEl>
                                          </p:spTgt>
                                        </p:tgtEl>
                                        <p:attrNameLst>
                                          <p:attrName>style.visibility</p:attrName>
                                        </p:attrNameLst>
                                      </p:cBhvr>
                                      <p:to>
                                        <p:strVal val="visible"/>
                                      </p:to>
                                    </p:set>
                                    <p:anim calcmode="lin" valueType="num">
                                      <p:cBhvr>
                                        <p:cTn id="23" dur="1000" fill="hold"/>
                                        <p:tgtEl>
                                          <p:spTgt spid="43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43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34" grpId="1"/>
    </p:bldLst>
  </p:timing>
</p:sld>
</file>

<file path=ppt/slides/slide10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Shape 43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437" name="Shape 43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t>To discover the truth or falsity of the given statement, start off much as you would if you were trying to prove it.</a:t>
            </a:r>
            <a:endParaRPr sz="2400"/>
          </a:p>
          <a:p>
            <a:pPr lvl="0" marL="0" indent="0">
              <a:tabLst>
                <a:tab pos="1371600" algn="l"/>
                <a:tab pos="1536700" algn="l"/>
              </a:tabLst>
              <a:defRPr sz="1800"/>
            </a:pPr>
            <a:endParaRPr sz="2400"/>
          </a:p>
          <a:p>
            <a:pPr lvl="0" marL="0" indent="0">
              <a:tabLst>
                <a:tab pos="1371600" algn="l"/>
                <a:tab pos="1536700" algn="l"/>
              </a:tabLst>
              <a:defRPr sz="1800"/>
            </a:pPr>
            <a:r>
              <a:rPr sz="2400">
                <a:latin typeface="Arial Bold"/>
                <a:ea typeface="Arial Bold"/>
                <a:cs typeface="Arial Bold"/>
                <a:sym typeface="Arial Bold"/>
              </a:rPr>
              <a:t>Starting Point:</a:t>
            </a:r>
            <a:r>
              <a:rPr b="1" i="1" sz="2400"/>
              <a:t> </a:t>
            </a:r>
            <a:r>
              <a:rPr sz="2400"/>
              <a:t>Suppose </a:t>
            </a:r>
            <a:r>
              <a:rPr i="1" sz="2400"/>
              <a:t>a </a:t>
            </a:r>
            <a:r>
              <a:rPr sz="2400"/>
              <a:t>and </a:t>
            </a:r>
            <a:r>
              <a:rPr i="1" sz="2400"/>
              <a:t>b</a:t>
            </a:r>
            <a:r>
              <a:rPr sz="2400"/>
              <a:t> are integers such that </a:t>
            </a:r>
            <a:br>
              <a:rPr sz="2400"/>
            </a:br>
            <a:r>
              <a:rPr sz="2400"/>
              <a:t>                          </a:t>
            </a:r>
            <a:r>
              <a:rPr i="1" sz="2400"/>
              <a:t>a</a:t>
            </a:r>
            <a:r>
              <a:rPr sz="2400"/>
              <a:t> | </a:t>
            </a:r>
            <a:r>
              <a:rPr i="1" sz="2400"/>
              <a:t>b</a:t>
            </a:r>
            <a:r>
              <a:rPr sz="2400"/>
              <a:t> and </a:t>
            </a:r>
            <a:r>
              <a:rPr i="1" sz="2400"/>
              <a:t>b</a:t>
            </a:r>
            <a:r>
              <a:rPr sz="2400"/>
              <a:t> | </a:t>
            </a:r>
            <a:r>
              <a:rPr i="1" sz="2400"/>
              <a:t>a</a:t>
            </a:r>
            <a:r>
              <a:rPr sz="2400"/>
              <a:t>.</a:t>
            </a:r>
            <a:endParaRPr sz="2400"/>
          </a:p>
          <a:p>
            <a:pPr lvl="0" marL="0" indent="0">
              <a:tabLst>
                <a:tab pos="1371600" algn="l"/>
                <a:tab pos="1536700" algn="l"/>
              </a:tabLst>
              <a:defRPr sz="1800"/>
            </a:pPr>
            <a:endParaRPr sz="1200"/>
          </a:p>
          <a:p>
            <a:pPr lvl="0" marL="0" indent="0">
              <a:tabLst>
                <a:tab pos="1371600" algn="l"/>
                <a:tab pos="1536700" algn="l"/>
              </a:tabLst>
              <a:defRPr sz="1800"/>
            </a:pPr>
            <a:r>
              <a:rPr sz="2400"/>
              <a:t>Ask yourself, “Must it follow that </a:t>
            </a:r>
            <a:r>
              <a:rPr i="1" sz="2400"/>
              <a:t>a</a:t>
            </a:r>
            <a:r>
              <a:rPr sz="2400"/>
              <a:t> = </a:t>
            </a:r>
            <a:r>
              <a:rPr i="1" sz="2400"/>
              <a:t>b</a:t>
            </a:r>
            <a:r>
              <a:rPr sz="2400"/>
              <a:t>, or could it happen that </a:t>
            </a:r>
            <a:r>
              <a:rPr i="1" sz="2400"/>
              <a:t>a</a:t>
            </a:r>
            <a:r>
              <a:rPr sz="2400"/>
              <a:t> ≠ </a:t>
            </a:r>
            <a:r>
              <a:rPr i="1" sz="2400"/>
              <a:t>b </a:t>
            </a:r>
            <a:r>
              <a:rPr sz="2400"/>
              <a:t>for some </a:t>
            </a:r>
            <a:r>
              <a:rPr i="1" sz="2400"/>
              <a:t>a</a:t>
            </a:r>
            <a:r>
              <a:rPr sz="2400"/>
              <a:t> and </a:t>
            </a:r>
            <a:r>
              <a:rPr i="1" sz="2400"/>
              <a:t>b</a:t>
            </a:r>
            <a:r>
              <a:rPr sz="2400"/>
              <a:t>?” Focus on the supposition. What does it mean? By definition of divisibility, the conditions </a:t>
            </a:r>
            <a:r>
              <a:rPr i="1" sz="2400"/>
              <a:t>a</a:t>
            </a:r>
            <a:r>
              <a:rPr sz="2400"/>
              <a:t> | </a:t>
            </a:r>
            <a:r>
              <a:rPr i="1" sz="2400"/>
              <a:t>b</a:t>
            </a:r>
            <a:r>
              <a:rPr sz="2400"/>
              <a:t> and </a:t>
            </a:r>
            <a:r>
              <a:rPr i="1" sz="2400"/>
              <a:t>b</a:t>
            </a:r>
            <a:r>
              <a:rPr sz="2400"/>
              <a:t> | </a:t>
            </a:r>
            <a:r>
              <a:rPr i="1" sz="2400"/>
              <a:t>a</a:t>
            </a:r>
            <a:r>
              <a:rPr sz="2400"/>
              <a:t> mean that</a:t>
            </a:r>
          </a:p>
        </p:txBody>
      </p:sp>
      <p:sp>
        <p:nvSpPr>
          <p:cNvPr id="438" name="Shape 438"/>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439" name="image.png"/>
          <p:cNvPicPr/>
          <p:nvPr/>
        </p:nvPicPr>
        <p:blipFill>
          <a:blip r:embed="rId2">
            <a:extLst/>
          </a:blip>
          <a:stretch>
            <a:fillRect/>
          </a:stretch>
        </p:blipFill>
        <p:spPr>
          <a:xfrm>
            <a:off x="1257300" y="5562600"/>
            <a:ext cx="6791325" cy="53975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37">
                                            <p:txEl>
                                              <p:pRg st="2" end="2"/>
                                            </p:txEl>
                                          </p:spTgt>
                                        </p:tgtEl>
                                        <p:attrNameLst>
                                          <p:attrName>style.visibility</p:attrName>
                                        </p:attrNameLst>
                                      </p:cBhvr>
                                      <p:to>
                                        <p:strVal val="visible"/>
                                      </p:to>
                                    </p:set>
                                    <p:anim calcmode="lin" valueType="num">
                                      <p:cBhvr>
                                        <p:cTn id="7" dur="1000" fill="hold"/>
                                        <p:tgtEl>
                                          <p:spTgt spid="437">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437">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437">
                                            <p:txEl>
                                              <p:pRg st="3" end="3"/>
                                            </p:txEl>
                                          </p:spTgt>
                                        </p:tgtEl>
                                        <p:attrNameLst>
                                          <p:attrName>style.visibility</p:attrName>
                                        </p:attrNameLst>
                                      </p:cBhvr>
                                      <p:to>
                                        <p:strVal val="visible"/>
                                      </p:to>
                                    </p:set>
                                    <p:anim calcmode="lin" valueType="num">
                                      <p:cBhvr>
                                        <p:cTn id="12" dur="1000" fill="hold"/>
                                        <p:tgtEl>
                                          <p:spTgt spid="437">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43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437">
                                            <p:txEl>
                                              <p:pRg st="4" end="4"/>
                                            </p:txEl>
                                          </p:spTgt>
                                        </p:tgtEl>
                                        <p:attrNameLst>
                                          <p:attrName>style.visibility</p:attrName>
                                        </p:attrNameLst>
                                      </p:cBhvr>
                                      <p:to>
                                        <p:strVal val="visible"/>
                                      </p:to>
                                    </p:set>
                                    <p:anim calcmode="lin" valueType="num">
                                      <p:cBhvr>
                                        <p:cTn id="18" dur="1000" fill="hold"/>
                                        <p:tgtEl>
                                          <p:spTgt spid="43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37">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2" fill="hold">
                                  <p:stCondLst>
                                    <p:cond delay="0"/>
                                  </p:stCondLst>
                                  <p:iterate type="el" backwards="0">
                                    <p:tmAbs val="0"/>
                                  </p:iterate>
                                  <p:childTnLst>
                                    <p:set>
                                      <p:cBhvr>
                                        <p:cTn id="22" fill="hold"/>
                                        <p:tgtEl>
                                          <p:spTgt spid="439"/>
                                        </p:tgtEl>
                                        <p:attrNameLst>
                                          <p:attrName>style.visibility</p:attrName>
                                        </p:attrNameLst>
                                      </p:cBhvr>
                                      <p:to>
                                        <p:strVal val="visible"/>
                                      </p:to>
                                    </p:set>
                                    <p:anim calcmode="lin" valueType="num">
                                      <p:cBhvr>
                                        <p:cTn id="23" dur="1000" fill="hold"/>
                                        <p:tgtEl>
                                          <p:spTgt spid="439"/>
                                        </p:tgtEl>
                                        <p:attrNameLst>
                                          <p:attrName>ppt_x</p:attrName>
                                        </p:attrNameLst>
                                      </p:cBhvr>
                                      <p:tavLst>
                                        <p:tav tm="0">
                                          <p:val>
                                            <p:strVal val="#ppt_x"/>
                                          </p:val>
                                        </p:tav>
                                        <p:tav tm="100000">
                                          <p:val>
                                            <p:strVal val="#ppt_x"/>
                                          </p:val>
                                        </p:tav>
                                      </p:tavLst>
                                    </p:anim>
                                    <p:anim calcmode="lin" valueType="num">
                                      <p:cBhvr>
                                        <p:cTn id="24" dur="1000" fill="hold"/>
                                        <p:tgtEl>
                                          <p:spTgt spid="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37" grpId="1"/>
      <p:bldP build="whole" bldLvl="1" animBg="1" rev="0" advAuto="0" spid="439" grpId="2"/>
    </p:bldLst>
  </p:timing>
</p:sld>
</file>

<file path=ppt/slides/slide10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1" name="Shape 44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442" name="Shape 442"/>
          <p:cNvSpPr/>
          <p:nvPr>
            <p:ph type="body" idx="4294967295"/>
          </p:nvPr>
        </p:nvSpPr>
        <p:spPr>
          <a:xfrm>
            <a:off x="457200" y="1462087"/>
            <a:ext cx="84582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t>Must it follow that </a:t>
            </a:r>
            <a:r>
              <a:rPr i="1" sz="2400"/>
              <a:t>a</a:t>
            </a:r>
            <a:r>
              <a:rPr sz="2400"/>
              <a:t> = </a:t>
            </a:r>
            <a:r>
              <a:rPr i="1" sz="2400"/>
              <a:t>b</a:t>
            </a:r>
            <a:r>
              <a:rPr sz="2400"/>
              <a:t>, or can you find integers </a:t>
            </a:r>
            <a:r>
              <a:rPr i="1" sz="2400"/>
              <a:t>a</a:t>
            </a:r>
            <a:r>
              <a:rPr sz="2400"/>
              <a:t> and </a:t>
            </a:r>
            <a:r>
              <a:rPr i="1" sz="2400"/>
              <a:t>b</a:t>
            </a:r>
            <a:r>
              <a:rPr sz="2400"/>
              <a:t> that satisfy these equations for which </a:t>
            </a:r>
            <a:r>
              <a:rPr i="1" sz="2400"/>
              <a:t>a</a:t>
            </a:r>
            <a:r>
              <a:rPr sz="2400"/>
              <a:t> ≠ </a:t>
            </a:r>
            <a:r>
              <a:rPr i="1" sz="2400"/>
              <a:t>b</a:t>
            </a:r>
            <a:r>
              <a:rPr sz="2400"/>
              <a:t>? The equations imply that</a:t>
            </a:r>
            <a:endParaRPr sz="2400"/>
          </a:p>
          <a:p>
            <a:pPr lvl="0" marL="0" indent="0">
              <a:tabLst>
                <a:tab pos="1371600" algn="l"/>
                <a:tab pos="1536700" algn="l"/>
              </a:tabLst>
              <a:defRPr sz="1800"/>
            </a:pPr>
            <a:endParaRPr sz="1200"/>
          </a:p>
          <a:p>
            <a:pPr lvl="0" marL="0" indent="0" algn="ctr">
              <a:tabLst>
                <a:tab pos="1371600" algn="l"/>
                <a:tab pos="1536700" algn="l"/>
              </a:tabLst>
              <a:defRPr sz="1800"/>
            </a:pPr>
            <a:endParaRPr sz="1200"/>
          </a:p>
          <a:p>
            <a:pPr lvl="0" marL="0" indent="0">
              <a:tabLst>
                <a:tab pos="1371600" algn="l"/>
                <a:tab pos="1536700" algn="l"/>
              </a:tabLst>
              <a:defRPr sz="1800"/>
            </a:pPr>
            <a:endParaRPr sz="1200"/>
          </a:p>
          <a:p>
            <a:pPr lvl="0" marL="0" indent="0">
              <a:tabLst>
                <a:tab pos="1371600" algn="l"/>
                <a:tab pos="1536700" algn="l"/>
              </a:tabLst>
              <a:defRPr sz="1800"/>
            </a:pPr>
            <a:r>
              <a:rPr sz="2400"/>
              <a:t>Since </a:t>
            </a:r>
            <a:r>
              <a:rPr i="1" sz="2400"/>
              <a:t>b</a:t>
            </a:r>
            <a:r>
              <a:rPr sz="2400"/>
              <a:t> | </a:t>
            </a:r>
            <a:r>
              <a:rPr i="1" sz="2400"/>
              <a:t>a</a:t>
            </a:r>
            <a:r>
              <a:rPr sz="2400"/>
              <a:t>, </a:t>
            </a:r>
            <a:r>
              <a:rPr i="1" sz="2400"/>
              <a:t>b</a:t>
            </a:r>
            <a:r>
              <a:rPr sz="2400"/>
              <a:t> ≠ 0, and so you can cancel </a:t>
            </a:r>
            <a:r>
              <a:rPr i="1" sz="2400"/>
              <a:t>b</a:t>
            </a:r>
            <a:r>
              <a:rPr sz="2400"/>
              <a:t> from the extreme left and right sides to obtain</a:t>
            </a:r>
            <a:endParaRPr sz="2400"/>
          </a:p>
          <a:p>
            <a:pPr lvl="0" marL="0" indent="0">
              <a:tabLst>
                <a:tab pos="1371600" algn="l"/>
                <a:tab pos="1536700" algn="l"/>
              </a:tabLst>
              <a:defRPr sz="1800"/>
            </a:pPr>
            <a:endParaRPr sz="1200"/>
          </a:p>
          <a:p>
            <a:pPr lvl="0" marL="0" indent="0" algn="ctr">
              <a:tabLst>
                <a:tab pos="1371600" algn="l"/>
                <a:tab pos="1536700" algn="l"/>
              </a:tabLst>
              <a:defRPr sz="1800"/>
            </a:pPr>
            <a:endParaRPr sz="1200"/>
          </a:p>
          <a:p>
            <a:pPr lvl="0" marL="0" indent="0">
              <a:tabLst>
                <a:tab pos="1371600" algn="l"/>
                <a:tab pos="1536700" algn="l"/>
              </a:tabLst>
              <a:defRPr sz="1800"/>
            </a:pPr>
            <a:endParaRPr sz="1200"/>
          </a:p>
          <a:p>
            <a:pPr lvl="0" marL="0" indent="0">
              <a:tabLst>
                <a:tab pos="1371600" algn="l"/>
                <a:tab pos="1536700" algn="l"/>
              </a:tabLst>
              <a:defRPr sz="1800"/>
            </a:pPr>
            <a:r>
              <a:rPr sz="2400"/>
              <a:t>In other words, </a:t>
            </a:r>
            <a:r>
              <a:rPr i="1" sz="2400"/>
              <a:t>k</a:t>
            </a:r>
            <a:r>
              <a:rPr sz="2400"/>
              <a:t> and </a:t>
            </a:r>
            <a:r>
              <a:rPr i="1" sz="2400"/>
              <a:t>l</a:t>
            </a:r>
            <a:r>
              <a:rPr sz="2400"/>
              <a:t> are divisors of 1. But, by Theorem 4.3.2, the only divisors of 1 are 1 and –1. Thus </a:t>
            </a:r>
            <a:r>
              <a:rPr i="1" sz="2400"/>
              <a:t>k</a:t>
            </a:r>
            <a:r>
              <a:rPr sz="2400"/>
              <a:t> and </a:t>
            </a:r>
            <a:r>
              <a:rPr i="1" sz="2400"/>
              <a:t>l</a:t>
            </a:r>
            <a:r>
              <a:rPr sz="2400"/>
              <a:t> are both 1 or are both –1. If </a:t>
            </a:r>
            <a:r>
              <a:rPr i="1" sz="2400"/>
              <a:t>k</a:t>
            </a:r>
            <a:r>
              <a:rPr sz="2400"/>
              <a:t> = </a:t>
            </a:r>
            <a:r>
              <a:rPr i="1" sz="2400"/>
              <a:t>l</a:t>
            </a:r>
            <a:r>
              <a:rPr sz="2400"/>
              <a:t> = 1, then </a:t>
            </a:r>
            <a:r>
              <a:rPr i="1" sz="2400"/>
              <a:t>b</a:t>
            </a:r>
            <a:r>
              <a:rPr sz="2400"/>
              <a:t> = </a:t>
            </a:r>
            <a:r>
              <a:rPr i="1" sz="2400"/>
              <a:t>a</a:t>
            </a:r>
            <a:r>
              <a:rPr sz="2400"/>
              <a:t>.</a:t>
            </a:r>
          </a:p>
        </p:txBody>
      </p:sp>
      <p:sp>
        <p:nvSpPr>
          <p:cNvPr id="443" name="Shape 443"/>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444" name="image.png"/>
          <p:cNvPicPr/>
          <p:nvPr/>
        </p:nvPicPr>
        <p:blipFill>
          <a:blip r:embed="rId2">
            <a:extLst/>
          </a:blip>
          <a:stretch>
            <a:fillRect/>
          </a:stretch>
        </p:blipFill>
        <p:spPr>
          <a:xfrm>
            <a:off x="2895600" y="2827337"/>
            <a:ext cx="3382963" cy="384176"/>
          </a:xfrm>
          <a:prstGeom prst="rect">
            <a:avLst/>
          </a:prstGeom>
          <a:ln w="12700">
            <a:miter lim="400000"/>
          </a:ln>
        </p:spPr>
      </p:pic>
      <p:pic>
        <p:nvPicPr>
          <p:cNvPr id="445" name="image.png"/>
          <p:cNvPicPr/>
          <p:nvPr/>
        </p:nvPicPr>
        <p:blipFill>
          <a:blip r:embed="rId3">
            <a:extLst/>
          </a:blip>
          <a:stretch>
            <a:fillRect/>
          </a:stretch>
        </p:blipFill>
        <p:spPr>
          <a:xfrm>
            <a:off x="3721100" y="4572000"/>
            <a:ext cx="1077913" cy="38417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42">
                                            <p:txEl>
                                              <p:pRg st="4" end="4"/>
                                            </p:txEl>
                                          </p:spTgt>
                                        </p:tgtEl>
                                        <p:attrNameLst>
                                          <p:attrName>style.visibility</p:attrName>
                                        </p:attrNameLst>
                                      </p:cBhvr>
                                      <p:to>
                                        <p:strVal val="visible"/>
                                      </p:to>
                                    </p:set>
                                    <p:anim calcmode="lin" valueType="num">
                                      <p:cBhvr>
                                        <p:cTn id="7" dur="1000" fill="hold"/>
                                        <p:tgtEl>
                                          <p:spTgt spid="442">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442">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445"/>
                                        </p:tgtEl>
                                        <p:attrNameLst>
                                          <p:attrName>style.visibility</p:attrName>
                                        </p:attrNameLst>
                                      </p:cBhvr>
                                      <p:to>
                                        <p:strVal val="visible"/>
                                      </p:to>
                                    </p:set>
                                    <p:anim calcmode="lin" valueType="num">
                                      <p:cBhvr>
                                        <p:cTn id="12" dur="1000" fill="hold"/>
                                        <p:tgtEl>
                                          <p:spTgt spid="445"/>
                                        </p:tgtEl>
                                        <p:attrNameLst>
                                          <p:attrName>ppt_x</p:attrName>
                                        </p:attrNameLst>
                                      </p:cBhvr>
                                      <p:tavLst>
                                        <p:tav tm="0">
                                          <p:val>
                                            <p:strVal val="#ppt_x"/>
                                          </p:val>
                                        </p:tav>
                                        <p:tav tm="100000">
                                          <p:val>
                                            <p:strVal val="#ppt_x"/>
                                          </p:val>
                                        </p:tav>
                                      </p:tavLst>
                                    </p:anim>
                                    <p:anim calcmode="lin" valueType="num">
                                      <p:cBhvr>
                                        <p:cTn id="13" dur="1000" fill="hold"/>
                                        <p:tgtEl>
                                          <p:spTgt spid="44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442">
                                            <p:txEl>
                                              <p:pRg st="5" end="5"/>
                                            </p:txEl>
                                          </p:spTgt>
                                        </p:tgtEl>
                                        <p:attrNameLst>
                                          <p:attrName>style.visibility</p:attrName>
                                        </p:attrNameLst>
                                      </p:cBhvr>
                                      <p:to>
                                        <p:strVal val="visible"/>
                                      </p:to>
                                    </p:set>
                                    <p:anim calcmode="lin" valueType="num">
                                      <p:cBhvr>
                                        <p:cTn id="17" dur="1000" fill="hold"/>
                                        <p:tgtEl>
                                          <p:spTgt spid="442">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442">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442">
                                            <p:txEl>
                                              <p:pRg st="6" end="6"/>
                                            </p:txEl>
                                          </p:spTgt>
                                        </p:tgtEl>
                                        <p:attrNameLst>
                                          <p:attrName>style.visibility</p:attrName>
                                        </p:attrNameLst>
                                      </p:cBhvr>
                                      <p:to>
                                        <p:strVal val="visible"/>
                                      </p:to>
                                    </p:set>
                                    <p:anim calcmode="lin" valueType="num">
                                      <p:cBhvr>
                                        <p:cTn id="22" dur="1000" fill="hold"/>
                                        <p:tgtEl>
                                          <p:spTgt spid="44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42">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nodeType="afterEffect" presetClass="entr" presetSubtype="4" presetID="2" grpId="1" fill="hold">
                                  <p:stCondLst>
                                    <p:cond delay="0"/>
                                  </p:stCondLst>
                                  <p:iterate type="el" backwards="0">
                                    <p:tmAbs val="0"/>
                                  </p:iterate>
                                  <p:childTnLst>
                                    <p:set>
                                      <p:cBhvr>
                                        <p:cTn id="26" fill="hold"/>
                                        <p:tgtEl>
                                          <p:spTgt spid="442">
                                            <p:txEl>
                                              <p:pRg st="7" end="7"/>
                                            </p:txEl>
                                          </p:spTgt>
                                        </p:tgtEl>
                                        <p:attrNameLst>
                                          <p:attrName>style.visibility</p:attrName>
                                        </p:attrNameLst>
                                      </p:cBhvr>
                                      <p:to>
                                        <p:strVal val="visible"/>
                                      </p:to>
                                    </p:set>
                                    <p:anim calcmode="lin" valueType="num">
                                      <p:cBhvr>
                                        <p:cTn id="27" dur="1000" fill="hold"/>
                                        <p:tgtEl>
                                          <p:spTgt spid="442">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44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4" presetID="2" grpId="1" fill="hold">
                                  <p:stCondLst>
                                    <p:cond delay="0"/>
                                  </p:stCondLst>
                                  <p:iterate type="el" backwards="0">
                                    <p:tmAbs val="0"/>
                                  </p:iterate>
                                  <p:childTnLst>
                                    <p:set>
                                      <p:cBhvr>
                                        <p:cTn id="32" fill="hold"/>
                                        <p:tgtEl>
                                          <p:spTgt spid="442">
                                            <p:txEl>
                                              <p:pRg st="8" end="8"/>
                                            </p:txEl>
                                          </p:spTgt>
                                        </p:tgtEl>
                                        <p:attrNameLst>
                                          <p:attrName>style.visibility</p:attrName>
                                        </p:attrNameLst>
                                      </p:cBhvr>
                                      <p:to>
                                        <p:strVal val="visible"/>
                                      </p:to>
                                    </p:set>
                                    <p:anim calcmode="lin" valueType="num">
                                      <p:cBhvr>
                                        <p:cTn id="33" dur="1000" fill="hold"/>
                                        <p:tgtEl>
                                          <p:spTgt spid="44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44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5" grpId="2"/>
      <p:bldP build="p" bldLvl="5" animBg="1" rev="0" advAuto="0" spid="442" grpId="1"/>
    </p:bldLst>
  </p:timing>
</p:sld>
</file>

<file path=ppt/slides/slide10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7" name="Shape 44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448" name="Shape 44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t>But if </a:t>
            </a:r>
            <a:r>
              <a:rPr i="1" sz="2400"/>
              <a:t>k</a:t>
            </a:r>
            <a:r>
              <a:rPr sz="2400"/>
              <a:t> = </a:t>
            </a:r>
            <a:r>
              <a:rPr i="1" sz="2400"/>
              <a:t>l</a:t>
            </a:r>
            <a:r>
              <a:rPr sz="2400"/>
              <a:t> = –1, then </a:t>
            </a:r>
            <a:r>
              <a:rPr i="1" sz="2400"/>
              <a:t>b</a:t>
            </a:r>
            <a:r>
              <a:rPr sz="2400"/>
              <a:t> = –</a:t>
            </a:r>
            <a:r>
              <a:rPr i="1" sz="2400"/>
              <a:t>a</a:t>
            </a:r>
            <a:r>
              <a:rPr sz="2400"/>
              <a:t> and so </a:t>
            </a:r>
            <a:r>
              <a:rPr i="1" sz="2400"/>
              <a:t>a</a:t>
            </a:r>
            <a:r>
              <a:rPr sz="2400"/>
              <a:t> ≠ </a:t>
            </a:r>
            <a:r>
              <a:rPr i="1" sz="2400"/>
              <a:t>b</a:t>
            </a:r>
            <a:r>
              <a:rPr sz="2400"/>
              <a:t>.</a:t>
            </a:r>
            <a:endParaRPr sz="2400"/>
          </a:p>
          <a:p>
            <a:pPr lvl="0" marL="0" indent="0">
              <a:tabLst>
                <a:tab pos="1371600" algn="l"/>
                <a:tab pos="1536700" algn="l"/>
              </a:tabLst>
              <a:defRPr sz="1800"/>
            </a:pPr>
            <a:endParaRPr sz="2400"/>
          </a:p>
          <a:p>
            <a:pPr lvl="0" marL="0" indent="0">
              <a:tabLst>
                <a:tab pos="1371600" algn="l"/>
                <a:tab pos="1536700" algn="l"/>
              </a:tabLst>
              <a:defRPr sz="1800"/>
            </a:pPr>
            <a:r>
              <a:rPr sz="2400"/>
              <a:t>This analysis suggests that you can find a counterexample by taking </a:t>
            </a:r>
            <a:r>
              <a:rPr i="1" sz="2400"/>
              <a:t>b</a:t>
            </a:r>
            <a:r>
              <a:rPr sz="2400"/>
              <a:t> = –</a:t>
            </a:r>
            <a:r>
              <a:rPr i="1" sz="2400"/>
              <a:t>a</a:t>
            </a:r>
            <a:r>
              <a:rPr sz="2400"/>
              <a:t>. </a:t>
            </a:r>
            <a:endParaRPr sz="2400"/>
          </a:p>
          <a:p>
            <a:pPr lvl="0" marL="0" indent="0">
              <a:tabLst>
                <a:tab pos="1371600" algn="l"/>
                <a:tab pos="1536700" algn="l"/>
              </a:tabLst>
              <a:defRPr sz="1800"/>
            </a:pPr>
            <a:endParaRPr sz="2400"/>
          </a:p>
          <a:p>
            <a:pPr lvl="0" marL="0" indent="0">
              <a:tabLst>
                <a:tab pos="1371600" algn="l"/>
                <a:tab pos="1536700" algn="l"/>
              </a:tabLst>
              <a:defRPr sz="1800"/>
            </a:pPr>
            <a:r>
              <a:rPr sz="2400"/>
              <a:t>Here is a formal answer:</a:t>
            </a:r>
          </a:p>
        </p:txBody>
      </p:sp>
      <p:sp>
        <p:nvSpPr>
          <p:cNvPr id="449" name="Shape 449"/>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450" name="image.png"/>
          <p:cNvPicPr/>
          <p:nvPr/>
        </p:nvPicPr>
        <p:blipFill>
          <a:blip r:embed="rId2">
            <a:extLst/>
          </a:blip>
          <a:stretch>
            <a:fillRect/>
          </a:stretch>
        </p:blipFill>
        <p:spPr>
          <a:xfrm>
            <a:off x="463550" y="4064000"/>
            <a:ext cx="8070850" cy="19558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48">
                                            <p:txEl>
                                              <p:pRg st="2" end="2"/>
                                            </p:txEl>
                                          </p:spTgt>
                                        </p:tgtEl>
                                        <p:attrNameLst>
                                          <p:attrName>style.visibility</p:attrName>
                                        </p:attrNameLst>
                                      </p:cBhvr>
                                      <p:to>
                                        <p:strVal val="visible"/>
                                      </p:to>
                                    </p:set>
                                    <p:anim calcmode="lin" valueType="num">
                                      <p:cBhvr>
                                        <p:cTn id="7" dur="1000" fill="hold"/>
                                        <p:tgtEl>
                                          <p:spTgt spid="448">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448">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448">
                                            <p:txEl>
                                              <p:pRg st="3" end="3"/>
                                            </p:txEl>
                                          </p:spTgt>
                                        </p:tgtEl>
                                        <p:attrNameLst>
                                          <p:attrName>style.visibility</p:attrName>
                                        </p:attrNameLst>
                                      </p:cBhvr>
                                      <p:to>
                                        <p:strVal val="visible"/>
                                      </p:to>
                                    </p:set>
                                    <p:anim calcmode="lin" valueType="num">
                                      <p:cBhvr>
                                        <p:cTn id="12" dur="1000" fill="hold"/>
                                        <p:tgtEl>
                                          <p:spTgt spid="448">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4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448">
                                            <p:txEl>
                                              <p:pRg st="4" end="4"/>
                                            </p:txEl>
                                          </p:spTgt>
                                        </p:tgtEl>
                                        <p:attrNameLst>
                                          <p:attrName>style.visibility</p:attrName>
                                        </p:attrNameLst>
                                      </p:cBhvr>
                                      <p:to>
                                        <p:strVal val="visible"/>
                                      </p:to>
                                    </p:set>
                                    <p:anim calcmode="lin" valueType="num">
                                      <p:cBhvr>
                                        <p:cTn id="18" dur="1000" fill="hold"/>
                                        <p:tgtEl>
                                          <p:spTgt spid="44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48">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2" fill="hold">
                                  <p:stCondLst>
                                    <p:cond delay="0"/>
                                  </p:stCondLst>
                                  <p:iterate type="el" backwards="0">
                                    <p:tmAbs val="0"/>
                                  </p:iterate>
                                  <p:childTnLst>
                                    <p:set>
                                      <p:cBhvr>
                                        <p:cTn id="22" fill="hold"/>
                                        <p:tgtEl>
                                          <p:spTgt spid="450"/>
                                        </p:tgtEl>
                                        <p:attrNameLst>
                                          <p:attrName>style.visibility</p:attrName>
                                        </p:attrNameLst>
                                      </p:cBhvr>
                                      <p:to>
                                        <p:strVal val="visible"/>
                                      </p:to>
                                    </p:set>
                                    <p:anim calcmode="lin" valueType="num">
                                      <p:cBhvr>
                                        <p:cTn id="23" dur="1000" fill="hold"/>
                                        <p:tgtEl>
                                          <p:spTgt spid="450"/>
                                        </p:tgtEl>
                                        <p:attrNameLst>
                                          <p:attrName>ppt_x</p:attrName>
                                        </p:attrNameLst>
                                      </p:cBhvr>
                                      <p:tavLst>
                                        <p:tav tm="0">
                                          <p:val>
                                            <p:strVal val="#ppt_x"/>
                                          </p:val>
                                        </p:tav>
                                        <p:tav tm="100000">
                                          <p:val>
                                            <p:strVal val="#ppt_x"/>
                                          </p:val>
                                        </p:tav>
                                      </p:tavLst>
                                    </p:anim>
                                    <p:anim calcmode="lin" valueType="num">
                                      <p:cBhvr>
                                        <p:cTn id="24" dur="1000" fill="hold"/>
                                        <p:tgtEl>
                                          <p:spTgt spid="4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48" grpId="1"/>
      <p:bldP build="whole" bldLvl="1" animBg="1" rev="0" advAuto="0" spid="450"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Proving Existential Statements</a:t>
            </a:r>
          </a:p>
        </p:txBody>
      </p:sp>
      <p:sp>
        <p:nvSpPr>
          <p:cNvPr id="53" name="Shape 5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A </a:t>
            </a:r>
            <a:r>
              <a:rPr sz="2400">
                <a:latin typeface="Arial Bold"/>
                <a:ea typeface="Arial Bold"/>
                <a:cs typeface="Arial Bold"/>
                <a:sym typeface="Arial Bold"/>
              </a:rPr>
              <a:t>nonconstructive proof of existence </a:t>
            </a:r>
            <a:r>
              <a:rPr sz="2400"/>
              <a:t>involves showing either </a:t>
            </a:r>
            <a:endParaRPr sz="2400"/>
          </a:p>
          <a:p>
            <a:pPr lvl="0" marL="0" indent="0">
              <a:defRPr sz="1800"/>
            </a:pPr>
            <a:r>
              <a:rPr sz="2400"/>
              <a:t>(a) that the existence of a value of </a:t>
            </a:r>
            <a:r>
              <a:rPr i="1" sz="2400"/>
              <a:t>x</a:t>
            </a:r>
            <a:r>
              <a:rPr sz="2400"/>
              <a:t> that makes </a:t>
            </a:r>
            <a:r>
              <a:rPr i="1" sz="2400"/>
              <a:t>Q</a:t>
            </a:r>
            <a:r>
              <a:rPr sz="2400"/>
              <a:t>(</a:t>
            </a:r>
            <a:r>
              <a:rPr i="1" sz="2400"/>
              <a:t>x</a:t>
            </a:r>
            <a:r>
              <a:rPr sz="2400"/>
              <a:t>) true is guaranteed by an axiom or a previously proved theorem or </a:t>
            </a:r>
            <a:endParaRPr sz="2400"/>
          </a:p>
          <a:p>
            <a:pPr lvl="0" marL="0" indent="0">
              <a:defRPr sz="1800"/>
            </a:pPr>
            <a:r>
              <a:rPr sz="2400"/>
              <a:t>(b) that the assumption that there is no such </a:t>
            </a:r>
            <a:r>
              <a:rPr i="1" sz="2400"/>
              <a:t>x</a:t>
            </a:r>
            <a:r>
              <a:rPr sz="2400"/>
              <a:t> leads to a contradiction.</a:t>
            </a:r>
            <a:endParaRPr sz="2400"/>
          </a:p>
          <a:p>
            <a:pPr lvl="0" marL="0" indent="0">
              <a:defRPr sz="1800"/>
            </a:pPr>
            <a:endParaRPr sz="2400"/>
          </a:p>
          <a:p>
            <a:pPr lvl="0" marL="0" indent="0">
              <a:defRPr sz="1800"/>
            </a:pPr>
            <a:r>
              <a:rPr sz="2400"/>
              <a:t>The disadvantage of a nonconstructive proof is that it may give virtually no clue about where or how </a:t>
            </a:r>
            <a:r>
              <a:rPr i="1" sz="2400"/>
              <a:t>x</a:t>
            </a:r>
            <a:r>
              <a:rPr sz="2400"/>
              <a:t> may be found.</a:t>
            </a:r>
          </a:p>
        </p:txBody>
      </p:sp>
    </p:spTree>
  </p:cSld>
  <p:clrMapOvr>
    <a:masterClrMapping/>
  </p:clrMapOvr>
  <p:transition spd="med" advClick="1"/>
</p:sld>
</file>

<file path=ppt/slides/slide1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2" name="Shape 452"/>
          <p:cNvSpPr/>
          <p:nvPr/>
        </p:nvSpPr>
        <p:spPr>
          <a:xfrm>
            <a:off x="1693411" y="3276600"/>
            <a:ext cx="6061978" cy="12178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ctr"/>
            <a:r>
              <a:rPr sz="4000">
                <a:solidFill>
                  <a:srgbClr val="00ADEE"/>
                </a:solidFill>
              </a:rPr>
              <a:t>The Unique Factorization </a:t>
            </a:r>
            <a:endParaRPr sz="4000">
              <a:solidFill>
                <a:srgbClr val="00ADEE"/>
              </a:solidFill>
            </a:endParaRPr>
          </a:p>
          <a:p>
            <a:pPr lvl="0" algn="ctr"/>
            <a:r>
              <a:rPr sz="4000">
                <a:solidFill>
                  <a:srgbClr val="00ADEE"/>
                </a:solidFill>
              </a:rPr>
              <a:t>of Integers Theorem</a:t>
            </a:r>
          </a:p>
        </p:txBody>
      </p:sp>
    </p:spTree>
  </p:cSld>
  <p:clrMapOvr>
    <a:masterClrMapping/>
  </p:clrMapOvr>
  <p:transition spd="med" advClick="1"/>
</p:sld>
</file>

<file path=ppt/slides/slide1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4" name="Shape 45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000">
                <a:solidFill>
                  <a:srgbClr val="FFFFFF"/>
                </a:solidFill>
              </a:defRPr>
            </a:lvl1pPr>
          </a:lstStyle>
          <a:p>
            <a:pPr lvl="0">
              <a:defRPr sz="1800">
                <a:solidFill>
                  <a:srgbClr val="000000"/>
                </a:solidFill>
              </a:defRPr>
            </a:pPr>
            <a:r>
              <a:rPr sz="3000">
                <a:solidFill>
                  <a:srgbClr val="FFFFFF"/>
                </a:solidFill>
              </a:rPr>
              <a:t>The Unique Factorization of Integers Theorem</a:t>
            </a:r>
          </a:p>
        </p:txBody>
      </p:sp>
      <p:sp>
        <p:nvSpPr>
          <p:cNvPr id="455" name="Shape 45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The most comprehensive statement about divisibility of integers is contained in the </a:t>
            </a:r>
            <a:r>
              <a:rPr i="1" sz="2400"/>
              <a:t>unique factorization of integers theorem</a:t>
            </a:r>
            <a:r>
              <a:rPr sz="2400"/>
              <a:t>. </a:t>
            </a:r>
            <a:endParaRPr sz="2400"/>
          </a:p>
          <a:p>
            <a:pPr lvl="0" marL="0" indent="0">
              <a:defRPr sz="1800"/>
            </a:pPr>
            <a:endParaRPr sz="2400"/>
          </a:p>
          <a:p>
            <a:pPr lvl="0" marL="0" indent="0">
              <a:defRPr sz="1800"/>
            </a:pPr>
            <a:r>
              <a:rPr sz="2400"/>
              <a:t>Because of its importance, this theorem is also called the </a:t>
            </a:r>
            <a:r>
              <a:rPr i="1" sz="2400"/>
              <a:t>fundamental theorem of arithmetic</a:t>
            </a:r>
            <a:r>
              <a:rPr sz="2400"/>
              <a:t>.</a:t>
            </a:r>
            <a:endParaRPr sz="2400"/>
          </a:p>
          <a:p>
            <a:pPr lvl="0" marL="0" indent="0">
              <a:defRPr sz="1800"/>
            </a:pPr>
            <a:endParaRPr sz="2400"/>
          </a:p>
          <a:p>
            <a:pPr lvl="0" marL="0" indent="0">
              <a:defRPr sz="1800"/>
            </a:pPr>
            <a:r>
              <a:rPr sz="2400"/>
              <a:t>The unique factorization of integers theorem says that any integer greater than 1 either is prime or can be written as a product of prime numbers in a way that is unique except, perhaps, for the order in which the primes are written.</a:t>
            </a:r>
          </a:p>
        </p:txBody>
      </p:sp>
    </p:spTree>
  </p:cSld>
  <p:clrMapOvr>
    <a:masterClrMapping/>
  </p:clrMapOvr>
  <p:transition spd="med" advClick="1"/>
</p:sld>
</file>

<file path=ppt/slides/slide1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7" name="Shape 45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000">
                <a:solidFill>
                  <a:srgbClr val="FFFFFF"/>
                </a:solidFill>
              </a:defRPr>
            </a:lvl1pPr>
          </a:lstStyle>
          <a:p>
            <a:pPr lvl="0">
              <a:defRPr sz="1800">
                <a:solidFill>
                  <a:srgbClr val="000000"/>
                </a:solidFill>
              </a:defRPr>
            </a:pPr>
            <a:r>
              <a:rPr sz="3000">
                <a:solidFill>
                  <a:srgbClr val="FFFFFF"/>
                </a:solidFill>
              </a:rPr>
              <a:t>The Unique Factorization of Integers Theorem</a:t>
            </a:r>
          </a:p>
        </p:txBody>
      </p:sp>
      <p:sp>
        <p:nvSpPr>
          <p:cNvPr id="458" name="Shape 45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lstStyle>
          <a:p>
            <a:pPr lvl="0">
              <a:defRPr sz="1800"/>
            </a:pPr>
            <a:r>
              <a:rPr sz="2400"/>
              <a:t> </a:t>
            </a:r>
          </a:p>
        </p:txBody>
      </p:sp>
      <p:pic>
        <p:nvPicPr>
          <p:cNvPr id="459" name="image.png"/>
          <p:cNvPicPr/>
          <p:nvPr/>
        </p:nvPicPr>
        <p:blipFill>
          <a:blip r:embed="rId2">
            <a:extLst/>
          </a:blip>
          <a:stretch>
            <a:fillRect/>
          </a:stretch>
        </p:blipFill>
        <p:spPr>
          <a:xfrm>
            <a:off x="446087" y="1744662"/>
            <a:ext cx="8251826" cy="2598738"/>
          </a:xfrm>
          <a:prstGeom prst="rect">
            <a:avLst/>
          </a:prstGeom>
          <a:ln w="12700">
            <a:miter lim="400000"/>
          </a:ln>
        </p:spPr>
      </p:pic>
    </p:spTree>
  </p:cSld>
  <p:clrMapOvr>
    <a:masterClrMapping/>
  </p:clrMapOvr>
  <p:transition spd="med" advClick="1"/>
</p:sld>
</file>

<file path=ppt/slides/slide1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1" name="Shape 46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000">
                <a:solidFill>
                  <a:srgbClr val="FFFFFF"/>
                </a:solidFill>
              </a:defRPr>
            </a:lvl1pPr>
          </a:lstStyle>
          <a:p>
            <a:pPr lvl="0">
              <a:defRPr sz="1800">
                <a:solidFill>
                  <a:srgbClr val="000000"/>
                </a:solidFill>
              </a:defRPr>
            </a:pPr>
            <a:r>
              <a:rPr sz="3000">
                <a:solidFill>
                  <a:srgbClr val="FFFFFF"/>
                </a:solidFill>
              </a:rPr>
              <a:t>Unique Factorization of Integers Theorem</a:t>
            </a:r>
          </a:p>
        </p:txBody>
      </p:sp>
      <p:sp>
        <p:nvSpPr>
          <p:cNvPr id="462" name="Shape 46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defRPr sz="1800"/>
            </a:pPr>
            <a:r>
              <a:rPr sz="2400"/>
              <a:t>Because of the unique factorization theorem, any integer   </a:t>
            </a:r>
            <a:r>
              <a:rPr i="1" sz="2400"/>
              <a:t>n</a:t>
            </a:r>
            <a:r>
              <a:rPr sz="2400"/>
              <a:t> &gt; 1 can be put into a </a:t>
            </a:r>
            <a:r>
              <a:rPr i="1" sz="2400"/>
              <a:t>standard factored form </a:t>
            </a:r>
            <a:r>
              <a:rPr sz="2400"/>
              <a:t>in which the</a:t>
            </a:r>
            <a:br>
              <a:rPr sz="2400"/>
            </a:br>
            <a:r>
              <a:rPr sz="2400"/>
              <a:t>prime factors are written in ascending order from left to right.</a:t>
            </a:r>
          </a:p>
        </p:txBody>
      </p:sp>
      <p:pic>
        <p:nvPicPr>
          <p:cNvPr id="463" name="image.png"/>
          <p:cNvPicPr/>
          <p:nvPr/>
        </p:nvPicPr>
        <p:blipFill>
          <a:blip r:embed="rId2">
            <a:extLst/>
          </a:blip>
          <a:stretch>
            <a:fillRect/>
          </a:stretch>
        </p:blipFill>
        <p:spPr>
          <a:xfrm>
            <a:off x="434975" y="3336925"/>
            <a:ext cx="8274050" cy="2378075"/>
          </a:xfrm>
          <a:prstGeom prst="rect">
            <a:avLst/>
          </a:prstGeom>
          <a:ln w="12700">
            <a:miter lim="400000"/>
          </a:ln>
        </p:spPr>
      </p:pic>
    </p:spTree>
  </p:cSld>
  <p:clrMapOvr>
    <a:masterClrMapping/>
  </p:clrMapOvr>
  <p:transition spd="med" advClick="1"/>
</p:sld>
</file>

<file path=ppt/slides/slide1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5" name="Shape 46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300">
                <a:solidFill>
                  <a:srgbClr val="FFFFFF"/>
                </a:solidFill>
              </a:rPr>
              <a:t>Example 9 – </a:t>
            </a:r>
            <a:r>
              <a:rPr i="1" sz="2300">
                <a:solidFill>
                  <a:srgbClr val="FFFFFF"/>
                </a:solidFill>
              </a:rPr>
              <a:t>Using Unique Factorization to Solve a Problem</a:t>
            </a:r>
          </a:p>
        </p:txBody>
      </p:sp>
      <p:sp>
        <p:nvSpPr>
          <p:cNvPr id="466" name="Shape 46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t>Suppose </a:t>
            </a:r>
            <a:r>
              <a:rPr i="1" sz="2400"/>
              <a:t>m</a:t>
            </a:r>
            <a:r>
              <a:rPr sz="2400"/>
              <a:t> is an integer such that </a:t>
            </a:r>
            <a:endParaRPr sz="2400"/>
          </a:p>
          <a:p>
            <a:pPr lvl="0" marL="0" indent="0" algn="ctr">
              <a:tabLst>
                <a:tab pos="1371600" algn="l"/>
                <a:tab pos="1536700" algn="l"/>
              </a:tabLst>
              <a:defRPr sz="1800"/>
            </a:pPr>
            <a:endParaRPr sz="2400"/>
          </a:p>
          <a:p>
            <a:pPr lvl="0" marL="0" indent="0" algn="ctr">
              <a:tabLst>
                <a:tab pos="1371600" algn="l"/>
                <a:tab pos="1536700" algn="l"/>
              </a:tabLst>
              <a:defRPr sz="1800"/>
            </a:pPr>
            <a:endParaRPr sz="1200"/>
          </a:p>
          <a:p>
            <a:pPr lvl="0" marL="0" indent="0">
              <a:tabLst>
                <a:tab pos="1371600" algn="l"/>
                <a:tab pos="1536700" algn="l"/>
              </a:tabLst>
              <a:defRPr sz="1800"/>
            </a:pPr>
            <a:r>
              <a:rPr sz="2400"/>
              <a:t>Does 17 | </a:t>
            </a:r>
            <a:r>
              <a:rPr i="1" sz="2400"/>
              <a:t>m</a:t>
            </a:r>
            <a:r>
              <a:rPr sz="2400"/>
              <a:t>?</a:t>
            </a:r>
            <a:endParaRPr sz="2400"/>
          </a:p>
          <a:p>
            <a:pPr lvl="0" marL="0" indent="0">
              <a:tabLst>
                <a:tab pos="1371600" algn="l"/>
                <a:tab pos="1536700" algn="l"/>
              </a:tabLst>
              <a:defRPr sz="1800"/>
            </a:pPr>
            <a:endParaRPr sz="2400">
              <a:solidFill>
                <a:srgbClr val="00ADEE"/>
              </a:solidFill>
            </a:endParaRPr>
          </a:p>
          <a:p>
            <a:pPr lvl="0" marL="0" indent="0">
              <a:tabLst>
                <a:tab pos="1371600" algn="l"/>
                <a:tab pos="1536700" algn="l"/>
              </a:tabLst>
              <a:defRPr sz="1800"/>
            </a:pPr>
            <a:r>
              <a:rPr sz="2400">
                <a:solidFill>
                  <a:srgbClr val="00ADEE"/>
                </a:solidFill>
              </a:rPr>
              <a:t>Solution:</a:t>
            </a:r>
            <a:br>
              <a:rPr sz="2400">
                <a:solidFill>
                  <a:srgbClr val="00ADEE"/>
                </a:solidFill>
              </a:rPr>
            </a:br>
            <a:r>
              <a:rPr sz="2400"/>
              <a:t>Since 17 is one of the prime factors of the right-hand side of the equation, it is also a prime factor of the left-hand side (by the unique factorization of integers theorem).</a:t>
            </a:r>
            <a:endParaRPr sz="2400"/>
          </a:p>
          <a:p>
            <a:pPr lvl="0" marL="0" indent="0">
              <a:tabLst>
                <a:tab pos="1371600" algn="l"/>
                <a:tab pos="1536700" algn="l"/>
              </a:tabLst>
              <a:defRPr sz="1800"/>
            </a:pPr>
            <a:endParaRPr sz="2400"/>
          </a:p>
          <a:p>
            <a:pPr lvl="0" marL="0" indent="0">
              <a:tabLst>
                <a:tab pos="1371600" algn="l"/>
                <a:tab pos="1536700" algn="l"/>
              </a:tabLst>
              <a:defRPr sz="1800"/>
            </a:pPr>
            <a:r>
              <a:rPr sz="2400"/>
              <a:t>But 17 does not equal any prime factor of 8, 7, 6, 5, 4, 3, or 2 (because it is too large). Hence 17 must occur as one of the prime factors of </a:t>
            </a:r>
            <a:r>
              <a:rPr i="1" sz="2400"/>
              <a:t>m</a:t>
            </a:r>
            <a:r>
              <a:rPr sz="2400"/>
              <a:t>, and so 17 | </a:t>
            </a:r>
            <a:r>
              <a:rPr i="1" sz="2400"/>
              <a:t>m</a:t>
            </a:r>
            <a:r>
              <a:rPr sz="2400"/>
              <a:t>.</a:t>
            </a:r>
          </a:p>
        </p:txBody>
      </p:sp>
      <p:pic>
        <p:nvPicPr>
          <p:cNvPr id="467" name="image.png"/>
          <p:cNvPicPr/>
          <p:nvPr/>
        </p:nvPicPr>
        <p:blipFill>
          <a:blip r:embed="rId2">
            <a:extLst/>
          </a:blip>
          <a:stretch>
            <a:fillRect/>
          </a:stretch>
        </p:blipFill>
        <p:spPr>
          <a:xfrm>
            <a:off x="1295400" y="1943100"/>
            <a:ext cx="6545263" cy="4572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66">
                                            <p:txEl>
                                              <p:pRg st="5" end="5"/>
                                            </p:txEl>
                                          </p:spTgt>
                                        </p:tgtEl>
                                        <p:attrNameLst>
                                          <p:attrName>style.visibility</p:attrName>
                                        </p:attrNameLst>
                                      </p:cBhvr>
                                      <p:to>
                                        <p:strVal val="visible"/>
                                      </p:to>
                                    </p:set>
                                    <p:anim calcmode="lin" valueType="num">
                                      <p:cBhvr>
                                        <p:cTn id="7" dur="1000" fill="hold"/>
                                        <p:tgtEl>
                                          <p:spTgt spid="466">
                                            <p:txEl>
                                              <p:pRg st="5" end="5"/>
                                            </p:txEl>
                                          </p:spTgt>
                                        </p:tgtEl>
                                        <p:attrNameLst>
                                          <p:attrName>ppt_x</p:attrName>
                                        </p:attrNameLst>
                                      </p:cBhvr>
                                      <p:tavLst>
                                        <p:tav tm="0">
                                          <p:val>
                                            <p:strVal val="#ppt_x"/>
                                          </p:val>
                                        </p:tav>
                                        <p:tav tm="100000">
                                          <p:val>
                                            <p:strVal val="#ppt_x"/>
                                          </p:val>
                                        </p:tav>
                                      </p:tavLst>
                                    </p:anim>
                                    <p:anim calcmode="lin" valueType="num">
                                      <p:cBhvr>
                                        <p:cTn id="8" dur="1000" fill="hold"/>
                                        <p:tgtEl>
                                          <p:spTgt spid="466">
                                            <p:txEl>
                                              <p:pRg st="5" end="5"/>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466">
                                            <p:txEl>
                                              <p:pRg st="6" end="6"/>
                                            </p:txEl>
                                          </p:spTgt>
                                        </p:tgtEl>
                                        <p:attrNameLst>
                                          <p:attrName>style.visibility</p:attrName>
                                        </p:attrNameLst>
                                      </p:cBhvr>
                                      <p:to>
                                        <p:strVal val="visible"/>
                                      </p:to>
                                    </p:set>
                                    <p:anim calcmode="lin" valueType="num">
                                      <p:cBhvr>
                                        <p:cTn id="12" dur="1000" fill="hold"/>
                                        <p:tgtEl>
                                          <p:spTgt spid="466">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4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466">
                                            <p:txEl>
                                              <p:pRg st="7" end="7"/>
                                            </p:txEl>
                                          </p:spTgt>
                                        </p:tgtEl>
                                        <p:attrNameLst>
                                          <p:attrName>style.visibility</p:attrName>
                                        </p:attrNameLst>
                                      </p:cBhvr>
                                      <p:to>
                                        <p:strVal val="visible"/>
                                      </p:to>
                                    </p:set>
                                    <p:anim calcmode="lin" valueType="num">
                                      <p:cBhvr>
                                        <p:cTn id="18" dur="1000" fill="hold"/>
                                        <p:tgtEl>
                                          <p:spTgt spid="466">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46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66" grpId="1"/>
    </p:bldLst>
  </p:timing>
</p:sld>
</file>

<file path=ppt/slides/slide1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9" name="Shape 469"/>
          <p:cNvSpPr/>
          <p:nvPr/>
        </p:nvSpPr>
        <p:spPr>
          <a:xfrm>
            <a:off x="2133600" y="6248400"/>
            <a:ext cx="5486400"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spcBef>
                <a:spcPts val="1000"/>
              </a:spcBef>
            </a:pPr>
            <a:r>
              <a:rPr sz="1400"/>
              <a:t>Copyright © Cengage Learning. All rights reserved.</a:t>
            </a:r>
            <a:r>
              <a:t> </a:t>
            </a:r>
          </a:p>
        </p:txBody>
      </p:sp>
      <p:sp>
        <p:nvSpPr>
          <p:cNvPr id="470" name="Shape 470"/>
          <p:cNvSpPr/>
          <p:nvPr/>
        </p:nvSpPr>
        <p:spPr>
          <a:xfrm>
            <a:off x="2590800" y="2486025"/>
            <a:ext cx="6096000" cy="12613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sz="2700">
                <a:solidFill>
                  <a:srgbClr val="16669E"/>
                </a:solidFill>
              </a:rPr>
              <a:t>Direct Proof and Counterexample IV: Division into Cases and the </a:t>
            </a:r>
            <a:br>
              <a:rPr sz="2700">
                <a:solidFill>
                  <a:srgbClr val="16669E"/>
                </a:solidFill>
              </a:rPr>
            </a:br>
            <a:r>
              <a:rPr sz="2700">
                <a:solidFill>
                  <a:srgbClr val="16669E"/>
                </a:solidFill>
              </a:rPr>
              <a:t>Quotient-Remainder Theorem</a:t>
            </a:r>
          </a:p>
        </p:txBody>
      </p:sp>
      <p:grpSp>
        <p:nvGrpSpPr>
          <p:cNvPr id="473" name="Group 473"/>
          <p:cNvGrpSpPr/>
          <p:nvPr/>
        </p:nvGrpSpPr>
        <p:grpSpPr>
          <a:xfrm>
            <a:off x="279399" y="2209799"/>
            <a:ext cx="8534401" cy="1600201"/>
            <a:chOff x="0" y="0"/>
            <a:chExt cx="8534400" cy="1600200"/>
          </a:xfrm>
        </p:grpSpPr>
        <p:sp>
          <p:nvSpPr>
            <p:cNvPr id="471" name="Shape 471"/>
            <p:cNvSpPr/>
            <p:nvPr/>
          </p:nvSpPr>
          <p:spPr>
            <a:xfrm>
              <a:off x="1447800" y="304800"/>
              <a:ext cx="7086600"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8" y="0"/>
                  </a:moveTo>
                  <a:lnTo>
                    <a:pt x="21600" y="0"/>
                  </a:lnTo>
                  <a:lnTo>
                    <a:pt x="21600" y="18000"/>
                  </a:lnTo>
                  <a:cubicBezTo>
                    <a:pt x="21600" y="19988"/>
                    <a:pt x="21305" y="21600"/>
                    <a:pt x="20942" y="21600"/>
                  </a:cubicBezTo>
                  <a:lnTo>
                    <a:pt x="0" y="21600"/>
                  </a:lnTo>
                  <a:lnTo>
                    <a:pt x="0" y="3600"/>
                  </a:lnTo>
                  <a:cubicBezTo>
                    <a:pt x="0" y="1612"/>
                    <a:pt x="295" y="0"/>
                    <a:pt x="658" y="0"/>
                  </a:cubicBezTo>
                  <a:close/>
                </a:path>
              </a:pathLst>
            </a:custGeom>
            <a:noFill/>
            <a:ln w="57150" cap="flat">
              <a:solidFill>
                <a:srgbClr val="CBDB2B"/>
              </a:solidFill>
              <a:prstDash val="solid"/>
              <a:round/>
            </a:ln>
            <a:effectLst/>
          </p:spPr>
          <p:txBody>
            <a:bodyPr wrap="square" lIns="0" tIns="0" rIns="0" bIns="0" numCol="1" anchor="ctr">
              <a:noAutofit/>
            </a:bodyPr>
            <a:lstStyle/>
            <a:p>
              <a:pPr lvl="0"/>
            </a:p>
          </p:txBody>
        </p:sp>
        <p:sp>
          <p:nvSpPr>
            <p:cNvPr id="472" name="Shape 472"/>
            <p:cNvSpPr/>
            <p:nvPr/>
          </p:nvSpPr>
          <p:spPr>
            <a:xfrm>
              <a:off x="-1" y="-1"/>
              <a:ext cx="2438401" cy="60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0" y="0"/>
                  </a:moveTo>
                  <a:lnTo>
                    <a:pt x="21600" y="0"/>
                  </a:lnTo>
                  <a:lnTo>
                    <a:pt x="21600" y="18000"/>
                  </a:lnTo>
                  <a:cubicBezTo>
                    <a:pt x="21600" y="19988"/>
                    <a:pt x="21197" y="21600"/>
                    <a:pt x="20700" y="21600"/>
                  </a:cubicBezTo>
                  <a:lnTo>
                    <a:pt x="0" y="21600"/>
                  </a:lnTo>
                  <a:lnTo>
                    <a:pt x="0" y="3600"/>
                  </a:lnTo>
                  <a:cubicBezTo>
                    <a:pt x="0" y="1612"/>
                    <a:pt x="403" y="0"/>
                    <a:pt x="900" y="0"/>
                  </a:cubicBezTo>
                  <a:close/>
                </a:path>
              </a:pathLst>
            </a:custGeom>
            <a:solidFill>
              <a:srgbClr val="16669E"/>
            </a:solidFill>
            <a:ln w="12700" cap="flat">
              <a:noFill/>
              <a:miter lim="400000"/>
            </a:ln>
            <a:effectLst/>
          </p:spPr>
          <p:txBody>
            <a:bodyPr wrap="square" lIns="0" tIns="0" rIns="0" bIns="0" numCol="1" anchor="ctr">
              <a:noAutofit/>
            </a:bodyPr>
            <a:lstStyle/>
            <a:p>
              <a:pPr lvl="0"/>
            </a:p>
          </p:txBody>
        </p:sp>
      </p:grpSp>
      <p:sp>
        <p:nvSpPr>
          <p:cNvPr id="474" name="Shape 474"/>
          <p:cNvSpPr/>
          <p:nvPr/>
        </p:nvSpPr>
        <p:spPr>
          <a:xfrm>
            <a:off x="385762" y="2268537"/>
            <a:ext cx="2122585" cy="47433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2600">
                <a:solidFill>
                  <a:srgbClr val="FFFFFF"/>
                </a:solidFill>
                <a:latin typeface="Arial Bold"/>
                <a:ea typeface="Arial Bold"/>
                <a:cs typeface="Arial Bold"/>
                <a:sym typeface="Arial Bold"/>
              </a:defRPr>
            </a:lvl1pPr>
          </a:lstStyle>
          <a:p>
            <a:pPr lvl="0">
              <a:defRPr sz="1800">
                <a:solidFill>
                  <a:srgbClr val="000000"/>
                </a:solidFill>
              </a:defRPr>
            </a:pPr>
            <a:r>
              <a:rPr sz="2600">
                <a:solidFill>
                  <a:srgbClr val="FFFFFF"/>
                </a:solidFill>
              </a:rPr>
              <a:t>SECTION 4.4</a:t>
            </a:r>
          </a:p>
        </p:txBody>
      </p:sp>
    </p:spTree>
  </p:cSld>
  <p:clrMapOvr>
    <a:masterClrMapping/>
  </p:clrMapOvr>
  <p:transition spd="med" advClick="1"/>
</p:sld>
</file>

<file path=ppt/slides/slide1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6" name="Shape 47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The quotient-remainder theorem says that when any integer </a:t>
            </a:r>
            <a:r>
              <a:rPr i="1" sz="2400"/>
              <a:t>n </a:t>
            </a:r>
            <a:r>
              <a:rPr sz="2400"/>
              <a:t>is divided by any positive integer </a:t>
            </a:r>
            <a:r>
              <a:rPr i="1" sz="2400"/>
              <a:t>d</a:t>
            </a:r>
            <a:r>
              <a:rPr sz="2400"/>
              <a:t>, the result is a quotient </a:t>
            </a:r>
            <a:r>
              <a:rPr i="1" sz="2400"/>
              <a:t>q</a:t>
            </a:r>
            <a:r>
              <a:rPr sz="2400"/>
              <a:t> and a nonnegative remainder </a:t>
            </a:r>
            <a:r>
              <a:rPr i="1" sz="2400"/>
              <a:t>r</a:t>
            </a:r>
            <a:r>
              <a:rPr sz="2400"/>
              <a:t> that is smaller than </a:t>
            </a:r>
            <a:r>
              <a:rPr i="1" sz="2400"/>
              <a:t>d</a:t>
            </a:r>
            <a:r>
              <a:rPr sz="2400"/>
              <a:t>.</a:t>
            </a:r>
          </a:p>
        </p:txBody>
      </p:sp>
      <p:pic>
        <p:nvPicPr>
          <p:cNvPr id="477" name="image.png"/>
          <p:cNvPicPr/>
          <p:nvPr/>
        </p:nvPicPr>
        <p:blipFill>
          <a:blip r:embed="rId2">
            <a:extLst/>
          </a:blip>
          <a:stretch>
            <a:fillRect/>
          </a:stretch>
        </p:blipFill>
        <p:spPr>
          <a:xfrm>
            <a:off x="474662" y="3282950"/>
            <a:ext cx="8135938" cy="1593850"/>
          </a:xfrm>
          <a:prstGeom prst="rect">
            <a:avLst/>
          </a:prstGeom>
          <a:ln w="12700">
            <a:miter lim="400000"/>
          </a:ln>
        </p:spPr>
      </p:pic>
      <p:sp>
        <p:nvSpPr>
          <p:cNvPr id="478" name="Shape 478"/>
          <p:cNvSpPr/>
          <p:nvPr/>
        </p:nvSpPr>
        <p:spPr>
          <a:xfrm>
            <a:off x="317500" y="340681"/>
            <a:ext cx="8229600" cy="8680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600">
                <a:solidFill>
                  <a:srgbClr val="FFFFFF"/>
                </a:solidFill>
              </a:defRPr>
            </a:lvl1pPr>
          </a:lstStyle>
          <a:p>
            <a:pPr lvl="0">
              <a:defRPr sz="1800">
                <a:solidFill>
                  <a:srgbClr val="000000"/>
                </a:solidFill>
              </a:defRPr>
            </a:pPr>
            <a:r>
              <a:rPr sz="2600">
                <a:solidFill>
                  <a:srgbClr val="FFFFFF"/>
                </a:solidFill>
              </a:rPr>
              <a:t>Direct Proof and Counterexample IV: Division into Cases and the Quotient-Remainder Theorem</a:t>
            </a:r>
          </a:p>
        </p:txBody>
      </p:sp>
    </p:spTree>
  </p:cSld>
  <p:clrMapOvr>
    <a:masterClrMapping/>
  </p:clrMapOvr>
  <p:transition spd="med" advClick="1"/>
</p:sld>
</file>

<file path=ppt/slides/slide1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0" name="Shape 48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solidFill>
                  <a:srgbClr val="FFFFFF"/>
                </a:solidFill>
              </a:rPr>
              <a:t>Example 1 – </a:t>
            </a:r>
            <a:r>
              <a:rPr i="1" sz="3000">
                <a:solidFill>
                  <a:srgbClr val="FFFFFF"/>
                </a:solidFill>
              </a:rPr>
              <a:t>The Quotient-Remainder Theorem</a:t>
            </a:r>
          </a:p>
        </p:txBody>
      </p:sp>
      <p:sp>
        <p:nvSpPr>
          <p:cNvPr id="481" name="Shape 48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t>For each of the following values of </a:t>
            </a:r>
            <a:r>
              <a:rPr i="1" sz="2400"/>
              <a:t>n</a:t>
            </a:r>
            <a:r>
              <a:rPr sz="2400"/>
              <a:t> and </a:t>
            </a:r>
            <a:r>
              <a:rPr i="1" sz="2400"/>
              <a:t>d</a:t>
            </a:r>
            <a:r>
              <a:rPr sz="2400"/>
              <a:t>, find integers </a:t>
            </a:r>
            <a:r>
              <a:rPr i="1" sz="2400"/>
              <a:t>q</a:t>
            </a:r>
            <a:r>
              <a:rPr sz="2400"/>
              <a:t> and </a:t>
            </a:r>
            <a:r>
              <a:rPr i="1" sz="2400"/>
              <a:t>r</a:t>
            </a:r>
            <a:r>
              <a:rPr sz="2400"/>
              <a:t> such that                  and </a:t>
            </a:r>
            <a:endParaRPr sz="2400"/>
          </a:p>
          <a:p>
            <a:pPr lvl="0" marL="0" indent="0">
              <a:tabLst>
                <a:tab pos="457200" algn="l"/>
                <a:tab pos="1371600" algn="l"/>
                <a:tab pos="1536700" algn="l"/>
              </a:tabLst>
              <a:defRPr sz="1800"/>
            </a:pPr>
            <a:endParaRPr sz="800">
              <a:latin typeface="Arial Bold"/>
              <a:ea typeface="Arial Bold"/>
              <a:cs typeface="Arial Bold"/>
              <a:sym typeface="Arial Bold"/>
            </a:endParaRPr>
          </a:p>
          <a:p>
            <a:pPr lvl="0" marL="0" indent="0">
              <a:tabLst>
                <a:tab pos="457200" algn="l"/>
                <a:tab pos="1371600" algn="l"/>
                <a:tab pos="1536700" algn="l"/>
              </a:tabLst>
              <a:defRPr sz="1800"/>
            </a:pPr>
            <a:r>
              <a:rPr sz="2400">
                <a:latin typeface="Arial Bold"/>
                <a:ea typeface="Arial Bold"/>
                <a:cs typeface="Arial Bold"/>
                <a:sym typeface="Arial Bold"/>
              </a:rPr>
              <a:t>a. </a:t>
            </a:r>
            <a:r>
              <a:rPr i="1" sz="2400"/>
              <a:t>n</a:t>
            </a:r>
            <a:r>
              <a:rPr sz="2400"/>
              <a:t> = 54, </a:t>
            </a:r>
            <a:r>
              <a:rPr i="1" sz="2400"/>
              <a:t>d</a:t>
            </a:r>
            <a:r>
              <a:rPr sz="2400"/>
              <a:t> = 4	</a:t>
            </a:r>
            <a:r>
              <a:rPr sz="2400">
                <a:latin typeface="Arial Bold"/>
                <a:ea typeface="Arial Bold"/>
                <a:cs typeface="Arial Bold"/>
                <a:sym typeface="Arial Bold"/>
              </a:rPr>
              <a:t>b. </a:t>
            </a:r>
            <a:r>
              <a:rPr i="1" sz="2400"/>
              <a:t>n</a:t>
            </a:r>
            <a:r>
              <a:rPr sz="2400"/>
              <a:t> = –54, </a:t>
            </a:r>
            <a:r>
              <a:rPr i="1" sz="2400"/>
              <a:t>d</a:t>
            </a:r>
            <a:r>
              <a:rPr sz="2400"/>
              <a:t> = 4	</a:t>
            </a:r>
            <a:r>
              <a:rPr sz="2400">
                <a:latin typeface="Arial Bold"/>
                <a:ea typeface="Arial Bold"/>
                <a:cs typeface="Arial Bold"/>
                <a:sym typeface="Arial Bold"/>
              </a:rPr>
              <a:t>c. </a:t>
            </a:r>
            <a:r>
              <a:rPr i="1" sz="2400"/>
              <a:t>n</a:t>
            </a:r>
            <a:r>
              <a:rPr sz="2400"/>
              <a:t> = 54, </a:t>
            </a:r>
            <a:r>
              <a:rPr i="1" sz="2400"/>
              <a:t>d</a:t>
            </a:r>
            <a:r>
              <a:rPr sz="2400"/>
              <a:t> = 70</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lnSpc>
                <a:spcPct val="120000"/>
              </a:lnSpc>
              <a:tabLst>
                <a:tab pos="457200" algn="l"/>
                <a:tab pos="1371600" algn="l"/>
                <a:tab pos="1536700" algn="l"/>
              </a:tabLst>
              <a:defRPr sz="1800"/>
            </a:pPr>
            <a:r>
              <a:rPr sz="2400">
                <a:latin typeface="Arial Bold"/>
                <a:ea typeface="Arial Bold"/>
                <a:cs typeface="Arial Bold"/>
                <a:sym typeface="Arial Bold"/>
              </a:rPr>
              <a:t>a</a:t>
            </a:r>
            <a:r>
              <a:rPr sz="2400"/>
              <a:t>.</a:t>
            </a:r>
            <a:endParaRPr sz="2400"/>
          </a:p>
          <a:p>
            <a:pPr lvl="0" marL="0" indent="0">
              <a:lnSpc>
                <a:spcPct val="120000"/>
              </a:lnSpc>
              <a:tabLst>
                <a:tab pos="457200" algn="l"/>
                <a:tab pos="1371600" algn="l"/>
                <a:tab pos="1536700" algn="l"/>
              </a:tabLst>
              <a:defRPr sz="1800"/>
            </a:pPr>
            <a:endParaRPr sz="1200"/>
          </a:p>
          <a:p>
            <a:pPr lvl="0" marL="0" indent="0">
              <a:lnSpc>
                <a:spcPct val="120000"/>
              </a:lnSpc>
              <a:tabLst>
                <a:tab pos="457200" algn="l"/>
                <a:tab pos="1371600" algn="l"/>
                <a:tab pos="1536700" algn="l"/>
              </a:tabLst>
              <a:defRPr sz="1800"/>
            </a:pPr>
            <a:r>
              <a:rPr sz="2400">
                <a:latin typeface="Arial Bold"/>
                <a:ea typeface="Arial Bold"/>
                <a:cs typeface="Arial Bold"/>
                <a:sym typeface="Arial Bold"/>
              </a:rPr>
              <a:t>b.</a:t>
            </a:r>
            <a:endParaRPr sz="2400">
              <a:latin typeface="Arial Bold"/>
              <a:ea typeface="Arial Bold"/>
              <a:cs typeface="Arial Bold"/>
              <a:sym typeface="Arial Bold"/>
            </a:endParaRPr>
          </a:p>
          <a:p>
            <a:pPr lvl="0" marL="0" indent="0">
              <a:lnSpc>
                <a:spcPct val="120000"/>
              </a:lnSpc>
              <a:tabLst>
                <a:tab pos="457200" algn="l"/>
                <a:tab pos="1371600" algn="l"/>
                <a:tab pos="1536700" algn="l"/>
              </a:tabLst>
              <a:defRPr sz="1800"/>
            </a:pPr>
            <a:endParaRPr sz="1200">
              <a:latin typeface="Arial Bold"/>
              <a:ea typeface="Arial Bold"/>
              <a:cs typeface="Arial Bold"/>
              <a:sym typeface="Arial Bold"/>
            </a:endParaRPr>
          </a:p>
          <a:p>
            <a:pPr lvl="0" marL="0" indent="0">
              <a:lnSpc>
                <a:spcPct val="120000"/>
              </a:lnSpc>
              <a:tabLst>
                <a:tab pos="457200" algn="l"/>
                <a:tab pos="1371600" algn="l"/>
                <a:tab pos="1536700" algn="l"/>
              </a:tabLst>
              <a:defRPr sz="1800"/>
            </a:pPr>
            <a:r>
              <a:rPr sz="2400">
                <a:latin typeface="Arial Bold"/>
                <a:ea typeface="Arial Bold"/>
                <a:cs typeface="Arial Bold"/>
                <a:sym typeface="Arial Bold"/>
              </a:rPr>
              <a:t>c.</a:t>
            </a:r>
            <a:r>
              <a:rPr sz="2400"/>
              <a:t>	</a:t>
            </a:r>
          </a:p>
        </p:txBody>
      </p:sp>
      <p:pic>
        <p:nvPicPr>
          <p:cNvPr id="482" name="image.png"/>
          <p:cNvPicPr/>
          <p:nvPr/>
        </p:nvPicPr>
        <p:blipFill>
          <a:blip r:embed="rId2">
            <a:extLst/>
          </a:blip>
          <a:stretch>
            <a:fillRect/>
          </a:stretch>
        </p:blipFill>
        <p:spPr>
          <a:xfrm>
            <a:off x="2647950" y="1922462"/>
            <a:ext cx="1390650" cy="342901"/>
          </a:xfrm>
          <a:prstGeom prst="rect">
            <a:avLst/>
          </a:prstGeom>
          <a:ln w="12700">
            <a:miter lim="400000"/>
          </a:ln>
        </p:spPr>
      </p:pic>
      <p:pic>
        <p:nvPicPr>
          <p:cNvPr id="483" name="image.png"/>
          <p:cNvPicPr/>
          <p:nvPr/>
        </p:nvPicPr>
        <p:blipFill>
          <a:blip r:embed="rId3">
            <a:extLst/>
          </a:blip>
          <a:stretch>
            <a:fillRect/>
          </a:stretch>
        </p:blipFill>
        <p:spPr>
          <a:xfrm>
            <a:off x="4673600" y="1925637"/>
            <a:ext cx="1309688" cy="300038"/>
          </a:xfrm>
          <a:prstGeom prst="rect">
            <a:avLst/>
          </a:prstGeom>
          <a:ln w="12700">
            <a:miter lim="400000"/>
          </a:ln>
        </p:spPr>
      </p:pic>
      <p:pic>
        <p:nvPicPr>
          <p:cNvPr id="484" name="image.png"/>
          <p:cNvPicPr/>
          <p:nvPr/>
        </p:nvPicPr>
        <p:blipFill>
          <a:blip r:embed="rId4">
            <a:extLst/>
          </a:blip>
          <a:stretch>
            <a:fillRect/>
          </a:stretch>
        </p:blipFill>
        <p:spPr>
          <a:xfrm>
            <a:off x="923925" y="3852862"/>
            <a:ext cx="4905375" cy="381001"/>
          </a:xfrm>
          <a:prstGeom prst="rect">
            <a:avLst/>
          </a:prstGeom>
          <a:ln w="12700">
            <a:miter lim="400000"/>
          </a:ln>
        </p:spPr>
      </p:pic>
      <p:pic>
        <p:nvPicPr>
          <p:cNvPr id="485" name="image.png"/>
          <p:cNvPicPr/>
          <p:nvPr/>
        </p:nvPicPr>
        <p:blipFill>
          <a:blip r:embed="rId5">
            <a:extLst/>
          </a:blip>
          <a:stretch>
            <a:fillRect/>
          </a:stretch>
        </p:blipFill>
        <p:spPr>
          <a:xfrm>
            <a:off x="876300" y="4652962"/>
            <a:ext cx="5772150" cy="271463"/>
          </a:xfrm>
          <a:prstGeom prst="rect">
            <a:avLst/>
          </a:prstGeom>
          <a:ln w="12700">
            <a:miter lim="400000"/>
          </a:ln>
        </p:spPr>
      </p:pic>
      <p:pic>
        <p:nvPicPr>
          <p:cNvPr id="486" name="image.png"/>
          <p:cNvPicPr/>
          <p:nvPr/>
        </p:nvPicPr>
        <p:blipFill>
          <a:blip r:embed="rId6">
            <a:extLst/>
          </a:blip>
          <a:stretch>
            <a:fillRect/>
          </a:stretch>
        </p:blipFill>
        <p:spPr>
          <a:xfrm>
            <a:off x="876300" y="5367337"/>
            <a:ext cx="5114925" cy="3810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81">
                                            <p:txEl>
                                              <p:pRg st="4" end="4"/>
                                            </p:txEl>
                                          </p:spTgt>
                                        </p:tgtEl>
                                        <p:attrNameLst>
                                          <p:attrName>style.visibility</p:attrName>
                                        </p:attrNameLst>
                                      </p:cBhvr>
                                      <p:to>
                                        <p:strVal val="visible"/>
                                      </p:to>
                                    </p:set>
                                    <p:anim calcmode="lin" valueType="num">
                                      <p:cBhvr>
                                        <p:cTn id="7" dur="1000" fill="hold"/>
                                        <p:tgtEl>
                                          <p:spTgt spid="481">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481">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481">
                                            <p:txEl>
                                              <p:pRg st="5" end="5"/>
                                            </p:txEl>
                                          </p:spTgt>
                                        </p:tgtEl>
                                        <p:attrNameLst>
                                          <p:attrName>style.visibility</p:attrName>
                                        </p:attrNameLst>
                                      </p:cBhvr>
                                      <p:to>
                                        <p:strVal val="visible"/>
                                      </p:to>
                                    </p:set>
                                    <p:anim calcmode="lin" valueType="num">
                                      <p:cBhvr>
                                        <p:cTn id="12" dur="1000" fill="hold"/>
                                        <p:tgtEl>
                                          <p:spTgt spid="481">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481">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481">
                                            <p:txEl>
                                              <p:pRg st="6" end="6"/>
                                            </p:txEl>
                                          </p:spTgt>
                                        </p:tgtEl>
                                        <p:attrNameLst>
                                          <p:attrName>style.visibility</p:attrName>
                                        </p:attrNameLst>
                                      </p:cBhvr>
                                      <p:to>
                                        <p:strVal val="visible"/>
                                      </p:to>
                                    </p:set>
                                    <p:anim calcmode="lin" valueType="num">
                                      <p:cBhvr>
                                        <p:cTn id="17" dur="1000" fill="hold"/>
                                        <p:tgtEl>
                                          <p:spTgt spid="481">
                                            <p:txEl>
                                              <p:pRg st="6" end="6"/>
                                            </p:txEl>
                                          </p:spTgt>
                                        </p:tgtEl>
                                        <p:attrNameLst>
                                          <p:attrName>ppt_x</p:attrName>
                                        </p:attrNameLst>
                                      </p:cBhvr>
                                      <p:tavLst>
                                        <p:tav tm="0">
                                          <p:val>
                                            <p:strVal val="#ppt_x"/>
                                          </p:val>
                                        </p:tav>
                                        <p:tav tm="100000">
                                          <p:val>
                                            <p:strVal val="#ppt_x"/>
                                          </p:val>
                                        </p:tav>
                                      </p:tavLst>
                                    </p:anim>
                                    <p:anim calcmode="lin" valueType="num">
                                      <p:cBhvr>
                                        <p:cTn id="18" dur="1000" fill="hold"/>
                                        <p:tgtEl>
                                          <p:spTgt spid="481">
                                            <p:txEl>
                                              <p:pRg st="6" end="6"/>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481">
                                            <p:txEl>
                                              <p:pRg st="7" end="7"/>
                                            </p:txEl>
                                          </p:spTgt>
                                        </p:tgtEl>
                                        <p:attrNameLst>
                                          <p:attrName>style.visibility</p:attrName>
                                        </p:attrNameLst>
                                      </p:cBhvr>
                                      <p:to>
                                        <p:strVal val="visible"/>
                                      </p:to>
                                    </p:set>
                                    <p:anim calcmode="lin" valueType="num">
                                      <p:cBhvr>
                                        <p:cTn id="22" dur="1000" fill="hold"/>
                                        <p:tgtEl>
                                          <p:spTgt spid="481">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81">
                                            <p:txEl>
                                              <p:pRg st="7" end="7"/>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nodeType="afterEffect" presetClass="entr" presetSubtype="4" presetID="2" grpId="1" fill="hold">
                                  <p:stCondLst>
                                    <p:cond delay="0"/>
                                  </p:stCondLst>
                                  <p:iterate type="el" backwards="0">
                                    <p:tmAbs val="0"/>
                                  </p:iterate>
                                  <p:childTnLst>
                                    <p:set>
                                      <p:cBhvr>
                                        <p:cTn id="26" fill="hold"/>
                                        <p:tgtEl>
                                          <p:spTgt spid="481">
                                            <p:txEl>
                                              <p:pRg st="8" end="8"/>
                                            </p:txEl>
                                          </p:spTgt>
                                        </p:tgtEl>
                                        <p:attrNameLst>
                                          <p:attrName>style.visibility</p:attrName>
                                        </p:attrNameLst>
                                      </p:cBhvr>
                                      <p:to>
                                        <p:strVal val="visible"/>
                                      </p:to>
                                    </p:set>
                                    <p:anim calcmode="lin" valueType="num">
                                      <p:cBhvr>
                                        <p:cTn id="27" dur="1000" fill="hold"/>
                                        <p:tgtEl>
                                          <p:spTgt spid="481">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481">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nodeType="afterEffect" presetClass="entr" presetSubtype="4" presetID="2" grpId="1" fill="hold">
                                  <p:stCondLst>
                                    <p:cond delay="0"/>
                                  </p:stCondLst>
                                  <p:iterate type="el" backwards="0">
                                    <p:tmAbs val="0"/>
                                  </p:iterate>
                                  <p:childTnLst>
                                    <p:set>
                                      <p:cBhvr>
                                        <p:cTn id="31" fill="hold"/>
                                        <p:tgtEl>
                                          <p:spTgt spid="481">
                                            <p:txEl>
                                              <p:pRg st="9" end="9"/>
                                            </p:txEl>
                                          </p:spTgt>
                                        </p:tgtEl>
                                        <p:attrNameLst>
                                          <p:attrName>style.visibility</p:attrName>
                                        </p:attrNameLst>
                                      </p:cBhvr>
                                      <p:to>
                                        <p:strVal val="visible"/>
                                      </p:to>
                                    </p:set>
                                    <p:anim calcmode="lin" valueType="num">
                                      <p:cBhvr>
                                        <p:cTn id="32" dur="1000" fill="hold"/>
                                        <p:tgtEl>
                                          <p:spTgt spid="481">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481">
                                            <p:txEl>
                                              <p:pRg st="9" end="9"/>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nodeType="afterEffect" presetClass="entr" presetSubtype="4" presetID="2" grpId="2" fill="hold">
                                  <p:stCondLst>
                                    <p:cond delay="0"/>
                                  </p:stCondLst>
                                  <p:iterate type="el" backwards="0">
                                    <p:tmAbs val="0"/>
                                  </p:iterate>
                                  <p:childTnLst>
                                    <p:set>
                                      <p:cBhvr>
                                        <p:cTn id="36" fill="hold"/>
                                        <p:tgtEl>
                                          <p:spTgt spid="484"/>
                                        </p:tgtEl>
                                        <p:attrNameLst>
                                          <p:attrName>style.visibility</p:attrName>
                                        </p:attrNameLst>
                                      </p:cBhvr>
                                      <p:to>
                                        <p:strVal val="visible"/>
                                      </p:to>
                                    </p:set>
                                    <p:anim calcmode="lin" valueType="num">
                                      <p:cBhvr>
                                        <p:cTn id="37" dur="1000" fill="hold"/>
                                        <p:tgtEl>
                                          <p:spTgt spid="484"/>
                                        </p:tgtEl>
                                        <p:attrNameLst>
                                          <p:attrName>ppt_x</p:attrName>
                                        </p:attrNameLst>
                                      </p:cBhvr>
                                      <p:tavLst>
                                        <p:tav tm="0">
                                          <p:val>
                                            <p:strVal val="#ppt_x"/>
                                          </p:val>
                                        </p:tav>
                                        <p:tav tm="100000">
                                          <p:val>
                                            <p:strVal val="#ppt_x"/>
                                          </p:val>
                                        </p:tav>
                                      </p:tavLst>
                                    </p:anim>
                                    <p:anim calcmode="lin" valueType="num">
                                      <p:cBhvr>
                                        <p:cTn id="38" dur="1000" fill="hold"/>
                                        <p:tgtEl>
                                          <p:spTgt spid="484"/>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nodeType="afterEffect" presetClass="entr" presetSubtype="4" presetID="2" grpId="3" fill="hold">
                                  <p:stCondLst>
                                    <p:cond delay="0"/>
                                  </p:stCondLst>
                                  <p:iterate type="el" backwards="0">
                                    <p:tmAbs val="0"/>
                                  </p:iterate>
                                  <p:childTnLst>
                                    <p:set>
                                      <p:cBhvr>
                                        <p:cTn id="41" fill="hold"/>
                                        <p:tgtEl>
                                          <p:spTgt spid="485"/>
                                        </p:tgtEl>
                                        <p:attrNameLst>
                                          <p:attrName>style.visibility</p:attrName>
                                        </p:attrNameLst>
                                      </p:cBhvr>
                                      <p:to>
                                        <p:strVal val="visible"/>
                                      </p:to>
                                    </p:set>
                                    <p:anim calcmode="lin" valueType="num">
                                      <p:cBhvr>
                                        <p:cTn id="42" dur="1000" fill="hold"/>
                                        <p:tgtEl>
                                          <p:spTgt spid="485"/>
                                        </p:tgtEl>
                                        <p:attrNameLst>
                                          <p:attrName>ppt_x</p:attrName>
                                        </p:attrNameLst>
                                      </p:cBhvr>
                                      <p:tavLst>
                                        <p:tav tm="0">
                                          <p:val>
                                            <p:strVal val="#ppt_x"/>
                                          </p:val>
                                        </p:tav>
                                        <p:tav tm="100000">
                                          <p:val>
                                            <p:strVal val="#ppt_x"/>
                                          </p:val>
                                        </p:tav>
                                      </p:tavLst>
                                    </p:anim>
                                    <p:anim calcmode="lin" valueType="num">
                                      <p:cBhvr>
                                        <p:cTn id="43" dur="1000" fill="hold"/>
                                        <p:tgtEl>
                                          <p:spTgt spid="485"/>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nodeType="afterEffect" presetClass="entr" presetSubtype="4" presetID="2" grpId="4" fill="hold">
                                  <p:stCondLst>
                                    <p:cond delay="0"/>
                                  </p:stCondLst>
                                  <p:iterate type="el" backwards="0">
                                    <p:tmAbs val="0"/>
                                  </p:iterate>
                                  <p:childTnLst>
                                    <p:set>
                                      <p:cBhvr>
                                        <p:cTn id="46" fill="hold"/>
                                        <p:tgtEl>
                                          <p:spTgt spid="486"/>
                                        </p:tgtEl>
                                        <p:attrNameLst>
                                          <p:attrName>style.visibility</p:attrName>
                                        </p:attrNameLst>
                                      </p:cBhvr>
                                      <p:to>
                                        <p:strVal val="visible"/>
                                      </p:to>
                                    </p:set>
                                    <p:anim calcmode="lin" valueType="num">
                                      <p:cBhvr>
                                        <p:cTn id="47" dur="1000" fill="hold"/>
                                        <p:tgtEl>
                                          <p:spTgt spid="486"/>
                                        </p:tgtEl>
                                        <p:attrNameLst>
                                          <p:attrName>ppt_x</p:attrName>
                                        </p:attrNameLst>
                                      </p:cBhvr>
                                      <p:tavLst>
                                        <p:tav tm="0">
                                          <p:val>
                                            <p:strVal val="#ppt_x"/>
                                          </p:val>
                                        </p:tav>
                                        <p:tav tm="100000">
                                          <p:val>
                                            <p:strVal val="#ppt_x"/>
                                          </p:val>
                                        </p:tav>
                                      </p:tavLst>
                                    </p:anim>
                                    <p:anim calcmode="lin" valueType="num">
                                      <p:cBhvr>
                                        <p:cTn id="48" dur="1000" fill="hold"/>
                                        <p:tgtEl>
                                          <p:spTgt spid="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6" grpId="4"/>
      <p:bldP build="p" bldLvl="5" animBg="1" rev="0" advAuto="0" spid="481" grpId="1"/>
      <p:bldP build="whole" bldLvl="1" animBg="1" rev="0" advAuto="0" spid="485" grpId="3"/>
      <p:bldP build="whole" bldLvl="1" animBg="1" rev="0" advAuto="0" spid="484" grpId="2"/>
    </p:bldLst>
  </p:timing>
</p:sld>
</file>

<file path=ppt/slides/slide1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8" name="Shape 488"/>
          <p:cNvSpPr/>
          <p:nvPr/>
        </p:nvSpPr>
        <p:spPr>
          <a:xfrm>
            <a:off x="3288600" y="3276600"/>
            <a:ext cx="2871600" cy="6463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4000">
                <a:solidFill>
                  <a:srgbClr val="00ADEE"/>
                </a:solidFill>
              </a:defRPr>
            </a:lvl1pPr>
          </a:lstStyle>
          <a:p>
            <a:pPr lvl="0">
              <a:defRPr sz="1800">
                <a:solidFill>
                  <a:srgbClr val="000000"/>
                </a:solidFill>
              </a:defRPr>
            </a:pPr>
            <a:r>
              <a:rPr sz="4000">
                <a:solidFill>
                  <a:srgbClr val="00ADEE"/>
                </a:solidFill>
              </a:rPr>
              <a:t>div and mod</a:t>
            </a:r>
          </a:p>
        </p:txBody>
      </p:sp>
    </p:spTree>
  </p:cSld>
  <p:clrMapOvr>
    <a:masterClrMapping/>
  </p:clrMapOvr>
  <p:transition spd="med" advClick="1"/>
</p:sld>
</file>

<file path=ppt/slides/slide1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0" name="Shape 49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div and mod</a:t>
            </a:r>
          </a:p>
        </p:txBody>
      </p:sp>
      <p:sp>
        <p:nvSpPr>
          <p:cNvPr id="491" name="Shape 49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A number of computer languages have built-in functions that enable you to compute many values of </a:t>
            </a:r>
            <a:r>
              <a:rPr i="1" sz="2400"/>
              <a:t>q </a:t>
            </a:r>
            <a:r>
              <a:rPr sz="2400"/>
              <a:t>and </a:t>
            </a:r>
            <a:r>
              <a:rPr i="1" sz="2400"/>
              <a:t>r</a:t>
            </a:r>
            <a:r>
              <a:rPr sz="2400"/>
              <a:t> for the quotient-remainder theorem. </a:t>
            </a:r>
            <a:endParaRPr sz="2400"/>
          </a:p>
          <a:p>
            <a:pPr lvl="0" marL="0" indent="0">
              <a:defRPr sz="1800"/>
            </a:pPr>
            <a:endParaRPr sz="2400"/>
          </a:p>
          <a:p>
            <a:pPr lvl="0" marL="0" indent="0">
              <a:defRPr sz="1800"/>
            </a:pPr>
            <a:r>
              <a:rPr sz="2400"/>
              <a:t>These functions are called </a:t>
            </a:r>
            <a:r>
              <a:rPr sz="2400">
                <a:latin typeface="Arial Bold"/>
                <a:ea typeface="Arial Bold"/>
                <a:cs typeface="Arial Bold"/>
                <a:sym typeface="Arial Bold"/>
              </a:rPr>
              <a:t>div </a:t>
            </a:r>
            <a:r>
              <a:rPr sz="2400"/>
              <a:t>and </a:t>
            </a:r>
            <a:r>
              <a:rPr sz="2400">
                <a:latin typeface="Arial Bold"/>
                <a:ea typeface="Arial Bold"/>
                <a:cs typeface="Arial Bold"/>
                <a:sym typeface="Arial Bold"/>
              </a:rPr>
              <a:t>mod</a:t>
            </a:r>
            <a:r>
              <a:rPr sz="2400"/>
              <a:t> in Pascal, are called / and % in C and C++, are called / and % in Java, and are called / (or \) and </a:t>
            </a:r>
            <a:r>
              <a:rPr sz="2400">
                <a:latin typeface="Arial Bold"/>
                <a:ea typeface="Arial Bold"/>
                <a:cs typeface="Arial Bold"/>
                <a:sym typeface="Arial Bold"/>
              </a:rPr>
              <a:t>mod</a:t>
            </a:r>
            <a:r>
              <a:rPr sz="2400"/>
              <a:t> in .NET. </a:t>
            </a:r>
            <a:endParaRPr sz="2400"/>
          </a:p>
          <a:p>
            <a:pPr lvl="0" marL="0" indent="0">
              <a:defRPr sz="1800"/>
            </a:pPr>
            <a:endParaRPr sz="2400"/>
          </a:p>
          <a:p>
            <a:pPr lvl="0" marL="0" indent="0">
              <a:defRPr sz="1800"/>
            </a:pPr>
            <a:r>
              <a:rPr sz="2400"/>
              <a:t>The functions give the values that satisfy the</a:t>
            </a:r>
            <a:br>
              <a:rPr sz="2400"/>
            </a:br>
            <a:r>
              <a:rPr sz="2400"/>
              <a:t>quotient-remainder theorem when a </a:t>
            </a:r>
            <a:r>
              <a:rPr i="1" sz="2400"/>
              <a:t>nonnegative</a:t>
            </a:r>
            <a:r>
              <a:rPr sz="2400"/>
              <a:t> integer </a:t>
            </a:r>
            <a:r>
              <a:rPr i="1" sz="2400"/>
              <a:t>n</a:t>
            </a:r>
            <a:r>
              <a:rPr sz="2400"/>
              <a:t> is divided by a positive integer </a:t>
            </a:r>
            <a:r>
              <a:rPr i="1" sz="2400"/>
              <a:t>d</a:t>
            </a:r>
            <a:r>
              <a:rPr sz="2400"/>
              <a:t> and the result is assigned to an integer variable.</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Disproving Universal Statements by Counterexample</a:t>
            </a:r>
          </a:p>
        </p:txBody>
      </p:sp>
    </p:spTree>
  </p:cSld>
  <p:clrMapOvr>
    <a:masterClrMapping/>
  </p:clrMapOvr>
  <p:transition spd="med" advClick="1"/>
</p:sld>
</file>

<file path=ppt/slides/slide1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3" name="Shape 49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div and mod</a:t>
            </a:r>
          </a:p>
        </p:txBody>
      </p:sp>
      <p:sp>
        <p:nvSpPr>
          <p:cNvPr id="494" name="Shape 49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However, they do not give the values that satisfy the quotient-remainder theorem when a negative integer </a:t>
            </a:r>
            <a:r>
              <a:rPr i="1" sz="2400"/>
              <a:t>n</a:t>
            </a:r>
            <a:r>
              <a:rPr sz="2400"/>
              <a:t> is divided by a positive integer </a:t>
            </a:r>
            <a:r>
              <a:rPr i="1" sz="2400"/>
              <a:t>d</a:t>
            </a:r>
            <a:r>
              <a:rPr sz="2400"/>
              <a:t>.</a:t>
            </a:r>
          </a:p>
        </p:txBody>
      </p:sp>
      <p:pic>
        <p:nvPicPr>
          <p:cNvPr id="495" name="image.png"/>
          <p:cNvPicPr/>
          <p:nvPr/>
        </p:nvPicPr>
        <p:blipFill>
          <a:blip r:embed="rId2">
            <a:extLst/>
          </a:blip>
          <a:stretch>
            <a:fillRect/>
          </a:stretch>
        </p:blipFill>
        <p:spPr>
          <a:xfrm>
            <a:off x="517525" y="2794000"/>
            <a:ext cx="8083550" cy="3448050"/>
          </a:xfrm>
          <a:prstGeom prst="rect">
            <a:avLst/>
          </a:prstGeom>
          <a:ln w="12700">
            <a:miter lim="400000"/>
          </a:ln>
        </p:spPr>
      </p:pic>
    </p:spTree>
  </p:cSld>
  <p:clrMapOvr>
    <a:masterClrMapping/>
  </p:clrMapOvr>
  <p:transition spd="med" advClick="1"/>
</p:sld>
</file>

<file path=ppt/slides/slide1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7" name="Shape 49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div and mod</a:t>
            </a:r>
          </a:p>
        </p:txBody>
      </p:sp>
      <p:sp>
        <p:nvSpPr>
          <p:cNvPr id="498" name="Shape 498"/>
          <p:cNvSpPr/>
          <p:nvPr>
            <p:ph type="body" idx="4294967295"/>
          </p:nvPr>
        </p:nvSpPr>
        <p:spPr>
          <a:xfrm>
            <a:off x="457200" y="1447800"/>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For instance, to compute </a:t>
            </a:r>
            <a:r>
              <a:rPr i="1" sz="2400"/>
              <a:t>n div d </a:t>
            </a:r>
            <a:r>
              <a:rPr sz="2400"/>
              <a:t>for a nonnegative integer </a:t>
            </a:r>
            <a:r>
              <a:rPr i="1" sz="2400"/>
              <a:t>n</a:t>
            </a:r>
            <a:r>
              <a:rPr sz="2400"/>
              <a:t> and a positive integer </a:t>
            </a:r>
            <a:r>
              <a:rPr i="1" sz="2400"/>
              <a:t>d</a:t>
            </a:r>
            <a:r>
              <a:rPr sz="2400"/>
              <a:t>, you just divide </a:t>
            </a:r>
            <a:r>
              <a:rPr i="1" sz="2400"/>
              <a:t>n</a:t>
            </a:r>
            <a:r>
              <a:rPr sz="2400"/>
              <a:t> by </a:t>
            </a:r>
            <a:r>
              <a:rPr i="1" sz="2400"/>
              <a:t>d</a:t>
            </a:r>
            <a:r>
              <a:rPr sz="2400"/>
              <a:t> and ignore the part of the answer to the right of the decimal point.</a:t>
            </a:r>
            <a:endParaRPr sz="2400"/>
          </a:p>
          <a:p>
            <a:pPr lvl="0" marL="0" indent="0">
              <a:defRPr sz="1800"/>
            </a:pPr>
            <a:endParaRPr sz="2400"/>
          </a:p>
          <a:p>
            <a:pPr lvl="0" marL="0" indent="0">
              <a:defRPr sz="1800"/>
            </a:pPr>
            <a:r>
              <a:rPr sz="2400"/>
              <a:t>To find </a:t>
            </a:r>
            <a:r>
              <a:rPr i="1" sz="2400"/>
              <a:t>n mod d</a:t>
            </a:r>
            <a:r>
              <a:rPr sz="2400"/>
              <a:t>, you can use the fact that if</a:t>
            </a:r>
            <a:br>
              <a:rPr sz="2400"/>
            </a:br>
            <a:r>
              <a:rPr sz="2400"/>
              <a:t>then                     Thus</a:t>
            </a:r>
            <a:br>
              <a:rPr sz="2400"/>
            </a:br>
            <a:r>
              <a:rPr sz="2400"/>
              <a:t>and so  </a:t>
            </a:r>
            <a:endParaRPr sz="2400"/>
          </a:p>
          <a:p>
            <a:pPr lvl="0" marL="0" indent="0">
              <a:defRPr sz="1800"/>
            </a:pPr>
            <a:endParaRPr sz="2400"/>
          </a:p>
          <a:p>
            <a:pPr lvl="0" marL="0" indent="0">
              <a:defRPr sz="1800"/>
            </a:pPr>
            <a:endParaRPr sz="2400"/>
          </a:p>
          <a:p>
            <a:pPr lvl="0" marL="0" indent="0">
              <a:defRPr sz="1800"/>
            </a:pPr>
            <a:r>
              <a:rPr sz="2400"/>
              <a:t>Hence, to find </a:t>
            </a:r>
            <a:r>
              <a:rPr i="1" sz="2400"/>
              <a:t>n mod d </a:t>
            </a:r>
            <a:r>
              <a:rPr sz="2400"/>
              <a:t>compute </a:t>
            </a:r>
            <a:r>
              <a:rPr i="1" sz="2400"/>
              <a:t>n div d</a:t>
            </a:r>
            <a:r>
              <a:rPr sz="2400"/>
              <a:t>, multiply by </a:t>
            </a:r>
            <a:r>
              <a:rPr i="1" sz="2400"/>
              <a:t>d</a:t>
            </a:r>
            <a:r>
              <a:rPr sz="2400"/>
              <a:t>, and subtract the result from </a:t>
            </a:r>
            <a:r>
              <a:rPr i="1" sz="2400"/>
              <a:t>n</a:t>
            </a:r>
            <a:r>
              <a:rPr sz="2400"/>
              <a:t>.</a:t>
            </a:r>
          </a:p>
        </p:txBody>
      </p:sp>
      <p:pic>
        <p:nvPicPr>
          <p:cNvPr id="499" name="image.png"/>
          <p:cNvPicPr/>
          <p:nvPr/>
        </p:nvPicPr>
        <p:blipFill>
          <a:blip r:embed="rId2">
            <a:extLst/>
          </a:blip>
          <a:stretch>
            <a:fillRect/>
          </a:stretch>
        </p:blipFill>
        <p:spPr>
          <a:xfrm>
            <a:off x="6426200" y="3141662"/>
            <a:ext cx="1654175" cy="293688"/>
          </a:xfrm>
          <a:prstGeom prst="rect">
            <a:avLst/>
          </a:prstGeom>
          <a:ln w="12700">
            <a:miter lim="400000"/>
          </a:ln>
        </p:spPr>
      </p:pic>
      <p:pic>
        <p:nvPicPr>
          <p:cNvPr id="500" name="image.png"/>
          <p:cNvPicPr/>
          <p:nvPr/>
        </p:nvPicPr>
        <p:blipFill>
          <a:blip r:embed="rId3">
            <a:extLst/>
          </a:blip>
          <a:stretch>
            <a:fillRect/>
          </a:stretch>
        </p:blipFill>
        <p:spPr>
          <a:xfrm>
            <a:off x="1189037" y="3509962"/>
            <a:ext cx="1644651" cy="338138"/>
          </a:xfrm>
          <a:prstGeom prst="rect">
            <a:avLst/>
          </a:prstGeom>
          <a:ln w="12700">
            <a:miter lim="400000"/>
          </a:ln>
        </p:spPr>
      </p:pic>
      <p:pic>
        <p:nvPicPr>
          <p:cNvPr id="501" name="image.png"/>
          <p:cNvPicPr/>
          <p:nvPr/>
        </p:nvPicPr>
        <p:blipFill>
          <a:blip r:embed="rId4">
            <a:extLst/>
          </a:blip>
          <a:stretch>
            <a:fillRect/>
          </a:stretch>
        </p:blipFill>
        <p:spPr>
          <a:xfrm>
            <a:off x="3632200" y="3468687"/>
            <a:ext cx="3602038" cy="347663"/>
          </a:xfrm>
          <a:prstGeom prst="rect">
            <a:avLst/>
          </a:prstGeom>
          <a:ln w="12700">
            <a:miter lim="400000"/>
          </a:ln>
        </p:spPr>
      </p:pic>
      <p:pic>
        <p:nvPicPr>
          <p:cNvPr id="502" name="image.png"/>
          <p:cNvPicPr/>
          <p:nvPr/>
        </p:nvPicPr>
        <p:blipFill>
          <a:blip r:embed="rId5">
            <a:extLst/>
          </a:blip>
          <a:stretch>
            <a:fillRect/>
          </a:stretch>
        </p:blipFill>
        <p:spPr>
          <a:xfrm>
            <a:off x="2590800" y="4387850"/>
            <a:ext cx="3638550" cy="374650"/>
          </a:xfrm>
          <a:prstGeom prst="rect">
            <a:avLst/>
          </a:prstGeom>
          <a:ln w="12700">
            <a:miter lim="400000"/>
          </a:ln>
        </p:spPr>
      </p:pic>
    </p:spTree>
  </p:cSld>
  <p:clrMapOvr>
    <a:masterClrMapping/>
  </p:clrMapOvr>
  <p:transition spd="med" advClick="1"/>
</p:sld>
</file>

<file path=ppt/slides/slide1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4" name="Shape 50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t>Compute 32 </a:t>
            </a:r>
            <a:r>
              <a:rPr i="1" sz="2400"/>
              <a:t>div</a:t>
            </a:r>
            <a:r>
              <a:rPr sz="2400"/>
              <a:t> 9 and 32 </a:t>
            </a:r>
            <a:r>
              <a:rPr i="1" sz="2400"/>
              <a:t>mod</a:t>
            </a:r>
            <a:r>
              <a:rPr sz="2400"/>
              <a:t> 9 by hand and with a calculator.</a:t>
            </a:r>
            <a:endParaRPr sz="2400"/>
          </a:p>
          <a:p>
            <a:pPr lvl="0" marL="0" indent="0">
              <a:tabLst>
                <a:tab pos="457200" algn="l"/>
                <a:tab pos="1371600" algn="l"/>
                <a:tab pos="1536700" algn="l"/>
              </a:tabLst>
              <a:defRPr sz="1800"/>
            </a:pPr>
            <a:endParaRPr sz="2400">
              <a:solidFill>
                <a:srgbClr val="00ADEE"/>
              </a:solidFill>
            </a:endParaRPr>
          </a:p>
          <a:p>
            <a:pPr lvl="0" marL="0" indent="0">
              <a:tabLst>
                <a:tab pos="457200" algn="l"/>
                <a:tab pos="1371600" algn="l"/>
                <a:tab pos="1536700" algn="l"/>
              </a:tabLst>
              <a:defRPr sz="1800"/>
            </a:pPr>
            <a:r>
              <a:rPr sz="2400">
                <a:solidFill>
                  <a:srgbClr val="00ADEE"/>
                </a:solidFill>
              </a:rPr>
              <a:t>Solution:</a:t>
            </a:r>
            <a:br>
              <a:rPr sz="2400">
                <a:solidFill>
                  <a:srgbClr val="00ADEE"/>
                </a:solidFill>
              </a:rPr>
            </a:br>
            <a:r>
              <a:rPr sz="2400"/>
              <a:t>Performing the division by hand gives the following results:</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endParaRPr sz="2400">
              <a:solidFill>
                <a:srgbClr val="00ADEE"/>
              </a:solidFill>
            </a:endParaRPr>
          </a:p>
          <a:p>
            <a:pPr lvl="0" marL="0" indent="0">
              <a:tabLst>
                <a:tab pos="457200" algn="l"/>
                <a:tab pos="1371600" algn="l"/>
                <a:tab pos="1536700" algn="l"/>
              </a:tabLst>
              <a:defRPr sz="1800"/>
            </a:pPr>
            <a:endParaRPr sz="2400">
              <a:solidFill>
                <a:srgbClr val="00ADEE"/>
              </a:solidFill>
            </a:endParaRPr>
          </a:p>
          <a:p>
            <a:pPr lvl="0" marL="0" indent="0">
              <a:tabLst>
                <a:tab pos="457200" algn="l"/>
                <a:tab pos="1371600" algn="l"/>
                <a:tab pos="1536700" algn="l"/>
              </a:tabLst>
              <a:defRPr sz="1800"/>
            </a:pPr>
            <a:endParaRPr sz="2400">
              <a:solidFill>
                <a:srgbClr val="00ADEE"/>
              </a:solidFill>
            </a:endParaRPr>
          </a:p>
          <a:p>
            <a:pPr lvl="0" marL="0" indent="0">
              <a:tabLst>
                <a:tab pos="457200" algn="l"/>
                <a:tab pos="1371600" algn="l"/>
                <a:tab pos="1536700" algn="l"/>
              </a:tabLst>
              <a:defRPr sz="1800"/>
            </a:pPr>
            <a:endParaRPr sz="1200"/>
          </a:p>
          <a:p>
            <a:pPr lvl="0" marL="0" indent="0">
              <a:tabLst>
                <a:tab pos="457200" algn="l"/>
                <a:tab pos="1371600" algn="l"/>
                <a:tab pos="1536700" algn="l"/>
              </a:tabLst>
              <a:defRPr sz="1800"/>
            </a:pPr>
            <a:r>
              <a:rPr sz="2400"/>
              <a:t>If you use a four-function calculator to divide 32 by 9, you obtain an expression like 3.555555556.</a:t>
            </a:r>
          </a:p>
        </p:txBody>
      </p:sp>
      <p:pic>
        <p:nvPicPr>
          <p:cNvPr id="505" name="image.png"/>
          <p:cNvPicPr/>
          <p:nvPr/>
        </p:nvPicPr>
        <p:blipFill>
          <a:blip r:embed="rId2">
            <a:extLst/>
          </a:blip>
          <a:stretch>
            <a:fillRect/>
          </a:stretch>
        </p:blipFill>
        <p:spPr>
          <a:xfrm>
            <a:off x="3124200" y="3810000"/>
            <a:ext cx="1995488" cy="1371600"/>
          </a:xfrm>
          <a:prstGeom prst="rect">
            <a:avLst/>
          </a:prstGeom>
          <a:ln w="12700">
            <a:miter lim="400000"/>
          </a:ln>
        </p:spPr>
      </p:pic>
      <p:sp>
        <p:nvSpPr>
          <p:cNvPr id="506" name="Shape 506"/>
          <p:cNvSpPr/>
          <p:nvPr/>
        </p:nvSpPr>
        <p:spPr>
          <a:xfrm>
            <a:off x="317500" y="463824"/>
            <a:ext cx="8229600" cy="62175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3800">
                <a:solidFill>
                  <a:srgbClr val="FFFFFF"/>
                </a:solidFill>
              </a:rPr>
              <a:t>Example 2 – </a:t>
            </a:r>
            <a:r>
              <a:rPr i="1" sz="3800">
                <a:solidFill>
                  <a:srgbClr val="FFFFFF"/>
                </a:solidFill>
              </a:rPr>
              <a:t>Computing div and mod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04">
                                            <p:txEl>
                                              <p:pRg st="2" end="2"/>
                                            </p:txEl>
                                          </p:spTgt>
                                        </p:tgtEl>
                                        <p:attrNameLst>
                                          <p:attrName>style.visibility</p:attrName>
                                        </p:attrNameLst>
                                      </p:cBhvr>
                                      <p:to>
                                        <p:strVal val="visible"/>
                                      </p:to>
                                    </p:set>
                                    <p:anim calcmode="lin" valueType="num">
                                      <p:cBhvr>
                                        <p:cTn id="7" dur="1000" fill="hold"/>
                                        <p:tgtEl>
                                          <p:spTgt spid="504">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504">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505"/>
                                        </p:tgtEl>
                                        <p:attrNameLst>
                                          <p:attrName>style.visibility</p:attrName>
                                        </p:attrNameLst>
                                      </p:cBhvr>
                                      <p:to>
                                        <p:strVal val="visible"/>
                                      </p:to>
                                    </p:set>
                                    <p:anim calcmode="lin" valueType="num">
                                      <p:cBhvr>
                                        <p:cTn id="12" dur="1000" fill="hold"/>
                                        <p:tgtEl>
                                          <p:spTgt spid="505"/>
                                        </p:tgtEl>
                                        <p:attrNameLst>
                                          <p:attrName>ppt_x</p:attrName>
                                        </p:attrNameLst>
                                      </p:cBhvr>
                                      <p:tavLst>
                                        <p:tav tm="0">
                                          <p:val>
                                            <p:strVal val="#ppt_x"/>
                                          </p:val>
                                        </p:tav>
                                        <p:tav tm="100000">
                                          <p:val>
                                            <p:strVal val="#ppt_x"/>
                                          </p:val>
                                        </p:tav>
                                      </p:tavLst>
                                    </p:anim>
                                    <p:anim calcmode="lin" valueType="num">
                                      <p:cBhvr>
                                        <p:cTn id="13" dur="1000" fill="hold"/>
                                        <p:tgtEl>
                                          <p:spTgt spid="50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504">
                                            <p:txEl>
                                              <p:pRg st="3" end="3"/>
                                            </p:txEl>
                                          </p:spTgt>
                                        </p:tgtEl>
                                        <p:attrNameLst>
                                          <p:attrName>style.visibility</p:attrName>
                                        </p:attrNameLst>
                                      </p:cBhvr>
                                      <p:to>
                                        <p:strVal val="visible"/>
                                      </p:to>
                                    </p:set>
                                    <p:anim calcmode="lin" valueType="num">
                                      <p:cBhvr>
                                        <p:cTn id="17" dur="1000" fill="hold"/>
                                        <p:tgtEl>
                                          <p:spTgt spid="504">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50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504">
                                            <p:txEl>
                                              <p:pRg st="4" end="4"/>
                                            </p:txEl>
                                          </p:spTgt>
                                        </p:tgtEl>
                                        <p:attrNameLst>
                                          <p:attrName>style.visibility</p:attrName>
                                        </p:attrNameLst>
                                      </p:cBhvr>
                                      <p:to>
                                        <p:strVal val="visible"/>
                                      </p:to>
                                    </p:set>
                                    <p:anim calcmode="lin" valueType="num">
                                      <p:cBhvr>
                                        <p:cTn id="22" dur="1000" fill="hold"/>
                                        <p:tgtEl>
                                          <p:spTgt spid="50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0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nodeType="afterEffect" presetClass="entr" presetSubtype="4" presetID="2" grpId="1" fill="hold">
                                  <p:stCondLst>
                                    <p:cond delay="0"/>
                                  </p:stCondLst>
                                  <p:iterate type="el" backwards="0">
                                    <p:tmAbs val="0"/>
                                  </p:iterate>
                                  <p:childTnLst>
                                    <p:set>
                                      <p:cBhvr>
                                        <p:cTn id="26" fill="hold"/>
                                        <p:tgtEl>
                                          <p:spTgt spid="504">
                                            <p:txEl>
                                              <p:pRg st="5" end="5"/>
                                            </p:txEl>
                                          </p:spTgt>
                                        </p:tgtEl>
                                        <p:attrNameLst>
                                          <p:attrName>style.visibility</p:attrName>
                                        </p:attrNameLst>
                                      </p:cBhvr>
                                      <p:to>
                                        <p:strVal val="visible"/>
                                      </p:to>
                                    </p:set>
                                    <p:anim calcmode="lin" valueType="num">
                                      <p:cBhvr>
                                        <p:cTn id="27" dur="1000" fill="hold"/>
                                        <p:tgtEl>
                                          <p:spTgt spid="50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04">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nodeType="afterEffect" presetClass="entr" presetSubtype="4" presetID="2" grpId="1" fill="hold">
                                  <p:stCondLst>
                                    <p:cond delay="0"/>
                                  </p:stCondLst>
                                  <p:iterate type="el" backwards="0">
                                    <p:tmAbs val="0"/>
                                  </p:iterate>
                                  <p:childTnLst>
                                    <p:set>
                                      <p:cBhvr>
                                        <p:cTn id="31" fill="hold"/>
                                        <p:tgtEl>
                                          <p:spTgt spid="504">
                                            <p:txEl>
                                              <p:pRg st="6" end="6"/>
                                            </p:txEl>
                                          </p:spTgt>
                                        </p:tgtEl>
                                        <p:attrNameLst>
                                          <p:attrName>style.visibility</p:attrName>
                                        </p:attrNameLst>
                                      </p:cBhvr>
                                      <p:to>
                                        <p:strVal val="visible"/>
                                      </p:to>
                                    </p:set>
                                    <p:anim calcmode="lin" valueType="num">
                                      <p:cBhvr>
                                        <p:cTn id="32" dur="1000" fill="hold"/>
                                        <p:tgtEl>
                                          <p:spTgt spid="50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04">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nodeType="afterEffect" presetClass="entr" presetSubtype="4" presetID="2" grpId="1" fill="hold">
                                  <p:stCondLst>
                                    <p:cond delay="0"/>
                                  </p:stCondLst>
                                  <p:iterate type="el" backwards="0">
                                    <p:tmAbs val="0"/>
                                  </p:iterate>
                                  <p:childTnLst>
                                    <p:set>
                                      <p:cBhvr>
                                        <p:cTn id="36" fill="hold"/>
                                        <p:tgtEl>
                                          <p:spTgt spid="504">
                                            <p:txEl>
                                              <p:pRg st="7" end="7"/>
                                            </p:txEl>
                                          </p:spTgt>
                                        </p:tgtEl>
                                        <p:attrNameLst>
                                          <p:attrName>style.visibility</p:attrName>
                                        </p:attrNameLst>
                                      </p:cBhvr>
                                      <p:to>
                                        <p:strVal val="visible"/>
                                      </p:to>
                                    </p:set>
                                    <p:anim calcmode="lin" valueType="num">
                                      <p:cBhvr>
                                        <p:cTn id="37" dur="1000" fill="hold"/>
                                        <p:tgtEl>
                                          <p:spTgt spid="504">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0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4" presetID="2" grpId="1" fill="hold">
                                  <p:stCondLst>
                                    <p:cond delay="0"/>
                                  </p:stCondLst>
                                  <p:iterate type="el" backwards="0">
                                    <p:tmAbs val="0"/>
                                  </p:iterate>
                                  <p:childTnLst>
                                    <p:set>
                                      <p:cBhvr>
                                        <p:cTn id="42" fill="hold"/>
                                        <p:tgtEl>
                                          <p:spTgt spid="504">
                                            <p:txEl>
                                              <p:pRg st="8" end="8"/>
                                            </p:txEl>
                                          </p:spTgt>
                                        </p:tgtEl>
                                        <p:attrNameLst>
                                          <p:attrName>style.visibility</p:attrName>
                                        </p:attrNameLst>
                                      </p:cBhvr>
                                      <p:to>
                                        <p:strVal val="visible"/>
                                      </p:to>
                                    </p:set>
                                    <p:anim calcmode="lin" valueType="num">
                                      <p:cBhvr>
                                        <p:cTn id="43" dur="1000" fill="hold"/>
                                        <p:tgtEl>
                                          <p:spTgt spid="50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0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5" grpId="2"/>
      <p:bldP build="p" bldLvl="5" animBg="1" rev="0" advAuto="0" spid="504" grpId="1"/>
    </p:bldLst>
  </p:timing>
</p:sld>
</file>

<file path=ppt/slides/slide1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8" name="Shape 50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2 – </a:t>
            </a:r>
            <a:r>
              <a:rPr i="1" sz="4000">
                <a:solidFill>
                  <a:srgbClr val="FFFFFF"/>
                </a:solidFill>
              </a:rPr>
              <a:t>Solution</a:t>
            </a:r>
          </a:p>
        </p:txBody>
      </p:sp>
      <p:sp>
        <p:nvSpPr>
          <p:cNvPr id="509" name="Shape 50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t>Discarding the fractional part gives 32 </a:t>
            </a:r>
            <a:r>
              <a:rPr i="1" sz="2400"/>
              <a:t>div</a:t>
            </a:r>
            <a:r>
              <a:rPr sz="2400"/>
              <a:t> 9 = 3, and so</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r>
              <a:rPr sz="2400"/>
              <a:t>A calculator with a built-in integer-part function iPart allows you to input a single expression for each computation:</a:t>
            </a:r>
          </a:p>
        </p:txBody>
      </p:sp>
      <p:sp>
        <p:nvSpPr>
          <p:cNvPr id="510" name="Shape 510"/>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511" name="image.png"/>
          <p:cNvPicPr/>
          <p:nvPr/>
        </p:nvPicPr>
        <p:blipFill>
          <a:blip r:embed="rId2">
            <a:extLst/>
          </a:blip>
          <a:stretch>
            <a:fillRect/>
          </a:stretch>
        </p:blipFill>
        <p:spPr>
          <a:xfrm>
            <a:off x="2144712" y="2247900"/>
            <a:ext cx="5703888" cy="401638"/>
          </a:xfrm>
          <a:prstGeom prst="rect">
            <a:avLst/>
          </a:prstGeom>
          <a:ln w="12700">
            <a:miter lim="400000"/>
          </a:ln>
        </p:spPr>
      </p:pic>
      <p:pic>
        <p:nvPicPr>
          <p:cNvPr id="512" name="image.png"/>
          <p:cNvPicPr/>
          <p:nvPr/>
        </p:nvPicPr>
        <p:blipFill>
          <a:blip r:embed="rId3">
            <a:extLst/>
          </a:blip>
          <a:stretch>
            <a:fillRect/>
          </a:stretch>
        </p:blipFill>
        <p:spPr>
          <a:xfrm>
            <a:off x="2554287" y="4449762"/>
            <a:ext cx="2741613" cy="338138"/>
          </a:xfrm>
          <a:prstGeom prst="rect">
            <a:avLst/>
          </a:prstGeom>
          <a:ln w="12700">
            <a:miter lim="400000"/>
          </a:ln>
        </p:spPr>
      </p:pic>
      <p:pic>
        <p:nvPicPr>
          <p:cNvPr id="513" name="image.png"/>
          <p:cNvPicPr/>
          <p:nvPr/>
        </p:nvPicPr>
        <p:blipFill>
          <a:blip r:embed="rId4">
            <a:extLst/>
          </a:blip>
          <a:stretch>
            <a:fillRect/>
          </a:stretch>
        </p:blipFill>
        <p:spPr>
          <a:xfrm>
            <a:off x="1676400" y="5262562"/>
            <a:ext cx="5265738" cy="30162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09"/>
                                        </p:tgtEl>
                                        <p:attrNameLst>
                                          <p:attrName>style.visibility</p:attrName>
                                        </p:attrNameLst>
                                      </p:cBhvr>
                                      <p:to>
                                        <p:strVal val="visible"/>
                                      </p:to>
                                    </p:set>
                                    <p:anim calcmode="lin" valueType="num">
                                      <p:cBhvr>
                                        <p:cTn id="7" dur="1000" fill="hold"/>
                                        <p:tgtEl>
                                          <p:spTgt spid="509"/>
                                        </p:tgtEl>
                                        <p:attrNameLst>
                                          <p:attrName>ppt_x</p:attrName>
                                        </p:attrNameLst>
                                      </p:cBhvr>
                                      <p:tavLst>
                                        <p:tav tm="0">
                                          <p:val>
                                            <p:strVal val="#ppt_x"/>
                                          </p:val>
                                        </p:tav>
                                        <p:tav tm="100000">
                                          <p:val>
                                            <p:strVal val="#ppt_x"/>
                                          </p:val>
                                        </p:tav>
                                      </p:tavLst>
                                    </p:anim>
                                    <p:anim calcmode="lin" valueType="num">
                                      <p:cBhvr>
                                        <p:cTn id="8" dur="1000" fill="hold"/>
                                        <p:tgtEl>
                                          <p:spTgt spid="50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512"/>
                                        </p:tgtEl>
                                        <p:attrNameLst>
                                          <p:attrName>style.visibility</p:attrName>
                                        </p:attrNameLst>
                                      </p:cBhvr>
                                      <p:to>
                                        <p:strVal val="visible"/>
                                      </p:to>
                                    </p:set>
                                    <p:anim calcmode="lin" valueType="num">
                                      <p:cBhvr>
                                        <p:cTn id="12" dur="1000" fill="hold"/>
                                        <p:tgtEl>
                                          <p:spTgt spid="512"/>
                                        </p:tgtEl>
                                        <p:attrNameLst>
                                          <p:attrName>ppt_x</p:attrName>
                                        </p:attrNameLst>
                                      </p:cBhvr>
                                      <p:tavLst>
                                        <p:tav tm="0">
                                          <p:val>
                                            <p:strVal val="#ppt_x"/>
                                          </p:val>
                                        </p:tav>
                                        <p:tav tm="100000">
                                          <p:val>
                                            <p:strVal val="#ppt_x"/>
                                          </p:val>
                                        </p:tav>
                                      </p:tavLst>
                                    </p:anim>
                                    <p:anim calcmode="lin" valueType="num">
                                      <p:cBhvr>
                                        <p:cTn id="13" dur="1000" fill="hold"/>
                                        <p:tgtEl>
                                          <p:spTgt spid="5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3" fill="hold">
                                  <p:stCondLst>
                                    <p:cond delay="0"/>
                                  </p:stCondLst>
                                  <p:iterate type="el" backwards="0">
                                    <p:tmAbs val="0"/>
                                  </p:iterate>
                                  <p:childTnLst>
                                    <p:set>
                                      <p:cBhvr>
                                        <p:cTn id="17" fill="hold"/>
                                        <p:tgtEl>
                                          <p:spTgt spid="513"/>
                                        </p:tgtEl>
                                        <p:attrNameLst>
                                          <p:attrName>style.visibility</p:attrName>
                                        </p:attrNameLst>
                                      </p:cBhvr>
                                      <p:to>
                                        <p:strVal val="visible"/>
                                      </p:to>
                                    </p:set>
                                    <p:anim calcmode="lin" valueType="num">
                                      <p:cBhvr>
                                        <p:cTn id="18" dur="1000" fill="hold"/>
                                        <p:tgtEl>
                                          <p:spTgt spid="513"/>
                                        </p:tgtEl>
                                        <p:attrNameLst>
                                          <p:attrName>ppt_x</p:attrName>
                                        </p:attrNameLst>
                                      </p:cBhvr>
                                      <p:tavLst>
                                        <p:tav tm="0">
                                          <p:val>
                                            <p:strVal val="#ppt_x"/>
                                          </p:val>
                                        </p:tav>
                                        <p:tav tm="100000">
                                          <p:val>
                                            <p:strVal val="#ppt_x"/>
                                          </p:val>
                                        </p:tav>
                                      </p:tavLst>
                                    </p:anim>
                                    <p:anim calcmode="lin" valueType="num">
                                      <p:cBhvr>
                                        <p:cTn id="19" dur="1000" fill="hold"/>
                                        <p:tgtEl>
                                          <p:spTgt spid="5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3" grpId="3"/>
      <p:bldP build="whole" bldLvl="1" animBg="1" rev="0" advAuto="0" spid="509" grpId="1"/>
      <p:bldP build="whole" bldLvl="1" animBg="1" rev="0" advAuto="0" spid="512" grpId="2"/>
    </p:bldLst>
  </p:timing>
</p:sld>
</file>

<file path=ppt/slides/slide1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5" name="Shape 515"/>
          <p:cNvSpPr/>
          <p:nvPr/>
        </p:nvSpPr>
        <p:spPr>
          <a:xfrm>
            <a:off x="1551900" y="3276600"/>
            <a:ext cx="6345000" cy="6463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4000">
                <a:solidFill>
                  <a:srgbClr val="00ADEE"/>
                </a:solidFill>
              </a:defRPr>
            </a:lvl1pPr>
          </a:lstStyle>
          <a:p>
            <a:pPr lvl="0">
              <a:defRPr sz="1800">
                <a:solidFill>
                  <a:srgbClr val="000000"/>
                </a:solidFill>
              </a:defRPr>
            </a:pPr>
            <a:r>
              <a:rPr sz="4000">
                <a:solidFill>
                  <a:srgbClr val="00ADEE"/>
                </a:solidFill>
              </a:rPr>
              <a:t>Representations of Integers</a:t>
            </a:r>
          </a:p>
        </p:txBody>
      </p:sp>
    </p:spTree>
  </p:cSld>
  <p:clrMapOvr>
    <a:masterClrMapping/>
  </p:clrMapOvr>
  <p:transition spd="med" advClick="1"/>
</p:sld>
</file>

<file path=ppt/slides/slide1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7" name="Shape 51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Representations of Integers</a:t>
            </a:r>
          </a:p>
        </p:txBody>
      </p:sp>
      <p:sp>
        <p:nvSpPr>
          <p:cNvPr id="518" name="Shape 51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2400"/>
              <a:t>We have defined, an even integer to have the form twice some integer. At that time we could have defined an odd integer to be one that was not even. </a:t>
            </a:r>
            <a:endParaRPr sz="2400"/>
          </a:p>
          <a:p>
            <a:pPr lvl="0">
              <a:defRPr sz="1800"/>
            </a:pPr>
            <a:endParaRPr sz="2400"/>
          </a:p>
          <a:p>
            <a:pPr lvl="0">
              <a:defRPr sz="1800"/>
            </a:pPr>
            <a:r>
              <a:rPr sz="2400"/>
              <a:t>Instead, because it was more useful for proving theorems, we specified that an odd integer has the form twice some integer plus one. </a:t>
            </a:r>
            <a:endParaRPr sz="2400"/>
          </a:p>
          <a:p>
            <a:pPr lvl="0">
              <a:defRPr sz="1800"/>
            </a:pPr>
            <a:endParaRPr sz="2400"/>
          </a:p>
          <a:p>
            <a:pPr lvl="0">
              <a:defRPr sz="1800"/>
            </a:pPr>
            <a:r>
              <a:rPr sz="2400"/>
              <a:t>The quotient-remainder theorem brings these two ways of describing odd integers together by guaranteeing that any integer is either even or odd.</a:t>
            </a:r>
          </a:p>
        </p:txBody>
      </p:sp>
    </p:spTree>
  </p:cSld>
  <p:clrMapOvr>
    <a:masterClrMapping/>
  </p:clrMapOvr>
  <p:transition spd="med" advClick="1"/>
</p:sld>
</file>

<file path=ppt/slides/slide1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20" name="image.png"/>
          <p:cNvPicPr/>
          <p:nvPr/>
        </p:nvPicPr>
        <p:blipFill>
          <a:blip r:embed="rId2">
            <a:extLst/>
          </a:blip>
          <a:stretch>
            <a:fillRect/>
          </a:stretch>
        </p:blipFill>
        <p:spPr>
          <a:xfrm>
            <a:off x="4876800" y="4205287"/>
            <a:ext cx="1409700" cy="371476"/>
          </a:xfrm>
          <a:prstGeom prst="rect">
            <a:avLst/>
          </a:prstGeom>
          <a:ln w="12700">
            <a:miter lim="400000"/>
          </a:ln>
        </p:spPr>
      </p:pic>
      <p:sp>
        <p:nvSpPr>
          <p:cNvPr id="521" name="Shape 52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Representations of Integers</a:t>
            </a:r>
          </a:p>
        </p:txBody>
      </p:sp>
      <p:sp>
        <p:nvSpPr>
          <p:cNvPr id="522" name="Shape 52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To see why, let </a:t>
            </a:r>
            <a:r>
              <a:rPr i="1" sz="2400"/>
              <a:t>n</a:t>
            </a:r>
            <a:r>
              <a:rPr sz="2400"/>
              <a:t> be any integer, and consider what happens when </a:t>
            </a:r>
            <a:r>
              <a:rPr i="1" sz="2400"/>
              <a:t>n</a:t>
            </a:r>
            <a:r>
              <a:rPr sz="2400"/>
              <a:t> is divided by 2.</a:t>
            </a:r>
            <a:endParaRPr sz="2400"/>
          </a:p>
          <a:p>
            <a:pPr lvl="0" marL="0" indent="0">
              <a:defRPr sz="1800"/>
            </a:pPr>
            <a:endParaRPr sz="1000"/>
          </a:p>
          <a:p>
            <a:pPr lvl="0" marL="0" indent="0">
              <a:defRPr sz="1800"/>
            </a:pPr>
            <a:r>
              <a:rPr sz="2400"/>
              <a:t>By the quotient-remainder theorem (with </a:t>
            </a:r>
            <a:r>
              <a:rPr i="1" sz="2400"/>
              <a:t>d</a:t>
            </a:r>
            <a:r>
              <a:rPr sz="2400"/>
              <a:t> = 2), there exist unique integers </a:t>
            </a:r>
            <a:r>
              <a:rPr i="1" sz="2400"/>
              <a:t>q</a:t>
            </a:r>
            <a:r>
              <a:rPr sz="2400"/>
              <a:t> and </a:t>
            </a:r>
            <a:r>
              <a:rPr i="1" sz="2400"/>
              <a:t>r</a:t>
            </a:r>
            <a:r>
              <a:rPr sz="2400"/>
              <a:t> such that</a:t>
            </a:r>
            <a:endParaRPr sz="2400"/>
          </a:p>
          <a:p>
            <a:pPr lvl="0" marL="0" indent="0">
              <a:defRPr sz="1800"/>
            </a:pPr>
            <a:endParaRPr sz="2400"/>
          </a:p>
          <a:p>
            <a:pPr lvl="0" marL="0" indent="0">
              <a:defRPr sz="1800"/>
            </a:pPr>
            <a:endParaRPr sz="2400"/>
          </a:p>
          <a:p>
            <a:pPr lvl="0" marL="0" indent="0">
              <a:defRPr sz="1800"/>
            </a:pPr>
            <a:r>
              <a:rPr sz="2400"/>
              <a:t>But the only integers that satisfy                 are </a:t>
            </a:r>
            <a:r>
              <a:rPr i="1" sz="2400"/>
              <a:t>r</a:t>
            </a:r>
            <a:r>
              <a:rPr sz="2400"/>
              <a:t> = 0 and</a:t>
            </a:r>
            <a:br>
              <a:rPr sz="2400"/>
            </a:br>
            <a:r>
              <a:rPr i="1" sz="2400"/>
              <a:t>r</a:t>
            </a:r>
            <a:r>
              <a:rPr sz="2400"/>
              <a:t> = 1.</a:t>
            </a:r>
            <a:endParaRPr sz="2400"/>
          </a:p>
          <a:p>
            <a:pPr lvl="0" marL="0" indent="0">
              <a:defRPr sz="1800"/>
            </a:pPr>
            <a:endParaRPr sz="1000"/>
          </a:p>
          <a:p>
            <a:pPr lvl="0" marL="0" indent="0">
              <a:defRPr sz="1800"/>
            </a:pPr>
            <a:r>
              <a:rPr sz="2400"/>
              <a:t>It follows that given any integer </a:t>
            </a:r>
            <a:r>
              <a:rPr i="1" sz="2400"/>
              <a:t>n</a:t>
            </a:r>
            <a:r>
              <a:rPr sz="2400"/>
              <a:t>, there exists an integer </a:t>
            </a:r>
            <a:r>
              <a:rPr i="1" sz="2400"/>
              <a:t>q</a:t>
            </a:r>
            <a:r>
              <a:rPr sz="2400"/>
              <a:t> with</a:t>
            </a:r>
          </a:p>
        </p:txBody>
      </p:sp>
      <p:pic>
        <p:nvPicPr>
          <p:cNvPr id="523" name="image.png"/>
          <p:cNvPicPr/>
          <p:nvPr/>
        </p:nvPicPr>
        <p:blipFill>
          <a:blip r:embed="rId3">
            <a:extLst/>
          </a:blip>
          <a:stretch>
            <a:fillRect/>
          </a:stretch>
        </p:blipFill>
        <p:spPr>
          <a:xfrm>
            <a:off x="2274887" y="3556000"/>
            <a:ext cx="4049713" cy="355600"/>
          </a:xfrm>
          <a:prstGeom prst="rect">
            <a:avLst/>
          </a:prstGeom>
          <a:ln w="12700">
            <a:miter lim="400000"/>
          </a:ln>
        </p:spPr>
      </p:pic>
      <p:pic>
        <p:nvPicPr>
          <p:cNvPr id="524" name="image.png"/>
          <p:cNvPicPr/>
          <p:nvPr/>
        </p:nvPicPr>
        <p:blipFill>
          <a:blip r:embed="rId4">
            <a:extLst/>
          </a:blip>
          <a:stretch>
            <a:fillRect/>
          </a:stretch>
        </p:blipFill>
        <p:spPr>
          <a:xfrm>
            <a:off x="2286000" y="5943600"/>
            <a:ext cx="4095750" cy="328613"/>
          </a:xfrm>
          <a:prstGeom prst="rect">
            <a:avLst/>
          </a:prstGeom>
          <a:ln w="12700">
            <a:miter lim="400000"/>
          </a:ln>
        </p:spPr>
      </p:pic>
    </p:spTree>
  </p:cSld>
  <p:clrMapOvr>
    <a:masterClrMapping/>
  </p:clrMapOvr>
  <p:transition spd="med" advClick="1"/>
</p:sld>
</file>

<file path=ppt/slides/slide1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6" name="Shape 52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Representations of Integers</a:t>
            </a:r>
          </a:p>
        </p:txBody>
      </p:sp>
      <p:sp>
        <p:nvSpPr>
          <p:cNvPr id="527" name="Shape 52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In the case that                             </a:t>
            </a:r>
            <a:r>
              <a:rPr i="1" sz="2400"/>
              <a:t>n</a:t>
            </a:r>
            <a:r>
              <a:rPr sz="2400"/>
              <a:t> is even. In the case that</a:t>
            </a:r>
            <a:br>
              <a:rPr sz="2400"/>
            </a:br>
            <a:r>
              <a:rPr sz="2400"/>
              <a:t>                   </a:t>
            </a:r>
            <a:r>
              <a:rPr i="1" sz="2400"/>
              <a:t>n</a:t>
            </a:r>
            <a:r>
              <a:rPr sz="2400"/>
              <a:t> is odd. Hence </a:t>
            </a:r>
            <a:r>
              <a:rPr i="1" sz="2400"/>
              <a:t>n</a:t>
            </a:r>
            <a:r>
              <a:rPr sz="2400"/>
              <a:t> is either even or odd, and, because of the uniqueness of </a:t>
            </a:r>
            <a:r>
              <a:rPr i="1" sz="2400"/>
              <a:t>q</a:t>
            </a:r>
            <a:r>
              <a:rPr sz="2400"/>
              <a:t> and </a:t>
            </a:r>
            <a:r>
              <a:rPr i="1" sz="2400"/>
              <a:t>r</a:t>
            </a:r>
            <a:r>
              <a:rPr sz="2400"/>
              <a:t>, </a:t>
            </a:r>
            <a:r>
              <a:rPr i="1" sz="2400"/>
              <a:t>n</a:t>
            </a:r>
            <a:r>
              <a:rPr sz="2400"/>
              <a:t> cannot be both even and odd.</a:t>
            </a:r>
            <a:endParaRPr sz="2400"/>
          </a:p>
          <a:p>
            <a:pPr lvl="0" marL="0" indent="0">
              <a:defRPr sz="1800"/>
            </a:pPr>
            <a:endParaRPr sz="2400"/>
          </a:p>
          <a:p>
            <a:pPr lvl="0" marL="0" indent="0">
              <a:defRPr sz="1800"/>
            </a:pPr>
            <a:r>
              <a:rPr sz="2400"/>
              <a:t>The </a:t>
            </a:r>
            <a:r>
              <a:rPr i="1" sz="2400"/>
              <a:t>parity</a:t>
            </a:r>
            <a:r>
              <a:rPr sz="2400"/>
              <a:t> of an integer refers to whether the integer is even or odd. For instance, 5 has odd parity and 28 has even parity. </a:t>
            </a:r>
            <a:endParaRPr sz="2400"/>
          </a:p>
          <a:p>
            <a:pPr lvl="0" marL="0" indent="0">
              <a:defRPr sz="1800"/>
            </a:pPr>
            <a:endParaRPr sz="2400"/>
          </a:p>
          <a:p>
            <a:pPr lvl="0" marL="0" indent="0">
              <a:defRPr sz="1800"/>
            </a:pPr>
            <a:r>
              <a:rPr sz="2400"/>
              <a:t>We call the fact that any integer is either even or odd the </a:t>
            </a:r>
            <a:r>
              <a:rPr sz="2400">
                <a:latin typeface="Arial Bold"/>
                <a:ea typeface="Arial Bold"/>
                <a:cs typeface="Arial Bold"/>
                <a:sym typeface="Arial Bold"/>
              </a:rPr>
              <a:t>parity property.</a:t>
            </a:r>
          </a:p>
        </p:txBody>
      </p:sp>
      <p:pic>
        <p:nvPicPr>
          <p:cNvPr id="528" name="image.png"/>
          <p:cNvPicPr/>
          <p:nvPr/>
        </p:nvPicPr>
        <p:blipFill>
          <a:blip r:embed="rId2">
            <a:extLst/>
          </a:blip>
          <a:stretch>
            <a:fillRect/>
          </a:stretch>
        </p:blipFill>
        <p:spPr>
          <a:xfrm>
            <a:off x="2714625" y="1524000"/>
            <a:ext cx="2276475" cy="374650"/>
          </a:xfrm>
          <a:prstGeom prst="rect">
            <a:avLst/>
          </a:prstGeom>
          <a:ln w="12700">
            <a:miter lim="400000"/>
          </a:ln>
        </p:spPr>
      </p:pic>
      <p:pic>
        <p:nvPicPr>
          <p:cNvPr id="529" name="image.pdf"/>
          <p:cNvPicPr/>
          <p:nvPr/>
        </p:nvPicPr>
        <p:blipFill>
          <a:blip r:embed="rId3">
            <a:extLst/>
          </a:blip>
          <a:stretch>
            <a:fillRect/>
          </a:stretch>
        </p:blipFill>
        <p:spPr>
          <a:xfrm>
            <a:off x="584200" y="1917700"/>
            <a:ext cx="1554163" cy="274638"/>
          </a:xfrm>
          <a:prstGeom prst="rect">
            <a:avLst/>
          </a:prstGeom>
          <a:ln w="12700">
            <a:miter lim="400000"/>
          </a:ln>
        </p:spPr>
      </p:pic>
    </p:spTree>
  </p:cSld>
  <p:clrMapOvr>
    <a:masterClrMapping/>
  </p:clrMapOvr>
  <p:transition spd="med" advClick="1"/>
</p:sld>
</file>

<file path=ppt/slides/slide1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1" name="Shape 53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500">
                <a:solidFill>
                  <a:srgbClr val="FFFFFF"/>
                </a:solidFill>
              </a:rPr>
              <a:t>Example 5 – </a:t>
            </a:r>
            <a:r>
              <a:rPr i="1" sz="2500">
                <a:solidFill>
                  <a:srgbClr val="FFFFFF"/>
                </a:solidFill>
              </a:rPr>
              <a:t>Consecutive Integers Have Opposite Parity</a:t>
            </a:r>
          </a:p>
        </p:txBody>
      </p:sp>
      <p:sp>
        <p:nvSpPr>
          <p:cNvPr id="532" name="Shape 53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t>Prove that given any two consecutive integers, one is even and the other is odd.</a:t>
            </a:r>
            <a:endParaRPr sz="2400"/>
          </a:p>
          <a:p>
            <a:pPr lvl="0" marL="0" indent="0">
              <a:tabLst>
                <a:tab pos="457200" algn="l"/>
                <a:tab pos="1371600" algn="l"/>
                <a:tab pos="1536700" algn="l"/>
              </a:tabLst>
              <a:defRPr sz="1800"/>
            </a:pPr>
            <a:endParaRPr sz="2400">
              <a:solidFill>
                <a:srgbClr val="00ADEE"/>
              </a:solidFill>
            </a:endParaRPr>
          </a:p>
          <a:p>
            <a:pPr lvl="0" marL="0" indent="0">
              <a:tabLst>
                <a:tab pos="457200" algn="l"/>
                <a:tab pos="1371600" algn="l"/>
                <a:tab pos="1536700" algn="l"/>
              </a:tabLst>
              <a:defRPr sz="1800"/>
            </a:pPr>
            <a:r>
              <a:rPr sz="2400">
                <a:solidFill>
                  <a:srgbClr val="00ADEE"/>
                </a:solidFill>
              </a:rPr>
              <a:t>Solution:</a:t>
            </a:r>
            <a:br>
              <a:rPr sz="2400">
                <a:solidFill>
                  <a:srgbClr val="00ADEE"/>
                </a:solidFill>
              </a:rPr>
            </a:br>
            <a:r>
              <a:rPr sz="2400"/>
              <a:t>Two integers are called </a:t>
            </a:r>
            <a:r>
              <a:rPr i="1" sz="2400"/>
              <a:t>consecutive</a:t>
            </a:r>
            <a:r>
              <a:rPr sz="2400"/>
              <a:t> if, and only if, one is one more than the other. So if one integer is </a:t>
            </a:r>
            <a:r>
              <a:rPr i="1" sz="2400"/>
              <a:t>m</a:t>
            </a:r>
            <a:r>
              <a:rPr sz="2400"/>
              <a:t>, the next consecutive integer is </a:t>
            </a:r>
            <a:r>
              <a:rPr i="1" sz="2400"/>
              <a:t>m</a:t>
            </a:r>
            <a:r>
              <a:rPr sz="2400"/>
              <a:t> + 1.</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r>
              <a:rPr sz="2400"/>
              <a:t>To prove the given statement, start by supposing that you have two particular but arbitrarily chosen consecutive integers. If the smaller is </a:t>
            </a:r>
            <a:r>
              <a:rPr i="1" sz="2400"/>
              <a:t>m</a:t>
            </a:r>
            <a:r>
              <a:rPr sz="2400"/>
              <a:t>, then the larger will be </a:t>
            </a:r>
            <a:r>
              <a:rPr i="1" sz="2400"/>
              <a:t>m </a:t>
            </a:r>
            <a:r>
              <a:rPr sz="2400"/>
              <a:t>+ 1.</a:t>
            </a:r>
            <a:endParaRPr sz="2400">
              <a:solidFill>
                <a:srgbClr val="00ADEE"/>
              </a:solidFill>
            </a:endParaRPr>
          </a:p>
          <a:p>
            <a:pPr lvl="0" marL="0" indent="0">
              <a:lnSpc>
                <a:spcPct val="120000"/>
              </a:lnSpc>
              <a:tabLst>
                <a:tab pos="457200" algn="l"/>
                <a:tab pos="1371600" algn="l"/>
                <a:tab pos="1536700" algn="l"/>
              </a:tabLst>
              <a:defRPr sz="1800"/>
            </a:pPr>
            <a:r>
              <a:rPr sz="2400"/>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32">
                                            <p:txEl>
                                              <p:pRg st="2" end="2"/>
                                            </p:txEl>
                                          </p:spTgt>
                                        </p:tgtEl>
                                        <p:attrNameLst>
                                          <p:attrName>style.visibility</p:attrName>
                                        </p:attrNameLst>
                                      </p:cBhvr>
                                      <p:to>
                                        <p:strVal val="visible"/>
                                      </p:to>
                                    </p:set>
                                    <p:anim calcmode="lin" valueType="num">
                                      <p:cBhvr>
                                        <p:cTn id="7" dur="1000" fill="hold"/>
                                        <p:tgtEl>
                                          <p:spTgt spid="532">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532">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532">
                                            <p:txEl>
                                              <p:pRg st="3" end="3"/>
                                            </p:txEl>
                                          </p:spTgt>
                                        </p:tgtEl>
                                        <p:attrNameLst>
                                          <p:attrName>style.visibility</p:attrName>
                                        </p:attrNameLst>
                                      </p:cBhvr>
                                      <p:to>
                                        <p:strVal val="visible"/>
                                      </p:to>
                                    </p:set>
                                    <p:anim calcmode="lin" valueType="num">
                                      <p:cBhvr>
                                        <p:cTn id="12" dur="1000" fill="hold"/>
                                        <p:tgtEl>
                                          <p:spTgt spid="532">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5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532">
                                            <p:txEl>
                                              <p:pRg st="4" end="4"/>
                                            </p:txEl>
                                          </p:spTgt>
                                        </p:tgtEl>
                                        <p:attrNameLst>
                                          <p:attrName>style.visibility</p:attrName>
                                        </p:attrNameLst>
                                      </p:cBhvr>
                                      <p:to>
                                        <p:strVal val="visible"/>
                                      </p:to>
                                    </p:set>
                                    <p:anim calcmode="lin" valueType="num">
                                      <p:cBhvr>
                                        <p:cTn id="18" dur="1000" fill="hold"/>
                                        <p:tgtEl>
                                          <p:spTgt spid="53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4" presetID="2" grpId="1" fill="hold">
                                  <p:stCondLst>
                                    <p:cond delay="0"/>
                                  </p:stCondLst>
                                  <p:iterate type="el" backwards="0">
                                    <p:tmAbs val="0"/>
                                  </p:iterate>
                                  <p:childTnLst>
                                    <p:set>
                                      <p:cBhvr>
                                        <p:cTn id="23" fill="hold"/>
                                        <p:tgtEl>
                                          <p:spTgt spid="532">
                                            <p:txEl>
                                              <p:pRg st="5" end="5"/>
                                            </p:txEl>
                                          </p:spTgt>
                                        </p:tgtEl>
                                        <p:attrNameLst>
                                          <p:attrName>style.visibility</p:attrName>
                                        </p:attrNameLst>
                                      </p:cBhvr>
                                      <p:to>
                                        <p:strVal val="visible"/>
                                      </p:to>
                                    </p:set>
                                    <p:anim calcmode="lin" valueType="num">
                                      <p:cBhvr>
                                        <p:cTn id="24" dur="1000" fill="hold"/>
                                        <p:tgtEl>
                                          <p:spTgt spid="532">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53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32" grpId="1"/>
    </p:bldLst>
  </p:timing>
</p:sld>
</file>

<file path=ppt/slides/slide1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4" name="Shape 53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5 – </a:t>
            </a:r>
            <a:r>
              <a:rPr i="1" sz="4000">
                <a:solidFill>
                  <a:srgbClr val="FFFFFF"/>
                </a:solidFill>
              </a:rPr>
              <a:t>Solution</a:t>
            </a:r>
          </a:p>
        </p:txBody>
      </p:sp>
      <p:sp>
        <p:nvSpPr>
          <p:cNvPr id="535" name="Shape 53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How do you know for sure that one of these is even and the other is odd? You might imagine some examples: 4, 5; 12, 13; 1,073, 1,074. </a:t>
            </a:r>
            <a:endParaRPr sz="2400"/>
          </a:p>
          <a:p>
            <a:pPr lvl="0" marL="0" indent="0">
              <a:defRPr sz="1800"/>
            </a:pPr>
            <a:endParaRPr sz="2400"/>
          </a:p>
          <a:p>
            <a:pPr lvl="0" marL="0" indent="0">
              <a:defRPr sz="1800"/>
            </a:pPr>
            <a:r>
              <a:rPr sz="2400"/>
              <a:t>In the first two examples, the smaller of the two integers is even and the larger is odd; in the last example, it is the reverse. These observations suggest dividing the analysis into two cases.</a:t>
            </a:r>
            <a:endParaRPr sz="2400"/>
          </a:p>
          <a:p>
            <a:pPr lvl="0" marL="0" indent="0">
              <a:defRPr sz="1800"/>
            </a:pPr>
            <a:endParaRPr sz="2400"/>
          </a:p>
          <a:p>
            <a:pPr lvl="0" marL="0" indent="0">
              <a:defRPr sz="1800"/>
            </a:pPr>
            <a:r>
              <a:rPr sz="2400">
                <a:latin typeface="Arial Bold"/>
                <a:ea typeface="Arial Bold"/>
                <a:cs typeface="Arial Bold"/>
                <a:sym typeface="Arial Bold"/>
              </a:rPr>
              <a:t>Case 1:</a:t>
            </a:r>
            <a:r>
              <a:rPr b="1" i="1" sz="2400"/>
              <a:t> </a:t>
            </a:r>
            <a:r>
              <a:rPr sz="2400"/>
              <a:t>The smaller of the two integers is even.</a:t>
            </a:r>
            <a:endParaRPr sz="2400"/>
          </a:p>
          <a:p>
            <a:pPr lvl="0" marL="0" indent="0">
              <a:defRPr sz="1800"/>
            </a:pPr>
            <a:endParaRPr b="1" i="1" sz="1500"/>
          </a:p>
          <a:p>
            <a:pPr lvl="0" marL="0" indent="0">
              <a:defRPr sz="1800"/>
            </a:pPr>
            <a:r>
              <a:rPr sz="2400">
                <a:latin typeface="Arial Bold"/>
                <a:ea typeface="Arial Bold"/>
                <a:cs typeface="Arial Bold"/>
                <a:sym typeface="Arial Bold"/>
              </a:rPr>
              <a:t>Case 2</a:t>
            </a:r>
            <a:r>
              <a:rPr b="1" i="1" sz="2400"/>
              <a:t>: </a:t>
            </a:r>
            <a:r>
              <a:rPr sz="2400"/>
              <a:t>The smaller of the two integers is odd.</a:t>
            </a:r>
          </a:p>
        </p:txBody>
      </p:sp>
      <p:sp>
        <p:nvSpPr>
          <p:cNvPr id="536" name="Shape 536"/>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35">
                                            <p:txEl>
                                              <p:pRg st="2" end="2"/>
                                            </p:txEl>
                                          </p:spTgt>
                                        </p:tgtEl>
                                        <p:attrNameLst>
                                          <p:attrName>style.visibility</p:attrName>
                                        </p:attrNameLst>
                                      </p:cBhvr>
                                      <p:to>
                                        <p:strVal val="visible"/>
                                      </p:to>
                                    </p:set>
                                    <p:anim calcmode="lin" valueType="num">
                                      <p:cBhvr>
                                        <p:cTn id="7" dur="1000" fill="hold"/>
                                        <p:tgtEl>
                                          <p:spTgt spid="535">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53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535">
                                            <p:txEl>
                                              <p:pRg st="3" end="3"/>
                                            </p:txEl>
                                          </p:spTgt>
                                        </p:tgtEl>
                                        <p:attrNameLst>
                                          <p:attrName>style.visibility</p:attrName>
                                        </p:attrNameLst>
                                      </p:cBhvr>
                                      <p:to>
                                        <p:strVal val="visible"/>
                                      </p:to>
                                    </p:set>
                                    <p:anim calcmode="lin" valueType="num">
                                      <p:cBhvr>
                                        <p:cTn id="12" dur="1000" fill="hold"/>
                                        <p:tgtEl>
                                          <p:spTgt spid="535">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5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535">
                                            <p:txEl>
                                              <p:pRg st="4" end="4"/>
                                            </p:txEl>
                                          </p:spTgt>
                                        </p:tgtEl>
                                        <p:attrNameLst>
                                          <p:attrName>style.visibility</p:attrName>
                                        </p:attrNameLst>
                                      </p:cBhvr>
                                      <p:to>
                                        <p:strVal val="visible"/>
                                      </p:to>
                                    </p:set>
                                    <p:anim calcmode="lin" valueType="num">
                                      <p:cBhvr>
                                        <p:cTn id="18" dur="1000" fill="hold"/>
                                        <p:tgtEl>
                                          <p:spTgt spid="53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35">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1" fill="hold">
                                  <p:stCondLst>
                                    <p:cond delay="0"/>
                                  </p:stCondLst>
                                  <p:iterate type="el" backwards="0">
                                    <p:tmAbs val="0"/>
                                  </p:iterate>
                                  <p:childTnLst>
                                    <p:set>
                                      <p:cBhvr>
                                        <p:cTn id="22" fill="hold"/>
                                        <p:tgtEl>
                                          <p:spTgt spid="535">
                                            <p:txEl>
                                              <p:pRg st="5" end="5"/>
                                            </p:txEl>
                                          </p:spTgt>
                                        </p:tgtEl>
                                        <p:attrNameLst>
                                          <p:attrName>style.visibility</p:attrName>
                                        </p:attrNameLst>
                                      </p:cBhvr>
                                      <p:to>
                                        <p:strVal val="visible"/>
                                      </p:to>
                                    </p:set>
                                    <p:anim calcmode="lin" valueType="num">
                                      <p:cBhvr>
                                        <p:cTn id="23" dur="1000" fill="hold"/>
                                        <p:tgtEl>
                                          <p:spTgt spid="535">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5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535">
                                            <p:txEl>
                                              <p:pRg st="6" end="6"/>
                                            </p:txEl>
                                          </p:spTgt>
                                        </p:tgtEl>
                                        <p:attrNameLst>
                                          <p:attrName>style.visibility</p:attrName>
                                        </p:attrNameLst>
                                      </p:cBhvr>
                                      <p:to>
                                        <p:strVal val="visible"/>
                                      </p:to>
                                    </p:set>
                                    <p:anim calcmode="lin" valueType="num">
                                      <p:cBhvr>
                                        <p:cTn id="29" dur="1000" fill="hold"/>
                                        <p:tgtEl>
                                          <p:spTgt spid="53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35"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700">
                <a:solidFill>
                  <a:srgbClr val="FFFFFF"/>
                </a:solidFill>
              </a:defRPr>
            </a:lvl1pPr>
          </a:lstStyle>
          <a:p>
            <a:pPr lvl="0">
              <a:defRPr sz="1800">
                <a:solidFill>
                  <a:srgbClr val="000000"/>
                </a:solidFill>
              </a:defRPr>
            </a:pPr>
            <a:r>
              <a:rPr sz="2700">
                <a:solidFill>
                  <a:srgbClr val="FFFFFF"/>
                </a:solidFill>
              </a:rPr>
              <a:t>Disproving Universal Statements by Counterexample</a:t>
            </a:r>
          </a:p>
        </p:txBody>
      </p:sp>
      <p:sp>
        <p:nvSpPr>
          <p:cNvPr id="58" name="Shape 5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To </a:t>
            </a:r>
            <a:r>
              <a:rPr sz="2400" u="sng"/>
              <a:t>disprove a statement means to show that it is false</a:t>
            </a:r>
            <a:r>
              <a:rPr sz="2400"/>
              <a:t>. </a:t>
            </a:r>
            <a:endParaRPr sz="2400"/>
          </a:p>
          <a:p>
            <a:pPr lvl="0" marL="0" indent="0">
              <a:defRPr sz="1800"/>
            </a:pPr>
            <a:endParaRPr sz="2400"/>
          </a:p>
          <a:p>
            <a:pPr lvl="0" marL="0" indent="0">
              <a:defRPr sz="1800"/>
            </a:pPr>
            <a:r>
              <a:rPr sz="2400"/>
              <a:t>To disprove a statement of the form</a:t>
            </a:r>
            <a:endParaRPr sz="2400"/>
          </a:p>
          <a:p>
            <a:pPr lvl="0" marL="0" indent="0">
              <a:defRPr sz="1800"/>
            </a:pPr>
            <a:r>
              <a:rPr sz="2400"/>
              <a:t>                        </a:t>
            </a:r>
            <a:r>
              <a:rPr sz="2400">
                <a:latin typeface="Symbol"/>
                <a:ea typeface="Symbol"/>
                <a:cs typeface="Symbol"/>
                <a:sym typeface="Symbol"/>
              </a:rPr>
              <a:t>∀</a:t>
            </a:r>
            <a:r>
              <a:rPr i="1" sz="2400"/>
              <a:t>x</a:t>
            </a:r>
            <a:r>
              <a:rPr sz="2400"/>
              <a:t> in </a:t>
            </a:r>
            <a:r>
              <a:rPr i="1" sz="2400"/>
              <a:t>D</a:t>
            </a:r>
            <a:r>
              <a:rPr sz="2400"/>
              <a:t>, if </a:t>
            </a:r>
            <a:r>
              <a:rPr i="1" sz="2400"/>
              <a:t>P</a:t>
            </a:r>
            <a:r>
              <a:rPr sz="2400"/>
              <a:t>(</a:t>
            </a:r>
            <a:r>
              <a:rPr i="1" sz="2400"/>
              <a:t>x</a:t>
            </a:r>
            <a:r>
              <a:rPr sz="2400"/>
              <a:t>) then </a:t>
            </a:r>
            <a:r>
              <a:rPr i="1" sz="2400"/>
              <a:t>Q</a:t>
            </a:r>
            <a:r>
              <a:rPr sz="2400"/>
              <a:t>(</a:t>
            </a:r>
            <a:r>
              <a:rPr i="1" sz="2400"/>
              <a:t>x</a:t>
            </a:r>
            <a:r>
              <a:rPr sz="2400"/>
              <a:t>).</a:t>
            </a:r>
            <a:endParaRPr sz="2400"/>
          </a:p>
          <a:p>
            <a:pPr lvl="0" marL="0" indent="0">
              <a:defRPr sz="1800"/>
            </a:pPr>
            <a:r>
              <a:rPr sz="2400" u="sng"/>
              <a:t>Showing that this statement is false is equivalent to showing that its negation is true:</a:t>
            </a:r>
            <a:endParaRPr sz="2400"/>
          </a:p>
          <a:p>
            <a:pPr lvl="0" marL="0" indent="0">
              <a:defRPr sz="1800"/>
            </a:pPr>
            <a:r>
              <a:rPr sz="2400"/>
              <a:t>                   ∃</a:t>
            </a:r>
            <a:r>
              <a:rPr i="1" sz="2400"/>
              <a:t>x</a:t>
            </a:r>
            <a:r>
              <a:rPr sz="2400"/>
              <a:t> in </a:t>
            </a:r>
            <a:r>
              <a:rPr i="1" sz="2400"/>
              <a:t>D</a:t>
            </a:r>
            <a:r>
              <a:rPr sz="2400"/>
              <a:t> such that </a:t>
            </a:r>
            <a:r>
              <a:rPr i="1" sz="2400"/>
              <a:t>P</a:t>
            </a:r>
            <a:r>
              <a:rPr sz="2400"/>
              <a:t>(</a:t>
            </a:r>
            <a:r>
              <a:rPr i="1" sz="2400"/>
              <a:t>x</a:t>
            </a:r>
            <a:r>
              <a:rPr sz="2400"/>
              <a:t>) and not </a:t>
            </a:r>
            <a:r>
              <a:rPr i="1" sz="2400"/>
              <a:t>Q</a:t>
            </a:r>
            <a:r>
              <a:rPr sz="2400"/>
              <a:t>(</a:t>
            </a:r>
            <a:r>
              <a:rPr i="1" sz="2400"/>
              <a:t>x</a:t>
            </a:r>
            <a:r>
              <a:rPr sz="2400"/>
              <a:t>).</a:t>
            </a:r>
            <a:endParaRPr sz="2400"/>
          </a:p>
          <a:p>
            <a:pPr lvl="0" marL="0" indent="0">
              <a:defRPr sz="1800"/>
            </a:pPr>
            <a:endParaRPr sz="2400"/>
          </a:p>
          <a:p>
            <a:pPr lvl="0" marL="0" indent="0">
              <a:defRPr sz="1800"/>
            </a:pPr>
            <a:r>
              <a:rPr sz="2400"/>
              <a:t>  To show the existential statement is true, we generally give an example, and because the example is used to show that the original statement is false, we call it a </a:t>
            </a:r>
            <a:r>
              <a:rPr b="1" i="1" sz="2400"/>
              <a:t>counterexample</a:t>
            </a:r>
            <a:r>
              <a:rPr sz="2400"/>
              <a:t>. Thus </a:t>
            </a:r>
            <a:r>
              <a:rPr sz="2400">
                <a:solidFill>
                  <a:srgbClr val="FF2600"/>
                </a:solidFill>
              </a:rPr>
              <a:t>the method of disproof by </a:t>
            </a:r>
            <a:r>
              <a:rPr i="1" sz="2400">
                <a:solidFill>
                  <a:srgbClr val="FF2600"/>
                </a:solidFill>
              </a:rPr>
              <a:t>counterexample.</a:t>
            </a:r>
          </a:p>
        </p:txBody>
      </p:sp>
    </p:spTree>
  </p:cSld>
  <p:clrMapOvr>
    <a:masterClrMapping/>
  </p:clrMapOvr>
  <p:transition spd="med" advClick="1"/>
</p:sld>
</file>

<file path=ppt/slides/slide1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8" name="Shape 53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5 – </a:t>
            </a:r>
            <a:r>
              <a:rPr i="1" sz="4000">
                <a:solidFill>
                  <a:srgbClr val="FFFFFF"/>
                </a:solidFill>
              </a:rPr>
              <a:t>Solution</a:t>
            </a:r>
          </a:p>
        </p:txBody>
      </p:sp>
      <p:sp>
        <p:nvSpPr>
          <p:cNvPr id="539" name="Shape 53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In the first case, when </a:t>
            </a:r>
            <a:r>
              <a:rPr i="1" sz="2400"/>
              <a:t>m</a:t>
            </a:r>
            <a:r>
              <a:rPr sz="2400"/>
              <a:t> is even, it appears that the next consecutive integer is odd. Is this always true? </a:t>
            </a:r>
            <a:endParaRPr sz="2400"/>
          </a:p>
          <a:p>
            <a:pPr lvl="0" marL="0" indent="0">
              <a:defRPr sz="1800"/>
            </a:pPr>
            <a:endParaRPr sz="2400"/>
          </a:p>
          <a:p>
            <a:pPr lvl="0" marL="0" indent="0">
              <a:defRPr sz="1800"/>
            </a:pPr>
            <a:r>
              <a:rPr sz="2400"/>
              <a:t>If an integer </a:t>
            </a:r>
            <a:r>
              <a:rPr i="1" sz="2400"/>
              <a:t>m</a:t>
            </a:r>
            <a:r>
              <a:rPr sz="2400"/>
              <a:t> is even, must </a:t>
            </a:r>
            <a:r>
              <a:rPr i="1" sz="2400"/>
              <a:t>m</a:t>
            </a:r>
            <a:r>
              <a:rPr sz="2400"/>
              <a:t> + 1 necessarily be odd? </a:t>
            </a:r>
            <a:br>
              <a:rPr sz="2400"/>
            </a:br>
            <a:r>
              <a:rPr sz="2400"/>
              <a:t>Of course the answer is yes. Because if </a:t>
            </a:r>
            <a:r>
              <a:rPr i="1" sz="2400"/>
              <a:t>m</a:t>
            </a:r>
            <a:r>
              <a:rPr sz="2400"/>
              <a:t> is even, then </a:t>
            </a:r>
            <a:br>
              <a:rPr sz="2400"/>
            </a:br>
            <a:r>
              <a:rPr i="1" sz="2400"/>
              <a:t>m</a:t>
            </a:r>
            <a:r>
              <a:rPr sz="2400"/>
              <a:t> = 2</a:t>
            </a:r>
            <a:r>
              <a:rPr i="1" sz="2400"/>
              <a:t>k</a:t>
            </a:r>
            <a:r>
              <a:rPr sz="2400"/>
              <a:t> for some integer </a:t>
            </a:r>
            <a:r>
              <a:rPr i="1" sz="2400"/>
              <a:t>k</a:t>
            </a:r>
            <a:r>
              <a:rPr sz="2400"/>
              <a:t>, and so </a:t>
            </a:r>
            <a:r>
              <a:rPr i="1" sz="2400"/>
              <a:t>m</a:t>
            </a:r>
            <a:r>
              <a:rPr sz="2400"/>
              <a:t> + 1 = 2</a:t>
            </a:r>
            <a:r>
              <a:rPr i="1" sz="2400"/>
              <a:t>k</a:t>
            </a:r>
            <a:r>
              <a:rPr sz="2400"/>
              <a:t> + 1, which is odd.</a:t>
            </a:r>
            <a:endParaRPr sz="2400"/>
          </a:p>
          <a:p>
            <a:pPr lvl="0" marL="0" indent="0">
              <a:defRPr sz="1800"/>
            </a:pPr>
            <a:endParaRPr sz="2400"/>
          </a:p>
          <a:p>
            <a:pPr lvl="0" marL="0" indent="0">
              <a:defRPr sz="1800"/>
            </a:pPr>
            <a:r>
              <a:rPr sz="2400"/>
              <a:t>In the second case, when </a:t>
            </a:r>
            <a:r>
              <a:rPr i="1" sz="2400"/>
              <a:t>m</a:t>
            </a:r>
            <a:r>
              <a:rPr sz="2400"/>
              <a:t> is odd, it appears that the next consecutive integer is even. Is this always true? If an integer </a:t>
            </a:r>
            <a:r>
              <a:rPr i="1" sz="2400"/>
              <a:t>m</a:t>
            </a:r>
            <a:r>
              <a:rPr sz="2400"/>
              <a:t> is odd, must </a:t>
            </a:r>
            <a:r>
              <a:rPr i="1" sz="2400"/>
              <a:t>m</a:t>
            </a:r>
            <a:r>
              <a:rPr sz="2400"/>
              <a:t> + 1 necessarily be even?</a:t>
            </a:r>
          </a:p>
        </p:txBody>
      </p:sp>
      <p:sp>
        <p:nvSpPr>
          <p:cNvPr id="540" name="Shape 540"/>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39">
                                            <p:txEl>
                                              <p:pRg st="2" end="2"/>
                                            </p:txEl>
                                          </p:spTgt>
                                        </p:tgtEl>
                                        <p:attrNameLst>
                                          <p:attrName>style.visibility</p:attrName>
                                        </p:attrNameLst>
                                      </p:cBhvr>
                                      <p:to>
                                        <p:strVal val="visible"/>
                                      </p:to>
                                    </p:set>
                                    <p:anim calcmode="lin" valueType="num">
                                      <p:cBhvr>
                                        <p:cTn id="7" dur="1000" fill="hold"/>
                                        <p:tgtEl>
                                          <p:spTgt spid="539">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539">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539">
                                            <p:txEl>
                                              <p:pRg st="3" end="3"/>
                                            </p:txEl>
                                          </p:spTgt>
                                        </p:tgtEl>
                                        <p:attrNameLst>
                                          <p:attrName>style.visibility</p:attrName>
                                        </p:attrNameLst>
                                      </p:cBhvr>
                                      <p:to>
                                        <p:strVal val="visible"/>
                                      </p:to>
                                    </p:set>
                                    <p:anim calcmode="lin" valueType="num">
                                      <p:cBhvr>
                                        <p:cTn id="12" dur="1000" fill="hold"/>
                                        <p:tgtEl>
                                          <p:spTgt spid="539">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5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539">
                                            <p:txEl>
                                              <p:pRg st="4" end="4"/>
                                            </p:txEl>
                                          </p:spTgt>
                                        </p:tgtEl>
                                        <p:attrNameLst>
                                          <p:attrName>style.visibility</p:attrName>
                                        </p:attrNameLst>
                                      </p:cBhvr>
                                      <p:to>
                                        <p:strVal val="visible"/>
                                      </p:to>
                                    </p:set>
                                    <p:anim calcmode="lin" valueType="num">
                                      <p:cBhvr>
                                        <p:cTn id="18" dur="1000" fill="hold"/>
                                        <p:tgtEl>
                                          <p:spTgt spid="53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39" grpId="1"/>
    </p:bldLst>
  </p:timing>
</p:sld>
</file>

<file path=ppt/slides/slide1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2" name="Shape 54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5 – </a:t>
            </a:r>
            <a:r>
              <a:rPr i="1" sz="4000">
                <a:solidFill>
                  <a:srgbClr val="FFFFFF"/>
                </a:solidFill>
              </a:rPr>
              <a:t>Solution</a:t>
            </a:r>
          </a:p>
        </p:txBody>
      </p:sp>
      <p:sp>
        <p:nvSpPr>
          <p:cNvPr id="543" name="Shape 54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Again, the answer is yes. For if </a:t>
            </a:r>
            <a:r>
              <a:rPr i="1" sz="2400"/>
              <a:t>m </a:t>
            </a:r>
            <a:r>
              <a:rPr sz="2400"/>
              <a:t>is odd, then </a:t>
            </a:r>
            <a:br>
              <a:rPr sz="2400"/>
            </a:br>
            <a:r>
              <a:rPr sz="2400"/>
              <a:t>for some integer </a:t>
            </a:r>
            <a:r>
              <a:rPr i="1" sz="2400"/>
              <a:t>k</a:t>
            </a:r>
            <a:r>
              <a:rPr sz="2400"/>
              <a:t>, and so </a:t>
            </a:r>
            <a:endParaRPr sz="2400"/>
          </a:p>
          <a:p>
            <a:pPr lvl="0" marL="0" indent="0">
              <a:defRPr sz="1800"/>
            </a:pPr>
            <a:endParaRPr sz="2400"/>
          </a:p>
          <a:p>
            <a:pPr lvl="0" marL="0" indent="0">
              <a:defRPr sz="1800"/>
            </a:pPr>
            <a:r>
              <a:rPr i="1" sz="2400"/>
              <a:t>  	</a:t>
            </a:r>
            <a:endParaRPr i="1" sz="2400"/>
          </a:p>
          <a:p>
            <a:pPr lvl="0" marL="0" indent="0">
              <a:defRPr sz="1800"/>
            </a:pPr>
            <a:r>
              <a:rPr sz="2400"/>
              <a:t>which is even.</a:t>
            </a:r>
          </a:p>
        </p:txBody>
      </p:sp>
      <p:sp>
        <p:nvSpPr>
          <p:cNvPr id="544" name="Shape 544"/>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545" name="image.pdf"/>
          <p:cNvPicPr/>
          <p:nvPr/>
        </p:nvPicPr>
        <p:blipFill>
          <a:blip r:embed="rId2">
            <a:extLst/>
          </a:blip>
          <a:stretch>
            <a:fillRect/>
          </a:stretch>
        </p:blipFill>
        <p:spPr>
          <a:xfrm>
            <a:off x="6767512" y="1600200"/>
            <a:ext cx="1508126" cy="274638"/>
          </a:xfrm>
          <a:prstGeom prst="rect">
            <a:avLst/>
          </a:prstGeom>
          <a:ln w="12700">
            <a:miter lim="400000"/>
          </a:ln>
        </p:spPr>
      </p:pic>
      <p:grpSp>
        <p:nvGrpSpPr>
          <p:cNvPr id="548" name="Group 548"/>
          <p:cNvGrpSpPr/>
          <p:nvPr/>
        </p:nvGrpSpPr>
        <p:grpSpPr>
          <a:xfrm>
            <a:off x="1905000" y="2628900"/>
            <a:ext cx="5443538" cy="338138"/>
            <a:chOff x="0" y="0"/>
            <a:chExt cx="5443537" cy="338137"/>
          </a:xfrm>
        </p:grpSpPr>
        <p:pic>
          <p:nvPicPr>
            <p:cNvPr id="546" name="image.png"/>
            <p:cNvPicPr/>
            <p:nvPr/>
          </p:nvPicPr>
          <p:blipFill>
            <a:blip r:embed="rId3">
              <a:extLst/>
            </a:blip>
            <a:stretch>
              <a:fillRect/>
            </a:stretch>
          </p:blipFill>
          <p:spPr>
            <a:xfrm>
              <a:off x="0" y="38100"/>
              <a:ext cx="1106488" cy="247650"/>
            </a:xfrm>
            <a:prstGeom prst="rect">
              <a:avLst/>
            </a:prstGeom>
            <a:ln w="12700" cap="flat">
              <a:noFill/>
              <a:miter lim="400000"/>
            </a:ln>
            <a:effectLst/>
          </p:spPr>
        </p:pic>
        <p:pic>
          <p:nvPicPr>
            <p:cNvPr id="547" name="image.png"/>
            <p:cNvPicPr/>
            <p:nvPr/>
          </p:nvPicPr>
          <p:blipFill>
            <a:blip r:embed="rId4">
              <a:extLst/>
            </a:blip>
            <a:stretch>
              <a:fillRect/>
            </a:stretch>
          </p:blipFill>
          <p:spPr>
            <a:xfrm>
              <a:off x="1092200" y="0"/>
              <a:ext cx="4351338" cy="338138"/>
            </a:xfrm>
            <a:prstGeom prst="rect">
              <a:avLst/>
            </a:prstGeom>
            <a:ln w="12700" cap="flat">
              <a:noFill/>
              <a:miter lim="400000"/>
            </a:ln>
            <a:effectLst/>
          </p:spPr>
        </p:pic>
      </p:grpSp>
    </p:spTree>
  </p:cSld>
  <p:clrMapOvr>
    <a:masterClrMapping/>
  </p:clrMapOvr>
  <p:transition spd="med" advClick="1"/>
</p:sld>
</file>

<file path=ppt/slides/slide1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0" name="Shape 55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5 – </a:t>
            </a:r>
            <a:r>
              <a:rPr i="1" sz="4000">
                <a:solidFill>
                  <a:srgbClr val="FFFFFF"/>
                </a:solidFill>
              </a:rPr>
              <a:t>Solution</a:t>
            </a:r>
          </a:p>
        </p:txBody>
      </p:sp>
      <p:sp>
        <p:nvSpPr>
          <p:cNvPr id="551" name="Shape 55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This discussion is summarized as follows.</a:t>
            </a:r>
            <a:endParaRPr sz="2400"/>
          </a:p>
          <a:p>
            <a:pPr lvl="0" marL="0" indent="0">
              <a:defRPr sz="1800"/>
            </a:pPr>
            <a:endParaRPr sz="2400">
              <a:latin typeface="Arial Bold"/>
              <a:ea typeface="Arial Bold"/>
              <a:cs typeface="Arial Bold"/>
              <a:sym typeface="Arial Bold"/>
            </a:endParaRPr>
          </a:p>
          <a:p>
            <a:pPr lvl="0" marL="0" indent="0">
              <a:defRPr sz="1800"/>
            </a:pPr>
            <a:endParaRPr sz="2400">
              <a:latin typeface="Arial Bold"/>
              <a:ea typeface="Arial Bold"/>
              <a:cs typeface="Arial Bold"/>
              <a:sym typeface="Arial Bold"/>
            </a:endParaRPr>
          </a:p>
          <a:p>
            <a:pPr lvl="0" marL="0" indent="0">
              <a:defRPr sz="1800"/>
            </a:pPr>
            <a:endParaRPr sz="2400">
              <a:latin typeface="Arial Bold"/>
              <a:ea typeface="Arial Bold"/>
              <a:cs typeface="Arial Bold"/>
              <a:sym typeface="Arial Bold"/>
            </a:endParaRPr>
          </a:p>
          <a:p>
            <a:pPr lvl="0" marL="0" indent="0">
              <a:defRPr sz="1800"/>
            </a:pPr>
            <a:endParaRPr sz="2400">
              <a:latin typeface="Arial Bold"/>
              <a:ea typeface="Arial Bold"/>
              <a:cs typeface="Arial Bold"/>
              <a:sym typeface="Arial Bold"/>
            </a:endParaRPr>
          </a:p>
          <a:p>
            <a:pPr lvl="0" marL="0" indent="0">
              <a:defRPr sz="1800"/>
            </a:pPr>
            <a:r>
              <a:rPr sz="2400">
                <a:latin typeface="Arial Bold"/>
                <a:ea typeface="Arial Bold"/>
                <a:cs typeface="Arial Bold"/>
                <a:sym typeface="Arial Bold"/>
              </a:rPr>
              <a:t>Proof:</a:t>
            </a:r>
            <a:br>
              <a:rPr sz="2400">
                <a:latin typeface="Arial Bold"/>
                <a:ea typeface="Arial Bold"/>
                <a:cs typeface="Arial Bold"/>
                <a:sym typeface="Arial Bold"/>
              </a:rPr>
            </a:br>
            <a:r>
              <a:rPr sz="2400"/>
              <a:t>Suppose that two </a:t>
            </a:r>
            <a:r>
              <a:rPr i="1" sz="2400"/>
              <a:t>[particular but arbitrarily chosen] </a:t>
            </a:r>
            <a:r>
              <a:rPr sz="2400"/>
              <a:t>consecutive integers are given; call them </a:t>
            </a:r>
            <a:r>
              <a:rPr i="1" sz="2400"/>
              <a:t>m</a:t>
            </a:r>
            <a:r>
              <a:rPr sz="2400"/>
              <a:t> and </a:t>
            </a:r>
            <a:r>
              <a:rPr i="1" sz="2400"/>
              <a:t>m</a:t>
            </a:r>
            <a:r>
              <a:rPr sz="2400"/>
              <a:t> + 1. </a:t>
            </a:r>
            <a:br>
              <a:rPr sz="2400"/>
            </a:br>
            <a:r>
              <a:rPr i="1" sz="2400"/>
              <a:t>[We must show that one of m and m + 1 is even and that the other is odd.]</a:t>
            </a:r>
            <a:r>
              <a:rPr sz="2400"/>
              <a:t> </a:t>
            </a:r>
          </a:p>
        </p:txBody>
      </p:sp>
      <p:pic>
        <p:nvPicPr>
          <p:cNvPr id="552" name="image.png"/>
          <p:cNvPicPr/>
          <p:nvPr/>
        </p:nvPicPr>
        <p:blipFill>
          <a:blip r:embed="rId2">
            <a:extLst/>
          </a:blip>
          <a:stretch>
            <a:fillRect/>
          </a:stretch>
        </p:blipFill>
        <p:spPr>
          <a:xfrm>
            <a:off x="450850" y="1981200"/>
            <a:ext cx="8108950" cy="998538"/>
          </a:xfrm>
          <a:prstGeom prst="rect">
            <a:avLst/>
          </a:prstGeom>
          <a:ln w="12700">
            <a:miter lim="400000"/>
          </a:ln>
        </p:spPr>
      </p:pic>
      <p:sp>
        <p:nvSpPr>
          <p:cNvPr id="553" name="Shape 553"/>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51"/>
                                        </p:tgtEl>
                                        <p:attrNameLst>
                                          <p:attrName>style.visibility</p:attrName>
                                        </p:attrNameLst>
                                      </p:cBhvr>
                                      <p:to>
                                        <p:strVal val="visible"/>
                                      </p:to>
                                    </p:set>
                                    <p:anim calcmode="lin" valueType="num">
                                      <p:cBhvr>
                                        <p:cTn id="7" dur="1000" fill="hold"/>
                                        <p:tgtEl>
                                          <p:spTgt spid="551"/>
                                        </p:tgtEl>
                                        <p:attrNameLst>
                                          <p:attrName>ppt_x</p:attrName>
                                        </p:attrNameLst>
                                      </p:cBhvr>
                                      <p:tavLst>
                                        <p:tav tm="0">
                                          <p:val>
                                            <p:strVal val="#ppt_x"/>
                                          </p:val>
                                        </p:tav>
                                        <p:tav tm="100000">
                                          <p:val>
                                            <p:strVal val="#ppt_x"/>
                                          </p:val>
                                        </p:tav>
                                      </p:tavLst>
                                    </p:anim>
                                    <p:anim calcmode="lin" valueType="num">
                                      <p:cBhvr>
                                        <p:cTn id="8" dur="1000" fill="hold"/>
                                        <p:tgtEl>
                                          <p:spTgt spid="5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1" grpId="1"/>
    </p:bldLst>
  </p:timing>
</p:sld>
</file>

<file path=ppt/slides/slide1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5" name="Shape 55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5 – </a:t>
            </a:r>
            <a:r>
              <a:rPr i="1" sz="4000">
                <a:solidFill>
                  <a:srgbClr val="FFFFFF"/>
                </a:solidFill>
              </a:rPr>
              <a:t>Solution</a:t>
            </a:r>
          </a:p>
        </p:txBody>
      </p:sp>
      <p:sp>
        <p:nvSpPr>
          <p:cNvPr id="556" name="Shape 55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By the parity property, either </a:t>
            </a:r>
            <a:r>
              <a:rPr i="1" sz="2400"/>
              <a:t>m</a:t>
            </a:r>
            <a:r>
              <a:rPr sz="2400"/>
              <a:t> is even or </a:t>
            </a:r>
            <a:r>
              <a:rPr i="1" sz="2400"/>
              <a:t>m</a:t>
            </a:r>
            <a:r>
              <a:rPr sz="2400"/>
              <a:t> is odd. </a:t>
            </a:r>
            <a:r>
              <a:rPr i="1" sz="2400"/>
              <a:t>[We break the proof into two cases depending on whether m is even or odd.]</a:t>
            </a:r>
            <a:endParaRPr i="1" sz="2400"/>
          </a:p>
          <a:p>
            <a:pPr lvl="0" marL="0" indent="0">
              <a:defRPr sz="1800"/>
            </a:pPr>
            <a:endParaRPr i="1" sz="2400"/>
          </a:p>
          <a:p>
            <a:pPr lvl="0" marL="0" indent="0">
              <a:defRPr sz="1800"/>
            </a:pPr>
            <a:r>
              <a:rPr sz="2400">
                <a:latin typeface="Arial Bold"/>
                <a:ea typeface="Arial Bold"/>
                <a:cs typeface="Arial Bold"/>
                <a:sym typeface="Arial Bold"/>
              </a:rPr>
              <a:t>Case 1 (m is even):</a:t>
            </a:r>
            <a:r>
              <a:rPr b="1" i="1" sz="2400"/>
              <a:t> </a:t>
            </a:r>
            <a:r>
              <a:rPr sz="2400"/>
              <a:t>In this case, </a:t>
            </a:r>
            <a:r>
              <a:rPr i="1" sz="2400"/>
              <a:t>m</a:t>
            </a:r>
            <a:r>
              <a:rPr sz="2400"/>
              <a:t> = 2</a:t>
            </a:r>
            <a:r>
              <a:rPr i="1" sz="2400"/>
              <a:t>k</a:t>
            </a:r>
            <a:r>
              <a:rPr sz="2400"/>
              <a:t> for some integer </a:t>
            </a:r>
            <a:r>
              <a:rPr i="1" sz="2400"/>
              <a:t>k</a:t>
            </a:r>
            <a:r>
              <a:rPr sz="2400"/>
              <a:t>, and so </a:t>
            </a:r>
            <a:r>
              <a:rPr i="1" sz="2400"/>
              <a:t>m</a:t>
            </a:r>
            <a:r>
              <a:rPr sz="2400"/>
              <a:t> + 1 = 2</a:t>
            </a:r>
            <a:r>
              <a:rPr i="1" sz="2400"/>
              <a:t>k</a:t>
            </a:r>
            <a:r>
              <a:rPr sz="2400"/>
              <a:t> + 1, which is odd </a:t>
            </a:r>
            <a:r>
              <a:rPr i="1" sz="2400"/>
              <a:t>[by definition of odd]</a:t>
            </a:r>
            <a:r>
              <a:rPr sz="2400"/>
              <a:t>.</a:t>
            </a:r>
            <a:br>
              <a:rPr sz="2400"/>
            </a:br>
            <a:endParaRPr sz="2400"/>
          </a:p>
          <a:p>
            <a:pPr lvl="0" marL="0" indent="0">
              <a:defRPr sz="1800"/>
            </a:pPr>
            <a:r>
              <a:rPr sz="2400"/>
              <a:t>Hence in this case, one of </a:t>
            </a:r>
            <a:r>
              <a:rPr i="1" sz="2400"/>
              <a:t>m</a:t>
            </a:r>
            <a:r>
              <a:rPr sz="2400"/>
              <a:t> and </a:t>
            </a:r>
            <a:r>
              <a:rPr i="1" sz="2400"/>
              <a:t>m</a:t>
            </a:r>
            <a:r>
              <a:rPr sz="2400"/>
              <a:t> + 1 is even and the other is odd.</a:t>
            </a:r>
          </a:p>
        </p:txBody>
      </p:sp>
      <p:sp>
        <p:nvSpPr>
          <p:cNvPr id="557" name="Shape 55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56">
                                            <p:txEl>
                                              <p:pRg st="2" end="2"/>
                                            </p:txEl>
                                          </p:spTgt>
                                        </p:tgtEl>
                                        <p:attrNameLst>
                                          <p:attrName>style.visibility</p:attrName>
                                        </p:attrNameLst>
                                      </p:cBhvr>
                                      <p:to>
                                        <p:strVal val="visible"/>
                                      </p:to>
                                    </p:set>
                                    <p:anim calcmode="lin" valueType="num">
                                      <p:cBhvr>
                                        <p:cTn id="7" dur="1000" fill="hold"/>
                                        <p:tgtEl>
                                          <p:spTgt spid="556">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5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1" fill="hold">
                                  <p:stCondLst>
                                    <p:cond delay="0"/>
                                  </p:stCondLst>
                                  <p:iterate type="el" backwards="0">
                                    <p:tmAbs val="0"/>
                                  </p:iterate>
                                  <p:childTnLst>
                                    <p:set>
                                      <p:cBhvr>
                                        <p:cTn id="12" fill="hold"/>
                                        <p:tgtEl>
                                          <p:spTgt spid="556">
                                            <p:txEl>
                                              <p:pRg st="3" end="3"/>
                                            </p:txEl>
                                          </p:spTgt>
                                        </p:tgtEl>
                                        <p:attrNameLst>
                                          <p:attrName>style.visibility</p:attrName>
                                        </p:attrNameLst>
                                      </p:cBhvr>
                                      <p:to>
                                        <p:strVal val="visible"/>
                                      </p:to>
                                    </p:set>
                                    <p:anim calcmode="lin" valueType="num">
                                      <p:cBhvr>
                                        <p:cTn id="13" dur="1000" fill="hold"/>
                                        <p:tgtEl>
                                          <p:spTgt spid="55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5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56" grpId="1"/>
    </p:bldLst>
  </p:timing>
</p:sld>
</file>

<file path=ppt/slides/slide1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9" name="Shape 55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5 – </a:t>
            </a:r>
            <a:r>
              <a:rPr i="1" sz="4000">
                <a:solidFill>
                  <a:srgbClr val="FFFFFF"/>
                </a:solidFill>
              </a:rPr>
              <a:t>Solution</a:t>
            </a:r>
          </a:p>
        </p:txBody>
      </p:sp>
      <p:sp>
        <p:nvSpPr>
          <p:cNvPr id="560" name="Shape 56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latin typeface="Arial Bold"/>
                <a:ea typeface="Arial Bold"/>
                <a:cs typeface="Arial Bold"/>
                <a:sym typeface="Arial Bold"/>
              </a:rPr>
              <a:t>Case 2 (m is odd):</a:t>
            </a:r>
            <a:r>
              <a:rPr b="1" i="1" sz="2400"/>
              <a:t> </a:t>
            </a:r>
            <a:r>
              <a:rPr sz="2400"/>
              <a:t>In this case, </a:t>
            </a:r>
            <a:r>
              <a:rPr i="1" sz="2400"/>
              <a:t>m</a:t>
            </a:r>
            <a:r>
              <a:rPr sz="2400"/>
              <a:t> = 2</a:t>
            </a:r>
            <a:r>
              <a:rPr i="1" sz="2400"/>
              <a:t>k</a:t>
            </a:r>
            <a:r>
              <a:rPr sz="2400"/>
              <a:t> + 1 for some integer </a:t>
            </a:r>
            <a:r>
              <a:rPr i="1" sz="2400"/>
              <a:t>k</a:t>
            </a:r>
            <a:r>
              <a:rPr sz="2400"/>
              <a:t>, and so                                                                 .</a:t>
            </a:r>
            <a:endParaRPr sz="2400"/>
          </a:p>
          <a:p>
            <a:pPr lvl="0" marL="0" indent="0">
              <a:defRPr sz="1800"/>
            </a:pPr>
            <a:endParaRPr sz="2400"/>
          </a:p>
          <a:p>
            <a:pPr lvl="0" marL="0" indent="0">
              <a:defRPr sz="1800"/>
            </a:pPr>
            <a:r>
              <a:rPr sz="2400"/>
              <a:t>But </a:t>
            </a:r>
            <a:r>
              <a:rPr i="1" sz="2400"/>
              <a:t>k</a:t>
            </a:r>
            <a:r>
              <a:rPr sz="2400"/>
              <a:t> + 1 is an integer because it is a sum of two integers. Therefore, </a:t>
            </a:r>
            <a:r>
              <a:rPr i="1" sz="2400"/>
              <a:t>m</a:t>
            </a:r>
            <a:r>
              <a:rPr sz="2400"/>
              <a:t> + 1 equals twice some integer, and thus </a:t>
            </a:r>
            <a:br>
              <a:rPr sz="2400"/>
            </a:br>
            <a:r>
              <a:rPr i="1" sz="2400"/>
              <a:t>m</a:t>
            </a:r>
            <a:r>
              <a:rPr sz="2400"/>
              <a:t> + 1 is even.</a:t>
            </a:r>
            <a:endParaRPr sz="2400"/>
          </a:p>
          <a:p>
            <a:pPr lvl="0" marL="0" indent="0">
              <a:defRPr sz="1800"/>
            </a:pPr>
            <a:endParaRPr sz="2400"/>
          </a:p>
          <a:p>
            <a:pPr lvl="0" marL="0" indent="0">
              <a:defRPr sz="1800"/>
            </a:pPr>
            <a:r>
              <a:rPr sz="2400"/>
              <a:t>Hence in this case also, one of </a:t>
            </a:r>
            <a:r>
              <a:rPr i="1" sz="2400"/>
              <a:t>m</a:t>
            </a:r>
            <a:r>
              <a:rPr sz="2400"/>
              <a:t> and </a:t>
            </a:r>
            <a:r>
              <a:rPr i="1" sz="2400"/>
              <a:t>m</a:t>
            </a:r>
            <a:r>
              <a:rPr sz="2400"/>
              <a:t> + 1 is even and the other is odd.</a:t>
            </a:r>
          </a:p>
        </p:txBody>
      </p:sp>
      <p:sp>
        <p:nvSpPr>
          <p:cNvPr id="561" name="Shape 561"/>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562" name="image.png"/>
          <p:cNvPicPr/>
          <p:nvPr/>
        </p:nvPicPr>
        <p:blipFill>
          <a:blip r:embed="rId2">
            <a:extLst/>
          </a:blip>
          <a:stretch>
            <a:fillRect/>
          </a:stretch>
        </p:blipFill>
        <p:spPr>
          <a:xfrm>
            <a:off x="2876550" y="1905000"/>
            <a:ext cx="5381625" cy="36195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60">
                                            <p:txEl>
                                              <p:pRg st="2" end="2"/>
                                            </p:txEl>
                                          </p:spTgt>
                                        </p:tgtEl>
                                        <p:attrNameLst>
                                          <p:attrName>style.visibility</p:attrName>
                                        </p:attrNameLst>
                                      </p:cBhvr>
                                      <p:to>
                                        <p:strVal val="visible"/>
                                      </p:to>
                                    </p:set>
                                    <p:anim calcmode="lin" valueType="num">
                                      <p:cBhvr>
                                        <p:cTn id="7" dur="1000" fill="hold"/>
                                        <p:tgtEl>
                                          <p:spTgt spid="560">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560">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560">
                                            <p:txEl>
                                              <p:pRg st="3" end="3"/>
                                            </p:txEl>
                                          </p:spTgt>
                                        </p:tgtEl>
                                        <p:attrNameLst>
                                          <p:attrName>style.visibility</p:attrName>
                                        </p:attrNameLst>
                                      </p:cBhvr>
                                      <p:to>
                                        <p:strVal val="visible"/>
                                      </p:to>
                                    </p:set>
                                    <p:anim calcmode="lin" valueType="num">
                                      <p:cBhvr>
                                        <p:cTn id="12" dur="1000" fill="hold"/>
                                        <p:tgtEl>
                                          <p:spTgt spid="560">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5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560">
                                            <p:txEl>
                                              <p:pRg st="4" end="4"/>
                                            </p:txEl>
                                          </p:spTgt>
                                        </p:tgtEl>
                                        <p:attrNameLst>
                                          <p:attrName>style.visibility</p:attrName>
                                        </p:attrNameLst>
                                      </p:cBhvr>
                                      <p:to>
                                        <p:strVal val="visible"/>
                                      </p:to>
                                    </p:set>
                                    <p:anim calcmode="lin" valueType="num">
                                      <p:cBhvr>
                                        <p:cTn id="18" dur="1000" fill="hold"/>
                                        <p:tgtEl>
                                          <p:spTgt spid="560">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6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60" grpId="1"/>
    </p:bldLst>
  </p:timing>
</p:sld>
</file>

<file path=ppt/slides/slide1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4" name="Shape 56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5 – </a:t>
            </a:r>
            <a:r>
              <a:rPr i="1" sz="4000">
                <a:solidFill>
                  <a:srgbClr val="FFFFFF"/>
                </a:solidFill>
              </a:rPr>
              <a:t>Solution</a:t>
            </a:r>
          </a:p>
        </p:txBody>
      </p:sp>
      <p:sp>
        <p:nvSpPr>
          <p:cNvPr id="565" name="Shape 56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It follows that regardless of which case actually occurs for the particular </a:t>
            </a:r>
            <a:r>
              <a:rPr i="1" sz="2400"/>
              <a:t>m </a:t>
            </a:r>
            <a:r>
              <a:rPr sz="2400"/>
              <a:t>and </a:t>
            </a:r>
            <a:r>
              <a:rPr i="1" sz="2400"/>
              <a:t>m</a:t>
            </a:r>
            <a:r>
              <a:rPr sz="2400"/>
              <a:t> + 1 that are chosen, one of </a:t>
            </a:r>
            <a:r>
              <a:rPr i="1" sz="2400"/>
              <a:t>m</a:t>
            </a:r>
            <a:r>
              <a:rPr sz="2400"/>
              <a:t> and </a:t>
            </a:r>
            <a:br>
              <a:rPr sz="2400"/>
            </a:br>
            <a:r>
              <a:rPr i="1" sz="2400"/>
              <a:t>m</a:t>
            </a:r>
            <a:r>
              <a:rPr sz="2400"/>
              <a:t> + 1 is even and the other is odd. </a:t>
            </a:r>
            <a:r>
              <a:rPr i="1" sz="2400"/>
              <a:t>[This is what was to be shown.]</a:t>
            </a:r>
          </a:p>
        </p:txBody>
      </p:sp>
      <p:sp>
        <p:nvSpPr>
          <p:cNvPr id="566" name="Shape 566"/>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1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8" name="Shape 56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Representations of Integers</a:t>
            </a:r>
          </a:p>
        </p:txBody>
      </p:sp>
      <p:sp>
        <p:nvSpPr>
          <p:cNvPr id="569" name="Shape 56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There are times when division into more than two cases is called for. Suppose that at some stage of developing a proof, you know that a statement of the form</a:t>
            </a:r>
            <a:endParaRPr sz="2400"/>
          </a:p>
          <a:p>
            <a:pPr lvl="0" marL="0" indent="0">
              <a:defRPr sz="1800"/>
            </a:pPr>
            <a:endParaRPr sz="2400"/>
          </a:p>
          <a:p>
            <a:pPr lvl="0" marL="0" indent="0">
              <a:defRPr sz="1800"/>
            </a:pPr>
            <a:endParaRPr sz="2400"/>
          </a:p>
          <a:p>
            <a:pPr lvl="0" marL="0" indent="0">
              <a:defRPr sz="1800"/>
            </a:pPr>
            <a:r>
              <a:rPr sz="2400"/>
              <a:t>is true, and suppose you want to deduce a conclusion </a:t>
            </a:r>
            <a:r>
              <a:rPr i="1" sz="2400"/>
              <a:t>C</a:t>
            </a:r>
            <a:r>
              <a:rPr sz="2400"/>
              <a:t>.</a:t>
            </a:r>
            <a:br>
              <a:rPr sz="2400"/>
            </a:br>
            <a:endParaRPr i="1" sz="2400"/>
          </a:p>
          <a:p>
            <a:pPr lvl="0" marL="0" indent="0">
              <a:defRPr sz="1800"/>
            </a:pPr>
            <a:r>
              <a:rPr sz="2400"/>
              <a:t>By definition of </a:t>
            </a:r>
            <a:r>
              <a:rPr i="1" sz="2400"/>
              <a:t>or</a:t>
            </a:r>
            <a:r>
              <a:rPr sz="2400"/>
              <a:t>, you know that at least one of the</a:t>
            </a:r>
            <a:br>
              <a:rPr sz="2400"/>
            </a:br>
            <a:r>
              <a:rPr sz="2400"/>
              <a:t>statements </a:t>
            </a:r>
            <a:r>
              <a:rPr i="1" sz="2400"/>
              <a:t>A</a:t>
            </a:r>
            <a:r>
              <a:rPr baseline="-25000" i="1" sz="2400"/>
              <a:t>i</a:t>
            </a:r>
            <a:r>
              <a:rPr sz="2400"/>
              <a:t> is true (although you may not know which).</a:t>
            </a:r>
            <a:endParaRPr sz="2400"/>
          </a:p>
          <a:p>
            <a:pPr lvl="0" marL="0" indent="0">
              <a:defRPr sz="1800"/>
            </a:pPr>
            <a:endParaRPr sz="2400"/>
          </a:p>
          <a:p>
            <a:pPr lvl="0" marL="0" indent="0">
              <a:defRPr sz="1800"/>
            </a:pPr>
            <a:r>
              <a:rPr sz="2400"/>
              <a:t>In this situation, you should use the method of division into cases.</a:t>
            </a:r>
          </a:p>
        </p:txBody>
      </p:sp>
      <p:pic>
        <p:nvPicPr>
          <p:cNvPr id="570" name="image.png"/>
          <p:cNvPicPr/>
          <p:nvPr/>
        </p:nvPicPr>
        <p:blipFill>
          <a:blip r:embed="rId2">
            <a:extLst/>
          </a:blip>
          <a:stretch>
            <a:fillRect/>
          </a:stretch>
        </p:blipFill>
        <p:spPr>
          <a:xfrm>
            <a:off x="2667000" y="2895600"/>
            <a:ext cx="3052763" cy="342900"/>
          </a:xfrm>
          <a:prstGeom prst="rect">
            <a:avLst/>
          </a:prstGeom>
          <a:ln w="12700">
            <a:miter lim="400000"/>
          </a:ln>
        </p:spPr>
      </p:pic>
    </p:spTree>
  </p:cSld>
  <p:clrMapOvr>
    <a:masterClrMapping/>
  </p:clrMapOvr>
  <p:transition spd="med" advClick="1"/>
</p:sld>
</file>

<file path=ppt/slides/slide1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2" name="Shape 57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Representations of Integers</a:t>
            </a:r>
          </a:p>
        </p:txBody>
      </p:sp>
      <p:sp>
        <p:nvSpPr>
          <p:cNvPr id="573" name="Shape 57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First assume </a:t>
            </a:r>
            <a:r>
              <a:rPr i="1" sz="2400"/>
              <a:t>A</a:t>
            </a:r>
            <a:r>
              <a:rPr baseline="-25000" sz="2400"/>
              <a:t>1</a:t>
            </a:r>
            <a:r>
              <a:rPr sz="2400"/>
              <a:t> is true and deduce </a:t>
            </a:r>
            <a:r>
              <a:rPr i="1" sz="2400"/>
              <a:t>C</a:t>
            </a:r>
            <a:r>
              <a:rPr sz="2400"/>
              <a:t>; next assume </a:t>
            </a:r>
            <a:r>
              <a:rPr i="1" sz="2400"/>
              <a:t>A</a:t>
            </a:r>
            <a:r>
              <a:rPr baseline="-25000" sz="2400"/>
              <a:t>2</a:t>
            </a:r>
            <a:r>
              <a:rPr sz="2400"/>
              <a:t> is true and deduce </a:t>
            </a:r>
            <a:r>
              <a:rPr i="1" sz="2400"/>
              <a:t>C</a:t>
            </a:r>
            <a:r>
              <a:rPr sz="2400"/>
              <a:t>; and so forth until you have assumed </a:t>
            </a:r>
            <a:r>
              <a:rPr i="1" sz="2400"/>
              <a:t>A</a:t>
            </a:r>
            <a:r>
              <a:rPr baseline="-25000" i="1" sz="2400"/>
              <a:t>n</a:t>
            </a:r>
            <a:r>
              <a:rPr i="1" sz="2400"/>
              <a:t> </a:t>
            </a:r>
            <a:r>
              <a:rPr sz="2400"/>
              <a:t>is true and deduced </a:t>
            </a:r>
            <a:r>
              <a:rPr i="1" sz="2400"/>
              <a:t>C</a:t>
            </a:r>
            <a:r>
              <a:rPr sz="2400"/>
              <a:t>. </a:t>
            </a:r>
            <a:endParaRPr sz="2400"/>
          </a:p>
          <a:p>
            <a:pPr lvl="0" marL="0" indent="0">
              <a:defRPr sz="1800"/>
            </a:pPr>
            <a:endParaRPr sz="1000"/>
          </a:p>
          <a:p>
            <a:pPr lvl="0" marL="0" indent="0">
              <a:defRPr sz="1800"/>
            </a:pPr>
            <a:r>
              <a:rPr sz="2400"/>
              <a:t>At that point, you can conclude that regardless of which statement </a:t>
            </a:r>
            <a:r>
              <a:rPr i="1" sz="2400"/>
              <a:t>A</a:t>
            </a:r>
            <a:r>
              <a:rPr baseline="-25000" i="1" sz="2400"/>
              <a:t>i</a:t>
            </a:r>
            <a:r>
              <a:rPr sz="2400"/>
              <a:t> happens to be true, the truth of </a:t>
            </a:r>
            <a:r>
              <a:rPr i="1" sz="2400"/>
              <a:t>C</a:t>
            </a:r>
            <a:r>
              <a:rPr sz="2400"/>
              <a:t> follows</a:t>
            </a:r>
            <a:r>
              <a:rPr i="1" sz="2400"/>
              <a:t>.</a:t>
            </a:r>
          </a:p>
        </p:txBody>
      </p:sp>
      <p:pic>
        <p:nvPicPr>
          <p:cNvPr id="574" name="image.png"/>
          <p:cNvPicPr/>
          <p:nvPr/>
        </p:nvPicPr>
        <p:blipFill>
          <a:blip r:embed="rId2">
            <a:extLst/>
          </a:blip>
          <a:stretch>
            <a:fillRect/>
          </a:stretch>
        </p:blipFill>
        <p:spPr>
          <a:xfrm>
            <a:off x="692150" y="3662362"/>
            <a:ext cx="7461250" cy="2941638"/>
          </a:xfrm>
          <a:prstGeom prst="rect">
            <a:avLst/>
          </a:prstGeom>
          <a:ln w="12700">
            <a:miter lim="400000"/>
          </a:ln>
        </p:spPr>
      </p:pic>
    </p:spTree>
  </p:cSld>
  <p:clrMapOvr>
    <a:masterClrMapping/>
  </p:clrMapOvr>
  <p:transition spd="med" advClick="1"/>
</p:sld>
</file>

<file path=ppt/slides/slide1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6" name="Shape 57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800">
                <a:solidFill>
                  <a:srgbClr val="FFFFFF"/>
                </a:solidFill>
              </a:rPr>
              <a:t>Example 6 – </a:t>
            </a:r>
            <a:r>
              <a:rPr i="1" sz="2800">
                <a:solidFill>
                  <a:srgbClr val="FFFFFF"/>
                </a:solidFill>
              </a:rPr>
              <a:t>Representations of Integers Modulo 4</a:t>
            </a:r>
          </a:p>
        </p:txBody>
      </p:sp>
      <p:sp>
        <p:nvSpPr>
          <p:cNvPr id="577" name="Shape 57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t>Show that any integer can be written in one of the four forms</a:t>
            </a:r>
            <a:endParaRPr sz="2400"/>
          </a:p>
          <a:p>
            <a:pPr lvl="0" marL="0" indent="0">
              <a:tabLst>
                <a:tab pos="457200" algn="l"/>
                <a:tab pos="1371600" algn="l"/>
                <a:tab pos="1536700" algn="l"/>
              </a:tabLst>
              <a:defRPr sz="1800"/>
            </a:pPr>
            <a:endParaRPr sz="2400">
              <a:solidFill>
                <a:srgbClr val="00ADEE"/>
              </a:solidFill>
            </a:endParaRPr>
          </a:p>
          <a:p>
            <a:pPr lvl="0" marL="0" indent="0">
              <a:tabLst>
                <a:tab pos="457200" algn="l"/>
                <a:tab pos="1371600" algn="l"/>
                <a:tab pos="1536700" algn="l"/>
              </a:tabLst>
              <a:defRPr sz="1800"/>
            </a:pPr>
            <a:endParaRPr sz="1500"/>
          </a:p>
          <a:p>
            <a:pPr lvl="0" marL="0" indent="0">
              <a:tabLst>
                <a:tab pos="457200" algn="l"/>
                <a:tab pos="1371600" algn="l"/>
                <a:tab pos="1536700" algn="l"/>
              </a:tabLst>
              <a:defRPr sz="1800"/>
            </a:pPr>
            <a:r>
              <a:rPr sz="2400"/>
              <a:t>for some integer </a:t>
            </a:r>
            <a:r>
              <a:rPr i="1" sz="2400"/>
              <a:t>q</a:t>
            </a:r>
            <a:r>
              <a:rPr sz="2400"/>
              <a:t>.</a:t>
            </a:r>
            <a:endParaRPr sz="2400">
              <a:solidFill>
                <a:srgbClr val="00ADEE"/>
              </a:solidFill>
            </a:endParaRPr>
          </a:p>
          <a:p>
            <a:pPr lvl="0" marL="0" indent="0">
              <a:tabLst>
                <a:tab pos="457200" algn="l"/>
                <a:tab pos="1371600" algn="l"/>
                <a:tab pos="1536700" algn="l"/>
              </a:tabLst>
              <a:defRPr sz="1800"/>
            </a:pPr>
            <a:endParaRPr sz="1500">
              <a:solidFill>
                <a:srgbClr val="00ADEE"/>
              </a:solidFill>
            </a:endParaRPr>
          </a:p>
          <a:p>
            <a:pPr lvl="0" marL="0" indent="0">
              <a:tabLst>
                <a:tab pos="457200" algn="l"/>
                <a:tab pos="1371600" algn="l"/>
                <a:tab pos="1536700" algn="l"/>
              </a:tabLst>
              <a:defRPr sz="1800"/>
            </a:pPr>
            <a:r>
              <a:rPr sz="2400">
                <a:solidFill>
                  <a:srgbClr val="00ADEE"/>
                </a:solidFill>
              </a:rPr>
              <a:t>Solution:</a:t>
            </a:r>
            <a:br>
              <a:rPr sz="2400">
                <a:solidFill>
                  <a:srgbClr val="00ADEE"/>
                </a:solidFill>
              </a:rPr>
            </a:br>
            <a:r>
              <a:rPr sz="2400"/>
              <a:t>Given any integer </a:t>
            </a:r>
            <a:r>
              <a:rPr i="1" sz="2400"/>
              <a:t>n</a:t>
            </a:r>
            <a:r>
              <a:rPr sz="2400"/>
              <a:t>, apply the quotient-remainder theorem to </a:t>
            </a:r>
            <a:r>
              <a:rPr i="1" sz="2400"/>
              <a:t>n</a:t>
            </a:r>
            <a:r>
              <a:rPr sz="2400"/>
              <a:t> with </a:t>
            </a:r>
            <a:r>
              <a:rPr i="1" sz="2400"/>
              <a:t>d</a:t>
            </a:r>
            <a:r>
              <a:rPr sz="2400"/>
              <a:t> = 4. </a:t>
            </a:r>
            <a:endParaRPr sz="2400"/>
          </a:p>
          <a:p>
            <a:pPr lvl="0" marL="0" indent="0">
              <a:tabLst>
                <a:tab pos="457200" algn="l"/>
                <a:tab pos="1371600" algn="l"/>
                <a:tab pos="1536700" algn="l"/>
              </a:tabLst>
              <a:defRPr sz="1800"/>
            </a:pPr>
            <a:endParaRPr sz="1200"/>
          </a:p>
          <a:p>
            <a:pPr lvl="0" marL="0" indent="0">
              <a:tabLst>
                <a:tab pos="457200" algn="l"/>
                <a:tab pos="1371600" algn="l"/>
                <a:tab pos="1536700" algn="l"/>
              </a:tabLst>
              <a:defRPr sz="1800"/>
            </a:pPr>
            <a:r>
              <a:rPr sz="2400"/>
              <a:t>This implies that there exist an integer quotient </a:t>
            </a:r>
            <a:r>
              <a:rPr i="1" sz="2400"/>
              <a:t>q</a:t>
            </a:r>
            <a:r>
              <a:rPr sz="2400"/>
              <a:t> and a remainder </a:t>
            </a:r>
            <a:r>
              <a:rPr i="1" sz="2400"/>
              <a:t>r</a:t>
            </a:r>
            <a:r>
              <a:rPr sz="2400"/>
              <a:t> such that</a:t>
            </a:r>
          </a:p>
        </p:txBody>
      </p:sp>
      <p:pic>
        <p:nvPicPr>
          <p:cNvPr id="578" name="image.png"/>
          <p:cNvPicPr/>
          <p:nvPr/>
        </p:nvPicPr>
        <p:blipFill>
          <a:blip r:embed="rId2">
            <a:extLst/>
          </a:blip>
          <a:stretch>
            <a:fillRect/>
          </a:stretch>
        </p:blipFill>
        <p:spPr>
          <a:xfrm>
            <a:off x="762000" y="2420937"/>
            <a:ext cx="7477125" cy="352426"/>
          </a:xfrm>
          <a:prstGeom prst="rect">
            <a:avLst/>
          </a:prstGeom>
          <a:ln w="12700">
            <a:miter lim="400000"/>
          </a:ln>
        </p:spPr>
      </p:pic>
      <p:pic>
        <p:nvPicPr>
          <p:cNvPr id="579" name="image.png"/>
          <p:cNvPicPr/>
          <p:nvPr/>
        </p:nvPicPr>
        <p:blipFill>
          <a:blip r:embed="rId3">
            <a:extLst/>
          </a:blip>
          <a:stretch>
            <a:fillRect/>
          </a:stretch>
        </p:blipFill>
        <p:spPr>
          <a:xfrm>
            <a:off x="2438400" y="6172200"/>
            <a:ext cx="3662363" cy="30003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77">
                                            <p:txEl>
                                              <p:pRg st="5" end="5"/>
                                            </p:txEl>
                                          </p:spTgt>
                                        </p:tgtEl>
                                        <p:attrNameLst>
                                          <p:attrName>style.visibility</p:attrName>
                                        </p:attrNameLst>
                                      </p:cBhvr>
                                      <p:to>
                                        <p:strVal val="visible"/>
                                      </p:to>
                                    </p:set>
                                    <p:anim calcmode="lin" valueType="num">
                                      <p:cBhvr>
                                        <p:cTn id="7" dur="1000" fill="hold"/>
                                        <p:tgtEl>
                                          <p:spTgt spid="577">
                                            <p:txEl>
                                              <p:pRg st="5" end="5"/>
                                            </p:txEl>
                                          </p:spTgt>
                                        </p:tgtEl>
                                        <p:attrNameLst>
                                          <p:attrName>ppt_x</p:attrName>
                                        </p:attrNameLst>
                                      </p:cBhvr>
                                      <p:tavLst>
                                        <p:tav tm="0">
                                          <p:val>
                                            <p:strVal val="#ppt_x"/>
                                          </p:val>
                                        </p:tav>
                                        <p:tav tm="100000">
                                          <p:val>
                                            <p:strVal val="#ppt_x"/>
                                          </p:val>
                                        </p:tav>
                                      </p:tavLst>
                                    </p:anim>
                                    <p:anim calcmode="lin" valueType="num">
                                      <p:cBhvr>
                                        <p:cTn id="8" dur="1000" fill="hold"/>
                                        <p:tgtEl>
                                          <p:spTgt spid="577">
                                            <p:txEl>
                                              <p:pRg st="5" end="5"/>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577">
                                            <p:txEl>
                                              <p:pRg st="6" end="6"/>
                                            </p:txEl>
                                          </p:spTgt>
                                        </p:tgtEl>
                                        <p:attrNameLst>
                                          <p:attrName>style.visibility</p:attrName>
                                        </p:attrNameLst>
                                      </p:cBhvr>
                                      <p:to>
                                        <p:strVal val="visible"/>
                                      </p:to>
                                    </p:set>
                                    <p:anim calcmode="lin" valueType="num">
                                      <p:cBhvr>
                                        <p:cTn id="12" dur="1000" fill="hold"/>
                                        <p:tgtEl>
                                          <p:spTgt spid="577">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57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577">
                                            <p:txEl>
                                              <p:pRg st="7" end="7"/>
                                            </p:txEl>
                                          </p:spTgt>
                                        </p:tgtEl>
                                        <p:attrNameLst>
                                          <p:attrName>style.visibility</p:attrName>
                                        </p:attrNameLst>
                                      </p:cBhvr>
                                      <p:to>
                                        <p:strVal val="visible"/>
                                      </p:to>
                                    </p:set>
                                    <p:anim calcmode="lin" valueType="num">
                                      <p:cBhvr>
                                        <p:cTn id="18" dur="1000" fill="hold"/>
                                        <p:tgtEl>
                                          <p:spTgt spid="577">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577">
                                            <p:txEl>
                                              <p:pRg st="7" end="7"/>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2" fill="hold">
                                  <p:stCondLst>
                                    <p:cond delay="0"/>
                                  </p:stCondLst>
                                  <p:iterate type="el" backwards="0">
                                    <p:tmAbs val="0"/>
                                  </p:iterate>
                                  <p:childTnLst>
                                    <p:set>
                                      <p:cBhvr>
                                        <p:cTn id="22" fill="hold"/>
                                        <p:tgtEl>
                                          <p:spTgt spid="579"/>
                                        </p:tgtEl>
                                        <p:attrNameLst>
                                          <p:attrName>style.visibility</p:attrName>
                                        </p:attrNameLst>
                                      </p:cBhvr>
                                      <p:to>
                                        <p:strVal val="visible"/>
                                      </p:to>
                                    </p:set>
                                    <p:anim calcmode="lin" valueType="num">
                                      <p:cBhvr>
                                        <p:cTn id="23" dur="1000" fill="hold"/>
                                        <p:tgtEl>
                                          <p:spTgt spid="579"/>
                                        </p:tgtEl>
                                        <p:attrNameLst>
                                          <p:attrName>ppt_x</p:attrName>
                                        </p:attrNameLst>
                                      </p:cBhvr>
                                      <p:tavLst>
                                        <p:tav tm="0">
                                          <p:val>
                                            <p:strVal val="#ppt_x"/>
                                          </p:val>
                                        </p:tav>
                                        <p:tav tm="100000">
                                          <p:val>
                                            <p:strVal val="#ppt_x"/>
                                          </p:val>
                                        </p:tav>
                                      </p:tavLst>
                                    </p:anim>
                                    <p:anim calcmode="lin" valueType="num">
                                      <p:cBhvr>
                                        <p:cTn id="24" dur="1000" fill="hold"/>
                                        <p:tgtEl>
                                          <p:spTgt spid="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77" grpId="1"/>
      <p:bldP build="whole" bldLvl="1" animBg="1" rev="0" advAuto="0" spid="579" grpId="2"/>
    </p:bldLst>
  </p:timing>
</p:sld>
</file>

<file path=ppt/slides/slide1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1" name="Shape 58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6 – </a:t>
            </a:r>
            <a:r>
              <a:rPr i="1" sz="4000">
                <a:solidFill>
                  <a:srgbClr val="FFFFFF"/>
                </a:solidFill>
              </a:rPr>
              <a:t>Solution</a:t>
            </a:r>
          </a:p>
        </p:txBody>
      </p:sp>
      <p:sp>
        <p:nvSpPr>
          <p:cNvPr id="582" name="Shape 58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t>But the only nonnegative remainders </a:t>
            </a:r>
            <a:r>
              <a:rPr i="1" sz="2400"/>
              <a:t>r </a:t>
            </a:r>
            <a:r>
              <a:rPr sz="2400"/>
              <a:t>that are less than 4 are 0, 1, 2, and 3.</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r>
              <a:rPr sz="2400"/>
              <a:t>Hence</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r>
              <a:rPr sz="2400"/>
              <a:t>for some integer </a:t>
            </a:r>
            <a:r>
              <a:rPr i="1" sz="2400"/>
              <a:t>q</a:t>
            </a:r>
            <a:r>
              <a:rPr sz="2400"/>
              <a:t>.</a:t>
            </a:r>
          </a:p>
        </p:txBody>
      </p:sp>
      <p:sp>
        <p:nvSpPr>
          <p:cNvPr id="583" name="Shape 583"/>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584" name="image.png"/>
          <p:cNvPicPr/>
          <p:nvPr/>
        </p:nvPicPr>
        <p:blipFill>
          <a:blip r:embed="rId2">
            <a:extLst/>
          </a:blip>
          <a:stretch>
            <a:fillRect/>
          </a:stretch>
        </p:blipFill>
        <p:spPr>
          <a:xfrm>
            <a:off x="847725" y="3357562"/>
            <a:ext cx="7477125" cy="35242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82">
                                            <p:txEl>
                                              <p:pRg st="2" end="2"/>
                                            </p:txEl>
                                          </p:spTgt>
                                        </p:tgtEl>
                                        <p:attrNameLst>
                                          <p:attrName>style.visibility</p:attrName>
                                        </p:attrNameLst>
                                      </p:cBhvr>
                                      <p:to>
                                        <p:strVal val="visible"/>
                                      </p:to>
                                    </p:set>
                                    <p:anim calcmode="lin" valueType="num">
                                      <p:cBhvr>
                                        <p:cTn id="7" dur="1000" fill="hold"/>
                                        <p:tgtEl>
                                          <p:spTgt spid="582">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582">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582">
                                            <p:txEl>
                                              <p:pRg st="3" end="3"/>
                                            </p:txEl>
                                          </p:spTgt>
                                        </p:tgtEl>
                                        <p:attrNameLst>
                                          <p:attrName>style.visibility</p:attrName>
                                        </p:attrNameLst>
                                      </p:cBhvr>
                                      <p:to>
                                        <p:strVal val="visible"/>
                                      </p:to>
                                    </p:set>
                                    <p:anim calcmode="lin" valueType="num">
                                      <p:cBhvr>
                                        <p:cTn id="12" dur="1000" fill="hold"/>
                                        <p:tgtEl>
                                          <p:spTgt spid="582">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582">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582">
                                            <p:txEl>
                                              <p:pRg st="4" end="4"/>
                                            </p:txEl>
                                          </p:spTgt>
                                        </p:tgtEl>
                                        <p:attrNameLst>
                                          <p:attrName>style.visibility</p:attrName>
                                        </p:attrNameLst>
                                      </p:cBhvr>
                                      <p:to>
                                        <p:strVal val="visible"/>
                                      </p:to>
                                    </p:set>
                                    <p:anim calcmode="lin" valueType="num">
                                      <p:cBhvr>
                                        <p:cTn id="17" dur="1000" fill="hold"/>
                                        <p:tgtEl>
                                          <p:spTgt spid="582">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582">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582">
                                            <p:txEl>
                                              <p:pRg st="5" end="5"/>
                                            </p:txEl>
                                          </p:spTgt>
                                        </p:tgtEl>
                                        <p:attrNameLst>
                                          <p:attrName>style.visibility</p:attrName>
                                        </p:attrNameLst>
                                      </p:cBhvr>
                                      <p:to>
                                        <p:strVal val="visible"/>
                                      </p:to>
                                    </p:set>
                                    <p:anim calcmode="lin" valueType="num">
                                      <p:cBhvr>
                                        <p:cTn id="22" dur="1000" fill="hold"/>
                                        <p:tgtEl>
                                          <p:spTgt spid="58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82">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nodeType="afterEffect" presetClass="entr" presetSubtype="4" presetID="2" grpId="2" fill="hold">
                                  <p:stCondLst>
                                    <p:cond delay="0"/>
                                  </p:stCondLst>
                                  <p:iterate type="el" backwards="0">
                                    <p:tmAbs val="0"/>
                                  </p:iterate>
                                  <p:childTnLst>
                                    <p:set>
                                      <p:cBhvr>
                                        <p:cTn id="26" fill="hold"/>
                                        <p:tgtEl>
                                          <p:spTgt spid="584"/>
                                        </p:tgtEl>
                                        <p:attrNameLst>
                                          <p:attrName>style.visibility</p:attrName>
                                        </p:attrNameLst>
                                      </p:cBhvr>
                                      <p:to>
                                        <p:strVal val="visible"/>
                                      </p:to>
                                    </p:set>
                                    <p:anim calcmode="lin" valueType="num">
                                      <p:cBhvr>
                                        <p:cTn id="27" dur="1000" fill="hold"/>
                                        <p:tgtEl>
                                          <p:spTgt spid="584"/>
                                        </p:tgtEl>
                                        <p:attrNameLst>
                                          <p:attrName>ppt_x</p:attrName>
                                        </p:attrNameLst>
                                      </p:cBhvr>
                                      <p:tavLst>
                                        <p:tav tm="0">
                                          <p:val>
                                            <p:strVal val="#ppt_x"/>
                                          </p:val>
                                        </p:tav>
                                        <p:tav tm="100000">
                                          <p:val>
                                            <p:strVal val="#ppt_x"/>
                                          </p:val>
                                        </p:tav>
                                      </p:tavLst>
                                    </p:anim>
                                    <p:anim calcmode="lin" valueType="num">
                                      <p:cBhvr>
                                        <p:cTn id="28" dur="1000" fill="hold"/>
                                        <p:tgtEl>
                                          <p:spTgt spid="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82" grpId="1"/>
      <p:bldP build="whole" bldLvl="1" animBg="1" rev="0" advAuto="0" spid="584"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body" idx="4294967295"/>
          </p:nvPr>
        </p:nvSpPr>
        <p:spPr>
          <a:xfrm>
            <a:off x="457200" y="1462087"/>
            <a:ext cx="8229600" cy="5256213"/>
          </a:xfrm>
          <a:prstGeom prst="rect">
            <a:avLst/>
          </a:prstGeom>
          <a:ln w="12700">
            <a:miter lim="400000"/>
          </a:ln>
        </p:spPr>
        <p:txBody>
          <a:bodyPr lIns="0" tIns="0" rIns="0" bIns="0">
            <a:normAutofit fontScale="100000" lnSpcReduction="0"/>
          </a:bodyPr>
          <a:lstStyle/>
          <a:p>
            <a:pPr lvl="0" marL="0" indent="0"/>
          </a:p>
        </p:txBody>
      </p:sp>
      <p:pic>
        <p:nvPicPr>
          <p:cNvPr id="61" name="image.png"/>
          <p:cNvPicPr/>
          <p:nvPr/>
        </p:nvPicPr>
        <p:blipFill>
          <a:blip r:embed="rId2">
            <a:extLst/>
          </a:blip>
          <a:stretch>
            <a:fillRect/>
          </a:stretch>
        </p:blipFill>
        <p:spPr>
          <a:xfrm>
            <a:off x="446087" y="1384300"/>
            <a:ext cx="8480426" cy="1566220"/>
          </a:xfrm>
          <a:prstGeom prst="rect">
            <a:avLst/>
          </a:prstGeom>
          <a:ln w="12700">
            <a:miter lim="400000"/>
          </a:ln>
        </p:spPr>
      </p:pic>
      <p:sp>
        <p:nvSpPr>
          <p:cNvPr id="62" name="Shape 6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700">
                <a:solidFill>
                  <a:srgbClr val="FFFFFF"/>
                </a:solidFill>
              </a:defRPr>
            </a:lvl1pPr>
          </a:lstStyle>
          <a:p>
            <a:pPr lvl="0">
              <a:defRPr sz="1800">
                <a:solidFill>
                  <a:srgbClr val="000000"/>
                </a:solidFill>
              </a:defRPr>
            </a:pPr>
            <a:r>
              <a:rPr sz="2700">
                <a:solidFill>
                  <a:srgbClr val="FFFFFF"/>
                </a:solidFill>
              </a:rPr>
              <a:t>Disproving Universal Statements by Counterexample</a:t>
            </a:r>
          </a:p>
        </p:txBody>
      </p:sp>
    </p:spTree>
  </p:cSld>
  <p:clrMapOvr>
    <a:masterClrMapping/>
  </p:clrMapOvr>
  <p:transition spd="med" advClick="1"/>
</p:sld>
</file>

<file path=ppt/slides/slide1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6" name="Shape 586"/>
          <p:cNvSpPr/>
          <p:nvPr>
            <p:ph type="body" idx="4294967295"/>
          </p:nvPr>
        </p:nvSpPr>
        <p:spPr>
          <a:xfrm>
            <a:off x="457200" y="1462087"/>
            <a:ext cx="84582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t>Prove: The square of any odd integer has the form 8</a:t>
            </a:r>
            <a:r>
              <a:rPr i="1" sz="2400"/>
              <a:t>m </a:t>
            </a:r>
            <a:r>
              <a:rPr sz="2400"/>
              <a:t>+ 1 for some integer </a:t>
            </a:r>
            <a:r>
              <a:rPr i="1" sz="2400"/>
              <a:t>m</a:t>
            </a:r>
            <a:r>
              <a:rPr sz="2400"/>
              <a:t>.</a:t>
            </a:r>
            <a:endParaRPr sz="2400"/>
          </a:p>
          <a:p>
            <a:pPr lvl="0" marL="0" indent="0">
              <a:tabLst>
                <a:tab pos="457200" algn="l"/>
                <a:tab pos="1371600" algn="l"/>
                <a:tab pos="1536700" algn="l"/>
              </a:tabLst>
              <a:defRPr sz="1800"/>
            </a:pPr>
            <a:endParaRPr sz="1500">
              <a:solidFill>
                <a:srgbClr val="00ADEE"/>
              </a:solidFill>
            </a:endParaRPr>
          </a:p>
          <a:p>
            <a:pPr lvl="0" marL="0" indent="0">
              <a:tabLst>
                <a:tab pos="457200" algn="l"/>
                <a:tab pos="1371600" algn="l"/>
                <a:tab pos="1536700" algn="l"/>
              </a:tabLst>
              <a:defRPr sz="1800"/>
            </a:pPr>
            <a:r>
              <a:rPr sz="2400">
                <a:solidFill>
                  <a:srgbClr val="00ADEE"/>
                </a:solidFill>
              </a:rPr>
              <a:t>Solution:</a:t>
            </a:r>
            <a:br>
              <a:rPr sz="2400">
                <a:solidFill>
                  <a:srgbClr val="00ADEE"/>
                </a:solidFill>
              </a:rPr>
            </a:br>
            <a:r>
              <a:rPr sz="2400"/>
              <a:t>Begin by asking yourself, “Where am I starting from?” and “What do I need to show?” To help answer these questions, introduce variables to represent the quantities in the statement to be proved.</a:t>
            </a:r>
            <a:endParaRPr sz="2400">
              <a:latin typeface="Arial Bold"/>
              <a:ea typeface="Arial Bold"/>
              <a:cs typeface="Arial Bold"/>
              <a:sym typeface="Arial Bold"/>
            </a:endParaRPr>
          </a:p>
          <a:p>
            <a:pPr lvl="0" marL="0" indent="0">
              <a:tabLst>
                <a:tab pos="457200" algn="l"/>
                <a:tab pos="1371600" algn="l"/>
                <a:tab pos="1536700" algn="l"/>
              </a:tabLst>
              <a:defRPr sz="1800"/>
            </a:pPr>
            <a:endParaRPr sz="1500"/>
          </a:p>
          <a:p>
            <a:pPr lvl="0" marL="0" indent="0">
              <a:tabLst>
                <a:tab pos="457200" algn="l"/>
                <a:tab pos="1371600" algn="l"/>
                <a:tab pos="1536700" algn="l"/>
              </a:tabLst>
              <a:defRPr sz="1800"/>
            </a:pPr>
            <a:r>
              <a:rPr sz="2400">
                <a:latin typeface="Arial Bold"/>
                <a:ea typeface="Arial Bold"/>
                <a:cs typeface="Arial Bold"/>
                <a:sym typeface="Arial Bold"/>
              </a:rPr>
              <a:t>Formal Restatement: </a:t>
            </a:r>
            <a:r>
              <a:rPr sz="2400">
                <a:latin typeface="Symbol"/>
                <a:ea typeface="Symbol"/>
                <a:cs typeface="Symbol"/>
                <a:sym typeface="Symbol"/>
              </a:rPr>
              <a:t>∀</a:t>
            </a:r>
            <a:r>
              <a:rPr sz="2400"/>
              <a:t> odd integers </a:t>
            </a:r>
            <a:r>
              <a:rPr i="1" sz="2400"/>
              <a:t>n</a:t>
            </a:r>
            <a:r>
              <a:rPr sz="2400"/>
              <a:t>, ∃ an integer </a:t>
            </a:r>
            <a:r>
              <a:rPr i="1" sz="2400"/>
              <a:t>m  </a:t>
            </a:r>
            <a:br>
              <a:rPr i="1" sz="2400"/>
            </a:br>
            <a:r>
              <a:rPr i="1" sz="2400"/>
              <a:t>                                     </a:t>
            </a:r>
            <a:r>
              <a:rPr sz="2400"/>
              <a:t>such that                      </a:t>
            </a:r>
            <a:endParaRPr sz="2400"/>
          </a:p>
          <a:p>
            <a:pPr lvl="0" marL="0" indent="0">
              <a:tabLst>
                <a:tab pos="457200" algn="l"/>
                <a:tab pos="1371600" algn="l"/>
                <a:tab pos="1536700" algn="l"/>
              </a:tabLst>
              <a:defRPr sz="1800"/>
            </a:pPr>
            <a:endParaRPr sz="1500"/>
          </a:p>
          <a:p>
            <a:pPr lvl="0" marL="0" indent="0">
              <a:tabLst>
                <a:tab pos="457200" algn="l"/>
                <a:tab pos="1371600" algn="l"/>
                <a:tab pos="1536700" algn="l"/>
              </a:tabLst>
              <a:defRPr sz="1800"/>
            </a:pPr>
            <a:r>
              <a:rPr sz="2400"/>
              <a:t>From this, you can immediately identify the starting point and what is to be shown.</a:t>
            </a:r>
          </a:p>
        </p:txBody>
      </p:sp>
      <p:pic>
        <p:nvPicPr>
          <p:cNvPr id="587" name="image.png"/>
          <p:cNvPicPr/>
          <p:nvPr/>
        </p:nvPicPr>
        <p:blipFill>
          <a:blip r:embed="rId2">
            <a:extLst/>
          </a:blip>
          <a:stretch>
            <a:fillRect/>
          </a:stretch>
        </p:blipFill>
        <p:spPr>
          <a:xfrm>
            <a:off x="4967287" y="5133975"/>
            <a:ext cx="1657351" cy="333375"/>
          </a:xfrm>
          <a:prstGeom prst="rect">
            <a:avLst/>
          </a:prstGeom>
          <a:ln w="12700">
            <a:miter lim="400000"/>
          </a:ln>
        </p:spPr>
      </p:pic>
      <p:sp>
        <p:nvSpPr>
          <p:cNvPr id="588" name="Shape 588"/>
          <p:cNvSpPr/>
          <p:nvPr/>
        </p:nvSpPr>
        <p:spPr>
          <a:xfrm>
            <a:off x="317500" y="494535"/>
            <a:ext cx="8229600" cy="56033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3300">
                <a:solidFill>
                  <a:srgbClr val="FFFFFF"/>
                </a:solidFill>
              </a:rPr>
              <a:t>Example 7 – </a:t>
            </a:r>
            <a:r>
              <a:rPr i="1" sz="3300">
                <a:solidFill>
                  <a:srgbClr val="FFFFFF"/>
                </a:solidFill>
              </a:rPr>
              <a:t>The Square of an Odd Integer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86">
                                            <p:txEl>
                                              <p:pRg st="2" end="2"/>
                                            </p:txEl>
                                          </p:spTgt>
                                        </p:tgtEl>
                                        <p:attrNameLst>
                                          <p:attrName>style.visibility</p:attrName>
                                        </p:attrNameLst>
                                      </p:cBhvr>
                                      <p:to>
                                        <p:strVal val="visible"/>
                                      </p:to>
                                    </p:set>
                                    <p:anim calcmode="lin" valueType="num">
                                      <p:cBhvr>
                                        <p:cTn id="7" dur="1000" fill="hold"/>
                                        <p:tgtEl>
                                          <p:spTgt spid="586">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586">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586">
                                            <p:txEl>
                                              <p:pRg st="3" end="3"/>
                                            </p:txEl>
                                          </p:spTgt>
                                        </p:tgtEl>
                                        <p:attrNameLst>
                                          <p:attrName>style.visibility</p:attrName>
                                        </p:attrNameLst>
                                      </p:cBhvr>
                                      <p:to>
                                        <p:strVal val="visible"/>
                                      </p:to>
                                    </p:set>
                                    <p:anim calcmode="lin" valueType="num">
                                      <p:cBhvr>
                                        <p:cTn id="12" dur="1000" fill="hold"/>
                                        <p:tgtEl>
                                          <p:spTgt spid="586">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5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586">
                                            <p:txEl>
                                              <p:pRg st="4" end="4"/>
                                            </p:txEl>
                                          </p:spTgt>
                                        </p:tgtEl>
                                        <p:attrNameLst>
                                          <p:attrName>style.visibility</p:attrName>
                                        </p:attrNameLst>
                                      </p:cBhvr>
                                      <p:to>
                                        <p:strVal val="visible"/>
                                      </p:to>
                                    </p:set>
                                    <p:anim calcmode="lin" valueType="num">
                                      <p:cBhvr>
                                        <p:cTn id="18" dur="1000" fill="hold"/>
                                        <p:tgtEl>
                                          <p:spTgt spid="58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86">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2" fill="hold">
                                  <p:stCondLst>
                                    <p:cond delay="0"/>
                                  </p:stCondLst>
                                  <p:iterate type="el" backwards="0">
                                    <p:tmAbs val="0"/>
                                  </p:iterate>
                                  <p:childTnLst>
                                    <p:set>
                                      <p:cBhvr>
                                        <p:cTn id="22" fill="hold"/>
                                        <p:tgtEl>
                                          <p:spTgt spid="587"/>
                                        </p:tgtEl>
                                        <p:attrNameLst>
                                          <p:attrName>style.visibility</p:attrName>
                                        </p:attrNameLst>
                                      </p:cBhvr>
                                      <p:to>
                                        <p:strVal val="visible"/>
                                      </p:to>
                                    </p:set>
                                    <p:anim calcmode="lin" valueType="num">
                                      <p:cBhvr>
                                        <p:cTn id="23" dur="1000" fill="hold"/>
                                        <p:tgtEl>
                                          <p:spTgt spid="587"/>
                                        </p:tgtEl>
                                        <p:attrNameLst>
                                          <p:attrName>ppt_x</p:attrName>
                                        </p:attrNameLst>
                                      </p:cBhvr>
                                      <p:tavLst>
                                        <p:tav tm="0">
                                          <p:val>
                                            <p:strVal val="#ppt_x"/>
                                          </p:val>
                                        </p:tav>
                                        <p:tav tm="100000">
                                          <p:val>
                                            <p:strVal val="#ppt_x"/>
                                          </p:val>
                                        </p:tav>
                                      </p:tavLst>
                                    </p:anim>
                                    <p:anim calcmode="lin" valueType="num">
                                      <p:cBhvr>
                                        <p:cTn id="24" dur="1000" fill="hold"/>
                                        <p:tgtEl>
                                          <p:spTgt spid="587"/>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nodeType="afterEffect" presetClass="entr" presetSubtype="4" presetID="2" grpId="1" fill="hold">
                                  <p:stCondLst>
                                    <p:cond delay="0"/>
                                  </p:stCondLst>
                                  <p:iterate type="el" backwards="0">
                                    <p:tmAbs val="0"/>
                                  </p:iterate>
                                  <p:childTnLst>
                                    <p:set>
                                      <p:cBhvr>
                                        <p:cTn id="27" fill="hold"/>
                                        <p:tgtEl>
                                          <p:spTgt spid="586">
                                            <p:txEl>
                                              <p:pRg st="5" end="5"/>
                                            </p:txEl>
                                          </p:spTgt>
                                        </p:tgtEl>
                                        <p:attrNameLst>
                                          <p:attrName>style.visibility</p:attrName>
                                        </p:attrNameLst>
                                      </p:cBhvr>
                                      <p:to>
                                        <p:strVal val="visible"/>
                                      </p:to>
                                    </p:set>
                                    <p:anim calcmode="lin" valueType="num">
                                      <p:cBhvr>
                                        <p:cTn id="28" dur="1000" fill="hold"/>
                                        <p:tgtEl>
                                          <p:spTgt spid="586">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8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1" fill="hold">
                                  <p:stCondLst>
                                    <p:cond delay="0"/>
                                  </p:stCondLst>
                                  <p:iterate type="el" backwards="0">
                                    <p:tmAbs val="0"/>
                                  </p:iterate>
                                  <p:childTnLst>
                                    <p:set>
                                      <p:cBhvr>
                                        <p:cTn id="33" fill="hold"/>
                                        <p:tgtEl>
                                          <p:spTgt spid="586">
                                            <p:txEl>
                                              <p:pRg st="6" end="6"/>
                                            </p:txEl>
                                          </p:spTgt>
                                        </p:tgtEl>
                                        <p:attrNameLst>
                                          <p:attrName>style.visibility</p:attrName>
                                        </p:attrNameLst>
                                      </p:cBhvr>
                                      <p:to>
                                        <p:strVal val="visible"/>
                                      </p:to>
                                    </p:set>
                                    <p:anim calcmode="lin" valueType="num">
                                      <p:cBhvr>
                                        <p:cTn id="34" dur="1000" fill="hold"/>
                                        <p:tgtEl>
                                          <p:spTgt spid="586">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58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86" grpId="1"/>
      <p:bldP build="whole" bldLvl="1" animBg="1" rev="0" advAuto="0" spid="587" grpId="2"/>
    </p:bldLst>
  </p:timing>
</p:sld>
</file>

<file path=ppt/slides/slide1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0" name="Shape 59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591" name="Shape 59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latin typeface="Arial Bold"/>
                <a:ea typeface="Arial Bold"/>
                <a:cs typeface="Arial Bold"/>
                <a:sym typeface="Arial Bold"/>
              </a:rPr>
              <a:t>Starting Point: </a:t>
            </a:r>
            <a:r>
              <a:rPr sz="2400"/>
              <a:t>Suppose </a:t>
            </a:r>
            <a:r>
              <a:rPr i="1" sz="2400"/>
              <a:t>n</a:t>
            </a:r>
            <a:r>
              <a:rPr sz="2400"/>
              <a:t> is a particular but arbitrarily </a:t>
            </a:r>
            <a:br>
              <a:rPr sz="2400"/>
            </a:br>
            <a:r>
              <a:rPr sz="2400"/>
              <a:t>                          chosen odd integer.</a:t>
            </a:r>
            <a:endParaRPr sz="2400"/>
          </a:p>
          <a:p>
            <a:pPr lvl="0" marL="0" indent="0">
              <a:tabLst>
                <a:tab pos="457200" algn="l"/>
                <a:tab pos="1371600" algn="l"/>
                <a:tab pos="1536700" algn="l"/>
              </a:tabLst>
              <a:defRPr sz="1800"/>
            </a:pPr>
            <a:endParaRPr sz="2400">
              <a:latin typeface="Arial Bold"/>
              <a:ea typeface="Arial Bold"/>
              <a:cs typeface="Arial Bold"/>
              <a:sym typeface="Arial Bold"/>
            </a:endParaRPr>
          </a:p>
          <a:p>
            <a:pPr lvl="0" marL="0" indent="0">
              <a:tabLst>
                <a:tab pos="457200" algn="l"/>
                <a:tab pos="1371600" algn="l"/>
                <a:tab pos="1536700" algn="l"/>
              </a:tabLst>
              <a:defRPr sz="1800"/>
            </a:pPr>
            <a:r>
              <a:rPr sz="2400">
                <a:latin typeface="Arial Bold"/>
                <a:ea typeface="Arial Bold"/>
                <a:cs typeface="Arial Bold"/>
                <a:sym typeface="Arial Bold"/>
              </a:rPr>
              <a:t>To Show: </a:t>
            </a:r>
            <a:r>
              <a:rPr sz="2400"/>
              <a:t>∃ an integer </a:t>
            </a:r>
            <a:r>
              <a:rPr i="1" sz="2400"/>
              <a:t>m </a:t>
            </a:r>
            <a:r>
              <a:rPr sz="2400"/>
              <a:t>such that </a:t>
            </a:r>
            <a:br>
              <a:rPr sz="2400"/>
            </a:br>
            <a:endParaRPr sz="2400"/>
          </a:p>
          <a:p>
            <a:pPr lvl="0" marL="0" indent="0">
              <a:tabLst>
                <a:tab pos="457200" algn="l"/>
                <a:tab pos="1371600" algn="l"/>
                <a:tab pos="1536700" algn="l"/>
              </a:tabLst>
              <a:defRPr sz="1800"/>
            </a:pPr>
            <a:r>
              <a:rPr sz="2400"/>
              <a:t>This looks tough. Why should there be an integer </a:t>
            </a:r>
            <a:r>
              <a:rPr i="1" sz="2400"/>
              <a:t>m </a:t>
            </a:r>
            <a:r>
              <a:rPr sz="2400"/>
              <a:t>with the property that                    ?</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r>
              <a:rPr sz="2400"/>
              <a:t>That would say that (</a:t>
            </a:r>
            <a:r>
              <a:rPr i="1" sz="2400"/>
              <a:t>n</a:t>
            </a:r>
            <a:r>
              <a:rPr baseline="30000" sz="2400"/>
              <a:t>2</a:t>
            </a:r>
            <a:r>
              <a:rPr sz="2400"/>
              <a:t> – 1)/8 is an integer, or that 8 divides </a:t>
            </a:r>
            <a:r>
              <a:rPr i="1" sz="2400"/>
              <a:t>n</a:t>
            </a:r>
            <a:r>
              <a:rPr baseline="30000" sz="2400"/>
              <a:t>2</a:t>
            </a:r>
            <a:r>
              <a:rPr sz="2400"/>
              <a:t> – 1.</a:t>
            </a:r>
          </a:p>
        </p:txBody>
      </p:sp>
      <p:sp>
        <p:nvSpPr>
          <p:cNvPr id="592" name="Shape 592"/>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593" name="image.png"/>
          <p:cNvPicPr/>
          <p:nvPr/>
        </p:nvPicPr>
        <p:blipFill>
          <a:blip r:embed="rId2">
            <a:extLst/>
          </a:blip>
          <a:stretch>
            <a:fillRect/>
          </a:stretch>
        </p:blipFill>
        <p:spPr>
          <a:xfrm>
            <a:off x="5462587" y="2770187"/>
            <a:ext cx="1657351" cy="333376"/>
          </a:xfrm>
          <a:prstGeom prst="rect">
            <a:avLst/>
          </a:prstGeom>
          <a:ln w="12700">
            <a:miter lim="400000"/>
          </a:ln>
        </p:spPr>
      </p:pic>
      <p:pic>
        <p:nvPicPr>
          <p:cNvPr id="594" name="image.png"/>
          <p:cNvPicPr/>
          <p:nvPr/>
        </p:nvPicPr>
        <p:blipFill>
          <a:blip r:embed="rId3">
            <a:extLst/>
          </a:blip>
          <a:stretch>
            <a:fillRect/>
          </a:stretch>
        </p:blipFill>
        <p:spPr>
          <a:xfrm>
            <a:off x="2819400" y="3929062"/>
            <a:ext cx="1609725" cy="35242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91">
                                            <p:txEl>
                                              <p:pRg st="2" end="2"/>
                                            </p:txEl>
                                          </p:spTgt>
                                        </p:tgtEl>
                                        <p:attrNameLst>
                                          <p:attrName>style.visibility</p:attrName>
                                        </p:attrNameLst>
                                      </p:cBhvr>
                                      <p:to>
                                        <p:strVal val="visible"/>
                                      </p:to>
                                    </p:set>
                                    <p:anim calcmode="lin" valueType="num">
                                      <p:cBhvr>
                                        <p:cTn id="7" dur="1000" fill="hold"/>
                                        <p:tgtEl>
                                          <p:spTgt spid="591">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591">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593"/>
                                        </p:tgtEl>
                                        <p:attrNameLst>
                                          <p:attrName>style.visibility</p:attrName>
                                        </p:attrNameLst>
                                      </p:cBhvr>
                                      <p:to>
                                        <p:strVal val="visible"/>
                                      </p:to>
                                    </p:set>
                                    <p:anim calcmode="lin" valueType="num">
                                      <p:cBhvr>
                                        <p:cTn id="12" dur="1000" fill="hold"/>
                                        <p:tgtEl>
                                          <p:spTgt spid="593"/>
                                        </p:tgtEl>
                                        <p:attrNameLst>
                                          <p:attrName>ppt_x</p:attrName>
                                        </p:attrNameLst>
                                      </p:cBhvr>
                                      <p:tavLst>
                                        <p:tav tm="0">
                                          <p:val>
                                            <p:strVal val="#ppt_x"/>
                                          </p:val>
                                        </p:tav>
                                        <p:tav tm="100000">
                                          <p:val>
                                            <p:strVal val="#ppt_x"/>
                                          </p:val>
                                        </p:tav>
                                      </p:tavLst>
                                    </p:anim>
                                    <p:anim calcmode="lin" valueType="num">
                                      <p:cBhvr>
                                        <p:cTn id="13" dur="1000" fill="hold"/>
                                        <p:tgtEl>
                                          <p:spTgt spid="59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591">
                                            <p:txEl>
                                              <p:pRg st="3" end="3"/>
                                            </p:txEl>
                                          </p:spTgt>
                                        </p:tgtEl>
                                        <p:attrNameLst>
                                          <p:attrName>style.visibility</p:attrName>
                                        </p:attrNameLst>
                                      </p:cBhvr>
                                      <p:to>
                                        <p:strVal val="visible"/>
                                      </p:to>
                                    </p:set>
                                    <p:anim calcmode="lin" valueType="num">
                                      <p:cBhvr>
                                        <p:cTn id="18" dur="1000" fill="hold"/>
                                        <p:tgtEl>
                                          <p:spTgt spid="591">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91">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3" fill="hold">
                                  <p:stCondLst>
                                    <p:cond delay="0"/>
                                  </p:stCondLst>
                                  <p:iterate type="el" backwards="0">
                                    <p:tmAbs val="0"/>
                                  </p:iterate>
                                  <p:childTnLst>
                                    <p:set>
                                      <p:cBhvr>
                                        <p:cTn id="22" fill="hold"/>
                                        <p:tgtEl>
                                          <p:spTgt spid="594"/>
                                        </p:tgtEl>
                                        <p:attrNameLst>
                                          <p:attrName>style.visibility</p:attrName>
                                        </p:attrNameLst>
                                      </p:cBhvr>
                                      <p:to>
                                        <p:strVal val="visible"/>
                                      </p:to>
                                    </p:set>
                                    <p:anim calcmode="lin" valueType="num">
                                      <p:cBhvr>
                                        <p:cTn id="23" dur="1000" fill="hold"/>
                                        <p:tgtEl>
                                          <p:spTgt spid="594"/>
                                        </p:tgtEl>
                                        <p:attrNameLst>
                                          <p:attrName>ppt_x</p:attrName>
                                        </p:attrNameLst>
                                      </p:cBhvr>
                                      <p:tavLst>
                                        <p:tav tm="0">
                                          <p:val>
                                            <p:strVal val="#ppt_x"/>
                                          </p:val>
                                        </p:tav>
                                        <p:tav tm="100000">
                                          <p:val>
                                            <p:strVal val="#ppt_x"/>
                                          </p:val>
                                        </p:tav>
                                      </p:tavLst>
                                    </p:anim>
                                    <p:anim calcmode="lin" valueType="num">
                                      <p:cBhvr>
                                        <p:cTn id="24" dur="1000" fill="hold"/>
                                        <p:tgtEl>
                                          <p:spTgt spid="594"/>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nodeType="afterEffect" presetClass="entr" presetSubtype="4" presetID="2" grpId="1" fill="hold">
                                  <p:stCondLst>
                                    <p:cond delay="0"/>
                                  </p:stCondLst>
                                  <p:iterate type="el" backwards="0">
                                    <p:tmAbs val="0"/>
                                  </p:iterate>
                                  <p:childTnLst>
                                    <p:set>
                                      <p:cBhvr>
                                        <p:cTn id="27" fill="hold"/>
                                        <p:tgtEl>
                                          <p:spTgt spid="591">
                                            <p:txEl>
                                              <p:pRg st="4" end="4"/>
                                            </p:txEl>
                                          </p:spTgt>
                                        </p:tgtEl>
                                        <p:attrNameLst>
                                          <p:attrName>style.visibility</p:attrName>
                                        </p:attrNameLst>
                                      </p:cBhvr>
                                      <p:to>
                                        <p:strVal val="visible"/>
                                      </p:to>
                                    </p:set>
                                    <p:anim calcmode="lin" valueType="num">
                                      <p:cBhvr>
                                        <p:cTn id="28" dur="1000" fill="hold"/>
                                        <p:tgtEl>
                                          <p:spTgt spid="59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1" fill="hold">
                                  <p:stCondLst>
                                    <p:cond delay="0"/>
                                  </p:stCondLst>
                                  <p:iterate type="el" backwards="0">
                                    <p:tmAbs val="0"/>
                                  </p:iterate>
                                  <p:childTnLst>
                                    <p:set>
                                      <p:cBhvr>
                                        <p:cTn id="33" fill="hold"/>
                                        <p:tgtEl>
                                          <p:spTgt spid="591">
                                            <p:txEl>
                                              <p:pRg st="5" end="5"/>
                                            </p:txEl>
                                          </p:spTgt>
                                        </p:tgtEl>
                                        <p:attrNameLst>
                                          <p:attrName>style.visibility</p:attrName>
                                        </p:attrNameLst>
                                      </p:cBhvr>
                                      <p:to>
                                        <p:strVal val="visible"/>
                                      </p:to>
                                    </p:set>
                                    <p:anim calcmode="lin" valueType="num">
                                      <p:cBhvr>
                                        <p:cTn id="34" dur="1000" fill="hold"/>
                                        <p:tgtEl>
                                          <p:spTgt spid="591">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5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4" grpId="3"/>
      <p:bldP build="whole" bldLvl="1" animBg="1" rev="0" advAuto="0" spid="593" grpId="2"/>
      <p:bldP build="p" bldLvl="5" animBg="1" rev="0" advAuto="0" spid="591" grpId="1"/>
    </p:bldLst>
  </p:timing>
</p:sld>
</file>

<file path=ppt/slides/slide1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6" name="Shape 59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597" name="Shape 59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That means that their product is divisible by 4. But that’s not enough. You need to show that the product is divisible by 8. This seems to be a blind alley.</a:t>
            </a:r>
            <a:endParaRPr sz="2400"/>
          </a:p>
          <a:p>
            <a:pPr lvl="0" marL="0" indent="0">
              <a:defRPr sz="1800"/>
            </a:pPr>
            <a:endParaRPr sz="2400">
              <a:latin typeface="Arial Bold"/>
              <a:ea typeface="Arial Bold"/>
              <a:cs typeface="Arial Bold"/>
              <a:sym typeface="Arial Bold"/>
            </a:endParaRPr>
          </a:p>
          <a:p>
            <a:pPr lvl="0" marL="0" indent="0">
              <a:defRPr sz="1800"/>
            </a:pPr>
            <a:r>
              <a:rPr sz="2400"/>
              <a:t>You could try another tack. Since </a:t>
            </a:r>
            <a:r>
              <a:rPr i="1" sz="2400"/>
              <a:t>n</a:t>
            </a:r>
            <a:r>
              <a:rPr sz="2400"/>
              <a:t> is odd, you could represent </a:t>
            </a:r>
            <a:r>
              <a:rPr i="1" sz="2400"/>
              <a:t>n</a:t>
            </a:r>
            <a:r>
              <a:rPr sz="2400"/>
              <a:t> as 2</a:t>
            </a:r>
            <a:r>
              <a:rPr i="1" sz="2400"/>
              <a:t>q</a:t>
            </a:r>
            <a:r>
              <a:rPr sz="2400"/>
              <a:t> + 1 for some integer </a:t>
            </a:r>
            <a:r>
              <a:rPr i="1" sz="2400"/>
              <a:t>q</a:t>
            </a:r>
            <a:r>
              <a:rPr sz="2400"/>
              <a:t>.</a:t>
            </a:r>
            <a:endParaRPr sz="2400"/>
          </a:p>
          <a:p>
            <a:pPr lvl="0" marL="0" indent="0">
              <a:defRPr sz="1800"/>
            </a:pPr>
            <a:endParaRPr sz="2400"/>
          </a:p>
          <a:p>
            <a:pPr lvl="0" marL="0" indent="0">
              <a:defRPr sz="1800"/>
            </a:pPr>
            <a:r>
              <a:rPr sz="2400"/>
              <a:t>Then</a:t>
            </a:r>
          </a:p>
        </p:txBody>
      </p:sp>
      <p:sp>
        <p:nvSpPr>
          <p:cNvPr id="598" name="Shape 598"/>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599" name="image.png"/>
          <p:cNvPicPr/>
          <p:nvPr/>
        </p:nvPicPr>
        <p:blipFill>
          <a:blip r:embed="rId2">
            <a:extLst/>
          </a:blip>
          <a:stretch>
            <a:fillRect/>
          </a:stretch>
        </p:blipFill>
        <p:spPr>
          <a:xfrm>
            <a:off x="1447800" y="5045075"/>
            <a:ext cx="5943600" cy="3143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97">
                                            <p:txEl>
                                              <p:pRg st="2" end="2"/>
                                            </p:txEl>
                                          </p:spTgt>
                                        </p:tgtEl>
                                        <p:attrNameLst>
                                          <p:attrName>style.visibility</p:attrName>
                                        </p:attrNameLst>
                                      </p:cBhvr>
                                      <p:to>
                                        <p:strVal val="visible"/>
                                      </p:to>
                                    </p:set>
                                    <p:anim calcmode="lin" valueType="num">
                                      <p:cBhvr>
                                        <p:cTn id="7" dur="1000" fill="hold"/>
                                        <p:tgtEl>
                                          <p:spTgt spid="597">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597">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597">
                                            <p:txEl>
                                              <p:pRg st="3" end="3"/>
                                            </p:txEl>
                                          </p:spTgt>
                                        </p:tgtEl>
                                        <p:attrNameLst>
                                          <p:attrName>style.visibility</p:attrName>
                                        </p:attrNameLst>
                                      </p:cBhvr>
                                      <p:to>
                                        <p:strVal val="visible"/>
                                      </p:to>
                                    </p:set>
                                    <p:anim calcmode="lin" valueType="num">
                                      <p:cBhvr>
                                        <p:cTn id="12" dur="1000" fill="hold"/>
                                        <p:tgtEl>
                                          <p:spTgt spid="597">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5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597">
                                            <p:txEl>
                                              <p:pRg st="4" end="4"/>
                                            </p:txEl>
                                          </p:spTgt>
                                        </p:tgtEl>
                                        <p:attrNameLst>
                                          <p:attrName>style.visibility</p:attrName>
                                        </p:attrNameLst>
                                      </p:cBhvr>
                                      <p:to>
                                        <p:strVal val="visible"/>
                                      </p:to>
                                    </p:set>
                                    <p:anim calcmode="lin" valueType="num">
                                      <p:cBhvr>
                                        <p:cTn id="18" dur="1000" fill="hold"/>
                                        <p:tgtEl>
                                          <p:spTgt spid="59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97">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2" fill="hold">
                                  <p:stCondLst>
                                    <p:cond delay="0"/>
                                  </p:stCondLst>
                                  <p:iterate type="el" backwards="0">
                                    <p:tmAbs val="0"/>
                                  </p:iterate>
                                  <p:childTnLst>
                                    <p:set>
                                      <p:cBhvr>
                                        <p:cTn id="22" fill="hold"/>
                                        <p:tgtEl>
                                          <p:spTgt spid="599"/>
                                        </p:tgtEl>
                                        <p:attrNameLst>
                                          <p:attrName>style.visibility</p:attrName>
                                        </p:attrNameLst>
                                      </p:cBhvr>
                                      <p:to>
                                        <p:strVal val="visible"/>
                                      </p:to>
                                    </p:set>
                                    <p:anim calcmode="lin" valueType="num">
                                      <p:cBhvr>
                                        <p:cTn id="23" dur="1000" fill="hold"/>
                                        <p:tgtEl>
                                          <p:spTgt spid="599"/>
                                        </p:tgtEl>
                                        <p:attrNameLst>
                                          <p:attrName>ppt_x</p:attrName>
                                        </p:attrNameLst>
                                      </p:cBhvr>
                                      <p:tavLst>
                                        <p:tav tm="0">
                                          <p:val>
                                            <p:strVal val="#ppt_x"/>
                                          </p:val>
                                        </p:tav>
                                        <p:tav tm="100000">
                                          <p:val>
                                            <p:strVal val="#ppt_x"/>
                                          </p:val>
                                        </p:tav>
                                      </p:tavLst>
                                    </p:anim>
                                    <p:anim calcmode="lin" valueType="num">
                                      <p:cBhvr>
                                        <p:cTn id="24" dur="1000" fill="hold"/>
                                        <p:tgtEl>
                                          <p:spTgt spid="5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97" grpId="1"/>
      <p:bldP build="whole" bldLvl="1" animBg="1" rev="0" advAuto="0" spid="599" grpId="2"/>
    </p:bldLst>
  </p:timing>
</p:sld>
</file>

<file path=ppt/slides/slide1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1" name="Shape 60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602" name="Shape 60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It is clear from this analysis that </a:t>
            </a:r>
            <a:r>
              <a:rPr i="1" sz="2400"/>
              <a:t>n</a:t>
            </a:r>
            <a:r>
              <a:rPr baseline="30000" sz="2400"/>
              <a:t>2</a:t>
            </a:r>
            <a:r>
              <a:rPr sz="2400"/>
              <a:t> can be written in the form 4</a:t>
            </a:r>
            <a:r>
              <a:rPr i="1" sz="2400"/>
              <a:t>m</a:t>
            </a:r>
            <a:r>
              <a:rPr sz="2400"/>
              <a:t> + 1, but it may not be clear that it can be written as 8</a:t>
            </a:r>
            <a:r>
              <a:rPr i="1" sz="2400"/>
              <a:t>m</a:t>
            </a:r>
            <a:r>
              <a:rPr sz="2400"/>
              <a:t> + 1. This also seems to be a blind alley.</a:t>
            </a:r>
            <a:endParaRPr sz="2400"/>
          </a:p>
          <a:p>
            <a:pPr lvl="0" marL="0" indent="0">
              <a:defRPr sz="1800"/>
            </a:pPr>
            <a:endParaRPr sz="2400"/>
          </a:p>
          <a:p>
            <a:pPr lvl="0" marL="0" indent="0">
              <a:defRPr sz="1800"/>
            </a:pPr>
            <a:r>
              <a:rPr sz="2400"/>
              <a:t>You could try breaking into cases based on these two different forms.</a:t>
            </a:r>
            <a:endParaRPr sz="2400"/>
          </a:p>
          <a:p>
            <a:pPr lvl="0" marL="0" indent="0">
              <a:defRPr sz="1800"/>
            </a:pPr>
            <a:endParaRPr sz="2400"/>
          </a:p>
          <a:p>
            <a:pPr lvl="0" marL="0" indent="0">
              <a:defRPr sz="1800"/>
            </a:pPr>
            <a:r>
              <a:rPr sz="2400"/>
              <a:t>It turns out that this last possibility works! In each of the two cases, the conclusion follows readily by direct calculation.</a:t>
            </a:r>
          </a:p>
        </p:txBody>
      </p:sp>
      <p:sp>
        <p:nvSpPr>
          <p:cNvPr id="603" name="Shape 603"/>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02">
                                            <p:txEl>
                                              <p:pRg st="2" end="2"/>
                                            </p:txEl>
                                          </p:spTgt>
                                        </p:tgtEl>
                                        <p:attrNameLst>
                                          <p:attrName>style.visibility</p:attrName>
                                        </p:attrNameLst>
                                      </p:cBhvr>
                                      <p:to>
                                        <p:strVal val="visible"/>
                                      </p:to>
                                    </p:set>
                                    <p:anim calcmode="lin" valueType="num">
                                      <p:cBhvr>
                                        <p:cTn id="7" dur="1000" fill="hold"/>
                                        <p:tgtEl>
                                          <p:spTgt spid="602">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602">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602">
                                            <p:txEl>
                                              <p:pRg st="3" end="3"/>
                                            </p:txEl>
                                          </p:spTgt>
                                        </p:tgtEl>
                                        <p:attrNameLst>
                                          <p:attrName>style.visibility</p:attrName>
                                        </p:attrNameLst>
                                      </p:cBhvr>
                                      <p:to>
                                        <p:strVal val="visible"/>
                                      </p:to>
                                    </p:set>
                                    <p:anim calcmode="lin" valueType="num">
                                      <p:cBhvr>
                                        <p:cTn id="12" dur="1000" fill="hold"/>
                                        <p:tgtEl>
                                          <p:spTgt spid="602">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6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602">
                                            <p:txEl>
                                              <p:pRg st="4" end="4"/>
                                            </p:txEl>
                                          </p:spTgt>
                                        </p:tgtEl>
                                        <p:attrNameLst>
                                          <p:attrName>style.visibility</p:attrName>
                                        </p:attrNameLst>
                                      </p:cBhvr>
                                      <p:to>
                                        <p:strVal val="visible"/>
                                      </p:to>
                                    </p:set>
                                    <p:anim calcmode="lin" valueType="num">
                                      <p:cBhvr>
                                        <p:cTn id="18" dur="1000" fill="hold"/>
                                        <p:tgtEl>
                                          <p:spTgt spid="60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0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02" grpId="1"/>
    </p:bldLst>
  </p:timing>
</p:sld>
</file>

<file path=ppt/slides/slide1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5" name="Shape 60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606" name="Shape 60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905255">
              <a:defRPr sz="1800"/>
            </a:pPr>
            <a:r>
              <a:rPr sz="2376"/>
              <a:t>The details are shown in the following formal proof:</a:t>
            </a:r>
            <a:endParaRPr sz="2376"/>
          </a:p>
          <a:p>
            <a:pPr lvl="0" marL="0" indent="0" defTabSz="905255">
              <a:defRPr sz="1800"/>
            </a:pPr>
            <a:endParaRPr sz="2376"/>
          </a:p>
          <a:p>
            <a:pPr lvl="0" marL="0" indent="0" defTabSz="905255">
              <a:defRPr sz="1800"/>
            </a:pPr>
            <a:endParaRPr sz="2376"/>
          </a:p>
          <a:p>
            <a:pPr lvl="0" marL="0" indent="0" defTabSz="905255">
              <a:defRPr sz="1800"/>
            </a:pPr>
            <a:endParaRPr sz="1485"/>
          </a:p>
          <a:p>
            <a:pPr lvl="0" marL="0" indent="0" defTabSz="905255">
              <a:defRPr sz="1800"/>
            </a:pPr>
            <a:r>
              <a:rPr sz="2376">
                <a:latin typeface="Arial Bold"/>
                <a:ea typeface="Arial Bold"/>
                <a:cs typeface="Arial Bold"/>
                <a:sym typeface="Arial Bold"/>
              </a:rPr>
              <a:t>Proof:</a:t>
            </a:r>
            <a:br>
              <a:rPr sz="2376">
                <a:latin typeface="Arial Bold"/>
                <a:ea typeface="Arial Bold"/>
                <a:cs typeface="Arial Bold"/>
                <a:sym typeface="Arial Bold"/>
              </a:rPr>
            </a:br>
            <a:r>
              <a:rPr sz="2376"/>
              <a:t>Suppose </a:t>
            </a:r>
            <a:r>
              <a:rPr i="1" sz="2376"/>
              <a:t>n </a:t>
            </a:r>
            <a:r>
              <a:rPr sz="2376"/>
              <a:t>is a </a:t>
            </a:r>
            <a:r>
              <a:rPr i="1" sz="2376"/>
              <a:t>[particular but arbitrarily chosen]</a:t>
            </a:r>
            <a:r>
              <a:rPr sz="2376"/>
              <a:t> odd</a:t>
            </a:r>
            <a:br>
              <a:rPr sz="2376"/>
            </a:br>
            <a:r>
              <a:rPr sz="2376"/>
              <a:t>integer. By the quotient-remainder theorem, </a:t>
            </a:r>
            <a:r>
              <a:rPr i="1" sz="2376"/>
              <a:t>n</a:t>
            </a:r>
            <a:r>
              <a:rPr sz="2376"/>
              <a:t> can be</a:t>
            </a:r>
            <a:br>
              <a:rPr sz="2376"/>
            </a:br>
            <a:r>
              <a:rPr sz="2376"/>
              <a:t>written in one of the forms</a:t>
            </a:r>
            <a:endParaRPr sz="2376"/>
          </a:p>
          <a:p>
            <a:pPr lvl="0" marL="0" indent="0" defTabSz="905255">
              <a:defRPr sz="1800"/>
            </a:pPr>
            <a:endParaRPr sz="2376"/>
          </a:p>
          <a:p>
            <a:pPr lvl="0" marL="0" indent="0" defTabSz="905255">
              <a:defRPr sz="1800"/>
            </a:pPr>
            <a:endParaRPr sz="792"/>
          </a:p>
          <a:p>
            <a:pPr lvl="0" marL="0" indent="0" defTabSz="905255">
              <a:defRPr sz="1800"/>
            </a:pPr>
            <a:r>
              <a:rPr sz="2376"/>
              <a:t>for some integer </a:t>
            </a:r>
            <a:r>
              <a:rPr i="1" sz="2376"/>
              <a:t>q</a:t>
            </a:r>
            <a:r>
              <a:rPr sz="2376"/>
              <a:t>. </a:t>
            </a:r>
            <a:endParaRPr sz="2376"/>
          </a:p>
          <a:p>
            <a:pPr lvl="0" marL="0" indent="0" defTabSz="905255">
              <a:defRPr sz="1800"/>
            </a:pPr>
            <a:br>
              <a:rPr sz="2376"/>
            </a:br>
            <a:r>
              <a:rPr sz="2376"/>
              <a:t>In fact, since </a:t>
            </a:r>
            <a:r>
              <a:rPr i="1" sz="2376"/>
              <a:t>n</a:t>
            </a:r>
            <a:r>
              <a:rPr sz="2376"/>
              <a:t> is odd and 4</a:t>
            </a:r>
            <a:r>
              <a:rPr i="1" sz="2376"/>
              <a:t>q</a:t>
            </a:r>
            <a:r>
              <a:rPr sz="2376"/>
              <a:t> and 4</a:t>
            </a:r>
            <a:r>
              <a:rPr i="1" sz="2376"/>
              <a:t>q</a:t>
            </a:r>
            <a:r>
              <a:rPr sz="2376"/>
              <a:t> + 2 are even, </a:t>
            </a:r>
            <a:r>
              <a:rPr i="1" sz="2376"/>
              <a:t>n</a:t>
            </a:r>
            <a:r>
              <a:rPr sz="2376"/>
              <a:t> must have one of the forms</a:t>
            </a:r>
          </a:p>
        </p:txBody>
      </p:sp>
      <p:sp>
        <p:nvSpPr>
          <p:cNvPr id="607" name="Shape 60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608" name="image.png"/>
          <p:cNvPicPr/>
          <p:nvPr/>
        </p:nvPicPr>
        <p:blipFill>
          <a:blip r:embed="rId2">
            <a:extLst/>
          </a:blip>
          <a:stretch>
            <a:fillRect/>
          </a:stretch>
        </p:blipFill>
        <p:spPr>
          <a:xfrm>
            <a:off x="533400" y="1990725"/>
            <a:ext cx="8001000" cy="938213"/>
          </a:xfrm>
          <a:prstGeom prst="rect">
            <a:avLst/>
          </a:prstGeom>
          <a:ln w="12700">
            <a:miter lim="400000"/>
          </a:ln>
        </p:spPr>
      </p:pic>
      <p:pic>
        <p:nvPicPr>
          <p:cNvPr id="609" name="image.png"/>
          <p:cNvPicPr/>
          <p:nvPr/>
        </p:nvPicPr>
        <p:blipFill>
          <a:blip r:embed="rId3">
            <a:extLst/>
          </a:blip>
          <a:stretch>
            <a:fillRect/>
          </a:stretch>
        </p:blipFill>
        <p:spPr>
          <a:xfrm>
            <a:off x="1949450" y="4714875"/>
            <a:ext cx="5314950" cy="314325"/>
          </a:xfrm>
          <a:prstGeom prst="rect">
            <a:avLst/>
          </a:prstGeom>
          <a:ln w="12700">
            <a:miter lim="400000"/>
          </a:ln>
        </p:spPr>
      </p:pic>
      <p:pic>
        <p:nvPicPr>
          <p:cNvPr id="610" name="image.png"/>
          <p:cNvPicPr/>
          <p:nvPr/>
        </p:nvPicPr>
        <p:blipFill>
          <a:blip r:embed="rId4">
            <a:extLst/>
          </a:blip>
          <a:stretch>
            <a:fillRect/>
          </a:stretch>
        </p:blipFill>
        <p:spPr>
          <a:xfrm>
            <a:off x="3538537" y="6243637"/>
            <a:ext cx="2590801" cy="3429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06">
                                            <p:txEl>
                                              <p:pRg st="4" end="4"/>
                                            </p:txEl>
                                          </p:spTgt>
                                        </p:tgtEl>
                                        <p:attrNameLst>
                                          <p:attrName>style.visibility</p:attrName>
                                        </p:attrNameLst>
                                      </p:cBhvr>
                                      <p:to>
                                        <p:strVal val="visible"/>
                                      </p:to>
                                    </p:set>
                                    <p:anim calcmode="lin" valueType="num">
                                      <p:cBhvr>
                                        <p:cTn id="7" dur="1000" fill="hold"/>
                                        <p:tgtEl>
                                          <p:spTgt spid="606">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606">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606">
                                            <p:txEl>
                                              <p:pRg st="5" end="5"/>
                                            </p:txEl>
                                          </p:spTgt>
                                        </p:tgtEl>
                                        <p:attrNameLst>
                                          <p:attrName>style.visibility</p:attrName>
                                        </p:attrNameLst>
                                      </p:cBhvr>
                                      <p:to>
                                        <p:strVal val="visible"/>
                                      </p:to>
                                    </p:set>
                                    <p:anim calcmode="lin" valueType="num">
                                      <p:cBhvr>
                                        <p:cTn id="12" dur="1000" fill="hold"/>
                                        <p:tgtEl>
                                          <p:spTgt spid="606">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606">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606">
                                            <p:txEl>
                                              <p:pRg st="6" end="6"/>
                                            </p:txEl>
                                          </p:spTgt>
                                        </p:tgtEl>
                                        <p:attrNameLst>
                                          <p:attrName>style.visibility</p:attrName>
                                        </p:attrNameLst>
                                      </p:cBhvr>
                                      <p:to>
                                        <p:strVal val="visible"/>
                                      </p:to>
                                    </p:set>
                                    <p:anim calcmode="lin" valueType="num">
                                      <p:cBhvr>
                                        <p:cTn id="17" dur="1000" fill="hold"/>
                                        <p:tgtEl>
                                          <p:spTgt spid="606">
                                            <p:txEl>
                                              <p:pRg st="6" end="6"/>
                                            </p:txEl>
                                          </p:spTgt>
                                        </p:tgtEl>
                                        <p:attrNameLst>
                                          <p:attrName>ppt_x</p:attrName>
                                        </p:attrNameLst>
                                      </p:cBhvr>
                                      <p:tavLst>
                                        <p:tav tm="0">
                                          <p:val>
                                            <p:strVal val="#ppt_x"/>
                                          </p:val>
                                        </p:tav>
                                        <p:tav tm="100000">
                                          <p:val>
                                            <p:strVal val="#ppt_x"/>
                                          </p:val>
                                        </p:tav>
                                      </p:tavLst>
                                    </p:anim>
                                    <p:anim calcmode="lin" valueType="num">
                                      <p:cBhvr>
                                        <p:cTn id="18" dur="1000" fill="hold"/>
                                        <p:tgtEl>
                                          <p:spTgt spid="606">
                                            <p:txEl>
                                              <p:pRg st="6" end="6"/>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606">
                                            <p:txEl>
                                              <p:pRg st="7" end="7"/>
                                            </p:txEl>
                                          </p:spTgt>
                                        </p:tgtEl>
                                        <p:attrNameLst>
                                          <p:attrName>style.visibility</p:attrName>
                                        </p:attrNameLst>
                                      </p:cBhvr>
                                      <p:to>
                                        <p:strVal val="visible"/>
                                      </p:to>
                                    </p:set>
                                    <p:anim calcmode="lin" valueType="num">
                                      <p:cBhvr>
                                        <p:cTn id="22" dur="1000" fill="hold"/>
                                        <p:tgtEl>
                                          <p:spTgt spid="606">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606">
                                            <p:txEl>
                                              <p:pRg st="7" end="7"/>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nodeType="afterEffect" presetClass="entr" presetSubtype="4" presetID="2" grpId="2" fill="hold">
                                  <p:stCondLst>
                                    <p:cond delay="0"/>
                                  </p:stCondLst>
                                  <p:iterate type="el" backwards="0">
                                    <p:tmAbs val="0"/>
                                  </p:iterate>
                                  <p:childTnLst>
                                    <p:set>
                                      <p:cBhvr>
                                        <p:cTn id="26" fill="hold"/>
                                        <p:tgtEl>
                                          <p:spTgt spid="609"/>
                                        </p:tgtEl>
                                        <p:attrNameLst>
                                          <p:attrName>style.visibility</p:attrName>
                                        </p:attrNameLst>
                                      </p:cBhvr>
                                      <p:to>
                                        <p:strVal val="visible"/>
                                      </p:to>
                                    </p:set>
                                    <p:anim calcmode="lin" valueType="num">
                                      <p:cBhvr>
                                        <p:cTn id="27" dur="1000" fill="hold"/>
                                        <p:tgtEl>
                                          <p:spTgt spid="609"/>
                                        </p:tgtEl>
                                        <p:attrNameLst>
                                          <p:attrName>ppt_x</p:attrName>
                                        </p:attrNameLst>
                                      </p:cBhvr>
                                      <p:tavLst>
                                        <p:tav tm="0">
                                          <p:val>
                                            <p:strVal val="#ppt_x"/>
                                          </p:val>
                                        </p:tav>
                                        <p:tav tm="100000">
                                          <p:val>
                                            <p:strVal val="#ppt_x"/>
                                          </p:val>
                                        </p:tav>
                                      </p:tavLst>
                                    </p:anim>
                                    <p:anim calcmode="lin" valueType="num">
                                      <p:cBhvr>
                                        <p:cTn id="28" dur="1000" fill="hold"/>
                                        <p:tgtEl>
                                          <p:spTgt spid="60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4" presetID="2" grpId="1" fill="hold">
                                  <p:stCondLst>
                                    <p:cond delay="0"/>
                                  </p:stCondLst>
                                  <p:iterate type="el" backwards="0">
                                    <p:tmAbs val="0"/>
                                  </p:iterate>
                                  <p:childTnLst>
                                    <p:set>
                                      <p:cBhvr>
                                        <p:cTn id="32" fill="hold"/>
                                        <p:tgtEl>
                                          <p:spTgt spid="606">
                                            <p:txEl>
                                              <p:pRg st="8" end="8"/>
                                            </p:txEl>
                                          </p:spTgt>
                                        </p:tgtEl>
                                        <p:attrNameLst>
                                          <p:attrName>style.visibility</p:attrName>
                                        </p:attrNameLst>
                                      </p:cBhvr>
                                      <p:to>
                                        <p:strVal val="visible"/>
                                      </p:to>
                                    </p:set>
                                    <p:anim calcmode="lin" valueType="num">
                                      <p:cBhvr>
                                        <p:cTn id="33" dur="1000" fill="hold"/>
                                        <p:tgtEl>
                                          <p:spTgt spid="606">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606">
                                            <p:txEl>
                                              <p:pRg st="8" end="8"/>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nodeType="afterEffect" presetClass="entr" presetSubtype="4" presetID="2" grpId="3" fill="hold">
                                  <p:stCondLst>
                                    <p:cond delay="0"/>
                                  </p:stCondLst>
                                  <p:iterate type="el" backwards="0">
                                    <p:tmAbs val="0"/>
                                  </p:iterate>
                                  <p:childTnLst>
                                    <p:set>
                                      <p:cBhvr>
                                        <p:cTn id="37" fill="hold"/>
                                        <p:tgtEl>
                                          <p:spTgt spid="610"/>
                                        </p:tgtEl>
                                        <p:attrNameLst>
                                          <p:attrName>style.visibility</p:attrName>
                                        </p:attrNameLst>
                                      </p:cBhvr>
                                      <p:to>
                                        <p:strVal val="visible"/>
                                      </p:to>
                                    </p:set>
                                    <p:anim calcmode="lin" valueType="num">
                                      <p:cBhvr>
                                        <p:cTn id="38" dur="1000" fill="hold"/>
                                        <p:tgtEl>
                                          <p:spTgt spid="610"/>
                                        </p:tgtEl>
                                        <p:attrNameLst>
                                          <p:attrName>ppt_x</p:attrName>
                                        </p:attrNameLst>
                                      </p:cBhvr>
                                      <p:tavLst>
                                        <p:tav tm="0">
                                          <p:val>
                                            <p:strVal val="#ppt_x"/>
                                          </p:val>
                                        </p:tav>
                                        <p:tav tm="100000">
                                          <p:val>
                                            <p:strVal val="#ppt_x"/>
                                          </p:val>
                                        </p:tav>
                                      </p:tavLst>
                                    </p:anim>
                                    <p:anim calcmode="lin" valueType="num">
                                      <p:cBhvr>
                                        <p:cTn id="39" dur="1000" fill="hold"/>
                                        <p:tgtEl>
                                          <p:spTgt spid="6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9" grpId="2"/>
      <p:bldP build="whole" bldLvl="1" animBg="1" rev="0" advAuto="0" spid="610" grpId="3"/>
      <p:bldP build="p" bldLvl="5" animBg="1" rev="0" advAuto="0" spid="606" grpId="1"/>
    </p:bldLst>
  </p:timing>
</p:sld>
</file>

<file path=ppt/slides/slide1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2" name="Shape 61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613" name="Shape 61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latin typeface="Arial Bold"/>
                <a:ea typeface="Arial Bold"/>
                <a:cs typeface="Arial Bold"/>
                <a:sym typeface="Arial Bold"/>
              </a:rPr>
              <a:t>Case 1</a:t>
            </a:r>
            <a:r>
              <a:rPr b="1" i="1" sz="2400"/>
              <a:t> </a:t>
            </a:r>
            <a:r>
              <a:rPr sz="2400">
                <a:latin typeface="Arial Bold"/>
                <a:ea typeface="Arial Bold"/>
                <a:cs typeface="Arial Bold"/>
                <a:sym typeface="Arial Bold"/>
              </a:rPr>
              <a:t>(</a:t>
            </a:r>
            <a:r>
              <a:rPr b="1" i="1" sz="2400"/>
              <a:t>n</a:t>
            </a:r>
            <a:r>
              <a:rPr sz="2400">
                <a:latin typeface="Arial Bold"/>
                <a:ea typeface="Arial Bold"/>
                <a:cs typeface="Arial Bold"/>
                <a:sym typeface="Arial Bold"/>
              </a:rPr>
              <a:t> = 4</a:t>
            </a:r>
            <a:r>
              <a:rPr b="1" i="1" sz="2400"/>
              <a:t>q </a:t>
            </a:r>
            <a:r>
              <a:rPr sz="2400">
                <a:latin typeface="Arial Bold"/>
                <a:ea typeface="Arial Bold"/>
                <a:cs typeface="Arial Bold"/>
                <a:sym typeface="Arial Bold"/>
              </a:rPr>
              <a:t>+ 1 for some integer</a:t>
            </a:r>
            <a:r>
              <a:rPr b="1" i="1" sz="2400"/>
              <a:t> q</a:t>
            </a:r>
            <a:r>
              <a:rPr sz="2400">
                <a:latin typeface="Arial Bold"/>
                <a:ea typeface="Arial Bold"/>
                <a:cs typeface="Arial Bold"/>
                <a:sym typeface="Arial Bold"/>
              </a:rPr>
              <a:t>):</a:t>
            </a:r>
            <a:r>
              <a:rPr sz="2400"/>
              <a:t> </a:t>
            </a:r>
            <a:r>
              <a:rPr i="1" sz="2400"/>
              <a:t>[We must find an integer m such that                     ]</a:t>
            </a:r>
          </a:p>
        </p:txBody>
      </p:sp>
      <p:sp>
        <p:nvSpPr>
          <p:cNvPr id="614" name="Shape 614"/>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615" name="image.png"/>
          <p:cNvPicPr/>
          <p:nvPr/>
        </p:nvPicPr>
        <p:blipFill>
          <a:blip r:embed="rId2">
            <a:extLst/>
          </a:blip>
          <a:stretch>
            <a:fillRect/>
          </a:stretch>
        </p:blipFill>
        <p:spPr>
          <a:xfrm>
            <a:off x="3219450" y="1890712"/>
            <a:ext cx="1657350" cy="333376"/>
          </a:xfrm>
          <a:prstGeom prst="rect">
            <a:avLst/>
          </a:prstGeom>
          <a:ln w="12700">
            <a:miter lim="400000"/>
          </a:ln>
        </p:spPr>
      </p:pic>
      <p:pic>
        <p:nvPicPr>
          <p:cNvPr id="616" name="image.png"/>
          <p:cNvPicPr/>
          <p:nvPr/>
        </p:nvPicPr>
        <p:blipFill>
          <a:blip r:embed="rId3">
            <a:extLst/>
          </a:blip>
          <a:stretch>
            <a:fillRect/>
          </a:stretch>
        </p:blipFill>
        <p:spPr>
          <a:xfrm>
            <a:off x="2743200" y="3276600"/>
            <a:ext cx="1828800" cy="376238"/>
          </a:xfrm>
          <a:prstGeom prst="rect">
            <a:avLst/>
          </a:prstGeom>
          <a:ln w="12700">
            <a:miter lim="400000"/>
          </a:ln>
        </p:spPr>
      </p:pic>
      <p:pic>
        <p:nvPicPr>
          <p:cNvPr id="617" name="image.png"/>
          <p:cNvPicPr/>
          <p:nvPr/>
        </p:nvPicPr>
        <p:blipFill>
          <a:blip r:embed="rId4">
            <a:extLst/>
          </a:blip>
          <a:stretch>
            <a:fillRect/>
          </a:stretch>
        </p:blipFill>
        <p:spPr>
          <a:xfrm>
            <a:off x="3124200" y="4114800"/>
            <a:ext cx="2395538" cy="390525"/>
          </a:xfrm>
          <a:prstGeom prst="rect">
            <a:avLst/>
          </a:prstGeom>
          <a:ln w="12700">
            <a:miter lim="400000"/>
          </a:ln>
        </p:spPr>
      </p:pic>
      <p:pic>
        <p:nvPicPr>
          <p:cNvPr id="618" name="image.png"/>
          <p:cNvPicPr/>
          <p:nvPr/>
        </p:nvPicPr>
        <p:blipFill>
          <a:blip r:embed="rId5">
            <a:extLst/>
          </a:blip>
          <a:stretch>
            <a:fillRect/>
          </a:stretch>
        </p:blipFill>
        <p:spPr>
          <a:xfrm>
            <a:off x="3124200" y="4924425"/>
            <a:ext cx="2038350" cy="366713"/>
          </a:xfrm>
          <a:prstGeom prst="rect">
            <a:avLst/>
          </a:prstGeom>
          <a:ln w="12700">
            <a:miter lim="400000"/>
          </a:ln>
        </p:spPr>
      </p:pic>
      <p:pic>
        <p:nvPicPr>
          <p:cNvPr id="619" name="image.png"/>
          <p:cNvPicPr/>
          <p:nvPr/>
        </p:nvPicPr>
        <p:blipFill>
          <a:blip r:embed="rId6">
            <a:extLst/>
          </a:blip>
          <a:stretch>
            <a:fillRect/>
          </a:stretch>
        </p:blipFill>
        <p:spPr>
          <a:xfrm>
            <a:off x="3124200" y="5715000"/>
            <a:ext cx="2119313" cy="357188"/>
          </a:xfrm>
          <a:prstGeom prst="rect">
            <a:avLst/>
          </a:prstGeom>
          <a:ln w="12700">
            <a:miter lim="400000"/>
          </a:ln>
        </p:spPr>
      </p:pic>
      <p:pic>
        <p:nvPicPr>
          <p:cNvPr id="620" name="image.png"/>
          <p:cNvPicPr/>
          <p:nvPr/>
        </p:nvPicPr>
        <p:blipFill>
          <a:blip r:embed="rId7">
            <a:extLst/>
          </a:blip>
          <a:stretch>
            <a:fillRect/>
          </a:stretch>
        </p:blipFill>
        <p:spPr>
          <a:xfrm>
            <a:off x="6477000" y="3352800"/>
            <a:ext cx="1135063" cy="209550"/>
          </a:xfrm>
          <a:prstGeom prst="rect">
            <a:avLst/>
          </a:prstGeom>
          <a:ln w="12700">
            <a:miter lim="400000"/>
          </a:ln>
        </p:spPr>
      </p:pic>
      <p:pic>
        <p:nvPicPr>
          <p:cNvPr id="621" name="image.png"/>
          <p:cNvPicPr/>
          <p:nvPr/>
        </p:nvPicPr>
        <p:blipFill>
          <a:blip r:embed="rId8">
            <a:extLst/>
          </a:blip>
          <a:stretch>
            <a:fillRect/>
          </a:stretch>
        </p:blipFill>
        <p:spPr>
          <a:xfrm>
            <a:off x="6435725" y="4219575"/>
            <a:ext cx="1717675" cy="201613"/>
          </a:xfrm>
          <a:prstGeom prst="rect">
            <a:avLst/>
          </a:prstGeom>
          <a:ln w="12700">
            <a:miter lim="400000"/>
          </a:ln>
        </p:spPr>
      </p:pic>
      <p:pic>
        <p:nvPicPr>
          <p:cNvPr id="622" name="image.png"/>
          <p:cNvPicPr/>
          <p:nvPr/>
        </p:nvPicPr>
        <p:blipFill>
          <a:blip r:embed="rId9">
            <a:extLst/>
          </a:blip>
          <a:stretch>
            <a:fillRect/>
          </a:stretch>
        </p:blipFill>
        <p:spPr>
          <a:xfrm>
            <a:off x="6324600" y="5819775"/>
            <a:ext cx="1717675" cy="236538"/>
          </a:xfrm>
          <a:prstGeom prst="rect">
            <a:avLst/>
          </a:prstGeom>
          <a:ln w="12700">
            <a:miter lim="400000"/>
          </a:ln>
        </p:spPr>
      </p:pic>
      <p:pic>
        <p:nvPicPr>
          <p:cNvPr id="623" name="image.png"/>
          <p:cNvPicPr/>
          <p:nvPr/>
        </p:nvPicPr>
        <p:blipFill>
          <a:blip r:embed="rId10">
            <a:extLst/>
          </a:blip>
          <a:stretch>
            <a:fillRect/>
          </a:stretch>
        </p:blipFill>
        <p:spPr>
          <a:xfrm>
            <a:off x="558800" y="2832100"/>
            <a:ext cx="2293938" cy="3571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23"/>
                                        </p:tgtEl>
                                        <p:attrNameLst>
                                          <p:attrName>style.visibility</p:attrName>
                                        </p:attrNameLst>
                                      </p:cBhvr>
                                      <p:to>
                                        <p:strVal val="visible"/>
                                      </p:to>
                                    </p:set>
                                    <p:anim calcmode="lin" valueType="num">
                                      <p:cBhvr>
                                        <p:cTn id="7" dur="1000" fill="hold"/>
                                        <p:tgtEl>
                                          <p:spTgt spid="623"/>
                                        </p:tgtEl>
                                        <p:attrNameLst>
                                          <p:attrName>ppt_x</p:attrName>
                                        </p:attrNameLst>
                                      </p:cBhvr>
                                      <p:tavLst>
                                        <p:tav tm="0">
                                          <p:val>
                                            <p:strVal val="#ppt_x"/>
                                          </p:val>
                                        </p:tav>
                                        <p:tav tm="100000">
                                          <p:val>
                                            <p:strVal val="#ppt_x"/>
                                          </p:val>
                                        </p:tav>
                                      </p:tavLst>
                                    </p:anim>
                                    <p:anim calcmode="lin" valueType="num">
                                      <p:cBhvr>
                                        <p:cTn id="8" dur="1000" fill="hold"/>
                                        <p:tgtEl>
                                          <p:spTgt spid="62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616"/>
                                        </p:tgtEl>
                                        <p:attrNameLst>
                                          <p:attrName>style.visibility</p:attrName>
                                        </p:attrNameLst>
                                      </p:cBhvr>
                                      <p:to>
                                        <p:strVal val="visible"/>
                                      </p:to>
                                    </p:set>
                                    <p:anim calcmode="lin" valueType="num">
                                      <p:cBhvr>
                                        <p:cTn id="12" dur="1000" fill="hold"/>
                                        <p:tgtEl>
                                          <p:spTgt spid="616"/>
                                        </p:tgtEl>
                                        <p:attrNameLst>
                                          <p:attrName>ppt_x</p:attrName>
                                        </p:attrNameLst>
                                      </p:cBhvr>
                                      <p:tavLst>
                                        <p:tav tm="0">
                                          <p:val>
                                            <p:strVal val="#ppt_x"/>
                                          </p:val>
                                        </p:tav>
                                        <p:tav tm="100000">
                                          <p:val>
                                            <p:strVal val="#ppt_x"/>
                                          </p:val>
                                        </p:tav>
                                      </p:tavLst>
                                    </p:anim>
                                    <p:anim calcmode="lin" valueType="num">
                                      <p:cBhvr>
                                        <p:cTn id="13" dur="1000" fill="hold"/>
                                        <p:tgtEl>
                                          <p:spTgt spid="61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3" fill="hold">
                                  <p:stCondLst>
                                    <p:cond delay="0"/>
                                  </p:stCondLst>
                                  <p:iterate type="el" backwards="0">
                                    <p:tmAbs val="0"/>
                                  </p:iterate>
                                  <p:childTnLst>
                                    <p:set>
                                      <p:cBhvr>
                                        <p:cTn id="16" fill="hold"/>
                                        <p:tgtEl>
                                          <p:spTgt spid="620"/>
                                        </p:tgtEl>
                                        <p:attrNameLst>
                                          <p:attrName>style.visibility</p:attrName>
                                        </p:attrNameLst>
                                      </p:cBhvr>
                                      <p:to>
                                        <p:strVal val="visible"/>
                                      </p:to>
                                    </p:set>
                                    <p:anim calcmode="lin" valueType="num">
                                      <p:cBhvr>
                                        <p:cTn id="17" dur="1000" fill="hold"/>
                                        <p:tgtEl>
                                          <p:spTgt spid="620"/>
                                        </p:tgtEl>
                                        <p:attrNameLst>
                                          <p:attrName>ppt_x</p:attrName>
                                        </p:attrNameLst>
                                      </p:cBhvr>
                                      <p:tavLst>
                                        <p:tav tm="0">
                                          <p:val>
                                            <p:strVal val="#ppt_x"/>
                                          </p:val>
                                        </p:tav>
                                        <p:tav tm="100000">
                                          <p:val>
                                            <p:strVal val="#ppt_x"/>
                                          </p:val>
                                        </p:tav>
                                      </p:tavLst>
                                    </p:anim>
                                    <p:anim calcmode="lin" valueType="num">
                                      <p:cBhvr>
                                        <p:cTn id="18" dur="1000" fill="hold"/>
                                        <p:tgtEl>
                                          <p:spTgt spid="6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4" fill="hold">
                                  <p:stCondLst>
                                    <p:cond delay="0"/>
                                  </p:stCondLst>
                                  <p:iterate type="el" backwards="0">
                                    <p:tmAbs val="0"/>
                                  </p:iterate>
                                  <p:childTnLst>
                                    <p:set>
                                      <p:cBhvr>
                                        <p:cTn id="22" fill="hold"/>
                                        <p:tgtEl>
                                          <p:spTgt spid="617"/>
                                        </p:tgtEl>
                                        <p:attrNameLst>
                                          <p:attrName>style.visibility</p:attrName>
                                        </p:attrNameLst>
                                      </p:cBhvr>
                                      <p:to>
                                        <p:strVal val="visible"/>
                                      </p:to>
                                    </p:set>
                                    <p:anim calcmode="lin" valueType="num">
                                      <p:cBhvr>
                                        <p:cTn id="23" dur="1000" fill="hold"/>
                                        <p:tgtEl>
                                          <p:spTgt spid="617"/>
                                        </p:tgtEl>
                                        <p:attrNameLst>
                                          <p:attrName>ppt_x</p:attrName>
                                        </p:attrNameLst>
                                      </p:cBhvr>
                                      <p:tavLst>
                                        <p:tav tm="0">
                                          <p:val>
                                            <p:strVal val="#ppt_x"/>
                                          </p:val>
                                        </p:tav>
                                        <p:tav tm="100000">
                                          <p:val>
                                            <p:strVal val="#ppt_x"/>
                                          </p:val>
                                        </p:tav>
                                      </p:tavLst>
                                    </p:anim>
                                    <p:anim calcmode="lin" valueType="num">
                                      <p:cBhvr>
                                        <p:cTn id="24" dur="1000" fill="hold"/>
                                        <p:tgtEl>
                                          <p:spTgt spid="61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nodeType="afterEffect" presetClass="entr" presetSubtype="4" presetID="2" grpId="5" fill="hold">
                                  <p:stCondLst>
                                    <p:cond delay="0"/>
                                  </p:stCondLst>
                                  <p:iterate type="el" backwards="0">
                                    <p:tmAbs val="0"/>
                                  </p:iterate>
                                  <p:childTnLst>
                                    <p:set>
                                      <p:cBhvr>
                                        <p:cTn id="27" fill="hold"/>
                                        <p:tgtEl>
                                          <p:spTgt spid="621"/>
                                        </p:tgtEl>
                                        <p:attrNameLst>
                                          <p:attrName>style.visibility</p:attrName>
                                        </p:attrNameLst>
                                      </p:cBhvr>
                                      <p:to>
                                        <p:strVal val="visible"/>
                                      </p:to>
                                    </p:set>
                                    <p:anim calcmode="lin" valueType="num">
                                      <p:cBhvr>
                                        <p:cTn id="28" dur="1000" fill="hold"/>
                                        <p:tgtEl>
                                          <p:spTgt spid="621"/>
                                        </p:tgtEl>
                                        <p:attrNameLst>
                                          <p:attrName>ppt_x</p:attrName>
                                        </p:attrNameLst>
                                      </p:cBhvr>
                                      <p:tavLst>
                                        <p:tav tm="0">
                                          <p:val>
                                            <p:strVal val="#ppt_x"/>
                                          </p:val>
                                        </p:tav>
                                        <p:tav tm="100000">
                                          <p:val>
                                            <p:strVal val="#ppt_x"/>
                                          </p:val>
                                        </p:tav>
                                      </p:tavLst>
                                    </p:anim>
                                    <p:anim calcmode="lin" valueType="num">
                                      <p:cBhvr>
                                        <p:cTn id="29" dur="1000" fill="hold"/>
                                        <p:tgtEl>
                                          <p:spTgt spid="62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6" fill="hold">
                                  <p:stCondLst>
                                    <p:cond delay="0"/>
                                  </p:stCondLst>
                                  <p:iterate type="el" backwards="0">
                                    <p:tmAbs val="0"/>
                                  </p:iterate>
                                  <p:childTnLst>
                                    <p:set>
                                      <p:cBhvr>
                                        <p:cTn id="33" fill="hold"/>
                                        <p:tgtEl>
                                          <p:spTgt spid="618"/>
                                        </p:tgtEl>
                                        <p:attrNameLst>
                                          <p:attrName>style.visibility</p:attrName>
                                        </p:attrNameLst>
                                      </p:cBhvr>
                                      <p:to>
                                        <p:strVal val="visible"/>
                                      </p:to>
                                    </p:set>
                                    <p:anim calcmode="lin" valueType="num">
                                      <p:cBhvr>
                                        <p:cTn id="34" dur="1000" fill="hold"/>
                                        <p:tgtEl>
                                          <p:spTgt spid="618"/>
                                        </p:tgtEl>
                                        <p:attrNameLst>
                                          <p:attrName>ppt_x</p:attrName>
                                        </p:attrNameLst>
                                      </p:cBhvr>
                                      <p:tavLst>
                                        <p:tav tm="0">
                                          <p:val>
                                            <p:strVal val="#ppt_x"/>
                                          </p:val>
                                        </p:tav>
                                        <p:tav tm="100000">
                                          <p:val>
                                            <p:strVal val="#ppt_x"/>
                                          </p:val>
                                        </p:tav>
                                      </p:tavLst>
                                    </p:anim>
                                    <p:anim calcmode="lin" valueType="num">
                                      <p:cBhvr>
                                        <p:cTn id="35" dur="1000" fill="hold"/>
                                        <p:tgtEl>
                                          <p:spTgt spid="6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4" presetID="2" grpId="7" fill="hold">
                                  <p:stCondLst>
                                    <p:cond delay="0"/>
                                  </p:stCondLst>
                                  <p:iterate type="el" backwards="0">
                                    <p:tmAbs val="0"/>
                                  </p:iterate>
                                  <p:childTnLst>
                                    <p:set>
                                      <p:cBhvr>
                                        <p:cTn id="39" fill="hold"/>
                                        <p:tgtEl>
                                          <p:spTgt spid="619"/>
                                        </p:tgtEl>
                                        <p:attrNameLst>
                                          <p:attrName>style.visibility</p:attrName>
                                        </p:attrNameLst>
                                      </p:cBhvr>
                                      <p:to>
                                        <p:strVal val="visible"/>
                                      </p:to>
                                    </p:set>
                                    <p:anim calcmode="lin" valueType="num">
                                      <p:cBhvr>
                                        <p:cTn id="40" dur="1000" fill="hold"/>
                                        <p:tgtEl>
                                          <p:spTgt spid="619"/>
                                        </p:tgtEl>
                                        <p:attrNameLst>
                                          <p:attrName>ppt_x</p:attrName>
                                        </p:attrNameLst>
                                      </p:cBhvr>
                                      <p:tavLst>
                                        <p:tav tm="0">
                                          <p:val>
                                            <p:strVal val="#ppt_x"/>
                                          </p:val>
                                        </p:tav>
                                        <p:tav tm="100000">
                                          <p:val>
                                            <p:strVal val="#ppt_x"/>
                                          </p:val>
                                        </p:tav>
                                      </p:tavLst>
                                    </p:anim>
                                    <p:anim calcmode="lin" valueType="num">
                                      <p:cBhvr>
                                        <p:cTn id="41" dur="1000" fill="hold"/>
                                        <p:tgtEl>
                                          <p:spTgt spid="619"/>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nodeType="afterEffect" presetClass="entr" presetSubtype="4" presetID="2" grpId="8" fill="hold">
                                  <p:stCondLst>
                                    <p:cond delay="0"/>
                                  </p:stCondLst>
                                  <p:iterate type="el" backwards="0">
                                    <p:tmAbs val="0"/>
                                  </p:iterate>
                                  <p:childTnLst>
                                    <p:set>
                                      <p:cBhvr>
                                        <p:cTn id="44" fill="hold"/>
                                        <p:tgtEl>
                                          <p:spTgt spid="622"/>
                                        </p:tgtEl>
                                        <p:attrNameLst>
                                          <p:attrName>style.visibility</p:attrName>
                                        </p:attrNameLst>
                                      </p:cBhvr>
                                      <p:to>
                                        <p:strVal val="visible"/>
                                      </p:to>
                                    </p:set>
                                    <p:anim calcmode="lin" valueType="num">
                                      <p:cBhvr>
                                        <p:cTn id="45" dur="1000" fill="hold"/>
                                        <p:tgtEl>
                                          <p:spTgt spid="622"/>
                                        </p:tgtEl>
                                        <p:attrNameLst>
                                          <p:attrName>ppt_x</p:attrName>
                                        </p:attrNameLst>
                                      </p:cBhvr>
                                      <p:tavLst>
                                        <p:tav tm="0">
                                          <p:val>
                                            <p:strVal val="#ppt_x"/>
                                          </p:val>
                                        </p:tav>
                                        <p:tav tm="100000">
                                          <p:val>
                                            <p:strVal val="#ppt_x"/>
                                          </p:val>
                                        </p:tav>
                                      </p:tavLst>
                                    </p:anim>
                                    <p:anim calcmode="lin" valueType="num">
                                      <p:cBhvr>
                                        <p:cTn id="46" dur="1000" fill="hold"/>
                                        <p:tgtEl>
                                          <p:spTgt spid="6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3" grpId="1"/>
      <p:bldP build="whole" bldLvl="1" animBg="1" rev="0" advAuto="0" spid="622" grpId="8"/>
      <p:bldP build="whole" bldLvl="1" animBg="1" rev="0" advAuto="0" spid="616" grpId="2"/>
      <p:bldP build="whole" bldLvl="1" animBg="1" rev="0" advAuto="0" spid="617" grpId="4"/>
      <p:bldP build="whole" bldLvl="1" animBg="1" rev="0" advAuto="0" spid="620" grpId="3"/>
      <p:bldP build="whole" bldLvl="1" animBg="1" rev="0" advAuto="0" spid="621" grpId="5"/>
      <p:bldP build="whole" bldLvl="1" animBg="1" rev="0" advAuto="0" spid="618" grpId="6"/>
      <p:bldP build="whole" bldLvl="1" animBg="1" rev="0" advAuto="0" spid="619" grpId="7"/>
    </p:bldLst>
  </p:timing>
</p:sld>
</file>

<file path=ppt/slides/slide1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5" name="Shape 62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626" name="Shape 62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Let                      Then </a:t>
            </a:r>
            <a:r>
              <a:rPr i="1" sz="2400"/>
              <a:t>m</a:t>
            </a:r>
            <a:r>
              <a:rPr sz="2400"/>
              <a:t> is an integer since 2 and </a:t>
            </a:r>
            <a:r>
              <a:rPr i="1" sz="2400"/>
              <a:t>q</a:t>
            </a:r>
            <a:r>
              <a:rPr sz="2400"/>
              <a:t> are integers and sums and products of integers are integers.</a:t>
            </a:r>
            <a:endParaRPr sz="2400"/>
          </a:p>
          <a:p>
            <a:pPr lvl="0" marL="0" indent="0">
              <a:defRPr sz="1800"/>
            </a:pPr>
            <a:endParaRPr sz="2400"/>
          </a:p>
          <a:p>
            <a:pPr lvl="0" marL="0" indent="0">
              <a:defRPr sz="1800"/>
            </a:pPr>
            <a:r>
              <a:rPr sz="2400"/>
              <a:t>Thus, substituting,</a:t>
            </a:r>
            <a:endParaRPr sz="2400"/>
          </a:p>
          <a:p>
            <a:pPr lvl="0" marL="0" indent="0">
              <a:defRPr sz="1800"/>
            </a:pPr>
            <a:endParaRPr sz="800"/>
          </a:p>
          <a:p>
            <a:pPr lvl="0" marL="0" indent="0">
              <a:defRPr sz="1800"/>
            </a:pPr>
            <a:r>
              <a:rPr sz="2400"/>
              <a:t>			              where </a:t>
            </a:r>
            <a:r>
              <a:rPr i="1" sz="2400"/>
              <a:t>m</a:t>
            </a:r>
            <a:r>
              <a:rPr sz="2400"/>
              <a:t> is an integer.</a:t>
            </a:r>
          </a:p>
        </p:txBody>
      </p:sp>
      <p:sp>
        <p:nvSpPr>
          <p:cNvPr id="627" name="Shape 62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628" name="image.png"/>
          <p:cNvPicPr/>
          <p:nvPr/>
        </p:nvPicPr>
        <p:blipFill>
          <a:blip r:embed="rId2">
            <a:extLst/>
          </a:blip>
          <a:stretch>
            <a:fillRect/>
          </a:stretch>
        </p:blipFill>
        <p:spPr>
          <a:xfrm>
            <a:off x="1084262" y="1512887"/>
            <a:ext cx="1657351" cy="361951"/>
          </a:xfrm>
          <a:prstGeom prst="rect">
            <a:avLst/>
          </a:prstGeom>
          <a:ln w="12700">
            <a:miter lim="400000"/>
          </a:ln>
        </p:spPr>
      </p:pic>
      <p:pic>
        <p:nvPicPr>
          <p:cNvPr id="629" name="image.png"/>
          <p:cNvPicPr/>
          <p:nvPr/>
        </p:nvPicPr>
        <p:blipFill>
          <a:blip r:embed="rId3">
            <a:extLst/>
          </a:blip>
          <a:stretch>
            <a:fillRect/>
          </a:stretch>
        </p:blipFill>
        <p:spPr>
          <a:xfrm>
            <a:off x="2644775" y="3286125"/>
            <a:ext cx="1619250" cy="4191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26">
                                            <p:txEl>
                                              <p:pRg st="2" end="2"/>
                                            </p:txEl>
                                          </p:spTgt>
                                        </p:tgtEl>
                                        <p:attrNameLst>
                                          <p:attrName>style.visibility</p:attrName>
                                        </p:attrNameLst>
                                      </p:cBhvr>
                                      <p:to>
                                        <p:strVal val="visible"/>
                                      </p:to>
                                    </p:set>
                                    <p:anim calcmode="lin" valueType="num">
                                      <p:cBhvr>
                                        <p:cTn id="7" dur="1000" fill="hold"/>
                                        <p:tgtEl>
                                          <p:spTgt spid="626">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626">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629"/>
                                        </p:tgtEl>
                                        <p:attrNameLst>
                                          <p:attrName>style.visibility</p:attrName>
                                        </p:attrNameLst>
                                      </p:cBhvr>
                                      <p:to>
                                        <p:strVal val="visible"/>
                                      </p:to>
                                    </p:set>
                                    <p:anim calcmode="lin" valueType="num">
                                      <p:cBhvr>
                                        <p:cTn id="12" dur="1000" fill="hold"/>
                                        <p:tgtEl>
                                          <p:spTgt spid="629"/>
                                        </p:tgtEl>
                                        <p:attrNameLst>
                                          <p:attrName>ppt_x</p:attrName>
                                        </p:attrNameLst>
                                      </p:cBhvr>
                                      <p:tavLst>
                                        <p:tav tm="0">
                                          <p:val>
                                            <p:strVal val="#ppt_x"/>
                                          </p:val>
                                        </p:tav>
                                        <p:tav tm="100000">
                                          <p:val>
                                            <p:strVal val="#ppt_x"/>
                                          </p:val>
                                        </p:tav>
                                      </p:tavLst>
                                    </p:anim>
                                    <p:anim calcmode="lin" valueType="num">
                                      <p:cBhvr>
                                        <p:cTn id="13" dur="1000" fill="hold"/>
                                        <p:tgtEl>
                                          <p:spTgt spid="62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626">
                                            <p:txEl>
                                              <p:pRg st="3" end="3"/>
                                            </p:txEl>
                                          </p:spTgt>
                                        </p:tgtEl>
                                        <p:attrNameLst>
                                          <p:attrName>style.visibility</p:attrName>
                                        </p:attrNameLst>
                                      </p:cBhvr>
                                      <p:to>
                                        <p:strVal val="visible"/>
                                      </p:to>
                                    </p:set>
                                    <p:anim calcmode="lin" valueType="num">
                                      <p:cBhvr>
                                        <p:cTn id="17" dur="1000" fill="hold"/>
                                        <p:tgtEl>
                                          <p:spTgt spid="626">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626">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626">
                                            <p:txEl>
                                              <p:pRg st="4" end="4"/>
                                            </p:txEl>
                                          </p:spTgt>
                                        </p:tgtEl>
                                        <p:attrNameLst>
                                          <p:attrName>style.visibility</p:attrName>
                                        </p:attrNameLst>
                                      </p:cBhvr>
                                      <p:to>
                                        <p:strVal val="visible"/>
                                      </p:to>
                                    </p:set>
                                    <p:anim calcmode="lin" valueType="num">
                                      <p:cBhvr>
                                        <p:cTn id="22" dur="1000" fill="hold"/>
                                        <p:tgtEl>
                                          <p:spTgt spid="62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26" grpId="1"/>
      <p:bldP build="whole" bldLvl="1" animBg="1" rev="0" advAuto="0" spid="629" grpId="2"/>
    </p:bldLst>
  </p:timing>
</p:sld>
</file>

<file path=ppt/slides/slide1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1" name="Shape 63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632" name="Shape 63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latin typeface="Arial Bold"/>
                <a:ea typeface="Arial Bold"/>
                <a:cs typeface="Arial Bold"/>
                <a:sym typeface="Arial Bold"/>
              </a:rPr>
              <a:t>Case 2 (</a:t>
            </a:r>
            <a:r>
              <a:rPr b="1" i="1" sz="2400"/>
              <a:t>n</a:t>
            </a:r>
            <a:r>
              <a:rPr sz="2400">
                <a:latin typeface="Arial Bold"/>
                <a:ea typeface="Arial Bold"/>
                <a:cs typeface="Arial Bold"/>
                <a:sym typeface="Arial Bold"/>
              </a:rPr>
              <a:t> = 4</a:t>
            </a:r>
            <a:r>
              <a:rPr b="1" i="1" sz="2400"/>
              <a:t>q </a:t>
            </a:r>
            <a:r>
              <a:rPr sz="2400">
                <a:latin typeface="Arial Bold"/>
                <a:ea typeface="Arial Bold"/>
                <a:cs typeface="Arial Bold"/>
                <a:sym typeface="Arial Bold"/>
              </a:rPr>
              <a:t>+ 3 for some integer</a:t>
            </a:r>
            <a:r>
              <a:rPr b="1" i="1" sz="2400"/>
              <a:t> q</a:t>
            </a:r>
            <a:r>
              <a:rPr sz="2400">
                <a:latin typeface="Arial Bold"/>
                <a:ea typeface="Arial Bold"/>
                <a:cs typeface="Arial Bold"/>
                <a:sym typeface="Arial Bold"/>
              </a:rPr>
              <a:t>):</a:t>
            </a:r>
            <a:r>
              <a:rPr sz="2400"/>
              <a:t> </a:t>
            </a:r>
            <a:r>
              <a:rPr i="1" sz="2400"/>
              <a:t>[We must find an integer m such that                     ]</a:t>
            </a:r>
            <a:endParaRPr i="1" sz="2400"/>
          </a:p>
          <a:p>
            <a:pPr lvl="0" marL="0" indent="0">
              <a:defRPr sz="1800"/>
            </a:pPr>
            <a:endParaRPr i="1" sz="2400"/>
          </a:p>
          <a:p>
            <a:pPr lvl="0" marL="0" indent="0">
              <a:defRPr sz="1800"/>
            </a:pPr>
            <a:endParaRPr i="1" sz="2400"/>
          </a:p>
          <a:p>
            <a:pPr lvl="0" marL="0" indent="0">
              <a:defRPr sz="1800"/>
            </a:pPr>
            <a:r>
              <a:rPr sz="2400"/>
              <a:t> </a:t>
            </a:r>
          </a:p>
        </p:txBody>
      </p:sp>
      <p:sp>
        <p:nvSpPr>
          <p:cNvPr id="633" name="Shape 633"/>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634" name="image.png"/>
          <p:cNvPicPr/>
          <p:nvPr/>
        </p:nvPicPr>
        <p:blipFill>
          <a:blip r:embed="rId2">
            <a:extLst/>
          </a:blip>
          <a:stretch>
            <a:fillRect/>
          </a:stretch>
        </p:blipFill>
        <p:spPr>
          <a:xfrm>
            <a:off x="3248025" y="1905000"/>
            <a:ext cx="1657350" cy="333375"/>
          </a:xfrm>
          <a:prstGeom prst="rect">
            <a:avLst/>
          </a:prstGeom>
          <a:ln w="12700">
            <a:miter lim="400000"/>
          </a:ln>
        </p:spPr>
      </p:pic>
      <p:pic>
        <p:nvPicPr>
          <p:cNvPr id="635" name="image.png"/>
          <p:cNvPicPr/>
          <p:nvPr/>
        </p:nvPicPr>
        <p:blipFill>
          <a:blip r:embed="rId3">
            <a:extLst/>
          </a:blip>
          <a:stretch>
            <a:fillRect/>
          </a:stretch>
        </p:blipFill>
        <p:spPr>
          <a:xfrm>
            <a:off x="2438400" y="3276600"/>
            <a:ext cx="1828800" cy="361950"/>
          </a:xfrm>
          <a:prstGeom prst="rect">
            <a:avLst/>
          </a:prstGeom>
          <a:ln w="12700">
            <a:miter lim="400000"/>
          </a:ln>
        </p:spPr>
      </p:pic>
      <p:pic>
        <p:nvPicPr>
          <p:cNvPr id="636" name="image.png"/>
          <p:cNvPicPr/>
          <p:nvPr/>
        </p:nvPicPr>
        <p:blipFill>
          <a:blip r:embed="rId4">
            <a:extLst/>
          </a:blip>
          <a:stretch>
            <a:fillRect/>
          </a:stretch>
        </p:blipFill>
        <p:spPr>
          <a:xfrm>
            <a:off x="2759075" y="3935412"/>
            <a:ext cx="2386013" cy="347663"/>
          </a:xfrm>
          <a:prstGeom prst="rect">
            <a:avLst/>
          </a:prstGeom>
          <a:ln w="12700">
            <a:miter lim="400000"/>
          </a:ln>
        </p:spPr>
      </p:pic>
      <p:pic>
        <p:nvPicPr>
          <p:cNvPr id="637" name="image.png"/>
          <p:cNvPicPr/>
          <p:nvPr/>
        </p:nvPicPr>
        <p:blipFill>
          <a:blip r:embed="rId5">
            <a:extLst/>
          </a:blip>
          <a:stretch>
            <a:fillRect/>
          </a:stretch>
        </p:blipFill>
        <p:spPr>
          <a:xfrm>
            <a:off x="2773362" y="4587875"/>
            <a:ext cx="2195513" cy="361950"/>
          </a:xfrm>
          <a:prstGeom prst="rect">
            <a:avLst/>
          </a:prstGeom>
          <a:ln w="12700">
            <a:miter lim="400000"/>
          </a:ln>
        </p:spPr>
      </p:pic>
      <p:pic>
        <p:nvPicPr>
          <p:cNvPr id="638" name="image.png"/>
          <p:cNvPicPr/>
          <p:nvPr/>
        </p:nvPicPr>
        <p:blipFill>
          <a:blip r:embed="rId6">
            <a:extLst/>
          </a:blip>
          <a:stretch>
            <a:fillRect/>
          </a:stretch>
        </p:blipFill>
        <p:spPr>
          <a:xfrm>
            <a:off x="2759075" y="5273675"/>
            <a:ext cx="2924175" cy="395288"/>
          </a:xfrm>
          <a:prstGeom prst="rect">
            <a:avLst/>
          </a:prstGeom>
          <a:ln w="12700">
            <a:miter lim="400000"/>
          </a:ln>
        </p:spPr>
      </p:pic>
      <p:pic>
        <p:nvPicPr>
          <p:cNvPr id="639" name="image.png"/>
          <p:cNvPicPr/>
          <p:nvPr/>
        </p:nvPicPr>
        <p:blipFill>
          <a:blip r:embed="rId7">
            <a:extLst/>
          </a:blip>
          <a:stretch>
            <a:fillRect/>
          </a:stretch>
        </p:blipFill>
        <p:spPr>
          <a:xfrm>
            <a:off x="2773362" y="5989637"/>
            <a:ext cx="2781301" cy="385763"/>
          </a:xfrm>
          <a:prstGeom prst="rect">
            <a:avLst/>
          </a:prstGeom>
          <a:ln w="12700">
            <a:miter lim="400000"/>
          </a:ln>
        </p:spPr>
      </p:pic>
      <p:pic>
        <p:nvPicPr>
          <p:cNvPr id="640" name="image.png"/>
          <p:cNvPicPr/>
          <p:nvPr/>
        </p:nvPicPr>
        <p:blipFill>
          <a:blip r:embed="rId8">
            <a:extLst/>
          </a:blip>
          <a:stretch>
            <a:fillRect/>
          </a:stretch>
        </p:blipFill>
        <p:spPr>
          <a:xfrm>
            <a:off x="6408737" y="3352800"/>
            <a:ext cx="1135063" cy="209550"/>
          </a:xfrm>
          <a:prstGeom prst="rect">
            <a:avLst/>
          </a:prstGeom>
          <a:ln w="12700">
            <a:miter lim="400000"/>
          </a:ln>
        </p:spPr>
      </p:pic>
      <p:pic>
        <p:nvPicPr>
          <p:cNvPr id="641" name="image.png"/>
          <p:cNvPicPr/>
          <p:nvPr/>
        </p:nvPicPr>
        <p:blipFill>
          <a:blip r:embed="rId9">
            <a:extLst/>
          </a:blip>
          <a:stretch>
            <a:fillRect/>
          </a:stretch>
        </p:blipFill>
        <p:spPr>
          <a:xfrm>
            <a:off x="6435725" y="4038600"/>
            <a:ext cx="1717675" cy="201613"/>
          </a:xfrm>
          <a:prstGeom prst="rect">
            <a:avLst/>
          </a:prstGeom>
          <a:ln w="12700">
            <a:miter lim="400000"/>
          </a:ln>
        </p:spPr>
      </p:pic>
      <p:pic>
        <p:nvPicPr>
          <p:cNvPr id="642" name="image.png"/>
          <p:cNvPicPr/>
          <p:nvPr/>
        </p:nvPicPr>
        <p:blipFill>
          <a:blip r:embed="rId10">
            <a:extLst/>
          </a:blip>
          <a:stretch>
            <a:fillRect/>
          </a:stretch>
        </p:blipFill>
        <p:spPr>
          <a:xfrm>
            <a:off x="6435725" y="6096000"/>
            <a:ext cx="1717675" cy="236538"/>
          </a:xfrm>
          <a:prstGeom prst="rect">
            <a:avLst/>
          </a:prstGeom>
          <a:ln w="12700">
            <a:miter lim="400000"/>
          </a:ln>
        </p:spPr>
      </p:pic>
      <p:pic>
        <p:nvPicPr>
          <p:cNvPr id="643" name="image.png"/>
          <p:cNvPicPr/>
          <p:nvPr/>
        </p:nvPicPr>
        <p:blipFill>
          <a:blip r:embed="rId11">
            <a:extLst/>
          </a:blip>
          <a:stretch>
            <a:fillRect/>
          </a:stretch>
        </p:blipFill>
        <p:spPr>
          <a:xfrm>
            <a:off x="520700" y="2794000"/>
            <a:ext cx="2293938" cy="32861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43"/>
                                        </p:tgtEl>
                                        <p:attrNameLst>
                                          <p:attrName>style.visibility</p:attrName>
                                        </p:attrNameLst>
                                      </p:cBhvr>
                                      <p:to>
                                        <p:strVal val="visible"/>
                                      </p:to>
                                    </p:set>
                                    <p:anim calcmode="lin" valueType="num">
                                      <p:cBhvr>
                                        <p:cTn id="7" dur="1000" fill="hold"/>
                                        <p:tgtEl>
                                          <p:spTgt spid="643"/>
                                        </p:tgtEl>
                                        <p:attrNameLst>
                                          <p:attrName>ppt_x</p:attrName>
                                        </p:attrNameLst>
                                      </p:cBhvr>
                                      <p:tavLst>
                                        <p:tav tm="0">
                                          <p:val>
                                            <p:strVal val="#ppt_x"/>
                                          </p:val>
                                        </p:tav>
                                        <p:tav tm="100000">
                                          <p:val>
                                            <p:strVal val="#ppt_x"/>
                                          </p:val>
                                        </p:tav>
                                      </p:tavLst>
                                    </p:anim>
                                    <p:anim calcmode="lin" valueType="num">
                                      <p:cBhvr>
                                        <p:cTn id="8" dur="1000" fill="hold"/>
                                        <p:tgtEl>
                                          <p:spTgt spid="64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635"/>
                                        </p:tgtEl>
                                        <p:attrNameLst>
                                          <p:attrName>style.visibility</p:attrName>
                                        </p:attrNameLst>
                                      </p:cBhvr>
                                      <p:to>
                                        <p:strVal val="visible"/>
                                      </p:to>
                                    </p:set>
                                    <p:anim calcmode="lin" valueType="num">
                                      <p:cBhvr>
                                        <p:cTn id="12" dur="1000" fill="hold"/>
                                        <p:tgtEl>
                                          <p:spTgt spid="635"/>
                                        </p:tgtEl>
                                        <p:attrNameLst>
                                          <p:attrName>ppt_x</p:attrName>
                                        </p:attrNameLst>
                                      </p:cBhvr>
                                      <p:tavLst>
                                        <p:tav tm="0">
                                          <p:val>
                                            <p:strVal val="#ppt_x"/>
                                          </p:val>
                                        </p:tav>
                                        <p:tav tm="100000">
                                          <p:val>
                                            <p:strVal val="#ppt_x"/>
                                          </p:val>
                                        </p:tav>
                                      </p:tavLst>
                                    </p:anim>
                                    <p:anim calcmode="lin" valueType="num">
                                      <p:cBhvr>
                                        <p:cTn id="13" dur="1000" fill="hold"/>
                                        <p:tgtEl>
                                          <p:spTgt spid="63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3" fill="hold">
                                  <p:stCondLst>
                                    <p:cond delay="0"/>
                                  </p:stCondLst>
                                  <p:iterate type="el" backwards="0">
                                    <p:tmAbs val="0"/>
                                  </p:iterate>
                                  <p:childTnLst>
                                    <p:set>
                                      <p:cBhvr>
                                        <p:cTn id="16" fill="hold"/>
                                        <p:tgtEl>
                                          <p:spTgt spid="640"/>
                                        </p:tgtEl>
                                        <p:attrNameLst>
                                          <p:attrName>style.visibility</p:attrName>
                                        </p:attrNameLst>
                                      </p:cBhvr>
                                      <p:to>
                                        <p:strVal val="visible"/>
                                      </p:to>
                                    </p:set>
                                    <p:anim calcmode="lin" valueType="num">
                                      <p:cBhvr>
                                        <p:cTn id="17" dur="1000" fill="hold"/>
                                        <p:tgtEl>
                                          <p:spTgt spid="640"/>
                                        </p:tgtEl>
                                        <p:attrNameLst>
                                          <p:attrName>ppt_x</p:attrName>
                                        </p:attrNameLst>
                                      </p:cBhvr>
                                      <p:tavLst>
                                        <p:tav tm="0">
                                          <p:val>
                                            <p:strVal val="#ppt_x"/>
                                          </p:val>
                                        </p:tav>
                                        <p:tav tm="100000">
                                          <p:val>
                                            <p:strVal val="#ppt_x"/>
                                          </p:val>
                                        </p:tav>
                                      </p:tavLst>
                                    </p:anim>
                                    <p:anim calcmode="lin" valueType="num">
                                      <p:cBhvr>
                                        <p:cTn id="18" dur="1000" fill="hold"/>
                                        <p:tgtEl>
                                          <p:spTgt spid="6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4" fill="hold">
                                  <p:stCondLst>
                                    <p:cond delay="0"/>
                                  </p:stCondLst>
                                  <p:iterate type="el" backwards="0">
                                    <p:tmAbs val="0"/>
                                  </p:iterate>
                                  <p:childTnLst>
                                    <p:set>
                                      <p:cBhvr>
                                        <p:cTn id="22" fill="hold"/>
                                        <p:tgtEl>
                                          <p:spTgt spid="636"/>
                                        </p:tgtEl>
                                        <p:attrNameLst>
                                          <p:attrName>style.visibility</p:attrName>
                                        </p:attrNameLst>
                                      </p:cBhvr>
                                      <p:to>
                                        <p:strVal val="visible"/>
                                      </p:to>
                                    </p:set>
                                    <p:anim calcmode="lin" valueType="num">
                                      <p:cBhvr>
                                        <p:cTn id="23" dur="1000" fill="hold"/>
                                        <p:tgtEl>
                                          <p:spTgt spid="636"/>
                                        </p:tgtEl>
                                        <p:attrNameLst>
                                          <p:attrName>ppt_x</p:attrName>
                                        </p:attrNameLst>
                                      </p:cBhvr>
                                      <p:tavLst>
                                        <p:tav tm="0">
                                          <p:val>
                                            <p:strVal val="#ppt_x"/>
                                          </p:val>
                                        </p:tav>
                                        <p:tav tm="100000">
                                          <p:val>
                                            <p:strVal val="#ppt_x"/>
                                          </p:val>
                                        </p:tav>
                                      </p:tavLst>
                                    </p:anim>
                                    <p:anim calcmode="lin" valueType="num">
                                      <p:cBhvr>
                                        <p:cTn id="24" dur="1000" fill="hold"/>
                                        <p:tgtEl>
                                          <p:spTgt spid="63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nodeType="afterEffect" presetClass="entr" presetSubtype="4" presetID="2" grpId="5" fill="hold">
                                  <p:stCondLst>
                                    <p:cond delay="0"/>
                                  </p:stCondLst>
                                  <p:iterate type="el" backwards="0">
                                    <p:tmAbs val="0"/>
                                  </p:iterate>
                                  <p:childTnLst>
                                    <p:set>
                                      <p:cBhvr>
                                        <p:cTn id="27" fill="hold"/>
                                        <p:tgtEl>
                                          <p:spTgt spid="641"/>
                                        </p:tgtEl>
                                        <p:attrNameLst>
                                          <p:attrName>style.visibility</p:attrName>
                                        </p:attrNameLst>
                                      </p:cBhvr>
                                      <p:to>
                                        <p:strVal val="visible"/>
                                      </p:to>
                                    </p:set>
                                    <p:anim calcmode="lin" valueType="num">
                                      <p:cBhvr>
                                        <p:cTn id="28" dur="1000" fill="hold"/>
                                        <p:tgtEl>
                                          <p:spTgt spid="641"/>
                                        </p:tgtEl>
                                        <p:attrNameLst>
                                          <p:attrName>ppt_x</p:attrName>
                                        </p:attrNameLst>
                                      </p:cBhvr>
                                      <p:tavLst>
                                        <p:tav tm="0">
                                          <p:val>
                                            <p:strVal val="#ppt_x"/>
                                          </p:val>
                                        </p:tav>
                                        <p:tav tm="100000">
                                          <p:val>
                                            <p:strVal val="#ppt_x"/>
                                          </p:val>
                                        </p:tav>
                                      </p:tavLst>
                                    </p:anim>
                                    <p:anim calcmode="lin" valueType="num">
                                      <p:cBhvr>
                                        <p:cTn id="29" dur="1000" fill="hold"/>
                                        <p:tgtEl>
                                          <p:spTgt spid="64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6" fill="hold">
                                  <p:stCondLst>
                                    <p:cond delay="0"/>
                                  </p:stCondLst>
                                  <p:iterate type="el" backwards="0">
                                    <p:tmAbs val="0"/>
                                  </p:iterate>
                                  <p:childTnLst>
                                    <p:set>
                                      <p:cBhvr>
                                        <p:cTn id="33" fill="hold"/>
                                        <p:tgtEl>
                                          <p:spTgt spid="637"/>
                                        </p:tgtEl>
                                        <p:attrNameLst>
                                          <p:attrName>style.visibility</p:attrName>
                                        </p:attrNameLst>
                                      </p:cBhvr>
                                      <p:to>
                                        <p:strVal val="visible"/>
                                      </p:to>
                                    </p:set>
                                    <p:anim calcmode="lin" valueType="num">
                                      <p:cBhvr>
                                        <p:cTn id="34" dur="1000" fill="hold"/>
                                        <p:tgtEl>
                                          <p:spTgt spid="637"/>
                                        </p:tgtEl>
                                        <p:attrNameLst>
                                          <p:attrName>ppt_x</p:attrName>
                                        </p:attrNameLst>
                                      </p:cBhvr>
                                      <p:tavLst>
                                        <p:tav tm="0">
                                          <p:val>
                                            <p:strVal val="#ppt_x"/>
                                          </p:val>
                                        </p:tav>
                                        <p:tav tm="100000">
                                          <p:val>
                                            <p:strVal val="#ppt_x"/>
                                          </p:val>
                                        </p:tav>
                                      </p:tavLst>
                                    </p:anim>
                                    <p:anim calcmode="lin" valueType="num">
                                      <p:cBhvr>
                                        <p:cTn id="35" dur="1000" fill="hold"/>
                                        <p:tgtEl>
                                          <p:spTgt spid="63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4" presetID="2" grpId="7" fill="hold">
                                  <p:stCondLst>
                                    <p:cond delay="0"/>
                                  </p:stCondLst>
                                  <p:iterate type="el" backwards="0">
                                    <p:tmAbs val="0"/>
                                  </p:iterate>
                                  <p:childTnLst>
                                    <p:set>
                                      <p:cBhvr>
                                        <p:cTn id="39" fill="hold"/>
                                        <p:tgtEl>
                                          <p:spTgt spid="638"/>
                                        </p:tgtEl>
                                        <p:attrNameLst>
                                          <p:attrName>style.visibility</p:attrName>
                                        </p:attrNameLst>
                                      </p:cBhvr>
                                      <p:to>
                                        <p:strVal val="visible"/>
                                      </p:to>
                                    </p:set>
                                    <p:anim calcmode="lin" valueType="num">
                                      <p:cBhvr>
                                        <p:cTn id="40" dur="1000" fill="hold"/>
                                        <p:tgtEl>
                                          <p:spTgt spid="638"/>
                                        </p:tgtEl>
                                        <p:attrNameLst>
                                          <p:attrName>ppt_x</p:attrName>
                                        </p:attrNameLst>
                                      </p:cBhvr>
                                      <p:tavLst>
                                        <p:tav tm="0">
                                          <p:val>
                                            <p:strVal val="#ppt_x"/>
                                          </p:val>
                                        </p:tav>
                                        <p:tav tm="100000">
                                          <p:val>
                                            <p:strVal val="#ppt_x"/>
                                          </p:val>
                                        </p:tav>
                                      </p:tavLst>
                                    </p:anim>
                                    <p:anim calcmode="lin" valueType="num">
                                      <p:cBhvr>
                                        <p:cTn id="41" dur="1000" fill="hold"/>
                                        <p:tgtEl>
                                          <p:spTgt spid="63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4" presetID="2" grpId="8" fill="hold">
                                  <p:stCondLst>
                                    <p:cond delay="0"/>
                                  </p:stCondLst>
                                  <p:iterate type="el" backwards="0">
                                    <p:tmAbs val="0"/>
                                  </p:iterate>
                                  <p:childTnLst>
                                    <p:set>
                                      <p:cBhvr>
                                        <p:cTn id="45" fill="hold"/>
                                        <p:tgtEl>
                                          <p:spTgt spid="639"/>
                                        </p:tgtEl>
                                        <p:attrNameLst>
                                          <p:attrName>style.visibility</p:attrName>
                                        </p:attrNameLst>
                                      </p:cBhvr>
                                      <p:to>
                                        <p:strVal val="visible"/>
                                      </p:to>
                                    </p:set>
                                    <p:anim calcmode="lin" valueType="num">
                                      <p:cBhvr>
                                        <p:cTn id="46" dur="1000" fill="hold"/>
                                        <p:tgtEl>
                                          <p:spTgt spid="639"/>
                                        </p:tgtEl>
                                        <p:attrNameLst>
                                          <p:attrName>ppt_x</p:attrName>
                                        </p:attrNameLst>
                                      </p:cBhvr>
                                      <p:tavLst>
                                        <p:tav tm="0">
                                          <p:val>
                                            <p:strVal val="#ppt_x"/>
                                          </p:val>
                                        </p:tav>
                                        <p:tav tm="100000">
                                          <p:val>
                                            <p:strVal val="#ppt_x"/>
                                          </p:val>
                                        </p:tav>
                                      </p:tavLst>
                                    </p:anim>
                                    <p:anim calcmode="lin" valueType="num">
                                      <p:cBhvr>
                                        <p:cTn id="47" dur="1000" fill="hold"/>
                                        <p:tgtEl>
                                          <p:spTgt spid="639"/>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nodeType="afterEffect" presetClass="entr" presetSubtype="4" presetID="2" grpId="9" fill="hold">
                                  <p:stCondLst>
                                    <p:cond delay="0"/>
                                  </p:stCondLst>
                                  <p:iterate type="el" backwards="0">
                                    <p:tmAbs val="0"/>
                                  </p:iterate>
                                  <p:childTnLst>
                                    <p:set>
                                      <p:cBhvr>
                                        <p:cTn id="50" fill="hold"/>
                                        <p:tgtEl>
                                          <p:spTgt spid="642"/>
                                        </p:tgtEl>
                                        <p:attrNameLst>
                                          <p:attrName>style.visibility</p:attrName>
                                        </p:attrNameLst>
                                      </p:cBhvr>
                                      <p:to>
                                        <p:strVal val="visible"/>
                                      </p:to>
                                    </p:set>
                                    <p:anim calcmode="lin" valueType="num">
                                      <p:cBhvr>
                                        <p:cTn id="51" dur="1000" fill="hold"/>
                                        <p:tgtEl>
                                          <p:spTgt spid="642"/>
                                        </p:tgtEl>
                                        <p:attrNameLst>
                                          <p:attrName>ppt_x</p:attrName>
                                        </p:attrNameLst>
                                      </p:cBhvr>
                                      <p:tavLst>
                                        <p:tav tm="0">
                                          <p:val>
                                            <p:strVal val="#ppt_x"/>
                                          </p:val>
                                        </p:tav>
                                        <p:tav tm="100000">
                                          <p:val>
                                            <p:strVal val="#ppt_x"/>
                                          </p:val>
                                        </p:tav>
                                      </p:tavLst>
                                    </p:anim>
                                    <p:anim calcmode="lin" valueType="num">
                                      <p:cBhvr>
                                        <p:cTn id="52" dur="1000" fill="hold"/>
                                        <p:tgtEl>
                                          <p:spTgt spid="6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9" grpId="8"/>
      <p:bldP build="whole" bldLvl="1" animBg="1" rev="0" advAuto="0" spid="642" grpId="9"/>
      <p:bldP build="whole" bldLvl="1" animBg="1" rev="0" advAuto="0" spid="637" grpId="6"/>
      <p:bldP build="whole" bldLvl="1" animBg="1" rev="0" advAuto="0" spid="635" grpId="2"/>
      <p:bldP build="whole" bldLvl="1" animBg="1" rev="0" advAuto="0" spid="643" grpId="1"/>
      <p:bldP build="whole" bldLvl="1" animBg="1" rev="0" advAuto="0" spid="636" grpId="4"/>
      <p:bldP build="whole" bldLvl="1" animBg="1" rev="0" advAuto="0" spid="641" grpId="5"/>
      <p:bldP build="whole" bldLvl="1" animBg="1" rev="0" advAuto="0" spid="638" grpId="7"/>
      <p:bldP build="whole" bldLvl="1" animBg="1" rev="0" advAuto="0" spid="640" grpId="3"/>
    </p:bldLst>
  </p:timing>
</p:sld>
</file>

<file path=ppt/slides/slide1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5" name="Shape 64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646" name="Shape 64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i="1" sz="2400"/>
              <a:t>[The motivation for the choice of algebra steps was the desire to write the expression in the form </a:t>
            </a:r>
            <a:br>
              <a:rPr i="1" sz="2400"/>
            </a:br>
            <a:r>
              <a:rPr sz="2400"/>
              <a:t>8</a:t>
            </a:r>
            <a:r>
              <a:rPr i="1" sz="2400"/>
              <a:t> </a:t>
            </a:r>
            <a:r>
              <a:rPr sz="2000">
                <a:latin typeface="Wingdings 2"/>
                <a:ea typeface="Wingdings 2"/>
                <a:cs typeface="Wingdings 2"/>
                <a:sym typeface="Wingdings 2"/>
              </a:rPr>
              <a:t>●</a:t>
            </a:r>
            <a:r>
              <a:rPr sz="2400"/>
              <a:t> </a:t>
            </a:r>
            <a:r>
              <a:rPr i="1" sz="2400"/>
              <a:t>(some integer) </a:t>
            </a:r>
            <a:r>
              <a:rPr sz="2400"/>
              <a:t>+</a:t>
            </a:r>
            <a:r>
              <a:rPr i="1" sz="2400"/>
              <a:t> </a:t>
            </a:r>
            <a:r>
              <a:rPr sz="2400"/>
              <a:t>1</a:t>
            </a:r>
            <a:r>
              <a:rPr i="1" sz="2400"/>
              <a:t>.]</a:t>
            </a:r>
            <a:endParaRPr i="1" sz="2400"/>
          </a:p>
          <a:p>
            <a:pPr lvl="0" marL="0" indent="0">
              <a:defRPr sz="1800"/>
            </a:pPr>
            <a:endParaRPr i="1" sz="2400"/>
          </a:p>
          <a:p>
            <a:pPr lvl="0" marL="0" indent="0">
              <a:defRPr sz="1800"/>
            </a:pPr>
            <a:r>
              <a:rPr sz="2400"/>
              <a:t>Let                              Then </a:t>
            </a:r>
            <a:r>
              <a:rPr i="1" sz="2400"/>
              <a:t>m</a:t>
            </a:r>
            <a:r>
              <a:rPr sz="2400"/>
              <a:t> is an integer since 1, 2, 3, and </a:t>
            </a:r>
            <a:r>
              <a:rPr i="1" sz="2400"/>
              <a:t>q</a:t>
            </a:r>
            <a:r>
              <a:rPr sz="2400"/>
              <a:t> are integers and sums and products of integers are integers. </a:t>
            </a:r>
            <a:endParaRPr sz="2400"/>
          </a:p>
          <a:p>
            <a:pPr lvl="0" marL="0" indent="0">
              <a:defRPr sz="1800"/>
            </a:pPr>
            <a:endParaRPr sz="2400"/>
          </a:p>
          <a:p>
            <a:pPr lvl="0" marL="0" indent="0">
              <a:defRPr sz="1800"/>
            </a:pPr>
            <a:r>
              <a:rPr sz="2400"/>
              <a:t>Thus, substituting,</a:t>
            </a:r>
            <a:endParaRPr sz="2400"/>
          </a:p>
          <a:p>
            <a:pPr lvl="0" marL="0" indent="0">
              <a:defRPr sz="1800"/>
            </a:pPr>
            <a:r>
              <a:rPr sz="2400"/>
              <a:t>				       where </a:t>
            </a:r>
            <a:r>
              <a:rPr i="1" sz="2400"/>
              <a:t>m</a:t>
            </a:r>
            <a:r>
              <a:rPr sz="2400"/>
              <a:t> is an integer.</a:t>
            </a:r>
          </a:p>
        </p:txBody>
      </p:sp>
      <p:sp>
        <p:nvSpPr>
          <p:cNvPr id="647" name="Shape 64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648" name="image.png"/>
          <p:cNvPicPr/>
          <p:nvPr/>
        </p:nvPicPr>
        <p:blipFill>
          <a:blip r:embed="rId2">
            <a:extLst/>
          </a:blip>
          <a:stretch>
            <a:fillRect/>
          </a:stretch>
        </p:blipFill>
        <p:spPr>
          <a:xfrm>
            <a:off x="1066800" y="3168650"/>
            <a:ext cx="2328863" cy="323850"/>
          </a:xfrm>
          <a:prstGeom prst="rect">
            <a:avLst/>
          </a:prstGeom>
          <a:ln w="12700">
            <a:miter lim="400000"/>
          </a:ln>
        </p:spPr>
      </p:pic>
      <p:pic>
        <p:nvPicPr>
          <p:cNvPr id="649" name="image.png"/>
          <p:cNvPicPr/>
          <p:nvPr/>
        </p:nvPicPr>
        <p:blipFill>
          <a:blip r:embed="rId3">
            <a:extLst/>
          </a:blip>
          <a:stretch>
            <a:fillRect/>
          </a:stretch>
        </p:blipFill>
        <p:spPr>
          <a:xfrm>
            <a:off x="2895600" y="5210175"/>
            <a:ext cx="1676400" cy="3524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46">
                                            <p:txEl>
                                              <p:pRg st="2" end="2"/>
                                            </p:txEl>
                                          </p:spTgt>
                                        </p:tgtEl>
                                        <p:attrNameLst>
                                          <p:attrName>style.visibility</p:attrName>
                                        </p:attrNameLst>
                                      </p:cBhvr>
                                      <p:to>
                                        <p:strVal val="visible"/>
                                      </p:to>
                                    </p:set>
                                    <p:anim calcmode="lin" valueType="num">
                                      <p:cBhvr>
                                        <p:cTn id="7" dur="1000" fill="hold"/>
                                        <p:tgtEl>
                                          <p:spTgt spid="646">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646">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648"/>
                                        </p:tgtEl>
                                        <p:attrNameLst>
                                          <p:attrName>style.visibility</p:attrName>
                                        </p:attrNameLst>
                                      </p:cBhvr>
                                      <p:to>
                                        <p:strVal val="visible"/>
                                      </p:to>
                                    </p:set>
                                    <p:anim calcmode="lin" valueType="num">
                                      <p:cBhvr>
                                        <p:cTn id="12" dur="1000" fill="hold"/>
                                        <p:tgtEl>
                                          <p:spTgt spid="648"/>
                                        </p:tgtEl>
                                        <p:attrNameLst>
                                          <p:attrName>ppt_x</p:attrName>
                                        </p:attrNameLst>
                                      </p:cBhvr>
                                      <p:tavLst>
                                        <p:tav tm="0">
                                          <p:val>
                                            <p:strVal val="#ppt_x"/>
                                          </p:val>
                                        </p:tav>
                                        <p:tav tm="100000">
                                          <p:val>
                                            <p:strVal val="#ppt_x"/>
                                          </p:val>
                                        </p:tav>
                                      </p:tavLst>
                                    </p:anim>
                                    <p:anim calcmode="lin" valueType="num">
                                      <p:cBhvr>
                                        <p:cTn id="13" dur="1000" fill="hold"/>
                                        <p:tgtEl>
                                          <p:spTgt spid="64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646">
                                            <p:txEl>
                                              <p:pRg st="3" end="3"/>
                                            </p:txEl>
                                          </p:spTgt>
                                        </p:tgtEl>
                                        <p:attrNameLst>
                                          <p:attrName>style.visibility</p:attrName>
                                        </p:attrNameLst>
                                      </p:cBhvr>
                                      <p:to>
                                        <p:strVal val="visible"/>
                                      </p:to>
                                    </p:set>
                                    <p:anim calcmode="lin" valueType="num">
                                      <p:cBhvr>
                                        <p:cTn id="17" dur="1000" fill="hold"/>
                                        <p:tgtEl>
                                          <p:spTgt spid="646">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6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646">
                                            <p:txEl>
                                              <p:pRg st="4" end="4"/>
                                            </p:txEl>
                                          </p:spTgt>
                                        </p:tgtEl>
                                        <p:attrNameLst>
                                          <p:attrName>style.visibility</p:attrName>
                                        </p:attrNameLst>
                                      </p:cBhvr>
                                      <p:to>
                                        <p:strVal val="visible"/>
                                      </p:to>
                                    </p:set>
                                    <p:anim calcmode="lin" valueType="num">
                                      <p:cBhvr>
                                        <p:cTn id="23" dur="1000" fill="hold"/>
                                        <p:tgtEl>
                                          <p:spTgt spid="646">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646">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nodeType="afterEffect" presetClass="entr" presetSubtype="4" presetID="2" grpId="3" fill="hold">
                                  <p:stCondLst>
                                    <p:cond delay="0"/>
                                  </p:stCondLst>
                                  <p:iterate type="el" backwards="0">
                                    <p:tmAbs val="0"/>
                                  </p:iterate>
                                  <p:childTnLst>
                                    <p:set>
                                      <p:cBhvr>
                                        <p:cTn id="27" fill="hold"/>
                                        <p:tgtEl>
                                          <p:spTgt spid="649"/>
                                        </p:tgtEl>
                                        <p:attrNameLst>
                                          <p:attrName>style.visibility</p:attrName>
                                        </p:attrNameLst>
                                      </p:cBhvr>
                                      <p:to>
                                        <p:strVal val="visible"/>
                                      </p:to>
                                    </p:set>
                                    <p:anim calcmode="lin" valueType="num">
                                      <p:cBhvr>
                                        <p:cTn id="28" dur="1000" fill="hold"/>
                                        <p:tgtEl>
                                          <p:spTgt spid="649"/>
                                        </p:tgtEl>
                                        <p:attrNameLst>
                                          <p:attrName>ppt_x</p:attrName>
                                        </p:attrNameLst>
                                      </p:cBhvr>
                                      <p:tavLst>
                                        <p:tav tm="0">
                                          <p:val>
                                            <p:strVal val="#ppt_x"/>
                                          </p:val>
                                        </p:tav>
                                        <p:tav tm="100000">
                                          <p:val>
                                            <p:strVal val="#ppt_x"/>
                                          </p:val>
                                        </p:tav>
                                      </p:tavLst>
                                    </p:anim>
                                    <p:anim calcmode="lin" valueType="num">
                                      <p:cBhvr>
                                        <p:cTn id="29" dur="1000" fill="hold"/>
                                        <p:tgtEl>
                                          <p:spTgt spid="649"/>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nodeType="afterEffect" presetClass="entr" presetSubtype="4" presetID="2" grpId="1" fill="hold">
                                  <p:stCondLst>
                                    <p:cond delay="0"/>
                                  </p:stCondLst>
                                  <p:iterate type="el" backwards="0">
                                    <p:tmAbs val="0"/>
                                  </p:iterate>
                                  <p:childTnLst>
                                    <p:set>
                                      <p:cBhvr>
                                        <p:cTn id="32" fill="hold"/>
                                        <p:tgtEl>
                                          <p:spTgt spid="646">
                                            <p:txEl>
                                              <p:pRg st="5" end="5"/>
                                            </p:txEl>
                                          </p:spTgt>
                                        </p:tgtEl>
                                        <p:attrNameLst>
                                          <p:attrName>style.visibility</p:attrName>
                                        </p:attrNameLst>
                                      </p:cBhvr>
                                      <p:to>
                                        <p:strVal val="visible"/>
                                      </p:to>
                                    </p:set>
                                    <p:anim calcmode="lin" valueType="num">
                                      <p:cBhvr>
                                        <p:cTn id="33" dur="1000" fill="hold"/>
                                        <p:tgtEl>
                                          <p:spTgt spid="64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8" grpId="2"/>
      <p:bldP build="whole" bldLvl="1" animBg="1" rev="0" advAuto="0" spid="649" grpId="3"/>
      <p:bldP build="p" bldLvl="5" animBg="1" rev="0" advAuto="0" spid="646" grpId="1"/>
    </p:bldLst>
  </p:timing>
</p:sld>
</file>

<file path=ppt/slides/slide1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1" name="Shape 65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652" name="Shape 65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Cases 1 and 2 show that given any odd integer, whether of the form                                                  for some integer m. </a:t>
            </a:r>
            <a:r>
              <a:rPr i="1" sz="2400"/>
              <a:t>[This is what we needed to show.]</a:t>
            </a:r>
          </a:p>
        </p:txBody>
      </p:sp>
      <p:sp>
        <p:nvSpPr>
          <p:cNvPr id="653" name="Shape 653"/>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grpSp>
        <p:nvGrpSpPr>
          <p:cNvPr id="656" name="Group 656"/>
          <p:cNvGrpSpPr/>
          <p:nvPr/>
        </p:nvGrpSpPr>
        <p:grpSpPr>
          <a:xfrm>
            <a:off x="1727200" y="1855787"/>
            <a:ext cx="4152900" cy="430213"/>
            <a:chOff x="0" y="0"/>
            <a:chExt cx="4152900" cy="430212"/>
          </a:xfrm>
        </p:grpSpPr>
        <p:pic>
          <p:nvPicPr>
            <p:cNvPr id="654" name="image.png"/>
            <p:cNvPicPr/>
            <p:nvPr/>
          </p:nvPicPr>
          <p:blipFill>
            <a:blip r:embed="rId2">
              <a:extLst/>
            </a:blip>
            <a:stretch>
              <a:fillRect/>
            </a:stretch>
          </p:blipFill>
          <p:spPr>
            <a:xfrm>
              <a:off x="0" y="49212"/>
              <a:ext cx="1362075" cy="311151"/>
            </a:xfrm>
            <a:prstGeom prst="rect">
              <a:avLst/>
            </a:prstGeom>
            <a:ln w="12700" cap="flat">
              <a:noFill/>
              <a:miter lim="400000"/>
            </a:ln>
            <a:effectLst/>
          </p:spPr>
        </p:pic>
        <p:pic>
          <p:nvPicPr>
            <p:cNvPr id="655" name="image.png"/>
            <p:cNvPicPr/>
            <p:nvPr/>
          </p:nvPicPr>
          <p:blipFill>
            <a:blip r:embed="rId3">
              <a:extLst/>
            </a:blip>
            <a:stretch>
              <a:fillRect/>
            </a:stretch>
          </p:blipFill>
          <p:spPr>
            <a:xfrm>
              <a:off x="1447800" y="0"/>
              <a:ext cx="2705100" cy="430213"/>
            </a:xfrm>
            <a:prstGeom prst="rect">
              <a:avLst/>
            </a:prstGeom>
            <a:ln w="12700" cap="flat">
              <a:noFill/>
              <a:miter lim="400000"/>
            </a:ln>
            <a:effectLst/>
          </p:spPr>
        </p:pic>
      </p:gr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400">
                <a:solidFill>
                  <a:srgbClr val="FFFFFF"/>
                </a:solidFill>
              </a:rPr>
              <a:t>Example 4 – </a:t>
            </a:r>
            <a:r>
              <a:rPr i="1" sz="3400">
                <a:solidFill>
                  <a:srgbClr val="FFFFFF"/>
                </a:solidFill>
              </a:rPr>
              <a:t>Disproof by Counterexample</a:t>
            </a:r>
          </a:p>
        </p:txBody>
      </p:sp>
      <p:sp>
        <p:nvSpPr>
          <p:cNvPr id="65" name="Shape 6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t>Disprove the following statement by finding a counterexample:</a:t>
            </a:r>
            <a:endParaRPr sz="2400"/>
          </a:p>
          <a:p>
            <a:pPr lvl="0" marL="0" indent="0">
              <a:tabLst>
                <a:tab pos="457200" algn="l"/>
                <a:tab pos="1371600" algn="l"/>
                <a:tab pos="1536700" algn="l"/>
              </a:tabLst>
              <a:defRPr sz="1800"/>
            </a:pPr>
            <a:r>
              <a:rPr sz="2400"/>
              <a:t>          </a:t>
            </a:r>
            <a:r>
              <a:rPr sz="2400">
                <a:latin typeface="Symbol"/>
                <a:ea typeface="Symbol"/>
                <a:cs typeface="Symbol"/>
                <a:sym typeface="Symbol"/>
              </a:rPr>
              <a:t>∀</a:t>
            </a:r>
            <a:r>
              <a:rPr sz="2400"/>
              <a:t> real numbers </a:t>
            </a:r>
            <a:r>
              <a:rPr i="1" sz="2400"/>
              <a:t>a</a:t>
            </a:r>
            <a:r>
              <a:rPr sz="2400"/>
              <a:t> and </a:t>
            </a:r>
            <a:r>
              <a:rPr i="1" sz="2400"/>
              <a:t>b</a:t>
            </a:r>
            <a:r>
              <a:rPr sz="2400"/>
              <a:t>, if </a:t>
            </a:r>
            <a:r>
              <a:rPr i="1" sz="2400"/>
              <a:t>a</a:t>
            </a:r>
            <a:r>
              <a:rPr baseline="30000" sz="2400"/>
              <a:t>2</a:t>
            </a:r>
            <a:r>
              <a:rPr sz="2400"/>
              <a:t> = </a:t>
            </a:r>
            <a:r>
              <a:rPr i="1" sz="2400"/>
              <a:t>b</a:t>
            </a:r>
            <a:r>
              <a:rPr baseline="30000" sz="2400"/>
              <a:t>2</a:t>
            </a:r>
            <a:r>
              <a:rPr sz="2400"/>
              <a:t> then </a:t>
            </a:r>
            <a:r>
              <a:rPr i="1" sz="2400"/>
              <a:t>a</a:t>
            </a:r>
            <a:r>
              <a:rPr sz="2400"/>
              <a:t> = </a:t>
            </a:r>
            <a:r>
              <a:rPr i="1" sz="2400"/>
              <a:t>b</a:t>
            </a:r>
            <a:r>
              <a:rPr sz="2400"/>
              <a:t>.</a:t>
            </a:r>
            <a:endParaRPr sz="2400"/>
          </a:p>
          <a:p>
            <a:pPr lvl="0" marL="0" indent="0">
              <a:tabLst>
                <a:tab pos="457200" algn="l"/>
                <a:tab pos="1371600" algn="l"/>
                <a:tab pos="1536700" algn="l"/>
              </a:tabLst>
              <a:defRPr sz="1800"/>
            </a:pPr>
            <a:endParaRPr sz="2400">
              <a:solidFill>
                <a:srgbClr val="00ADEE"/>
              </a:solidFill>
            </a:endParaRPr>
          </a:p>
          <a:p>
            <a:pPr lvl="0" marL="0" indent="0">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tabLst>
                <a:tab pos="457200" algn="l"/>
                <a:tab pos="1371600" algn="l"/>
                <a:tab pos="1536700" algn="l"/>
              </a:tabLst>
              <a:defRPr sz="1800"/>
            </a:pPr>
            <a:r>
              <a:rPr sz="2400"/>
              <a:t>To disprove this statement, you need to find real numbers </a:t>
            </a:r>
            <a:r>
              <a:rPr i="1" sz="2400"/>
              <a:t>a</a:t>
            </a:r>
            <a:r>
              <a:rPr sz="2400"/>
              <a:t> and </a:t>
            </a:r>
            <a:r>
              <a:rPr i="1" sz="2400"/>
              <a:t>b</a:t>
            </a:r>
            <a:r>
              <a:rPr sz="2400"/>
              <a:t> such that the hypothesis </a:t>
            </a:r>
            <a:r>
              <a:rPr i="1" sz="2400"/>
              <a:t>a</a:t>
            </a:r>
            <a:r>
              <a:rPr baseline="30000" sz="2400"/>
              <a:t>2</a:t>
            </a:r>
            <a:r>
              <a:rPr sz="2400"/>
              <a:t> = </a:t>
            </a:r>
            <a:r>
              <a:rPr i="1" sz="2400"/>
              <a:t>b</a:t>
            </a:r>
            <a:r>
              <a:rPr baseline="30000" sz="2400"/>
              <a:t>2</a:t>
            </a:r>
            <a:r>
              <a:rPr sz="2400"/>
              <a:t> is true and the conclusion </a:t>
            </a:r>
            <a:r>
              <a:rPr i="1" sz="2400"/>
              <a:t>a</a:t>
            </a:r>
            <a:r>
              <a:rPr sz="2400"/>
              <a:t> = </a:t>
            </a:r>
            <a:r>
              <a:rPr i="1" sz="2400"/>
              <a:t>b</a:t>
            </a:r>
            <a:r>
              <a:rPr sz="2400"/>
              <a:t> is false. </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r>
              <a:rPr sz="2400"/>
              <a:t>The fact that both positive and negative integers have positive squares helps in the search.</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5">
                                            <p:txEl>
                                              <p:pRg st="3" end="3"/>
                                            </p:txEl>
                                          </p:spTgt>
                                        </p:tgtEl>
                                        <p:attrNameLst>
                                          <p:attrName>style.visibility</p:attrName>
                                        </p:attrNameLst>
                                      </p:cBhvr>
                                      <p:to>
                                        <p:strVal val="visible"/>
                                      </p:to>
                                    </p:set>
                                    <p:anim calcmode="lin" valueType="num">
                                      <p:cBhvr>
                                        <p:cTn id="7" dur="1000" fill="hold"/>
                                        <p:tgtEl>
                                          <p:spTgt spid="65">
                                            <p:txEl>
                                              <p:pRg st="3" end="3"/>
                                            </p:txEl>
                                          </p:spTgt>
                                        </p:tgtEl>
                                        <p:attrNameLst>
                                          <p:attrName>ppt_x</p:attrName>
                                        </p:attrNameLst>
                                      </p:cBhvr>
                                      <p:tavLst>
                                        <p:tav tm="0">
                                          <p:val>
                                            <p:strVal val="#ppt_x"/>
                                          </p:val>
                                        </p:tav>
                                        <p:tav tm="100000">
                                          <p:val>
                                            <p:strVal val="#ppt_x"/>
                                          </p:val>
                                        </p:tav>
                                      </p:tavLst>
                                    </p:anim>
                                    <p:anim calcmode="lin" valueType="num">
                                      <p:cBhvr>
                                        <p:cTn id="8" dur="1000" fill="hold"/>
                                        <p:tgtEl>
                                          <p:spTgt spid="65">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65">
                                            <p:txEl>
                                              <p:pRg st="4" end="4"/>
                                            </p:txEl>
                                          </p:spTgt>
                                        </p:tgtEl>
                                        <p:attrNameLst>
                                          <p:attrName>style.visibility</p:attrName>
                                        </p:attrNameLst>
                                      </p:cBhvr>
                                      <p:to>
                                        <p:strVal val="visible"/>
                                      </p:to>
                                    </p:set>
                                    <p:anim calcmode="lin" valueType="num">
                                      <p:cBhvr>
                                        <p:cTn id="12" dur="1000" fill="hold"/>
                                        <p:tgtEl>
                                          <p:spTgt spid="65">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65">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65">
                                            <p:txEl>
                                              <p:pRg st="5" end="5"/>
                                            </p:txEl>
                                          </p:spTgt>
                                        </p:tgtEl>
                                        <p:attrNameLst>
                                          <p:attrName>style.visibility</p:attrName>
                                        </p:attrNameLst>
                                      </p:cBhvr>
                                      <p:to>
                                        <p:strVal val="visible"/>
                                      </p:to>
                                    </p:set>
                                    <p:anim calcmode="lin" valueType="num">
                                      <p:cBhvr>
                                        <p:cTn id="17" dur="1000" fill="hold"/>
                                        <p:tgtEl>
                                          <p:spTgt spid="65">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6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65">
                                            <p:txEl>
                                              <p:pRg st="6" end="6"/>
                                            </p:txEl>
                                          </p:spTgt>
                                        </p:tgtEl>
                                        <p:attrNameLst>
                                          <p:attrName>style.visibility</p:attrName>
                                        </p:attrNameLst>
                                      </p:cBhvr>
                                      <p:to>
                                        <p:strVal val="visible"/>
                                      </p:to>
                                    </p:set>
                                    <p:anim calcmode="lin" valueType="num">
                                      <p:cBhvr>
                                        <p:cTn id="23" dur="1000" fill="hold"/>
                                        <p:tgtEl>
                                          <p:spTgt spid="65">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6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5" grpId="1"/>
    </p:bldLst>
  </p:timing>
</p:sld>
</file>

<file path=ppt/slides/slide1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8" name="Shape 65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Representations of Integers</a:t>
            </a:r>
          </a:p>
        </p:txBody>
      </p:sp>
      <p:sp>
        <p:nvSpPr>
          <p:cNvPr id="659" name="Shape 65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Note that the result of Theorem 4.4.3 can also be written, “For any odd integer </a:t>
            </a:r>
            <a:r>
              <a:rPr i="1" sz="2400"/>
              <a:t>n</a:t>
            </a:r>
            <a:r>
              <a:rPr sz="2400"/>
              <a:t>, </a:t>
            </a:r>
            <a:r>
              <a:rPr i="1" sz="2400"/>
              <a:t>n</a:t>
            </a:r>
            <a:r>
              <a:rPr baseline="30000" sz="2400"/>
              <a:t>2</a:t>
            </a:r>
            <a:r>
              <a:rPr sz="2400"/>
              <a:t> </a:t>
            </a:r>
            <a:r>
              <a:rPr i="1" sz="2400"/>
              <a:t>mod</a:t>
            </a:r>
            <a:r>
              <a:rPr sz="2400"/>
              <a:t> 8 = 1.”</a:t>
            </a:r>
            <a:endParaRPr sz="2400"/>
          </a:p>
          <a:p>
            <a:pPr lvl="0" marL="0" indent="0">
              <a:defRPr sz="1800"/>
            </a:pPr>
            <a:endParaRPr sz="2400"/>
          </a:p>
          <a:p>
            <a:pPr lvl="0" marL="0" indent="0">
              <a:defRPr sz="1800"/>
            </a:pPr>
            <a:r>
              <a:rPr sz="2400"/>
              <a:t>In general, according to the quotient-remainder theorem, if an integer </a:t>
            </a:r>
            <a:r>
              <a:rPr i="1" sz="2400"/>
              <a:t>n </a:t>
            </a:r>
            <a:r>
              <a:rPr sz="2400"/>
              <a:t>is divided by an integer </a:t>
            </a:r>
            <a:r>
              <a:rPr i="1" sz="2400"/>
              <a:t>d</a:t>
            </a:r>
            <a:r>
              <a:rPr sz="2400"/>
              <a:t>, the possible remainders are 0, 1, 2, . . ., (</a:t>
            </a:r>
            <a:r>
              <a:rPr i="1" sz="2400"/>
              <a:t>d</a:t>
            </a:r>
            <a:r>
              <a:rPr sz="2400"/>
              <a:t> – 1).</a:t>
            </a:r>
            <a:endParaRPr sz="2400"/>
          </a:p>
          <a:p>
            <a:pPr lvl="0" marL="0" indent="0">
              <a:defRPr sz="1800"/>
            </a:pPr>
            <a:endParaRPr sz="2400"/>
          </a:p>
          <a:p>
            <a:pPr lvl="0" marL="0" indent="0">
              <a:defRPr sz="1800"/>
            </a:pPr>
            <a:r>
              <a:rPr sz="2400"/>
              <a:t>This implies that </a:t>
            </a:r>
            <a:r>
              <a:rPr i="1" sz="2400"/>
              <a:t>n</a:t>
            </a:r>
            <a:r>
              <a:rPr sz="2400"/>
              <a:t> can be written in one of the forms</a:t>
            </a:r>
            <a:br>
              <a:rPr sz="2400"/>
            </a:br>
            <a:r>
              <a:rPr sz="2400"/>
              <a:t>                                                            for some integer </a:t>
            </a:r>
            <a:r>
              <a:rPr i="1" sz="2400"/>
              <a:t>q.</a:t>
            </a:r>
          </a:p>
        </p:txBody>
      </p:sp>
      <p:pic>
        <p:nvPicPr>
          <p:cNvPr id="660" name="image.png"/>
          <p:cNvPicPr/>
          <p:nvPr/>
        </p:nvPicPr>
        <p:blipFill>
          <a:blip r:embed="rId2">
            <a:extLst/>
          </a:blip>
          <a:stretch>
            <a:fillRect/>
          </a:stretch>
        </p:blipFill>
        <p:spPr>
          <a:xfrm>
            <a:off x="520700" y="4743450"/>
            <a:ext cx="4976813" cy="361950"/>
          </a:xfrm>
          <a:prstGeom prst="rect">
            <a:avLst/>
          </a:prstGeom>
          <a:ln w="12700">
            <a:miter lim="400000"/>
          </a:ln>
        </p:spPr>
      </p:pic>
    </p:spTree>
  </p:cSld>
  <p:clrMapOvr>
    <a:masterClrMapping/>
  </p:clrMapOvr>
  <p:transition spd="med" advClick="1"/>
</p:sld>
</file>

<file path=ppt/slides/slide1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2" name="Shape 66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Representations of Integers</a:t>
            </a:r>
          </a:p>
        </p:txBody>
      </p:sp>
      <p:sp>
        <p:nvSpPr>
          <p:cNvPr id="663" name="Shape 66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Many properties of integers can be obtained by giving </a:t>
            </a:r>
            <a:r>
              <a:rPr i="1" sz="2400"/>
              <a:t>d</a:t>
            </a:r>
            <a:r>
              <a:rPr sz="2400"/>
              <a:t> a variety of different values and analyzing the cases that</a:t>
            </a:r>
            <a:br>
              <a:rPr sz="2400"/>
            </a:br>
            <a:r>
              <a:rPr sz="2400"/>
              <a:t>result.</a:t>
            </a:r>
          </a:p>
        </p:txBody>
      </p:sp>
    </p:spTree>
  </p:cSld>
  <p:clrMapOvr>
    <a:masterClrMapping/>
  </p:clrMapOvr>
  <p:transition spd="med" advClick="1"/>
</p:sld>
</file>

<file path=ppt/slides/slide1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5" name="Shape 665"/>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4000">
                <a:solidFill>
                  <a:srgbClr val="00ADEE"/>
                </a:solidFill>
              </a:defRPr>
            </a:lvl1pPr>
          </a:lstStyle>
          <a:p>
            <a:pPr lvl="0">
              <a:defRPr sz="1800">
                <a:solidFill>
                  <a:srgbClr val="000000"/>
                </a:solidFill>
              </a:defRPr>
            </a:pPr>
            <a:r>
              <a:rPr sz="4000">
                <a:solidFill>
                  <a:srgbClr val="00ADEE"/>
                </a:solidFill>
              </a:rPr>
              <a:t>Absolute Value and the Triangle Inequality</a:t>
            </a:r>
          </a:p>
        </p:txBody>
      </p:sp>
    </p:spTree>
  </p:cSld>
  <p:clrMapOvr>
    <a:masterClrMapping/>
  </p:clrMapOvr>
  <p:transition spd="med" advClick="1"/>
</p:sld>
</file>

<file path=ppt/slides/slide1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7" name="Shape 66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2400"/>
              <a:t>The triangle inequality is one of the most important results involving absolute value. It has applications in many areas of mathematics.</a:t>
            </a:r>
          </a:p>
        </p:txBody>
      </p:sp>
      <p:pic>
        <p:nvPicPr>
          <p:cNvPr id="668" name="image.png"/>
          <p:cNvPicPr/>
          <p:nvPr/>
        </p:nvPicPr>
        <p:blipFill>
          <a:blip r:embed="rId2">
            <a:extLst/>
          </a:blip>
          <a:stretch>
            <a:fillRect/>
          </a:stretch>
        </p:blipFill>
        <p:spPr>
          <a:xfrm>
            <a:off x="533400" y="2808287"/>
            <a:ext cx="8072438" cy="1763713"/>
          </a:xfrm>
          <a:prstGeom prst="rect">
            <a:avLst/>
          </a:prstGeom>
          <a:ln w="12700">
            <a:miter lim="400000"/>
          </a:ln>
        </p:spPr>
      </p:pic>
      <p:sp>
        <p:nvSpPr>
          <p:cNvPr id="669" name="Shape 669"/>
          <p:cNvSpPr/>
          <p:nvPr/>
        </p:nvSpPr>
        <p:spPr>
          <a:xfrm>
            <a:off x="317500" y="494535"/>
            <a:ext cx="8229600" cy="56033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300">
                <a:solidFill>
                  <a:srgbClr val="FFFFFF"/>
                </a:solidFill>
              </a:defRPr>
            </a:lvl1pPr>
          </a:lstStyle>
          <a:p>
            <a:pPr lvl="0">
              <a:defRPr sz="1800">
                <a:solidFill>
                  <a:srgbClr val="000000"/>
                </a:solidFill>
              </a:defRPr>
            </a:pPr>
            <a:r>
              <a:rPr sz="3300">
                <a:solidFill>
                  <a:srgbClr val="FFFFFF"/>
                </a:solidFill>
              </a:rPr>
              <a:t>Absolute Value and the Triangle Inequality</a:t>
            </a:r>
          </a:p>
        </p:txBody>
      </p:sp>
    </p:spTree>
  </p:cSld>
  <p:clrMapOvr>
    <a:masterClrMapping/>
  </p:clrMapOvr>
  <p:transition spd="med" advClick="1"/>
</p:sld>
</file>

<file path=ppt/slides/slide1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1" name="Shape 67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A </a:t>
            </a:r>
            <a:r>
              <a:rPr sz="2400">
                <a:latin typeface="Arial Bold"/>
                <a:ea typeface="Arial Bold"/>
                <a:cs typeface="Arial Bold"/>
                <a:sym typeface="Arial Bold"/>
              </a:rPr>
              <a:t>lemma </a:t>
            </a:r>
            <a:r>
              <a:rPr sz="2400"/>
              <a:t>is a statement that does not have much intrinsic interest but is helpful in deriving other results.</a:t>
            </a:r>
          </a:p>
        </p:txBody>
      </p:sp>
      <p:pic>
        <p:nvPicPr>
          <p:cNvPr id="672" name="image.png"/>
          <p:cNvPicPr/>
          <p:nvPr/>
        </p:nvPicPr>
        <p:blipFill>
          <a:blip r:embed="rId2">
            <a:extLst/>
          </a:blip>
          <a:stretch>
            <a:fillRect/>
          </a:stretch>
        </p:blipFill>
        <p:spPr>
          <a:xfrm>
            <a:off x="533400" y="2808287"/>
            <a:ext cx="8039100" cy="925513"/>
          </a:xfrm>
          <a:prstGeom prst="rect">
            <a:avLst/>
          </a:prstGeom>
          <a:ln w="12700">
            <a:miter lim="400000"/>
          </a:ln>
        </p:spPr>
      </p:pic>
      <p:pic>
        <p:nvPicPr>
          <p:cNvPr id="673" name="image.png"/>
          <p:cNvPicPr/>
          <p:nvPr/>
        </p:nvPicPr>
        <p:blipFill>
          <a:blip r:embed="rId3">
            <a:extLst/>
          </a:blip>
          <a:stretch>
            <a:fillRect/>
          </a:stretch>
        </p:blipFill>
        <p:spPr>
          <a:xfrm>
            <a:off x="533400" y="4565650"/>
            <a:ext cx="8067675" cy="920750"/>
          </a:xfrm>
          <a:prstGeom prst="rect">
            <a:avLst/>
          </a:prstGeom>
          <a:ln w="12700">
            <a:miter lim="400000"/>
          </a:ln>
        </p:spPr>
      </p:pic>
      <p:sp>
        <p:nvSpPr>
          <p:cNvPr id="674" name="Shape 674"/>
          <p:cNvSpPr/>
          <p:nvPr/>
        </p:nvSpPr>
        <p:spPr>
          <a:xfrm>
            <a:off x="317500" y="494535"/>
            <a:ext cx="8229600" cy="56033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300">
                <a:solidFill>
                  <a:srgbClr val="FFFFFF"/>
                </a:solidFill>
              </a:defRPr>
            </a:lvl1pPr>
          </a:lstStyle>
          <a:p>
            <a:pPr lvl="0">
              <a:defRPr sz="1800">
                <a:solidFill>
                  <a:srgbClr val="000000"/>
                </a:solidFill>
              </a:defRPr>
            </a:pPr>
            <a:r>
              <a:rPr sz="3300">
                <a:solidFill>
                  <a:srgbClr val="FFFFFF"/>
                </a:solidFill>
              </a:rPr>
              <a:t>Absolute Value and the Triangle Inequality</a:t>
            </a:r>
          </a:p>
        </p:txBody>
      </p:sp>
    </p:spTree>
  </p:cSld>
  <p:clrMapOvr>
    <a:masterClrMapping/>
  </p:clrMapOvr>
  <p:transition spd="med" advClick="1"/>
</p:sld>
</file>

<file path=ppt/slides/slide1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6" name="Shape 67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2400"/>
              <a:t>Lemmas 4.4.4 and 4.4.5 now provide a basis for proving the triangle inequality.</a:t>
            </a:r>
          </a:p>
        </p:txBody>
      </p:sp>
      <p:pic>
        <p:nvPicPr>
          <p:cNvPr id="677" name="image.png"/>
          <p:cNvPicPr/>
          <p:nvPr/>
        </p:nvPicPr>
        <p:blipFill>
          <a:blip r:embed="rId2">
            <a:extLst/>
          </a:blip>
          <a:stretch>
            <a:fillRect/>
          </a:stretch>
        </p:blipFill>
        <p:spPr>
          <a:xfrm>
            <a:off x="533400" y="2590800"/>
            <a:ext cx="8086725" cy="987425"/>
          </a:xfrm>
          <a:prstGeom prst="rect">
            <a:avLst/>
          </a:prstGeom>
          <a:ln w="12700">
            <a:miter lim="400000"/>
          </a:ln>
        </p:spPr>
      </p:pic>
      <p:sp>
        <p:nvSpPr>
          <p:cNvPr id="678" name="Shape 678"/>
          <p:cNvSpPr/>
          <p:nvPr/>
        </p:nvSpPr>
        <p:spPr>
          <a:xfrm>
            <a:off x="317500" y="494535"/>
            <a:ext cx="8229600" cy="56033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300">
                <a:solidFill>
                  <a:srgbClr val="FFFFFF"/>
                </a:solidFill>
              </a:defRPr>
            </a:lvl1pPr>
          </a:lstStyle>
          <a:p>
            <a:pPr lvl="0">
              <a:defRPr sz="1800">
                <a:solidFill>
                  <a:srgbClr val="000000"/>
                </a:solidFill>
              </a:defRPr>
            </a:pPr>
            <a:r>
              <a:rPr sz="3300">
                <a:solidFill>
                  <a:srgbClr val="FFFFFF"/>
                </a:solidFill>
              </a:rPr>
              <a:t>Absolute Value and the Triangle Inequality</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4 – </a:t>
            </a:r>
            <a:r>
              <a:rPr i="1" sz="4000">
                <a:solidFill>
                  <a:srgbClr val="FFFFFF"/>
                </a:solidFill>
              </a:rPr>
              <a:t>Solution</a:t>
            </a:r>
          </a:p>
        </p:txBody>
      </p:sp>
      <p:sp>
        <p:nvSpPr>
          <p:cNvPr id="68" name="Shape 6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2400"/>
              <a:t>If you flip through some possibilities in your mind, you will quickly see that 1 and –1 will work (or 2 and –2, or 0.5 and –0.5, and so forth).</a:t>
            </a:r>
          </a:p>
        </p:txBody>
      </p:sp>
      <p:sp>
        <p:nvSpPr>
          <p:cNvPr id="69" name="Shape 69"/>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70" name="image.png"/>
          <p:cNvPicPr/>
          <p:nvPr/>
        </p:nvPicPr>
        <p:blipFill>
          <a:blip r:embed="rId2">
            <a:extLst/>
          </a:blip>
          <a:stretch>
            <a:fillRect/>
          </a:stretch>
        </p:blipFill>
        <p:spPr>
          <a:xfrm>
            <a:off x="546100" y="3124200"/>
            <a:ext cx="8064500" cy="1270000"/>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nvSpPr>
        <p:spPr>
          <a:xfrm>
            <a:off x="1326549" y="3276600"/>
            <a:ext cx="6795702" cy="6463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Proving Universal Statements</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Proving Universal Statements</a:t>
            </a:r>
          </a:p>
        </p:txBody>
      </p:sp>
      <p:sp>
        <p:nvSpPr>
          <p:cNvPr id="75" name="Shape 7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The vast majority of mathematical statements to be proved are universal. In discussing how to prove such statements, it is helpful to imagine them in a standard form:</a:t>
            </a:r>
            <a:br>
              <a:rPr sz="2400"/>
            </a:br>
            <a:endParaRPr sz="2400"/>
          </a:p>
          <a:p>
            <a:pPr lvl="0" marL="0" indent="0">
              <a:defRPr sz="1800"/>
            </a:pPr>
            <a:r>
              <a:rPr sz="2400"/>
              <a:t>                          </a:t>
            </a:r>
            <a:r>
              <a:rPr sz="2400">
                <a:latin typeface="Symbol"/>
                <a:ea typeface="Symbol"/>
                <a:cs typeface="Symbol"/>
                <a:sym typeface="Symbol"/>
              </a:rPr>
              <a:t>∀</a:t>
            </a:r>
            <a:r>
              <a:rPr i="1" sz="2400"/>
              <a:t>x</a:t>
            </a:r>
            <a:r>
              <a:rPr sz="2400"/>
              <a:t> </a:t>
            </a:r>
            <a:r>
              <a:rPr sz="2400">
                <a:latin typeface="Symbol"/>
                <a:ea typeface="Symbol"/>
                <a:cs typeface="Symbol"/>
                <a:sym typeface="Symbol"/>
              </a:rPr>
              <a:t>∈</a:t>
            </a:r>
            <a:r>
              <a:rPr sz="2400"/>
              <a:t> </a:t>
            </a:r>
            <a:r>
              <a:rPr i="1" sz="2400"/>
              <a:t>D</a:t>
            </a:r>
            <a:r>
              <a:rPr sz="2400"/>
              <a:t>, if </a:t>
            </a:r>
            <a:r>
              <a:rPr i="1" sz="2400"/>
              <a:t>P</a:t>
            </a:r>
            <a:r>
              <a:rPr sz="2400"/>
              <a:t>(</a:t>
            </a:r>
            <a:r>
              <a:rPr i="1" sz="2400"/>
              <a:t>x</a:t>
            </a:r>
            <a:r>
              <a:rPr sz="2400"/>
              <a:t>) then </a:t>
            </a:r>
            <a:r>
              <a:rPr i="1" sz="2400"/>
              <a:t>Q</a:t>
            </a:r>
            <a:r>
              <a:rPr sz="2400"/>
              <a:t>(</a:t>
            </a:r>
            <a:r>
              <a:rPr i="1" sz="2400"/>
              <a:t>x</a:t>
            </a:r>
            <a:r>
              <a:rPr sz="2400"/>
              <a:t>).</a:t>
            </a:r>
            <a:endParaRPr sz="2400"/>
          </a:p>
          <a:p>
            <a:pPr lvl="0" marL="0" indent="0">
              <a:defRPr sz="1800"/>
            </a:pPr>
            <a:endParaRPr sz="2400"/>
          </a:p>
          <a:p>
            <a:pPr lvl="0" marL="0" indent="0">
              <a:defRPr sz="1800"/>
            </a:pPr>
            <a:r>
              <a:rPr sz="2400"/>
              <a:t>When </a:t>
            </a:r>
            <a:r>
              <a:rPr i="1" sz="2400"/>
              <a:t>D</a:t>
            </a:r>
            <a:r>
              <a:rPr sz="2400"/>
              <a:t> is finite or when only a finite number of elements satisfy </a:t>
            </a:r>
            <a:r>
              <a:rPr i="1" sz="2400"/>
              <a:t>P</a:t>
            </a:r>
            <a:r>
              <a:rPr sz="2400"/>
              <a:t>(</a:t>
            </a:r>
            <a:r>
              <a:rPr i="1" sz="2400"/>
              <a:t>x</a:t>
            </a:r>
            <a:r>
              <a:rPr sz="2400"/>
              <a:t>), such a statement can be proved by the </a:t>
            </a:r>
            <a:r>
              <a:rPr sz="2400">
                <a:solidFill>
                  <a:srgbClr val="FF2600"/>
                </a:solidFill>
              </a:rPr>
              <a:t>method of exhaustion.</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solidFill>
                  <a:srgbClr val="FFFFFF"/>
                </a:solidFill>
              </a:rPr>
              <a:t>Example: </a:t>
            </a:r>
            <a:r>
              <a:rPr i="1" sz="3600">
                <a:solidFill>
                  <a:srgbClr val="FFFFFF"/>
                </a:solidFill>
              </a:rPr>
              <a:t>The Method of Exhaustion</a:t>
            </a:r>
          </a:p>
        </p:txBody>
      </p:sp>
      <p:sp>
        <p:nvSpPr>
          <p:cNvPr id="78" name="Shape 7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t>Use the method of exhaustion to prove the following statement:</a:t>
            </a:r>
            <a:endParaRPr sz="2400"/>
          </a:p>
          <a:p>
            <a:pPr lvl="0" marL="0" indent="0">
              <a:tabLst>
                <a:tab pos="457200" algn="l"/>
                <a:tab pos="1371600" algn="l"/>
                <a:tab pos="1536700" algn="l"/>
              </a:tabLst>
              <a:defRPr sz="1800"/>
            </a:pPr>
            <a:br>
              <a:rPr sz="2400"/>
            </a:br>
            <a:r>
              <a:rPr sz="2400"/>
              <a:t>    </a:t>
            </a:r>
            <a:r>
              <a:rPr sz="2400">
                <a:latin typeface="Symbol"/>
                <a:ea typeface="Symbol"/>
                <a:cs typeface="Symbol"/>
                <a:sym typeface="Symbol"/>
              </a:rPr>
              <a:t>∀</a:t>
            </a:r>
            <a:r>
              <a:rPr i="1" sz="2400"/>
              <a:t>n</a:t>
            </a:r>
            <a:r>
              <a:rPr sz="2400"/>
              <a:t> ∈ </a:t>
            </a:r>
            <a:r>
              <a:rPr b="1" i="1" sz="2400"/>
              <a:t>Z</a:t>
            </a:r>
            <a:r>
              <a:rPr sz="2400"/>
              <a:t>, if </a:t>
            </a:r>
            <a:r>
              <a:rPr i="1" sz="2400"/>
              <a:t>n</a:t>
            </a:r>
            <a:r>
              <a:rPr sz="2400"/>
              <a:t> is even and 4 ≤ </a:t>
            </a:r>
            <a:r>
              <a:rPr i="1" sz="2400"/>
              <a:t>n</a:t>
            </a:r>
            <a:r>
              <a:rPr sz="2400"/>
              <a:t> ≤ 26, then </a:t>
            </a:r>
            <a:r>
              <a:rPr i="1" sz="2400"/>
              <a:t>n</a:t>
            </a:r>
            <a:r>
              <a:rPr sz="2400"/>
              <a:t> can be written </a:t>
            </a:r>
            <a:br>
              <a:rPr sz="2400"/>
            </a:br>
            <a:r>
              <a:rPr sz="2400"/>
              <a:t>    as a sum of two prime numbers.</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r>
              <a:rPr sz="2400">
                <a:solidFill>
                  <a:srgbClr val="00ADEE"/>
                </a:solidFill>
              </a:rPr>
              <a:t>Solution:</a:t>
            </a:r>
          </a:p>
        </p:txBody>
      </p:sp>
      <p:pic>
        <p:nvPicPr>
          <p:cNvPr id="79" name="image.png"/>
          <p:cNvPicPr/>
          <p:nvPr/>
        </p:nvPicPr>
        <p:blipFill>
          <a:blip r:embed="rId2">
            <a:extLst/>
          </a:blip>
          <a:stretch>
            <a:fillRect/>
          </a:stretch>
        </p:blipFill>
        <p:spPr>
          <a:xfrm>
            <a:off x="1752600" y="4495800"/>
            <a:ext cx="5829300" cy="231775"/>
          </a:xfrm>
          <a:prstGeom prst="rect">
            <a:avLst/>
          </a:prstGeom>
          <a:ln w="12700">
            <a:miter lim="400000"/>
          </a:ln>
        </p:spPr>
      </p:pic>
      <p:pic>
        <p:nvPicPr>
          <p:cNvPr id="80" name="image.png"/>
          <p:cNvPicPr/>
          <p:nvPr/>
        </p:nvPicPr>
        <p:blipFill>
          <a:blip r:embed="rId3">
            <a:extLst/>
          </a:blip>
          <a:stretch>
            <a:fillRect/>
          </a:stretch>
        </p:blipFill>
        <p:spPr>
          <a:xfrm>
            <a:off x="1676400" y="5181600"/>
            <a:ext cx="6069013" cy="231775"/>
          </a:xfrm>
          <a:prstGeom prst="rect">
            <a:avLst/>
          </a:prstGeom>
          <a:ln w="12700">
            <a:miter lim="400000"/>
          </a:ln>
        </p:spPr>
      </p:pic>
      <p:pic>
        <p:nvPicPr>
          <p:cNvPr id="81" name="image.png"/>
          <p:cNvPicPr/>
          <p:nvPr/>
        </p:nvPicPr>
        <p:blipFill>
          <a:blip r:embed="rId4">
            <a:extLst/>
          </a:blip>
          <a:stretch>
            <a:fillRect/>
          </a:stretch>
        </p:blipFill>
        <p:spPr>
          <a:xfrm>
            <a:off x="1685925" y="5838825"/>
            <a:ext cx="6086475" cy="25717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78"/>
                                        </p:tgtEl>
                                        <p:attrNameLst>
                                          <p:attrName>style.visibility</p:attrName>
                                        </p:attrNameLst>
                                      </p:cBhvr>
                                      <p:to>
                                        <p:strVal val="visible"/>
                                      </p:to>
                                    </p:set>
                                    <p:anim calcmode="lin" valueType="num">
                                      <p:cBhvr>
                                        <p:cTn id="7" dur="1000" fill="hold"/>
                                        <p:tgtEl>
                                          <p:spTgt spid="78"/>
                                        </p:tgtEl>
                                        <p:attrNameLst>
                                          <p:attrName>ppt_x</p:attrName>
                                        </p:attrNameLst>
                                      </p:cBhvr>
                                      <p:tavLst>
                                        <p:tav tm="0">
                                          <p:val>
                                            <p:strVal val="#ppt_x"/>
                                          </p:val>
                                        </p:tav>
                                        <p:tav tm="100000">
                                          <p:val>
                                            <p:strVal val="#ppt_x"/>
                                          </p:val>
                                        </p:tav>
                                      </p:tavLst>
                                    </p:anim>
                                    <p:anim calcmode="lin" valueType="num">
                                      <p:cBhvr>
                                        <p:cTn id="8" dur="1000" fill="hold"/>
                                        <p:tgtEl>
                                          <p:spTgt spid="7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79"/>
                                        </p:tgtEl>
                                        <p:attrNameLst>
                                          <p:attrName>style.visibility</p:attrName>
                                        </p:attrNameLst>
                                      </p:cBhvr>
                                      <p:to>
                                        <p:strVal val="visible"/>
                                      </p:to>
                                    </p:se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3" fill="hold">
                                  <p:stCondLst>
                                    <p:cond delay="0"/>
                                  </p:stCondLst>
                                  <p:iterate type="el" backwards="0">
                                    <p:tmAbs val="0"/>
                                  </p:iterate>
                                  <p:childTnLst>
                                    <p:set>
                                      <p:cBhvr>
                                        <p:cTn id="17" fill="hold"/>
                                        <p:tgtEl>
                                          <p:spTgt spid="80"/>
                                        </p:tgtEl>
                                        <p:attrNameLst>
                                          <p:attrName>style.visibility</p:attrName>
                                        </p:attrNameLst>
                                      </p:cBhvr>
                                      <p:to>
                                        <p:strVal val="visible"/>
                                      </p:to>
                                    </p:set>
                                    <p:anim calcmode="lin" valueType="num">
                                      <p:cBhvr>
                                        <p:cTn id="18" dur="1000" fill="hold"/>
                                        <p:tgtEl>
                                          <p:spTgt spid="80"/>
                                        </p:tgtEl>
                                        <p:attrNameLst>
                                          <p:attrName>ppt_x</p:attrName>
                                        </p:attrNameLst>
                                      </p:cBhvr>
                                      <p:tavLst>
                                        <p:tav tm="0">
                                          <p:val>
                                            <p:strVal val="#ppt_x"/>
                                          </p:val>
                                        </p:tav>
                                        <p:tav tm="100000">
                                          <p:val>
                                            <p:strVal val="#ppt_x"/>
                                          </p:val>
                                        </p:tav>
                                      </p:tavLst>
                                    </p:anim>
                                    <p:anim calcmode="lin" valueType="num">
                                      <p:cBhvr>
                                        <p:cTn id="19" dur="10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4" presetID="2" grpId="4" fill="hold">
                                  <p:stCondLst>
                                    <p:cond delay="0"/>
                                  </p:stCondLst>
                                  <p:iterate type="el" backwards="0">
                                    <p:tmAbs val="0"/>
                                  </p:iterate>
                                  <p:childTnLst>
                                    <p:set>
                                      <p:cBhvr>
                                        <p:cTn id="23" fill="hold"/>
                                        <p:tgtEl>
                                          <p:spTgt spid="81"/>
                                        </p:tgtEl>
                                        <p:attrNameLst>
                                          <p:attrName>style.visibility</p:attrName>
                                        </p:attrNameLst>
                                      </p:cBhvr>
                                      <p:to>
                                        <p:strVal val="visible"/>
                                      </p:to>
                                    </p:set>
                                    <p:anim calcmode="lin" valueType="num">
                                      <p:cBhvr>
                                        <p:cTn id="24" dur="1000" fill="hold"/>
                                        <p:tgtEl>
                                          <p:spTgt spid="81"/>
                                        </p:tgtEl>
                                        <p:attrNameLst>
                                          <p:attrName>ppt_x</p:attrName>
                                        </p:attrNameLst>
                                      </p:cBhvr>
                                      <p:tavLst>
                                        <p:tav tm="0">
                                          <p:val>
                                            <p:strVal val="#ppt_x"/>
                                          </p:val>
                                        </p:tav>
                                        <p:tav tm="100000">
                                          <p:val>
                                            <p:strVal val="#ppt_x"/>
                                          </p:val>
                                        </p:tav>
                                      </p:tavLst>
                                    </p:anim>
                                    <p:anim calcmode="lin" valueType="num">
                                      <p:cBhvr>
                                        <p:cTn id="25" dur="10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 grpId="4"/>
      <p:bldP build="whole" bldLvl="1" animBg="1" rev="0" advAuto="0" spid="79" grpId="2"/>
      <p:bldP build="whole" bldLvl="1" animBg="1" rev="0" advAuto="0" spid="80" grpId="3"/>
      <p:bldP build="whole" bldLvl="1" animBg="1" rev="0" advAuto="0" spid="78"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 name="Shape 19"/>
          <p:cNvSpPr/>
          <p:nvPr/>
        </p:nvSpPr>
        <p:spPr>
          <a:xfrm>
            <a:off x="2133600" y="6248400"/>
            <a:ext cx="5486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000"/>
              </a:spcBef>
            </a:pPr>
            <a:r>
              <a:rPr sz="1400"/>
              <a:t>Copyright © Cengage Learning. All rights reserved.</a:t>
            </a:r>
            <a:r>
              <a:t> </a:t>
            </a:r>
          </a:p>
        </p:txBody>
      </p:sp>
      <p:sp>
        <p:nvSpPr>
          <p:cNvPr id="20" name="Shape 20"/>
          <p:cNvSpPr/>
          <p:nvPr/>
        </p:nvSpPr>
        <p:spPr>
          <a:xfrm>
            <a:off x="2209800" y="2514600"/>
            <a:ext cx="6337300" cy="11432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16669E"/>
                </a:solidFill>
              </a:defRPr>
            </a:lvl1pPr>
          </a:lstStyle>
          <a:p>
            <a:pPr lvl="0">
              <a:defRPr sz="1800">
                <a:solidFill>
                  <a:srgbClr val="000000"/>
                </a:solidFill>
              </a:defRPr>
            </a:pPr>
            <a:r>
              <a:rPr sz="3600">
                <a:solidFill>
                  <a:srgbClr val="16669E"/>
                </a:solidFill>
              </a:rPr>
              <a:t>Direct Proof and Counterexample I:Introduction</a:t>
            </a:r>
          </a:p>
        </p:txBody>
      </p:sp>
      <p:grpSp>
        <p:nvGrpSpPr>
          <p:cNvPr id="23" name="Group 23"/>
          <p:cNvGrpSpPr/>
          <p:nvPr/>
        </p:nvGrpSpPr>
        <p:grpSpPr>
          <a:xfrm>
            <a:off x="279399" y="2209799"/>
            <a:ext cx="8534402" cy="1600202"/>
            <a:chOff x="0" y="0"/>
            <a:chExt cx="8534400" cy="1600200"/>
          </a:xfrm>
        </p:grpSpPr>
        <p:sp>
          <p:nvSpPr>
            <p:cNvPr id="21" name="Shape 21"/>
            <p:cNvSpPr/>
            <p:nvPr/>
          </p:nvSpPr>
          <p:spPr>
            <a:xfrm>
              <a:off x="1447800" y="304800"/>
              <a:ext cx="7086601" cy="1295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8" y="0"/>
                  </a:moveTo>
                  <a:lnTo>
                    <a:pt x="21600" y="0"/>
                  </a:lnTo>
                  <a:lnTo>
                    <a:pt x="21600" y="18000"/>
                  </a:lnTo>
                  <a:cubicBezTo>
                    <a:pt x="21600" y="19988"/>
                    <a:pt x="21305" y="21600"/>
                    <a:pt x="20942" y="21600"/>
                  </a:cubicBezTo>
                  <a:lnTo>
                    <a:pt x="0" y="21600"/>
                  </a:lnTo>
                  <a:lnTo>
                    <a:pt x="0" y="3600"/>
                  </a:lnTo>
                  <a:cubicBezTo>
                    <a:pt x="0" y="1612"/>
                    <a:pt x="295" y="0"/>
                    <a:pt x="658" y="0"/>
                  </a:cubicBezTo>
                  <a:close/>
                </a:path>
              </a:pathLst>
            </a:custGeom>
            <a:noFill/>
            <a:ln w="57150" cap="flat">
              <a:solidFill>
                <a:srgbClr val="CBDB2B"/>
              </a:solidFill>
              <a:prstDash val="solid"/>
              <a:round/>
            </a:ln>
            <a:effectLst/>
          </p:spPr>
          <p:txBody>
            <a:bodyPr wrap="square" lIns="0" tIns="0" rIns="0" bIns="0" numCol="1" anchor="ctr">
              <a:noAutofit/>
            </a:bodyPr>
            <a:lstStyle/>
            <a:p>
              <a:pPr lvl="0"/>
            </a:p>
          </p:txBody>
        </p:sp>
        <p:sp>
          <p:nvSpPr>
            <p:cNvPr id="22" name="Shape 22"/>
            <p:cNvSpPr/>
            <p:nvPr/>
          </p:nvSpPr>
          <p:spPr>
            <a:xfrm>
              <a:off x="-1" y="-1"/>
              <a:ext cx="2438401" cy="609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0" y="0"/>
                  </a:moveTo>
                  <a:lnTo>
                    <a:pt x="21600" y="0"/>
                  </a:lnTo>
                  <a:lnTo>
                    <a:pt x="21600" y="18000"/>
                  </a:lnTo>
                  <a:cubicBezTo>
                    <a:pt x="21600" y="19988"/>
                    <a:pt x="21197" y="21600"/>
                    <a:pt x="20700" y="21600"/>
                  </a:cubicBezTo>
                  <a:lnTo>
                    <a:pt x="0" y="21600"/>
                  </a:lnTo>
                  <a:lnTo>
                    <a:pt x="0" y="3600"/>
                  </a:lnTo>
                  <a:cubicBezTo>
                    <a:pt x="0" y="1612"/>
                    <a:pt x="403" y="0"/>
                    <a:pt x="900" y="0"/>
                  </a:cubicBezTo>
                  <a:close/>
                </a:path>
              </a:pathLst>
            </a:custGeom>
            <a:solidFill>
              <a:srgbClr val="16669E"/>
            </a:solidFill>
            <a:ln w="12700" cap="flat">
              <a:noFill/>
              <a:miter lim="400000"/>
            </a:ln>
            <a:effectLst/>
          </p:spPr>
          <p:txBody>
            <a:bodyPr wrap="square" lIns="0" tIns="0" rIns="0" bIns="0" numCol="1" anchor="ctr">
              <a:noAutofit/>
            </a:bodyPr>
            <a:lstStyle/>
            <a:p>
              <a:pPr lvl="0"/>
            </a:p>
          </p:txBody>
        </p:sp>
      </p:grpSp>
      <p:sp>
        <p:nvSpPr>
          <p:cNvPr id="24" name="Shape 24"/>
          <p:cNvSpPr/>
          <p:nvPr/>
        </p:nvSpPr>
        <p:spPr>
          <a:xfrm>
            <a:off x="385762" y="2268537"/>
            <a:ext cx="2122585" cy="4743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600">
                <a:solidFill>
                  <a:srgbClr val="FFFFFF"/>
                </a:solidFill>
                <a:latin typeface="Arial Bold"/>
                <a:ea typeface="Arial Bold"/>
                <a:cs typeface="Arial Bold"/>
                <a:sym typeface="Arial Bold"/>
              </a:defRPr>
            </a:lvl1pPr>
          </a:lstStyle>
          <a:p>
            <a:pPr lvl="0">
              <a:defRPr sz="1800">
                <a:solidFill>
                  <a:srgbClr val="000000"/>
                </a:solidFill>
              </a:defRPr>
            </a:pPr>
            <a:r>
              <a:rPr sz="2600">
                <a:solidFill>
                  <a:srgbClr val="FFFFFF"/>
                </a:solidFill>
              </a:rPr>
              <a:t>SECTION 4.1</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Proving Universal Statements</a:t>
            </a:r>
          </a:p>
        </p:txBody>
      </p:sp>
      <p:sp>
        <p:nvSpPr>
          <p:cNvPr id="84" name="Shape 8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Most powerful technique for proving a universal statement is one that works regardless of the size of the domain over which the statement is quantified.</a:t>
            </a:r>
            <a:endParaRPr sz="2400"/>
          </a:p>
          <a:p>
            <a:pPr lvl="0" marL="0" indent="0">
              <a:defRPr sz="1800"/>
            </a:pPr>
            <a:endParaRPr sz="2400"/>
          </a:p>
          <a:p>
            <a:pPr lvl="0" marL="0" indent="0">
              <a:defRPr sz="1800"/>
            </a:pPr>
            <a:r>
              <a:rPr sz="2400"/>
              <a:t>It is called the </a:t>
            </a:r>
            <a:r>
              <a:rPr i="1" sz="2400">
                <a:solidFill>
                  <a:srgbClr val="FF2600"/>
                </a:solidFill>
              </a:rPr>
              <a:t>method of generalizing from the generic particular</a:t>
            </a:r>
            <a:r>
              <a:rPr sz="2400">
                <a:solidFill>
                  <a:srgbClr val="FF2600"/>
                </a:solidFill>
              </a:rPr>
              <a:t>.</a:t>
            </a:r>
          </a:p>
        </p:txBody>
      </p:sp>
      <p:pic>
        <p:nvPicPr>
          <p:cNvPr id="85" name="image.png"/>
          <p:cNvPicPr/>
          <p:nvPr/>
        </p:nvPicPr>
        <p:blipFill>
          <a:blip r:embed="rId2">
            <a:extLst/>
          </a:blip>
          <a:stretch>
            <a:fillRect/>
          </a:stretch>
        </p:blipFill>
        <p:spPr>
          <a:xfrm>
            <a:off x="394154" y="4127611"/>
            <a:ext cx="8355692" cy="1581536"/>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600">
                <a:solidFill>
                  <a:srgbClr val="FFFFFF"/>
                </a:solidFill>
              </a:rPr>
              <a:t>Example 6 – </a:t>
            </a:r>
            <a:r>
              <a:rPr i="1" sz="2600">
                <a:solidFill>
                  <a:srgbClr val="FFFFFF"/>
                </a:solidFill>
              </a:rPr>
              <a:t>Generalizing from the Generic Particular</a:t>
            </a:r>
          </a:p>
        </p:txBody>
      </p:sp>
      <p:sp>
        <p:nvSpPr>
          <p:cNvPr id="88" name="Shape 8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2400"/>
              <a:t>At some time you may have been shown a “mathematical trick” like the following. </a:t>
            </a:r>
            <a:endParaRPr sz="2400"/>
          </a:p>
          <a:p>
            <a:pPr lvl="0">
              <a:defRPr sz="1800"/>
            </a:pPr>
            <a:endParaRPr sz="2400"/>
          </a:p>
          <a:p>
            <a:pPr lvl="0">
              <a:defRPr sz="1800"/>
            </a:pPr>
            <a:r>
              <a:rPr sz="2400"/>
              <a:t>You ask a person to pick any number, add 5, multiply by 4, subtract 6, divide by 2, and subtract twice the original number. </a:t>
            </a:r>
            <a:endParaRPr sz="2400"/>
          </a:p>
          <a:p>
            <a:pPr lvl="0">
              <a:defRPr sz="1800"/>
            </a:pPr>
            <a:endParaRPr sz="2400"/>
          </a:p>
          <a:p>
            <a:pPr lvl="0">
              <a:defRPr sz="1800"/>
            </a:pPr>
            <a:r>
              <a:rPr sz="2400"/>
              <a:t>Then you astound the person by announcing that their final result was 7. How does this “trick” work?</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88">
                                            <p:txEl>
                                              <p:pRg st="2" end="2"/>
                                            </p:txEl>
                                          </p:spTgt>
                                        </p:tgtEl>
                                        <p:attrNameLst>
                                          <p:attrName>style.visibility</p:attrName>
                                        </p:attrNameLst>
                                      </p:cBhvr>
                                      <p:to>
                                        <p:strVal val="visible"/>
                                      </p:to>
                                    </p:set>
                                    <p:anim calcmode="lin" valueType="num">
                                      <p:cBhvr>
                                        <p:cTn id="7" dur="100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88">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88">
                                            <p:txEl>
                                              <p:pRg st="3" end="3"/>
                                            </p:txEl>
                                          </p:spTgt>
                                        </p:tgtEl>
                                        <p:attrNameLst>
                                          <p:attrName>style.visibility</p:attrName>
                                        </p:attrNameLst>
                                      </p:cBhvr>
                                      <p:to>
                                        <p:strVal val="visible"/>
                                      </p:to>
                                    </p:set>
                                    <p:anim calcmode="lin" valueType="num">
                                      <p:cBhvr>
                                        <p:cTn id="12" dur="100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88">
                                            <p:txEl>
                                              <p:pRg st="4" end="4"/>
                                            </p:txEl>
                                          </p:spTgt>
                                        </p:tgtEl>
                                        <p:attrNameLst>
                                          <p:attrName>style.visibility</p:attrName>
                                        </p:attrNameLst>
                                      </p:cBhvr>
                                      <p:to>
                                        <p:strVal val="visible"/>
                                      </p:to>
                                    </p:set>
                                    <p:anim calcmode="lin" valueType="num">
                                      <p:cBhvr>
                                        <p:cTn id="18" dur="100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8"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Let an empty box </a:t>
            </a:r>
            <a:r>
              <a:rPr sz="2400">
                <a:latin typeface="Wingdings 2"/>
                <a:ea typeface="Wingdings 2"/>
                <a:cs typeface="Wingdings 2"/>
                <a:sym typeface="Wingdings 2"/>
              </a:rPr>
              <a:t>●</a:t>
            </a:r>
            <a:r>
              <a:rPr sz="2400"/>
              <a:t> or the symbol </a:t>
            </a:r>
            <a:r>
              <a:rPr i="1" sz="2400"/>
              <a:t>x</a:t>
            </a:r>
            <a:r>
              <a:rPr sz="2400"/>
              <a:t> stand for the number the person picks. </a:t>
            </a:r>
            <a:endParaRPr sz="2400"/>
          </a:p>
          <a:p>
            <a:pPr lvl="0" marL="0" indent="0">
              <a:defRPr sz="1800"/>
            </a:pPr>
            <a:r>
              <a:rPr sz="2400"/>
              <a:t>Here is what happens when the person follows your directions:</a:t>
            </a:r>
          </a:p>
        </p:txBody>
      </p:sp>
      <p:pic>
        <p:nvPicPr>
          <p:cNvPr id="91" name="image.png"/>
          <p:cNvPicPr/>
          <p:nvPr/>
        </p:nvPicPr>
        <p:blipFill>
          <a:blip r:embed="rId2">
            <a:extLst/>
          </a:blip>
          <a:stretch>
            <a:fillRect/>
          </a:stretch>
        </p:blipFill>
        <p:spPr>
          <a:xfrm>
            <a:off x="1701800" y="3208337"/>
            <a:ext cx="5740400" cy="3421063"/>
          </a:xfrm>
          <a:prstGeom prst="rect">
            <a:avLst/>
          </a:prstGeom>
          <a:ln w="12700">
            <a:miter lim="400000"/>
          </a:ln>
        </p:spPr>
      </p:pic>
      <p:sp>
        <p:nvSpPr>
          <p:cNvPr id="92" name="Shape 9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600">
                <a:solidFill>
                  <a:srgbClr val="FFFFFF"/>
                </a:solidFill>
              </a:rPr>
              <a:t>Example 6 – </a:t>
            </a:r>
            <a:r>
              <a:rPr i="1" sz="2600">
                <a:solidFill>
                  <a:srgbClr val="FFFFFF"/>
                </a:solidFill>
              </a:rPr>
              <a:t>Generalizing from the Generic Particular</a:t>
            </a:r>
          </a:p>
        </p:txBody>
      </p:sp>
      <p:sp>
        <p:nvSpPr>
          <p:cNvPr id="93" name="Shape 93"/>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90"/>
                                        </p:tgtEl>
                                        <p:attrNameLst>
                                          <p:attrName>style.visibility</p:attrName>
                                        </p:attrNameLst>
                                      </p:cBhvr>
                                      <p:to>
                                        <p:strVal val="visible"/>
                                      </p:to>
                                    </p:set>
                                    <p:anim calcmode="lin" valueType="num">
                                      <p:cBhvr>
                                        <p:cTn id="7" dur="1000" fill="hold"/>
                                        <p:tgtEl>
                                          <p:spTgt spid="90"/>
                                        </p:tgtEl>
                                        <p:attrNameLst>
                                          <p:attrName>ppt_x</p:attrName>
                                        </p:attrNameLst>
                                      </p:cBhvr>
                                      <p:tavLst>
                                        <p:tav tm="0">
                                          <p:val>
                                            <p:strVal val="#ppt_x"/>
                                          </p:val>
                                        </p:tav>
                                        <p:tav tm="100000">
                                          <p:val>
                                            <p:strVal val="#ppt_x"/>
                                          </p:val>
                                        </p:tav>
                                      </p:tavLst>
                                    </p:anim>
                                    <p:anim calcmode="lin" valueType="num">
                                      <p:cBhvr>
                                        <p:cTn id="8" dur="1000" fill="hold"/>
                                        <p:tgtEl>
                                          <p:spTgt spid="9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91"/>
                                        </p:tgtEl>
                                        <p:attrNameLst>
                                          <p:attrName>style.visibility</p:attrName>
                                        </p:attrNameLst>
                                      </p:cBhvr>
                                      <p:to>
                                        <p:strVal val="visible"/>
                                      </p:to>
                                    </p:se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 grpId="1"/>
      <p:bldP build="whole" bldLvl="1" animBg="1" rev="0" advAuto="0" spid="91" grpId="2"/>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Thus no matter what number the person starts with, the result will always be 7. </a:t>
            </a:r>
            <a:endParaRPr sz="2400"/>
          </a:p>
          <a:p>
            <a:pPr lvl="0" marL="0" indent="0">
              <a:defRPr sz="1800"/>
            </a:pPr>
            <a:endParaRPr sz="2400"/>
          </a:p>
          <a:p>
            <a:pPr lvl="0" marL="0" indent="0">
              <a:defRPr sz="1800"/>
            </a:pPr>
            <a:r>
              <a:rPr sz="2400"/>
              <a:t>Note that the </a:t>
            </a:r>
            <a:r>
              <a:rPr i="1" sz="2400"/>
              <a:t>x</a:t>
            </a:r>
            <a:r>
              <a:rPr sz="2400"/>
              <a:t> in the analysis above is </a:t>
            </a:r>
            <a:r>
              <a:rPr i="1" sz="2400"/>
              <a:t>particular</a:t>
            </a:r>
            <a:r>
              <a:rPr sz="2400"/>
              <a:t> (because it represents a single quantity), but it is also </a:t>
            </a:r>
            <a:r>
              <a:rPr i="1" sz="2400"/>
              <a:t>arbitrarily chosen</a:t>
            </a:r>
            <a:r>
              <a:rPr sz="2400"/>
              <a:t> or </a:t>
            </a:r>
            <a:r>
              <a:rPr i="1" sz="2400"/>
              <a:t>generic</a:t>
            </a:r>
            <a:r>
              <a:rPr sz="2400"/>
              <a:t> (because any number whatsoever can be put in its place). </a:t>
            </a:r>
            <a:endParaRPr sz="2400"/>
          </a:p>
          <a:p>
            <a:pPr lvl="0" marL="0" indent="0">
              <a:defRPr sz="1800"/>
            </a:pPr>
            <a:endParaRPr sz="2400"/>
          </a:p>
          <a:p>
            <a:pPr lvl="0" marL="0" indent="0">
              <a:defRPr sz="1800"/>
            </a:pPr>
            <a:r>
              <a:rPr sz="2400"/>
              <a:t>This illustrates the process of drawing a general conclusion from a particular but generic object.</a:t>
            </a:r>
          </a:p>
        </p:txBody>
      </p:sp>
      <p:sp>
        <p:nvSpPr>
          <p:cNvPr id="96" name="Shape 96"/>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
        <p:nvSpPr>
          <p:cNvPr id="97" name="Shape 9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600">
                <a:solidFill>
                  <a:srgbClr val="FFFFFF"/>
                </a:solidFill>
              </a:rPr>
              <a:t>Example 6 – </a:t>
            </a:r>
            <a:r>
              <a:rPr i="1" sz="2600">
                <a:solidFill>
                  <a:srgbClr val="FFFFFF"/>
                </a:solidFill>
              </a:rPr>
              <a:t>Generalizing from the Generic Particular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95">
                                            <p:txEl>
                                              <p:pRg st="2" end="2"/>
                                            </p:txEl>
                                          </p:spTgt>
                                        </p:tgtEl>
                                        <p:attrNameLst>
                                          <p:attrName>style.visibility</p:attrName>
                                        </p:attrNameLst>
                                      </p:cBhvr>
                                      <p:to>
                                        <p:strVal val="visible"/>
                                      </p:to>
                                    </p:set>
                                    <p:anim calcmode="lin" valueType="num">
                                      <p:cBhvr>
                                        <p:cTn id="7" dur="1000" fill="hold"/>
                                        <p:tgtEl>
                                          <p:spTgt spid="95">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9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95">
                                            <p:txEl>
                                              <p:pRg st="3" end="3"/>
                                            </p:txEl>
                                          </p:spTgt>
                                        </p:tgtEl>
                                        <p:attrNameLst>
                                          <p:attrName>style.visibility</p:attrName>
                                        </p:attrNameLst>
                                      </p:cBhvr>
                                      <p:to>
                                        <p:strVal val="visible"/>
                                      </p:to>
                                    </p:set>
                                    <p:anim calcmode="lin" valueType="num">
                                      <p:cBhvr>
                                        <p:cTn id="12" dur="1000" fill="hold"/>
                                        <p:tgtEl>
                                          <p:spTgt spid="95">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95">
                                            <p:txEl>
                                              <p:pRg st="4" end="4"/>
                                            </p:txEl>
                                          </p:spTgt>
                                        </p:tgtEl>
                                        <p:attrNameLst>
                                          <p:attrName>style.visibility</p:attrName>
                                        </p:attrNameLst>
                                      </p:cBhvr>
                                      <p:to>
                                        <p:strVal val="visible"/>
                                      </p:to>
                                    </p:set>
                                    <p:anim calcmode="lin" valueType="num">
                                      <p:cBhvr>
                                        <p:cTn id="18" dur="1000" fill="hold"/>
                                        <p:tgtEl>
                                          <p:spTgt spid="9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5"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Proving Universal Statements</a:t>
            </a:r>
          </a:p>
        </p:txBody>
      </p:sp>
      <p:sp>
        <p:nvSpPr>
          <p:cNvPr id="100" name="Shape 10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When the method of generalizing from the generic particular is applied to a property of the form “If </a:t>
            </a:r>
            <a:r>
              <a:rPr i="1" sz="2400"/>
              <a:t>P</a:t>
            </a:r>
            <a:r>
              <a:rPr sz="2400"/>
              <a:t>(</a:t>
            </a:r>
            <a:r>
              <a:rPr i="1" sz="2400"/>
              <a:t>x</a:t>
            </a:r>
            <a:r>
              <a:rPr sz="2400"/>
              <a:t>) then</a:t>
            </a:r>
            <a:br>
              <a:rPr sz="2400"/>
            </a:br>
            <a:r>
              <a:rPr i="1" sz="2400"/>
              <a:t>Q</a:t>
            </a:r>
            <a:r>
              <a:rPr sz="2400"/>
              <a:t>(</a:t>
            </a:r>
            <a:r>
              <a:rPr i="1" sz="2400"/>
              <a:t>x</a:t>
            </a:r>
            <a:r>
              <a:rPr sz="2400"/>
              <a:t>),” the result is the </a:t>
            </a:r>
            <a:r>
              <a:rPr sz="2400">
                <a:solidFill>
                  <a:srgbClr val="FF2600"/>
                </a:solidFill>
              </a:rPr>
              <a:t>method of </a:t>
            </a:r>
            <a:r>
              <a:rPr i="1" sz="2400">
                <a:solidFill>
                  <a:srgbClr val="FF2600"/>
                </a:solidFill>
              </a:rPr>
              <a:t>direct proof</a:t>
            </a:r>
            <a:r>
              <a:rPr sz="2400">
                <a:solidFill>
                  <a:srgbClr val="FF2600"/>
                </a:solidFill>
              </a:rPr>
              <a:t>.</a:t>
            </a:r>
            <a:endParaRPr sz="2400">
              <a:solidFill>
                <a:srgbClr val="FF2600"/>
              </a:solidFill>
            </a:endParaRPr>
          </a:p>
          <a:p>
            <a:pPr lvl="0" marL="0" indent="0">
              <a:defRPr sz="1800"/>
            </a:pPr>
            <a:endParaRPr sz="2400"/>
          </a:p>
          <a:p>
            <a:pPr lvl="0" marL="240631" indent="-240631">
              <a:buSzPct val="100000"/>
              <a:buChar char="•"/>
              <a:defRPr sz="1800"/>
            </a:pPr>
            <a:r>
              <a:rPr sz="2400"/>
              <a:t>We have known that the only way an if-then statement can be false is for the hypothesis to be true and the conclusion to be false.</a:t>
            </a:r>
            <a:endParaRPr sz="2400"/>
          </a:p>
          <a:p>
            <a:pPr lvl="0" marL="240631" indent="-240631">
              <a:buSzPct val="100000"/>
              <a:buChar char="•"/>
              <a:defRPr sz="1800"/>
            </a:pPr>
            <a:endParaRPr sz="2400"/>
          </a:p>
          <a:p>
            <a:pPr lvl="0" marL="240631" indent="-240631">
              <a:buSzPct val="100000"/>
              <a:buChar char="•"/>
              <a:defRPr sz="1800"/>
            </a:pPr>
            <a:r>
              <a:rPr sz="2400"/>
              <a:t>Thus, given the statement “If </a:t>
            </a:r>
            <a:r>
              <a:rPr i="1" sz="2400"/>
              <a:t>P</a:t>
            </a:r>
            <a:r>
              <a:rPr sz="2400"/>
              <a:t>(</a:t>
            </a:r>
            <a:r>
              <a:rPr i="1" sz="2400"/>
              <a:t>x</a:t>
            </a:r>
            <a:r>
              <a:rPr sz="2400"/>
              <a:t>) then </a:t>
            </a:r>
            <a:r>
              <a:rPr i="1" sz="2400"/>
              <a:t>Q</a:t>
            </a:r>
            <a:r>
              <a:rPr sz="2400"/>
              <a:t>(</a:t>
            </a:r>
            <a:r>
              <a:rPr i="1" sz="2400"/>
              <a:t>x</a:t>
            </a:r>
            <a:r>
              <a:rPr sz="2400"/>
              <a:t>),” if you can show that </a:t>
            </a:r>
            <a:r>
              <a:rPr sz="2400" u="sng"/>
              <a:t>the truth of </a:t>
            </a:r>
            <a:r>
              <a:rPr i="1" sz="2400" u="sng"/>
              <a:t>P</a:t>
            </a:r>
            <a:r>
              <a:rPr sz="2400" u="sng"/>
              <a:t>(</a:t>
            </a:r>
            <a:r>
              <a:rPr i="1" sz="2400" u="sng"/>
              <a:t>x</a:t>
            </a:r>
            <a:r>
              <a:rPr sz="2400" u="sng"/>
              <a:t>) compels the truth of </a:t>
            </a:r>
            <a:r>
              <a:rPr i="1" sz="2400" u="sng"/>
              <a:t>Q</a:t>
            </a:r>
            <a:r>
              <a:rPr sz="2400" u="sng"/>
              <a:t>(</a:t>
            </a:r>
            <a:r>
              <a:rPr i="1" sz="2400" u="sng"/>
              <a:t>x</a:t>
            </a:r>
            <a:r>
              <a:rPr sz="2400" u="sng"/>
              <a:t>)</a:t>
            </a:r>
            <a:r>
              <a:rPr sz="2400"/>
              <a:t>, then  you will have proved the statement.</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Proving Universal Statements</a:t>
            </a:r>
          </a:p>
        </p:txBody>
      </p:sp>
      <p:sp>
        <p:nvSpPr>
          <p:cNvPr id="103" name="Shape 10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It follows by the method of generalizing from the generic particular that to show that “</a:t>
            </a:r>
            <a:r>
              <a:rPr sz="2400">
                <a:latin typeface="Symbol"/>
                <a:ea typeface="Symbol"/>
                <a:cs typeface="Symbol"/>
                <a:sym typeface="Symbol"/>
              </a:rPr>
              <a:t>∀</a:t>
            </a:r>
            <a:r>
              <a:rPr i="1" sz="2400"/>
              <a:t>x</a:t>
            </a:r>
            <a:r>
              <a:rPr sz="2400"/>
              <a:t>, if </a:t>
            </a:r>
            <a:r>
              <a:rPr i="1" sz="2400"/>
              <a:t>P</a:t>
            </a:r>
            <a:r>
              <a:rPr sz="2400"/>
              <a:t>(</a:t>
            </a:r>
            <a:r>
              <a:rPr i="1" sz="2400"/>
              <a:t>x</a:t>
            </a:r>
            <a:r>
              <a:rPr sz="2400"/>
              <a:t>) then </a:t>
            </a:r>
            <a:r>
              <a:rPr i="1" sz="2400"/>
              <a:t>Q</a:t>
            </a:r>
            <a:r>
              <a:rPr sz="2400"/>
              <a:t>(</a:t>
            </a:r>
            <a:r>
              <a:rPr i="1" sz="2400"/>
              <a:t>x</a:t>
            </a:r>
            <a:r>
              <a:rPr sz="2400"/>
              <a:t>),” is true for </a:t>
            </a:r>
            <a:r>
              <a:rPr i="1" sz="2400"/>
              <a:t>all</a:t>
            </a:r>
            <a:r>
              <a:rPr sz="2400"/>
              <a:t> elements </a:t>
            </a:r>
            <a:r>
              <a:rPr i="1" sz="2400"/>
              <a:t>x</a:t>
            </a:r>
            <a:r>
              <a:rPr sz="2400"/>
              <a:t> in a set </a:t>
            </a:r>
            <a:r>
              <a:rPr i="1" sz="2400"/>
              <a:t>D</a:t>
            </a:r>
            <a:r>
              <a:rPr sz="2400"/>
              <a:t>, you suppose </a:t>
            </a:r>
            <a:r>
              <a:rPr i="1" sz="2400"/>
              <a:t>x</a:t>
            </a:r>
            <a:r>
              <a:rPr sz="2400"/>
              <a:t> is a particular but arbitrarily chosen element of </a:t>
            </a:r>
            <a:r>
              <a:rPr i="1" sz="2400"/>
              <a:t>D</a:t>
            </a:r>
            <a:r>
              <a:rPr sz="2400"/>
              <a:t> that makes </a:t>
            </a:r>
            <a:r>
              <a:rPr i="1" sz="2400"/>
              <a:t>P</a:t>
            </a:r>
            <a:r>
              <a:rPr sz="2400"/>
              <a:t>(</a:t>
            </a:r>
            <a:r>
              <a:rPr i="1" sz="2400"/>
              <a:t>x</a:t>
            </a:r>
            <a:r>
              <a:rPr sz="2400"/>
              <a:t>) true, and then you show that </a:t>
            </a:r>
            <a:r>
              <a:rPr i="1" sz="2400"/>
              <a:t>x</a:t>
            </a:r>
            <a:r>
              <a:rPr sz="2400"/>
              <a:t> makes </a:t>
            </a:r>
            <a:r>
              <a:rPr i="1" sz="2400"/>
              <a:t>Q</a:t>
            </a:r>
            <a:r>
              <a:rPr sz="2400"/>
              <a:t>(</a:t>
            </a:r>
            <a:r>
              <a:rPr i="1" sz="2400"/>
              <a:t>x</a:t>
            </a:r>
            <a:r>
              <a:rPr sz="2400"/>
              <a:t>) true.</a:t>
            </a:r>
          </a:p>
        </p:txBody>
      </p:sp>
      <p:pic>
        <p:nvPicPr>
          <p:cNvPr id="104" name="image.png"/>
          <p:cNvPicPr/>
          <p:nvPr/>
        </p:nvPicPr>
        <p:blipFill>
          <a:blip r:embed="rId2">
            <a:extLst/>
          </a:blip>
          <a:stretch>
            <a:fillRect/>
          </a:stretch>
        </p:blipFill>
        <p:spPr>
          <a:xfrm>
            <a:off x="533400" y="3657600"/>
            <a:ext cx="8045450" cy="2852738"/>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400">
                <a:solidFill>
                  <a:srgbClr val="FFFFFF"/>
                </a:solidFill>
              </a:rPr>
              <a:t>Example 7 – </a:t>
            </a:r>
            <a:r>
              <a:rPr i="1" sz="3400">
                <a:solidFill>
                  <a:srgbClr val="FFFFFF"/>
                </a:solidFill>
              </a:rPr>
              <a:t>A Direct Proof of a Theorem</a:t>
            </a:r>
          </a:p>
        </p:txBody>
      </p:sp>
      <p:sp>
        <p:nvSpPr>
          <p:cNvPr id="107" name="Shape 10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t>Prove that the sum of any two even integers is even.</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r>
              <a:rPr sz="2400">
                <a:solidFill>
                  <a:srgbClr val="00ADEE"/>
                </a:solidFill>
              </a:rPr>
              <a:t>Solution:</a:t>
            </a:r>
            <a:endParaRPr sz="2400"/>
          </a:p>
          <a:p>
            <a:pPr lvl="0" marL="0" indent="0">
              <a:tabLst>
                <a:tab pos="457200" algn="l"/>
                <a:tab pos="1371600" algn="l"/>
                <a:tab pos="1536700" algn="l"/>
              </a:tabLst>
              <a:defRPr sz="1800"/>
            </a:pPr>
            <a:r>
              <a:rPr sz="2400"/>
              <a:t>In this case you might imagine some pairs of even integers, say 2 + 4, 6 + 10, 12 + 12, 28 + 54, and mentally check that their sums are even.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07">
                                            <p:txEl>
                                              <p:pRg st="2" end="2"/>
                                            </p:txEl>
                                          </p:spTgt>
                                        </p:tgtEl>
                                        <p:attrNameLst>
                                          <p:attrName>style.visibility</p:attrName>
                                        </p:attrNameLst>
                                      </p:cBhvr>
                                      <p:to>
                                        <p:strVal val="visible"/>
                                      </p:to>
                                    </p:set>
                                    <p:anim calcmode="lin" valueType="num">
                                      <p:cBhvr>
                                        <p:cTn id="7"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07">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07">
                                            <p:txEl>
                                              <p:pRg st="3" end="3"/>
                                            </p:txEl>
                                          </p:spTgt>
                                        </p:tgtEl>
                                        <p:attrNameLst>
                                          <p:attrName>style.visibility</p:attrName>
                                        </p:attrNameLst>
                                      </p:cBhvr>
                                      <p:to>
                                        <p:strVal val="visible"/>
                                      </p:to>
                                    </p:set>
                                    <p:anim calcmode="lin" valueType="num">
                                      <p:cBhvr>
                                        <p:cTn id="12" dur="1000" fill="hold"/>
                                        <p:tgtEl>
                                          <p:spTgt spid="107">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1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7"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110" name="Shape 11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However, since you cannot possibly check all pairs of even numbers, you cannot know for sure that the statement is true in general by checking its truth in these particular instances.</a:t>
            </a:r>
            <a:endParaRPr sz="2400"/>
          </a:p>
          <a:p>
            <a:pPr lvl="0" marL="0" indent="0">
              <a:defRPr sz="1800"/>
            </a:pPr>
            <a:endParaRPr sz="2400"/>
          </a:p>
          <a:p>
            <a:pPr lvl="0" marL="0" indent="0">
              <a:defRPr sz="1800"/>
            </a:pPr>
            <a:r>
              <a:rPr sz="2400"/>
              <a:t>Many properties hold for a large number of examples and yet fail to be true in general.</a:t>
            </a:r>
            <a:endParaRPr sz="2400"/>
          </a:p>
          <a:p>
            <a:pPr lvl="0" marL="0" indent="0">
              <a:defRPr sz="1800"/>
            </a:pPr>
            <a:endParaRPr sz="2400"/>
          </a:p>
          <a:p>
            <a:pPr lvl="0" marL="0" indent="0">
              <a:defRPr sz="1800"/>
            </a:pPr>
            <a:r>
              <a:rPr sz="2400"/>
              <a:t>To prove this statement in general, you need to show that no matter what even integers are given, their sum is even. But given any two even integers, it is possible to represent them as 2</a:t>
            </a:r>
            <a:r>
              <a:rPr i="1" sz="2400"/>
              <a:t>r</a:t>
            </a:r>
            <a:r>
              <a:rPr sz="2400"/>
              <a:t> and 2</a:t>
            </a:r>
            <a:r>
              <a:rPr i="1" sz="2400"/>
              <a:t>s</a:t>
            </a:r>
            <a:r>
              <a:rPr sz="2400"/>
              <a:t> for some integers </a:t>
            </a:r>
            <a:r>
              <a:rPr i="1" sz="2400"/>
              <a:t>r</a:t>
            </a:r>
            <a:r>
              <a:rPr sz="2400"/>
              <a:t> and </a:t>
            </a:r>
            <a:r>
              <a:rPr i="1" sz="2400"/>
              <a:t>s</a:t>
            </a:r>
            <a:r>
              <a:rPr sz="2400"/>
              <a:t>.</a:t>
            </a:r>
          </a:p>
        </p:txBody>
      </p:sp>
      <p:sp>
        <p:nvSpPr>
          <p:cNvPr id="111" name="Shape 111"/>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10">
                                            <p:txEl>
                                              <p:pRg st="2" end="2"/>
                                            </p:txEl>
                                          </p:spTgt>
                                        </p:tgtEl>
                                        <p:attrNameLst>
                                          <p:attrName>style.visibility</p:attrName>
                                        </p:attrNameLst>
                                      </p:cBhvr>
                                      <p:to>
                                        <p:strVal val="visible"/>
                                      </p:to>
                                    </p:set>
                                    <p:anim calcmode="lin" valueType="num">
                                      <p:cBhvr>
                                        <p:cTn id="7" dur="1000" fill="hold"/>
                                        <p:tgtEl>
                                          <p:spTgt spid="110">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10">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10">
                                            <p:txEl>
                                              <p:pRg st="3" end="3"/>
                                            </p:txEl>
                                          </p:spTgt>
                                        </p:tgtEl>
                                        <p:attrNameLst>
                                          <p:attrName>style.visibility</p:attrName>
                                        </p:attrNameLst>
                                      </p:cBhvr>
                                      <p:to>
                                        <p:strVal val="visible"/>
                                      </p:to>
                                    </p:set>
                                    <p:anim calcmode="lin" valueType="num">
                                      <p:cBhvr>
                                        <p:cTn id="12" dur="1000" fill="hold"/>
                                        <p:tgtEl>
                                          <p:spTgt spid="110">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1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110">
                                            <p:txEl>
                                              <p:pRg st="4" end="4"/>
                                            </p:txEl>
                                          </p:spTgt>
                                        </p:tgtEl>
                                        <p:attrNameLst>
                                          <p:attrName>style.visibility</p:attrName>
                                        </p:attrNameLst>
                                      </p:cBhvr>
                                      <p:to>
                                        <p:strVal val="visible"/>
                                      </p:to>
                                    </p:set>
                                    <p:anim calcmode="lin" valueType="num">
                                      <p:cBhvr>
                                        <p:cTn id="18" dur="1000" fill="hold"/>
                                        <p:tgtEl>
                                          <p:spTgt spid="110">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0"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114" name="Shape 11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And by the distributive law of algebra, 2</a:t>
            </a:r>
            <a:r>
              <a:rPr i="1" sz="2400"/>
              <a:t>r</a:t>
            </a:r>
            <a:r>
              <a:rPr sz="2400"/>
              <a:t> + 2</a:t>
            </a:r>
            <a:r>
              <a:rPr i="1" sz="2400"/>
              <a:t>s</a:t>
            </a:r>
            <a:r>
              <a:rPr sz="2400"/>
              <a:t> = 2(</a:t>
            </a:r>
            <a:r>
              <a:rPr i="1" sz="2400"/>
              <a:t>r</a:t>
            </a:r>
            <a:r>
              <a:rPr sz="2400"/>
              <a:t> + </a:t>
            </a:r>
            <a:r>
              <a:rPr i="1" sz="2400"/>
              <a:t>s</a:t>
            </a:r>
            <a:r>
              <a:rPr sz="2400"/>
              <a:t>), which is even. Thus the statement is true in general.</a:t>
            </a:r>
            <a:endParaRPr sz="2400"/>
          </a:p>
          <a:p>
            <a:pPr lvl="0" marL="0" indent="0">
              <a:defRPr sz="1800"/>
            </a:pPr>
            <a:endParaRPr sz="2400"/>
          </a:p>
          <a:p>
            <a:pPr lvl="0" marL="0" indent="0">
              <a:defRPr sz="1800"/>
            </a:pPr>
            <a:r>
              <a:rPr sz="2400"/>
              <a:t>Suppose the statement to be proved were much more complicated than this. What is the method you could use to derive a proof?</a:t>
            </a:r>
            <a:endParaRPr sz="2400"/>
          </a:p>
          <a:p>
            <a:pPr lvl="0" marL="0" indent="0">
              <a:defRPr sz="1800"/>
            </a:pPr>
            <a:endParaRPr sz="2400"/>
          </a:p>
          <a:p>
            <a:pPr lvl="0" marL="0" indent="0">
              <a:defRPr sz="1800"/>
            </a:pPr>
            <a:r>
              <a:rPr sz="2400">
                <a:latin typeface="Arial Bold"/>
                <a:ea typeface="Arial Bold"/>
                <a:cs typeface="Arial Bold"/>
                <a:sym typeface="Arial Bold"/>
              </a:rPr>
              <a:t>Formal Restatement: </a:t>
            </a:r>
            <a:r>
              <a:rPr sz="2400">
                <a:latin typeface="Symbol"/>
                <a:ea typeface="Symbol"/>
                <a:cs typeface="Symbol"/>
                <a:sym typeface="Symbol"/>
              </a:rPr>
              <a:t>∀</a:t>
            </a:r>
            <a:r>
              <a:rPr sz="2400"/>
              <a:t> integers </a:t>
            </a:r>
            <a:r>
              <a:rPr i="1" sz="2400"/>
              <a:t>m</a:t>
            </a:r>
            <a:r>
              <a:rPr sz="2400"/>
              <a:t> and </a:t>
            </a:r>
            <a:r>
              <a:rPr i="1" sz="2400"/>
              <a:t>n</a:t>
            </a:r>
            <a:r>
              <a:rPr sz="2400"/>
              <a:t>, if </a:t>
            </a:r>
            <a:r>
              <a:rPr i="1" sz="2400"/>
              <a:t>m</a:t>
            </a:r>
            <a:r>
              <a:rPr sz="2400"/>
              <a:t> and </a:t>
            </a:r>
            <a:r>
              <a:rPr i="1" sz="2400"/>
              <a:t>n</a:t>
            </a:r>
            <a:r>
              <a:rPr sz="2400"/>
              <a:t> are </a:t>
            </a:r>
            <a:br>
              <a:rPr sz="2400"/>
            </a:br>
            <a:r>
              <a:rPr sz="2400"/>
              <a:t>                                      even then </a:t>
            </a:r>
            <a:r>
              <a:rPr i="1" sz="2400"/>
              <a:t>m</a:t>
            </a:r>
            <a:r>
              <a:rPr sz="2400"/>
              <a:t> + </a:t>
            </a:r>
            <a:r>
              <a:rPr i="1" sz="2400"/>
              <a:t>n</a:t>
            </a:r>
            <a:r>
              <a:rPr sz="2400"/>
              <a:t> is even.</a:t>
            </a:r>
            <a:endParaRPr sz="2400"/>
          </a:p>
          <a:p>
            <a:pPr lvl="0" marL="0" indent="0">
              <a:defRPr sz="1800"/>
            </a:pPr>
            <a:r>
              <a:rPr sz="2400"/>
              <a:t>This statement is universally quantified over an infinite domain. Thus to prove it in general, you need to show that no matter what two integers you might be given, if both of them are even then their sum will also be even.</a:t>
            </a:r>
          </a:p>
        </p:txBody>
      </p:sp>
      <p:sp>
        <p:nvSpPr>
          <p:cNvPr id="115" name="Shape 115"/>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14">
                                            <p:txEl>
                                              <p:pRg st="2" end="2"/>
                                            </p:txEl>
                                          </p:spTgt>
                                        </p:tgtEl>
                                        <p:attrNameLst>
                                          <p:attrName>style.visibility</p:attrName>
                                        </p:attrNameLst>
                                      </p:cBhvr>
                                      <p:to>
                                        <p:strVal val="visible"/>
                                      </p:to>
                                    </p:set>
                                    <p:anim calcmode="lin" valueType="num">
                                      <p:cBhvr>
                                        <p:cTn id="7" dur="1000" fill="hold"/>
                                        <p:tgtEl>
                                          <p:spTgt spid="114">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14">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14">
                                            <p:txEl>
                                              <p:pRg st="3" end="3"/>
                                            </p:txEl>
                                          </p:spTgt>
                                        </p:tgtEl>
                                        <p:attrNameLst>
                                          <p:attrName>style.visibility</p:attrName>
                                        </p:attrNameLst>
                                      </p:cBhvr>
                                      <p:to>
                                        <p:strVal val="visible"/>
                                      </p:to>
                                    </p:set>
                                    <p:anim calcmode="lin" valueType="num">
                                      <p:cBhvr>
                                        <p:cTn id="12" dur="1000" fill="hold"/>
                                        <p:tgtEl>
                                          <p:spTgt spid="114">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1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114">
                                            <p:txEl>
                                              <p:pRg st="4" end="4"/>
                                            </p:txEl>
                                          </p:spTgt>
                                        </p:tgtEl>
                                        <p:attrNameLst>
                                          <p:attrName>style.visibility</p:attrName>
                                        </p:attrNameLst>
                                      </p:cBhvr>
                                      <p:to>
                                        <p:strVal val="visible"/>
                                      </p:to>
                                    </p:set>
                                    <p:anim calcmode="lin" valueType="num">
                                      <p:cBhvr>
                                        <p:cTn id="18" dur="1000" fill="hold"/>
                                        <p:tgtEl>
                                          <p:spTgt spid="11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4" presetID="2" grpId="1" fill="hold">
                                  <p:stCondLst>
                                    <p:cond delay="0"/>
                                  </p:stCondLst>
                                  <p:iterate type="el" backwards="0">
                                    <p:tmAbs val="0"/>
                                  </p:iterate>
                                  <p:childTnLst>
                                    <p:set>
                                      <p:cBhvr>
                                        <p:cTn id="23" fill="hold"/>
                                        <p:tgtEl>
                                          <p:spTgt spid="114">
                                            <p:txEl>
                                              <p:pRg st="5" end="5"/>
                                            </p:txEl>
                                          </p:spTgt>
                                        </p:tgtEl>
                                        <p:attrNameLst>
                                          <p:attrName>style.visibility</p:attrName>
                                        </p:attrNameLst>
                                      </p:cBhvr>
                                      <p:to>
                                        <p:strVal val="visible"/>
                                      </p:to>
                                    </p:set>
                                    <p:anim calcmode="lin" valueType="num">
                                      <p:cBhvr>
                                        <p:cTn id="24" dur="1000" fill="hold"/>
                                        <p:tgtEl>
                                          <p:spTgt spid="11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1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4"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118" name="Shape 11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Next ask yourself, “Where am I starting from?” or “What am I supposing?” The answer to such a question gives you the starting point, or first sentence, of the proof.</a:t>
            </a:r>
            <a:endParaRPr sz="2400"/>
          </a:p>
          <a:p>
            <a:pPr lvl="0" marL="0" indent="0">
              <a:defRPr sz="1800"/>
            </a:pPr>
            <a:endParaRPr sz="2400"/>
          </a:p>
          <a:p>
            <a:pPr lvl="0" marL="0" indent="0">
              <a:defRPr sz="1800"/>
            </a:pPr>
            <a:r>
              <a:rPr sz="2400">
                <a:latin typeface="Arial Bold"/>
                <a:ea typeface="Arial Bold"/>
                <a:cs typeface="Arial Bold"/>
                <a:sym typeface="Arial Bold"/>
              </a:rPr>
              <a:t>Starting Point: </a:t>
            </a:r>
            <a:r>
              <a:rPr sz="2400"/>
              <a:t>Suppose </a:t>
            </a:r>
            <a:r>
              <a:rPr i="1" sz="2400"/>
              <a:t>m</a:t>
            </a:r>
            <a:r>
              <a:rPr sz="2400"/>
              <a:t> and </a:t>
            </a:r>
            <a:r>
              <a:rPr i="1" sz="2400"/>
              <a:t>n</a:t>
            </a:r>
            <a:r>
              <a:rPr sz="2400"/>
              <a:t> are particular but </a:t>
            </a:r>
            <a:br>
              <a:rPr sz="2400"/>
            </a:br>
            <a:r>
              <a:rPr sz="2400"/>
              <a:t>                          arbitrarily chosen integers that are even.</a:t>
            </a:r>
            <a:endParaRPr sz="2400"/>
          </a:p>
          <a:p>
            <a:pPr lvl="0" marL="0" indent="0">
              <a:defRPr sz="1800"/>
            </a:pPr>
            <a:endParaRPr sz="2400"/>
          </a:p>
          <a:p>
            <a:pPr lvl="0" marL="0" indent="0">
              <a:defRPr sz="1800"/>
            </a:pPr>
            <a:r>
              <a:rPr sz="2400"/>
              <a:t>Or, in abbreviated form:</a:t>
            </a:r>
            <a:endParaRPr sz="2400"/>
          </a:p>
          <a:p>
            <a:pPr lvl="0" marL="0" indent="0">
              <a:defRPr sz="1800"/>
            </a:pPr>
            <a:r>
              <a:rPr sz="2400"/>
              <a:t>                    Suppose </a:t>
            </a:r>
            <a:r>
              <a:rPr i="1" sz="2400"/>
              <a:t>m</a:t>
            </a:r>
            <a:r>
              <a:rPr sz="2400"/>
              <a:t> and </a:t>
            </a:r>
            <a:r>
              <a:rPr i="1" sz="2400"/>
              <a:t>n</a:t>
            </a:r>
            <a:r>
              <a:rPr sz="2400"/>
              <a:t> are any even integers.</a:t>
            </a:r>
            <a:endParaRPr sz="2400"/>
          </a:p>
          <a:p>
            <a:pPr lvl="0" marL="0" indent="0">
              <a:defRPr sz="1800"/>
            </a:pPr>
            <a:endParaRPr sz="2400"/>
          </a:p>
          <a:p>
            <a:pPr lvl="0" marL="0" indent="0">
              <a:defRPr sz="1800"/>
            </a:pPr>
            <a:r>
              <a:rPr sz="2400"/>
              <a:t>Then ask yourself, “What conclusion do I need to show in order to complete the proof?”</a:t>
            </a:r>
          </a:p>
        </p:txBody>
      </p:sp>
      <p:sp>
        <p:nvSpPr>
          <p:cNvPr id="119" name="Shape 119"/>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18">
                                            <p:txEl>
                                              <p:pRg st="2" end="2"/>
                                            </p:txEl>
                                          </p:spTgt>
                                        </p:tgtEl>
                                        <p:attrNameLst>
                                          <p:attrName>style.visibility</p:attrName>
                                        </p:attrNameLst>
                                      </p:cBhvr>
                                      <p:to>
                                        <p:strVal val="visible"/>
                                      </p:to>
                                    </p:set>
                                    <p:anim calcmode="lin" valueType="num">
                                      <p:cBhvr>
                                        <p:cTn id="7"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18">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18">
                                            <p:txEl>
                                              <p:pRg st="3" end="3"/>
                                            </p:txEl>
                                          </p:spTgt>
                                        </p:tgtEl>
                                        <p:attrNameLst>
                                          <p:attrName>style.visibility</p:attrName>
                                        </p:attrNameLst>
                                      </p:cBhvr>
                                      <p:to>
                                        <p:strVal val="visible"/>
                                      </p:to>
                                    </p:set>
                                    <p:anim calcmode="lin" valueType="num">
                                      <p:cBhvr>
                                        <p:cTn id="12" dur="1000" fill="hold"/>
                                        <p:tgtEl>
                                          <p:spTgt spid="118">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1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118">
                                            <p:txEl>
                                              <p:pRg st="4" end="4"/>
                                            </p:txEl>
                                          </p:spTgt>
                                        </p:tgtEl>
                                        <p:attrNameLst>
                                          <p:attrName>style.visibility</p:attrName>
                                        </p:attrNameLst>
                                      </p:cBhvr>
                                      <p:to>
                                        <p:strVal val="visible"/>
                                      </p:to>
                                    </p:set>
                                    <p:anim calcmode="lin" valueType="num">
                                      <p:cBhvr>
                                        <p:cTn id="18" dur="10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18">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1" fill="hold">
                                  <p:stCondLst>
                                    <p:cond delay="0"/>
                                  </p:stCondLst>
                                  <p:iterate type="el" backwards="0">
                                    <p:tmAbs val="0"/>
                                  </p:iterate>
                                  <p:childTnLst>
                                    <p:set>
                                      <p:cBhvr>
                                        <p:cTn id="22" fill="hold"/>
                                        <p:tgtEl>
                                          <p:spTgt spid="118">
                                            <p:txEl>
                                              <p:pRg st="5" end="5"/>
                                            </p:txEl>
                                          </p:spTgt>
                                        </p:tgtEl>
                                        <p:attrNameLst>
                                          <p:attrName>style.visibility</p:attrName>
                                        </p:attrNameLst>
                                      </p:cBhvr>
                                      <p:to>
                                        <p:strVal val="visible"/>
                                      </p:to>
                                    </p:set>
                                    <p:anim calcmode="lin" valueType="num">
                                      <p:cBhvr>
                                        <p:cTn id="23" dur="1000" fill="hold"/>
                                        <p:tgtEl>
                                          <p:spTgt spid="118">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18">
                                            <p:txEl>
                                              <p:pRg st="5" end="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nodeType="afterEffect" presetClass="entr" presetSubtype="4" presetID="2" grpId="1" fill="hold">
                                  <p:stCondLst>
                                    <p:cond delay="0"/>
                                  </p:stCondLst>
                                  <p:iterate type="el" backwards="0">
                                    <p:tmAbs val="0"/>
                                  </p:iterate>
                                  <p:childTnLst>
                                    <p:set>
                                      <p:cBhvr>
                                        <p:cTn id="27" fill="hold"/>
                                        <p:tgtEl>
                                          <p:spTgt spid="118">
                                            <p:txEl>
                                              <p:pRg st="6" end="6"/>
                                            </p:txEl>
                                          </p:spTgt>
                                        </p:tgtEl>
                                        <p:attrNameLst>
                                          <p:attrName>style.visibility</p:attrName>
                                        </p:attrNameLst>
                                      </p:cBhvr>
                                      <p:to>
                                        <p:strVal val="visible"/>
                                      </p:to>
                                    </p:set>
                                    <p:anim calcmode="lin" valueType="num">
                                      <p:cBhvr>
                                        <p:cTn id="28" dur="10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1" fill="hold">
                                  <p:stCondLst>
                                    <p:cond delay="0"/>
                                  </p:stCondLst>
                                  <p:iterate type="el" backwards="0">
                                    <p:tmAbs val="0"/>
                                  </p:iterate>
                                  <p:childTnLst>
                                    <p:set>
                                      <p:cBhvr>
                                        <p:cTn id="33" fill="hold"/>
                                        <p:tgtEl>
                                          <p:spTgt spid="118">
                                            <p:txEl>
                                              <p:pRg st="7" end="7"/>
                                            </p:txEl>
                                          </p:spTgt>
                                        </p:tgtEl>
                                        <p:attrNameLst>
                                          <p:attrName>style.visibility</p:attrName>
                                        </p:attrNameLst>
                                      </p:cBhvr>
                                      <p:to>
                                        <p:strVal val="visible"/>
                                      </p:to>
                                    </p:set>
                                    <p:anim calcmode="lin" valueType="num">
                                      <p:cBhvr>
                                        <p:cTn id="34" dur="1000" fill="hold"/>
                                        <p:tgtEl>
                                          <p:spTgt spid="118">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11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 name="Shape 2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900">
                <a:solidFill>
                  <a:srgbClr val="FFFFFF"/>
                </a:solidFill>
              </a:defRPr>
            </a:lvl1pPr>
          </a:lstStyle>
          <a:p>
            <a:pPr lvl="0">
              <a:defRPr sz="1800">
                <a:solidFill>
                  <a:srgbClr val="000000"/>
                </a:solidFill>
              </a:defRPr>
            </a:pPr>
            <a:r>
              <a:rPr sz="2900">
                <a:solidFill>
                  <a:srgbClr val="FFFFFF"/>
                </a:solidFill>
              </a:rPr>
              <a:t>Discovery and Proof</a:t>
            </a:r>
          </a:p>
        </p:txBody>
      </p:sp>
      <p:sp>
        <p:nvSpPr>
          <p:cNvPr id="27" name="Shape 2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26193" indent="-226193" defTabSz="859536">
              <a:buSzPct val="100000"/>
              <a:buChar char="•"/>
              <a:defRPr sz="1800"/>
            </a:pPr>
            <a:r>
              <a:rPr sz="2256"/>
              <a:t>Both discovery and proof are integral parts of problem solving. </a:t>
            </a:r>
            <a:endParaRPr sz="2256"/>
          </a:p>
          <a:p>
            <a:pPr lvl="0" marL="226193" indent="-226193" defTabSz="859536">
              <a:buSzPct val="100000"/>
              <a:buChar char="•"/>
              <a:defRPr sz="1800"/>
            </a:pPr>
            <a:endParaRPr sz="2256"/>
          </a:p>
          <a:p>
            <a:pPr lvl="0" marL="226193" indent="-226193" defTabSz="859536">
              <a:buSzPct val="100000"/>
              <a:buChar char="•"/>
              <a:defRPr sz="1800"/>
            </a:pPr>
            <a:r>
              <a:rPr sz="2256"/>
              <a:t>When you think you have discovered that a certain statement is true, try to figure out why it is true.</a:t>
            </a:r>
            <a:endParaRPr sz="2256"/>
          </a:p>
          <a:p>
            <a:pPr lvl="0" marL="226193" indent="-226193" defTabSz="859536">
              <a:buSzPct val="100000"/>
              <a:buChar char="•"/>
              <a:defRPr sz="1800"/>
            </a:pPr>
            <a:endParaRPr i="1" sz="2256"/>
          </a:p>
          <a:p>
            <a:pPr lvl="1" marL="584333" indent="-226193" defTabSz="859536">
              <a:defRPr sz="1800"/>
            </a:pPr>
            <a:r>
              <a:rPr sz="2256"/>
              <a:t>If you succeed, you will know that your discovery is genuine. </a:t>
            </a:r>
            <a:endParaRPr sz="2256"/>
          </a:p>
          <a:p>
            <a:pPr lvl="1" marL="584333" indent="-226193" defTabSz="859536">
              <a:defRPr sz="1800"/>
            </a:pPr>
            <a:r>
              <a:rPr sz="2256"/>
              <a:t>Even if you fail, the process of trying will give you insight into the nature of the problem and may lead to the discovery that the statement is false.</a:t>
            </a:r>
            <a:endParaRPr sz="2256"/>
          </a:p>
          <a:p>
            <a:pPr lvl="0" marL="226193" indent="-226193" defTabSz="859536">
              <a:buSzPct val="100000"/>
              <a:buChar char="•"/>
              <a:defRPr sz="1800"/>
            </a:pPr>
            <a:r>
              <a:rPr sz="2256"/>
              <a:t>For complex problems, the interplay between discovery and proof is not reserved to the end of the problem-solving process but, rather, is an important part of each step.</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122" name="Shape 12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latin typeface="Arial Bold"/>
                <a:ea typeface="Arial Bold"/>
                <a:cs typeface="Arial Bold"/>
                <a:sym typeface="Arial Bold"/>
              </a:rPr>
              <a:t>To Show: </a:t>
            </a:r>
            <a:r>
              <a:rPr i="1" sz="2400"/>
              <a:t>m</a:t>
            </a:r>
            <a:r>
              <a:rPr sz="2400"/>
              <a:t> + </a:t>
            </a:r>
            <a:r>
              <a:rPr i="1" sz="2400"/>
              <a:t>n</a:t>
            </a:r>
            <a:r>
              <a:rPr sz="2400"/>
              <a:t> is even.</a:t>
            </a:r>
            <a:endParaRPr sz="2400"/>
          </a:p>
          <a:p>
            <a:pPr lvl="0" marL="0" indent="0">
              <a:defRPr sz="1800"/>
            </a:pPr>
            <a:endParaRPr sz="2400"/>
          </a:p>
          <a:p>
            <a:pPr lvl="0" marL="0" indent="0">
              <a:defRPr sz="1800"/>
            </a:pPr>
            <a:r>
              <a:rPr sz="2400"/>
              <a:t>At this point you need to ask yourself, “How do I get from the starting point to the conclusion?” Since both involve the term </a:t>
            </a:r>
            <a:r>
              <a:rPr i="1" sz="2400"/>
              <a:t>even integer</a:t>
            </a:r>
            <a:r>
              <a:rPr sz="2400"/>
              <a:t>, you must use the definition of this term—and thus you must know what it means for an integer to be even.</a:t>
            </a:r>
            <a:endParaRPr sz="2400"/>
          </a:p>
          <a:p>
            <a:pPr lvl="0" marL="0" indent="0">
              <a:defRPr sz="1800"/>
            </a:pPr>
            <a:endParaRPr sz="2400"/>
          </a:p>
          <a:p>
            <a:pPr lvl="0" marL="0" indent="0">
              <a:defRPr sz="1800"/>
            </a:pPr>
            <a:r>
              <a:rPr sz="2400"/>
              <a:t>It follows from the definition that since </a:t>
            </a:r>
            <a:r>
              <a:rPr i="1" sz="2400"/>
              <a:t>m</a:t>
            </a:r>
            <a:r>
              <a:rPr sz="2400"/>
              <a:t> and </a:t>
            </a:r>
            <a:r>
              <a:rPr i="1" sz="2400"/>
              <a:t>n</a:t>
            </a:r>
            <a:r>
              <a:rPr sz="2400"/>
              <a:t> are even, each equals twice some integer.</a:t>
            </a:r>
          </a:p>
        </p:txBody>
      </p:sp>
      <p:sp>
        <p:nvSpPr>
          <p:cNvPr id="123" name="Shape 123"/>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22">
                                            <p:txEl>
                                              <p:pRg st="2" end="2"/>
                                            </p:txEl>
                                          </p:spTgt>
                                        </p:tgtEl>
                                        <p:attrNameLst>
                                          <p:attrName>style.visibility</p:attrName>
                                        </p:attrNameLst>
                                      </p:cBhvr>
                                      <p:to>
                                        <p:strVal val="visible"/>
                                      </p:to>
                                    </p:set>
                                    <p:anim calcmode="lin" valueType="num">
                                      <p:cBhvr>
                                        <p:cTn id="7" dur="1000" fill="hold"/>
                                        <p:tgtEl>
                                          <p:spTgt spid="122">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22">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22">
                                            <p:txEl>
                                              <p:pRg st="3" end="3"/>
                                            </p:txEl>
                                          </p:spTgt>
                                        </p:tgtEl>
                                        <p:attrNameLst>
                                          <p:attrName>style.visibility</p:attrName>
                                        </p:attrNameLst>
                                      </p:cBhvr>
                                      <p:to>
                                        <p:strVal val="visible"/>
                                      </p:to>
                                    </p:set>
                                    <p:anim calcmode="lin" valueType="num">
                                      <p:cBhvr>
                                        <p:cTn id="12" dur="1000" fill="hold"/>
                                        <p:tgtEl>
                                          <p:spTgt spid="122">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1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122">
                                            <p:txEl>
                                              <p:pRg st="4" end="4"/>
                                            </p:txEl>
                                          </p:spTgt>
                                        </p:tgtEl>
                                        <p:attrNameLst>
                                          <p:attrName>style.visibility</p:attrName>
                                        </p:attrNameLst>
                                      </p:cBhvr>
                                      <p:to>
                                        <p:strVal val="visible"/>
                                      </p:to>
                                    </p:set>
                                    <p:anim calcmode="lin" valueType="num">
                                      <p:cBhvr>
                                        <p:cTn id="18" dur="1000" fill="hold"/>
                                        <p:tgtEl>
                                          <p:spTgt spid="12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2"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126" name="Shape 12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One of the basic laws of logic, called </a:t>
            </a:r>
            <a:r>
              <a:rPr i="1" sz="2400"/>
              <a:t>existential instantiation</a:t>
            </a:r>
            <a:r>
              <a:rPr sz="2400"/>
              <a:t>, says, in effect, that if you know something exists, you can give it a name. </a:t>
            </a:r>
            <a:endParaRPr sz="2400"/>
          </a:p>
          <a:p>
            <a:pPr lvl="0" marL="0" indent="0">
              <a:defRPr sz="1800"/>
            </a:pPr>
            <a:endParaRPr sz="2400"/>
          </a:p>
          <a:p>
            <a:pPr lvl="0" marL="0" indent="0">
              <a:defRPr sz="1800"/>
            </a:pPr>
            <a:r>
              <a:rPr sz="2400"/>
              <a:t>However, you cannot use the same name to refer to two different things, both of which are currently under discussion.</a:t>
            </a:r>
          </a:p>
        </p:txBody>
      </p:sp>
      <p:sp>
        <p:nvSpPr>
          <p:cNvPr id="127" name="Shape 12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128" name="image.png"/>
          <p:cNvPicPr/>
          <p:nvPr/>
        </p:nvPicPr>
        <p:blipFill>
          <a:blip r:embed="rId2">
            <a:extLst/>
          </a:blip>
          <a:stretch>
            <a:fillRect/>
          </a:stretch>
        </p:blipFill>
        <p:spPr>
          <a:xfrm>
            <a:off x="646112" y="4572000"/>
            <a:ext cx="7851776" cy="14620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26"/>
                                        </p:tgtEl>
                                        <p:attrNameLst>
                                          <p:attrName>style.visibility</p:attrName>
                                        </p:attrNameLst>
                                      </p:cBhvr>
                                      <p:to>
                                        <p:strVal val="visible"/>
                                      </p:to>
                                    </p:set>
                                    <p:anim calcmode="lin" valueType="num">
                                      <p:cBhvr>
                                        <p:cTn id="7" dur="1000" fill="hold"/>
                                        <p:tgtEl>
                                          <p:spTgt spid="126"/>
                                        </p:tgtEl>
                                        <p:attrNameLst>
                                          <p:attrName>ppt_x</p:attrName>
                                        </p:attrNameLst>
                                      </p:cBhvr>
                                      <p:tavLst>
                                        <p:tav tm="0">
                                          <p:val>
                                            <p:strVal val="#ppt_x"/>
                                          </p:val>
                                        </p:tav>
                                        <p:tav tm="100000">
                                          <p:val>
                                            <p:strVal val="#ppt_x"/>
                                          </p:val>
                                        </p:tav>
                                      </p:tavLst>
                                    </p:anim>
                                    <p:anim calcmode="lin" valueType="num">
                                      <p:cBhvr>
                                        <p:cTn id="8" dur="1000" fill="hold"/>
                                        <p:tgtEl>
                                          <p:spTgt spid="12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128"/>
                                        </p:tgtEl>
                                        <p:attrNameLst>
                                          <p:attrName>style.visibility</p:attrName>
                                        </p:attrNameLst>
                                      </p:cBhvr>
                                      <p:to>
                                        <p:strVal val="visible"/>
                                      </p:to>
                                    </p:set>
                                    <p:anim calcmode="lin" valueType="num">
                                      <p:cBhvr>
                                        <p:cTn id="12" dur="1000" fill="hold"/>
                                        <p:tgtEl>
                                          <p:spTgt spid="128"/>
                                        </p:tgtEl>
                                        <p:attrNameLst>
                                          <p:attrName>ppt_x</p:attrName>
                                        </p:attrNameLst>
                                      </p:cBhvr>
                                      <p:tavLst>
                                        <p:tav tm="0">
                                          <p:val>
                                            <p:strVal val="#ppt_x"/>
                                          </p:val>
                                        </p:tav>
                                        <p:tav tm="100000">
                                          <p:val>
                                            <p:strVal val="#ppt_x"/>
                                          </p:val>
                                        </p:tav>
                                      </p:tavLst>
                                    </p:anim>
                                    <p:anim calcmode="lin" valueType="num">
                                      <p:cBhvr>
                                        <p:cTn id="13" dur="10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2"/>
      <p:bldP build="whole" bldLvl="1" animBg="1" rev="0" advAuto="0" spid="126"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131" name="Shape 13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Thus since </a:t>
            </a:r>
            <a:r>
              <a:rPr i="1" sz="2400"/>
              <a:t>m</a:t>
            </a:r>
            <a:r>
              <a:rPr sz="2400"/>
              <a:t> equals twice some integer, you can give that integer a name, and since </a:t>
            </a:r>
            <a:r>
              <a:rPr i="1" sz="2400"/>
              <a:t>n</a:t>
            </a:r>
            <a:r>
              <a:rPr sz="2400"/>
              <a:t> equals twice some integer, you can also give that integer a name:</a:t>
            </a:r>
            <a:endParaRPr sz="2400"/>
          </a:p>
          <a:p>
            <a:pPr lvl="0" marL="0" indent="0">
              <a:defRPr sz="1800"/>
            </a:pPr>
            <a:endParaRPr sz="2400"/>
          </a:p>
          <a:p>
            <a:pPr lvl="0" marL="0" indent="0">
              <a:defRPr sz="1800"/>
            </a:pPr>
            <a:endParaRPr sz="2400"/>
          </a:p>
          <a:p>
            <a:pPr lvl="0" marL="0" indent="0">
              <a:defRPr sz="1800"/>
            </a:pPr>
            <a:r>
              <a:rPr sz="2400"/>
              <a:t>Now what you want to show is that </a:t>
            </a:r>
            <a:r>
              <a:rPr i="1" sz="2400"/>
              <a:t>m</a:t>
            </a:r>
            <a:r>
              <a:rPr sz="2400"/>
              <a:t> + </a:t>
            </a:r>
            <a:r>
              <a:rPr i="1" sz="2400"/>
              <a:t>n</a:t>
            </a:r>
            <a:r>
              <a:rPr sz="2400"/>
              <a:t> is even.              In other words, you want to show that </a:t>
            </a:r>
            <a:r>
              <a:rPr i="1" sz="2400"/>
              <a:t>m</a:t>
            </a:r>
            <a:r>
              <a:rPr sz="2400"/>
              <a:t> + </a:t>
            </a:r>
            <a:r>
              <a:rPr i="1" sz="2400"/>
              <a:t>n</a:t>
            </a:r>
            <a:r>
              <a:rPr sz="2400"/>
              <a:t> equals              2 </a:t>
            </a:r>
            <a:r>
              <a:rPr sz="2000">
                <a:latin typeface="Wingdings 2"/>
                <a:ea typeface="Wingdings 2"/>
                <a:cs typeface="Wingdings 2"/>
                <a:sym typeface="Wingdings 2"/>
              </a:rPr>
              <a:t>●</a:t>
            </a:r>
            <a:r>
              <a:rPr sz="2000"/>
              <a:t> </a:t>
            </a:r>
            <a:r>
              <a:rPr sz="2400"/>
              <a:t>(some integer). Having just found alternative representations for </a:t>
            </a:r>
            <a:r>
              <a:rPr i="1" sz="2400"/>
              <a:t>m</a:t>
            </a:r>
            <a:r>
              <a:rPr sz="2400"/>
              <a:t> (as 2</a:t>
            </a:r>
            <a:r>
              <a:rPr i="1" sz="2400"/>
              <a:t>r</a:t>
            </a:r>
            <a:r>
              <a:rPr sz="2400"/>
              <a:t>) and </a:t>
            </a:r>
            <a:r>
              <a:rPr i="1" sz="2400"/>
              <a:t>n</a:t>
            </a:r>
            <a:r>
              <a:rPr sz="2400"/>
              <a:t> (as 2</a:t>
            </a:r>
            <a:r>
              <a:rPr i="1" sz="2400"/>
              <a:t>s</a:t>
            </a:r>
            <a:r>
              <a:rPr sz="2400"/>
              <a:t>), it seems reasonable to substitute these representations in place of </a:t>
            </a:r>
            <a:r>
              <a:rPr i="1" sz="2400"/>
              <a:t>m</a:t>
            </a:r>
            <a:r>
              <a:rPr sz="2400"/>
              <a:t> and</a:t>
            </a:r>
            <a:r>
              <a:rPr i="1" sz="2400"/>
              <a:t> n</a:t>
            </a:r>
            <a:r>
              <a:rPr sz="2400"/>
              <a:t>:</a:t>
            </a:r>
          </a:p>
        </p:txBody>
      </p:sp>
      <p:sp>
        <p:nvSpPr>
          <p:cNvPr id="132" name="Shape 132"/>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133" name="image.png"/>
          <p:cNvPicPr/>
          <p:nvPr/>
        </p:nvPicPr>
        <p:blipFill>
          <a:blip r:embed="rId2">
            <a:extLst/>
          </a:blip>
          <a:stretch>
            <a:fillRect/>
          </a:stretch>
        </p:blipFill>
        <p:spPr>
          <a:xfrm>
            <a:off x="533400" y="2895600"/>
            <a:ext cx="8177213" cy="266700"/>
          </a:xfrm>
          <a:prstGeom prst="rect">
            <a:avLst/>
          </a:prstGeom>
          <a:ln w="12700">
            <a:miter lim="400000"/>
          </a:ln>
        </p:spPr>
      </p:pic>
      <p:pic>
        <p:nvPicPr>
          <p:cNvPr id="134" name="image.png"/>
          <p:cNvPicPr/>
          <p:nvPr/>
        </p:nvPicPr>
        <p:blipFill>
          <a:blip r:embed="rId3">
            <a:extLst/>
          </a:blip>
          <a:stretch>
            <a:fillRect/>
          </a:stretch>
        </p:blipFill>
        <p:spPr>
          <a:xfrm>
            <a:off x="3352800" y="5791200"/>
            <a:ext cx="2105025" cy="23336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31"/>
                                        </p:tgtEl>
                                        <p:attrNameLst>
                                          <p:attrName>style.visibility</p:attrName>
                                        </p:attrNameLst>
                                      </p:cBhvr>
                                      <p:to>
                                        <p:strVal val="visible"/>
                                      </p:to>
                                    </p:set>
                                    <p:anim calcmode="lin" valueType="num">
                                      <p:cBhvr>
                                        <p:cTn id="7" dur="1000" fill="hold"/>
                                        <p:tgtEl>
                                          <p:spTgt spid="131"/>
                                        </p:tgtEl>
                                        <p:attrNameLst>
                                          <p:attrName>ppt_x</p:attrName>
                                        </p:attrNameLst>
                                      </p:cBhvr>
                                      <p:tavLst>
                                        <p:tav tm="0">
                                          <p:val>
                                            <p:strVal val="#ppt_x"/>
                                          </p:val>
                                        </p:tav>
                                        <p:tav tm="100000">
                                          <p:val>
                                            <p:strVal val="#ppt_x"/>
                                          </p:val>
                                        </p:tav>
                                      </p:tavLst>
                                    </p:anim>
                                    <p:anim calcmode="lin" valueType="num">
                                      <p:cBhvr>
                                        <p:cTn id="8" dur="10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134"/>
                                        </p:tgtEl>
                                        <p:attrNameLst>
                                          <p:attrName>style.visibility</p:attrName>
                                        </p:attrNameLst>
                                      </p:cBhvr>
                                      <p:to>
                                        <p:strVal val="visible"/>
                                      </p:to>
                                    </p:set>
                                    <p:anim calcmode="lin" valueType="num">
                                      <p:cBhvr>
                                        <p:cTn id="12" dur="1000" fill="hold"/>
                                        <p:tgtEl>
                                          <p:spTgt spid="134"/>
                                        </p:tgtEl>
                                        <p:attrNameLst>
                                          <p:attrName>ppt_x</p:attrName>
                                        </p:attrNameLst>
                                      </p:cBhvr>
                                      <p:tavLst>
                                        <p:tav tm="0">
                                          <p:val>
                                            <p:strVal val="#ppt_x"/>
                                          </p:val>
                                        </p:tav>
                                        <p:tav tm="100000">
                                          <p:val>
                                            <p:strVal val="#ppt_x"/>
                                          </p:val>
                                        </p:tav>
                                      </p:tavLst>
                                    </p:anim>
                                    <p:anim calcmode="lin" valueType="num">
                                      <p:cBhvr>
                                        <p:cTn id="13" dur="10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1" grpId="1"/>
      <p:bldP build="whole" bldLvl="1" animBg="1" rev="0" advAuto="0" spid="134" grpId="2"/>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137" name="Shape 13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Your goal is to show that </a:t>
            </a:r>
            <a:r>
              <a:rPr i="1" sz="2400"/>
              <a:t>m</a:t>
            </a:r>
            <a:r>
              <a:rPr sz="2400"/>
              <a:t> + </a:t>
            </a:r>
            <a:r>
              <a:rPr i="1" sz="2400"/>
              <a:t>n</a:t>
            </a:r>
            <a:r>
              <a:rPr sz="2400"/>
              <a:t> is even. By definition of even, this means that </a:t>
            </a:r>
            <a:r>
              <a:rPr i="1" sz="2400"/>
              <a:t>m</a:t>
            </a:r>
            <a:r>
              <a:rPr sz="2400"/>
              <a:t> + </a:t>
            </a:r>
            <a:r>
              <a:rPr i="1" sz="2400"/>
              <a:t>n</a:t>
            </a:r>
            <a:r>
              <a:rPr sz="2400"/>
              <a:t> can be written in the form</a:t>
            </a:r>
            <a:endParaRPr sz="2400"/>
          </a:p>
          <a:p>
            <a:pPr lvl="0" marL="0" indent="0">
              <a:defRPr sz="1800"/>
            </a:pPr>
          </a:p>
          <a:p>
            <a:pPr lvl="0" marL="0" indent="0">
              <a:defRPr sz="1800"/>
            </a:pPr>
          </a:p>
          <a:p>
            <a:pPr lvl="0" marL="0" indent="0">
              <a:defRPr sz="1800"/>
            </a:pPr>
            <a:r>
              <a:rPr sz="2400"/>
              <a:t>This analysis narrows the gap between the starting point and what is to be shown to showing that</a:t>
            </a:r>
            <a:endParaRPr sz="2400"/>
          </a:p>
          <a:p>
            <a:pPr lvl="0" marL="0" indent="0">
              <a:defRPr sz="1800"/>
            </a:pPr>
          </a:p>
          <a:p>
            <a:pPr lvl="0" marL="0" indent="0">
              <a:defRPr sz="1800"/>
            </a:pPr>
          </a:p>
          <a:p>
            <a:pPr lvl="0" marL="0" indent="0">
              <a:defRPr sz="1800"/>
            </a:pPr>
            <a:r>
              <a:rPr sz="2400"/>
              <a:t>Why is this true? First, because of the distributive law from algebra, which says that</a:t>
            </a:r>
            <a:endParaRPr sz="2400"/>
          </a:p>
          <a:p>
            <a:pPr lvl="0" marL="0" indent="0">
              <a:defRPr sz="1800"/>
            </a:pPr>
          </a:p>
          <a:p>
            <a:pPr lvl="0" marL="0" indent="0">
              <a:defRPr sz="1800"/>
            </a:pPr>
          </a:p>
          <a:p>
            <a:pPr lvl="0" marL="0" indent="0">
              <a:defRPr sz="1800"/>
            </a:pPr>
            <a:r>
              <a:rPr sz="2400"/>
              <a:t>and, second, because the sum of any two integers is an integer, which implies that </a:t>
            </a:r>
            <a:r>
              <a:rPr i="1" sz="2400"/>
              <a:t>r </a:t>
            </a:r>
            <a:r>
              <a:rPr sz="2400"/>
              <a:t>+</a:t>
            </a:r>
            <a:r>
              <a:rPr i="1" sz="2400"/>
              <a:t> s </a:t>
            </a:r>
            <a:r>
              <a:rPr sz="2400"/>
              <a:t>is an integer.</a:t>
            </a:r>
          </a:p>
        </p:txBody>
      </p:sp>
      <p:sp>
        <p:nvSpPr>
          <p:cNvPr id="138" name="Shape 138"/>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139" name="image.png"/>
          <p:cNvPicPr/>
          <p:nvPr/>
        </p:nvPicPr>
        <p:blipFill>
          <a:blip r:embed="rId2">
            <a:extLst/>
          </a:blip>
          <a:stretch>
            <a:fillRect/>
          </a:stretch>
        </p:blipFill>
        <p:spPr>
          <a:xfrm>
            <a:off x="3200400" y="2514600"/>
            <a:ext cx="2038350" cy="271463"/>
          </a:xfrm>
          <a:prstGeom prst="rect">
            <a:avLst/>
          </a:prstGeom>
          <a:ln w="12700">
            <a:miter lim="400000"/>
          </a:ln>
        </p:spPr>
      </p:pic>
      <p:pic>
        <p:nvPicPr>
          <p:cNvPr id="140" name="image.png"/>
          <p:cNvPicPr/>
          <p:nvPr/>
        </p:nvPicPr>
        <p:blipFill>
          <a:blip r:embed="rId3">
            <a:extLst/>
          </a:blip>
          <a:stretch>
            <a:fillRect/>
          </a:stretch>
        </p:blipFill>
        <p:spPr>
          <a:xfrm>
            <a:off x="2971800" y="3876675"/>
            <a:ext cx="3343275" cy="314325"/>
          </a:xfrm>
          <a:prstGeom prst="rect">
            <a:avLst/>
          </a:prstGeom>
          <a:ln w="12700">
            <a:miter lim="400000"/>
          </a:ln>
        </p:spPr>
      </p:pic>
      <p:pic>
        <p:nvPicPr>
          <p:cNvPr id="141" name="image.png"/>
          <p:cNvPicPr/>
          <p:nvPr/>
        </p:nvPicPr>
        <p:blipFill>
          <a:blip r:embed="rId4">
            <a:extLst/>
          </a:blip>
          <a:stretch>
            <a:fillRect/>
          </a:stretch>
        </p:blipFill>
        <p:spPr>
          <a:xfrm>
            <a:off x="3048000" y="5410200"/>
            <a:ext cx="2371725" cy="2762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37">
                                            <p:txEl>
                                              <p:pRg st="3" end="3"/>
                                            </p:txEl>
                                          </p:spTgt>
                                        </p:tgtEl>
                                        <p:attrNameLst>
                                          <p:attrName>style.visibility</p:attrName>
                                        </p:attrNameLst>
                                      </p:cBhvr>
                                      <p:to>
                                        <p:strVal val="visible"/>
                                      </p:to>
                                    </p:set>
                                    <p:anim calcmode="lin" valueType="num">
                                      <p:cBhvr>
                                        <p:cTn id="7" dur="1000" fill="hold"/>
                                        <p:tgtEl>
                                          <p:spTgt spid="137">
                                            <p:txEl>
                                              <p:pRg st="3" end="3"/>
                                            </p:txEl>
                                          </p:spTgt>
                                        </p:tgtEl>
                                        <p:attrNameLst>
                                          <p:attrName>ppt_x</p:attrName>
                                        </p:attrNameLst>
                                      </p:cBhvr>
                                      <p:tavLst>
                                        <p:tav tm="0">
                                          <p:val>
                                            <p:strVal val="#ppt_x"/>
                                          </p:val>
                                        </p:tav>
                                        <p:tav tm="100000">
                                          <p:val>
                                            <p:strVal val="#ppt_x"/>
                                          </p:val>
                                        </p:tav>
                                      </p:tavLst>
                                    </p:anim>
                                    <p:anim calcmode="lin" valueType="num">
                                      <p:cBhvr>
                                        <p:cTn id="8" dur="1000" fill="hold"/>
                                        <p:tgtEl>
                                          <p:spTgt spid="137">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140"/>
                                        </p:tgtEl>
                                        <p:attrNameLst>
                                          <p:attrName>style.visibility</p:attrName>
                                        </p:attrNameLst>
                                      </p:cBhvr>
                                      <p:to>
                                        <p:strVal val="visible"/>
                                      </p:to>
                                    </p:set>
                                    <p:anim calcmode="lin" valueType="num">
                                      <p:cBhvr>
                                        <p:cTn id="12" dur="1000" fill="hold"/>
                                        <p:tgtEl>
                                          <p:spTgt spid="140"/>
                                        </p:tgtEl>
                                        <p:attrNameLst>
                                          <p:attrName>ppt_x</p:attrName>
                                        </p:attrNameLst>
                                      </p:cBhvr>
                                      <p:tavLst>
                                        <p:tav tm="0">
                                          <p:val>
                                            <p:strVal val="#ppt_x"/>
                                          </p:val>
                                        </p:tav>
                                        <p:tav tm="100000">
                                          <p:val>
                                            <p:strVal val="#ppt_x"/>
                                          </p:val>
                                        </p:tav>
                                      </p:tavLst>
                                    </p:anim>
                                    <p:anim calcmode="lin" valueType="num">
                                      <p:cBhvr>
                                        <p:cTn id="13" dur="1000" fill="hold"/>
                                        <p:tgtEl>
                                          <p:spTgt spid="14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137">
                                            <p:txEl>
                                              <p:pRg st="4" end="4"/>
                                            </p:txEl>
                                          </p:spTgt>
                                        </p:tgtEl>
                                        <p:attrNameLst>
                                          <p:attrName>style.visibility</p:attrName>
                                        </p:attrNameLst>
                                      </p:cBhvr>
                                      <p:to>
                                        <p:strVal val="visible"/>
                                      </p:to>
                                    </p:set>
                                    <p:anim calcmode="lin" valueType="num">
                                      <p:cBhvr>
                                        <p:cTn id="17" dur="10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137">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137">
                                            <p:txEl>
                                              <p:pRg st="5" end="5"/>
                                            </p:txEl>
                                          </p:spTgt>
                                        </p:tgtEl>
                                        <p:attrNameLst>
                                          <p:attrName>style.visibility</p:attrName>
                                        </p:attrNameLst>
                                      </p:cBhvr>
                                      <p:to>
                                        <p:strVal val="visible"/>
                                      </p:to>
                                    </p:set>
                                    <p:anim calcmode="lin" valueType="num">
                                      <p:cBhvr>
                                        <p:cTn id="22" dur="1000" fill="hold"/>
                                        <p:tgtEl>
                                          <p:spTgt spid="13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3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4" presetID="2" grpId="1" fill="hold">
                                  <p:stCondLst>
                                    <p:cond delay="0"/>
                                  </p:stCondLst>
                                  <p:iterate type="el" backwards="0">
                                    <p:tmAbs val="0"/>
                                  </p:iterate>
                                  <p:childTnLst>
                                    <p:set>
                                      <p:cBhvr>
                                        <p:cTn id="27" fill="hold"/>
                                        <p:tgtEl>
                                          <p:spTgt spid="137">
                                            <p:txEl>
                                              <p:pRg st="6" end="6"/>
                                            </p:txEl>
                                          </p:spTgt>
                                        </p:tgtEl>
                                        <p:attrNameLst>
                                          <p:attrName>style.visibility</p:attrName>
                                        </p:attrNameLst>
                                      </p:cBhvr>
                                      <p:to>
                                        <p:strVal val="visible"/>
                                      </p:to>
                                    </p:set>
                                    <p:anim calcmode="lin" valueType="num">
                                      <p:cBhvr>
                                        <p:cTn id="28" dur="10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37">
                                            <p:txEl>
                                              <p:pRg st="6" end="6"/>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nodeType="afterEffect" presetClass="entr" presetSubtype="4" presetID="2" grpId="3" fill="hold">
                                  <p:stCondLst>
                                    <p:cond delay="0"/>
                                  </p:stCondLst>
                                  <p:iterate type="el" backwards="0">
                                    <p:tmAbs val="0"/>
                                  </p:iterate>
                                  <p:childTnLst>
                                    <p:set>
                                      <p:cBhvr>
                                        <p:cTn id="32" fill="hold"/>
                                        <p:tgtEl>
                                          <p:spTgt spid="141"/>
                                        </p:tgtEl>
                                        <p:attrNameLst>
                                          <p:attrName>style.visibility</p:attrName>
                                        </p:attrNameLst>
                                      </p:cBhvr>
                                      <p:to>
                                        <p:strVal val="visible"/>
                                      </p:to>
                                    </p:set>
                                    <p:anim calcmode="lin" valueType="num">
                                      <p:cBhvr>
                                        <p:cTn id="33" dur="1000" fill="hold"/>
                                        <p:tgtEl>
                                          <p:spTgt spid="141"/>
                                        </p:tgtEl>
                                        <p:attrNameLst>
                                          <p:attrName>ppt_x</p:attrName>
                                        </p:attrNameLst>
                                      </p:cBhvr>
                                      <p:tavLst>
                                        <p:tav tm="0">
                                          <p:val>
                                            <p:strVal val="#ppt_x"/>
                                          </p:val>
                                        </p:tav>
                                        <p:tav tm="100000">
                                          <p:val>
                                            <p:strVal val="#ppt_x"/>
                                          </p:val>
                                        </p:tav>
                                      </p:tavLst>
                                    </p:anim>
                                    <p:anim calcmode="lin" valueType="num">
                                      <p:cBhvr>
                                        <p:cTn id="34" dur="1000" fill="hold"/>
                                        <p:tgtEl>
                                          <p:spTgt spid="141"/>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nodeType="afterEffect" presetClass="entr" presetSubtype="4" presetID="2" grpId="1" fill="hold">
                                  <p:stCondLst>
                                    <p:cond delay="0"/>
                                  </p:stCondLst>
                                  <p:iterate type="el" backwards="0">
                                    <p:tmAbs val="0"/>
                                  </p:iterate>
                                  <p:childTnLst>
                                    <p:set>
                                      <p:cBhvr>
                                        <p:cTn id="37" fill="hold"/>
                                        <p:tgtEl>
                                          <p:spTgt spid="137">
                                            <p:txEl>
                                              <p:pRg st="7" end="7"/>
                                            </p:txEl>
                                          </p:spTgt>
                                        </p:tgtEl>
                                        <p:attrNameLst>
                                          <p:attrName>style.visibility</p:attrName>
                                        </p:attrNameLst>
                                      </p:cBhvr>
                                      <p:to>
                                        <p:strVal val="visible"/>
                                      </p:to>
                                    </p:set>
                                    <p:anim calcmode="lin" valueType="num">
                                      <p:cBhvr>
                                        <p:cTn id="38" dur="1000" fill="hold"/>
                                        <p:tgtEl>
                                          <p:spTgt spid="137">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137">
                                            <p:txEl>
                                              <p:pRg st="7" end="7"/>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nodeType="afterEffect" presetClass="entr" presetSubtype="4" presetID="2" grpId="1" fill="hold">
                                  <p:stCondLst>
                                    <p:cond delay="0"/>
                                  </p:stCondLst>
                                  <p:iterate type="el" backwards="0">
                                    <p:tmAbs val="0"/>
                                  </p:iterate>
                                  <p:childTnLst>
                                    <p:set>
                                      <p:cBhvr>
                                        <p:cTn id="42" fill="hold"/>
                                        <p:tgtEl>
                                          <p:spTgt spid="137">
                                            <p:txEl>
                                              <p:pRg st="8" end="8"/>
                                            </p:txEl>
                                          </p:spTgt>
                                        </p:tgtEl>
                                        <p:attrNameLst>
                                          <p:attrName>style.visibility</p:attrName>
                                        </p:attrNameLst>
                                      </p:cBhvr>
                                      <p:to>
                                        <p:strVal val="visible"/>
                                      </p:to>
                                    </p:set>
                                    <p:anim calcmode="lin" valueType="num">
                                      <p:cBhvr>
                                        <p:cTn id="43" dur="10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37">
                                            <p:txEl>
                                              <p:pRg st="8" end="8"/>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nodeType="afterEffect" presetClass="entr" presetSubtype="4" presetID="2" grpId="1" fill="hold">
                                  <p:stCondLst>
                                    <p:cond delay="0"/>
                                  </p:stCondLst>
                                  <p:iterate type="el" backwards="0">
                                    <p:tmAbs val="0"/>
                                  </p:iterate>
                                  <p:childTnLst>
                                    <p:set>
                                      <p:cBhvr>
                                        <p:cTn id="47" fill="hold"/>
                                        <p:tgtEl>
                                          <p:spTgt spid="137">
                                            <p:txEl>
                                              <p:pRg st="9" end="9"/>
                                            </p:txEl>
                                          </p:spTgt>
                                        </p:tgtEl>
                                        <p:attrNameLst>
                                          <p:attrName>style.visibility</p:attrName>
                                        </p:attrNameLst>
                                      </p:cBhvr>
                                      <p:to>
                                        <p:strVal val="visible"/>
                                      </p:to>
                                    </p:set>
                                    <p:anim calcmode="lin" valueType="num">
                                      <p:cBhvr>
                                        <p:cTn id="48" dur="1000" fill="hold"/>
                                        <p:tgtEl>
                                          <p:spTgt spid="137">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13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2"/>
      <p:bldP build="p" bldLvl="5" animBg="1" rev="0" advAuto="0" spid="137" grpId="1"/>
      <p:bldP build="whole" bldLvl="1" animBg="1" rev="0" advAuto="0" spid="141" grpId="3"/>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144" name="Shape 14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This discussion is summarized by rewriting the statement as a theorem and giving a formal proof of it. (In mathematics, the word </a:t>
            </a:r>
            <a:r>
              <a:rPr i="1" sz="2400"/>
              <a:t>theorem</a:t>
            </a:r>
            <a:r>
              <a:rPr sz="2400"/>
              <a:t> refers to a statement that is known to be true because it has been proved.) </a:t>
            </a:r>
            <a:endParaRPr sz="2400"/>
          </a:p>
          <a:p>
            <a:pPr lvl="0" marL="0" indent="0">
              <a:defRPr sz="1800"/>
            </a:pPr>
            <a:endParaRPr sz="2000"/>
          </a:p>
          <a:p>
            <a:pPr lvl="0" marL="0" indent="0">
              <a:defRPr sz="1800"/>
            </a:pPr>
            <a:r>
              <a:rPr sz="2400"/>
              <a:t>Such comments are purely a convenience for the reader and could be omitted entirely. For this reason they are italicized and enclosed in italic square brackets: </a:t>
            </a:r>
            <a:r>
              <a:rPr i="1" sz="2400"/>
              <a:t>[  ]</a:t>
            </a:r>
            <a:r>
              <a:rPr sz="2400"/>
              <a:t>.</a:t>
            </a:r>
            <a:endParaRPr sz="2400"/>
          </a:p>
          <a:p>
            <a:pPr lvl="0" marL="0" indent="0">
              <a:defRPr sz="1800"/>
            </a:pPr>
            <a:endParaRPr sz="2000"/>
          </a:p>
          <a:p>
            <a:pPr lvl="0" marL="0" indent="0">
              <a:defRPr sz="1800"/>
            </a:pPr>
            <a:r>
              <a:rPr sz="2400"/>
              <a:t>Donald Knuth, one of the pioneers of the science of computing, has compared constructing a computer program from a set of specifications to writing a mathematical proof based on a set of axioms.</a:t>
            </a:r>
          </a:p>
        </p:txBody>
      </p:sp>
      <p:sp>
        <p:nvSpPr>
          <p:cNvPr id="145" name="Shape 145"/>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44">
                                            <p:txEl>
                                              <p:pRg st="2" end="2"/>
                                            </p:txEl>
                                          </p:spTgt>
                                        </p:tgtEl>
                                        <p:attrNameLst>
                                          <p:attrName>style.visibility</p:attrName>
                                        </p:attrNameLst>
                                      </p:cBhvr>
                                      <p:to>
                                        <p:strVal val="visible"/>
                                      </p:to>
                                    </p:set>
                                    <p:anim calcmode="lin" valueType="num">
                                      <p:cBhvr>
                                        <p:cTn id="7" dur="1000" fill="hold"/>
                                        <p:tgtEl>
                                          <p:spTgt spid="144">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44">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44">
                                            <p:txEl>
                                              <p:pRg st="3" end="3"/>
                                            </p:txEl>
                                          </p:spTgt>
                                        </p:tgtEl>
                                        <p:attrNameLst>
                                          <p:attrName>style.visibility</p:attrName>
                                        </p:attrNameLst>
                                      </p:cBhvr>
                                      <p:to>
                                        <p:strVal val="visible"/>
                                      </p:to>
                                    </p:set>
                                    <p:anim calcmode="lin" valueType="num">
                                      <p:cBhvr>
                                        <p:cTn id="12" dur="1000" fill="hold"/>
                                        <p:tgtEl>
                                          <p:spTgt spid="144">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1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144">
                                            <p:txEl>
                                              <p:pRg st="4" end="4"/>
                                            </p:txEl>
                                          </p:spTgt>
                                        </p:tgtEl>
                                        <p:attrNameLst>
                                          <p:attrName>style.visibility</p:attrName>
                                        </p:attrNameLst>
                                      </p:cBhvr>
                                      <p:to>
                                        <p:strVal val="visible"/>
                                      </p:to>
                                    </p:set>
                                    <p:anim calcmode="lin" valueType="num">
                                      <p:cBhvr>
                                        <p:cTn id="18" dur="1000" fill="hold"/>
                                        <p:tgtEl>
                                          <p:spTgt spid="14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4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4"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148" name="Shape 14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In keeping with this analogy, the bracketed comments can be thought of as similar to the explanatory documentation provided by a good programmer. Documentation is not necessary for a program to run, but it helps a human reader understand what is going on.</a:t>
            </a:r>
            <a:endParaRPr sz="2400"/>
          </a:p>
          <a:p>
            <a:pPr lvl="0" marL="0" indent="0">
              <a:defRPr sz="1800"/>
            </a:pPr>
            <a:endParaRPr sz="2400"/>
          </a:p>
          <a:p>
            <a:pPr lvl="0" marL="0" indent="0">
              <a:defRPr sz="1800"/>
            </a:pPr>
            <a:endParaRPr sz="2400"/>
          </a:p>
          <a:p>
            <a:pPr lvl="0" marL="0" indent="0">
              <a:defRPr sz="1800"/>
            </a:pPr>
            <a:endParaRPr sz="2400"/>
          </a:p>
          <a:p>
            <a:pPr lvl="0" marL="0" indent="0">
              <a:defRPr sz="1800"/>
            </a:pPr>
            <a:endParaRPr sz="2400">
              <a:latin typeface="Arial Bold"/>
              <a:ea typeface="Arial Bold"/>
              <a:cs typeface="Arial Bold"/>
              <a:sym typeface="Arial Bold"/>
            </a:endParaRPr>
          </a:p>
          <a:p>
            <a:pPr lvl="0" marL="0" indent="0">
              <a:defRPr sz="1800"/>
            </a:pPr>
            <a:r>
              <a:rPr sz="2400">
                <a:latin typeface="Arial Bold"/>
                <a:ea typeface="Arial Bold"/>
                <a:cs typeface="Arial Bold"/>
                <a:sym typeface="Arial Bold"/>
              </a:rPr>
              <a:t>Proof:</a:t>
            </a:r>
            <a:endParaRPr sz="2400">
              <a:latin typeface="Arial Bold"/>
              <a:ea typeface="Arial Bold"/>
              <a:cs typeface="Arial Bold"/>
              <a:sym typeface="Arial Bold"/>
            </a:endParaRPr>
          </a:p>
          <a:p>
            <a:pPr lvl="0" marL="0" indent="0">
              <a:defRPr sz="1800"/>
            </a:pPr>
            <a:r>
              <a:rPr sz="2400"/>
              <a:t>Suppose </a:t>
            </a:r>
            <a:r>
              <a:rPr i="1" sz="2400"/>
              <a:t>m </a:t>
            </a:r>
            <a:r>
              <a:rPr sz="2400"/>
              <a:t>and</a:t>
            </a:r>
            <a:r>
              <a:rPr i="1" sz="2400"/>
              <a:t> n </a:t>
            </a:r>
            <a:r>
              <a:rPr sz="2400"/>
              <a:t>are</a:t>
            </a:r>
            <a:r>
              <a:rPr i="1" sz="2400"/>
              <a:t> [particular but arbitrarily chosen] </a:t>
            </a:r>
            <a:r>
              <a:rPr sz="2400"/>
              <a:t>even integers. </a:t>
            </a:r>
            <a:r>
              <a:rPr i="1" sz="2400"/>
              <a:t>[We must show that m </a:t>
            </a:r>
            <a:r>
              <a:rPr sz="2400"/>
              <a:t>+</a:t>
            </a:r>
            <a:r>
              <a:rPr i="1" sz="2400"/>
              <a:t> n is even</a:t>
            </a:r>
            <a:r>
              <a:rPr sz="2400"/>
              <a:t>.</a:t>
            </a:r>
            <a:r>
              <a:rPr i="1" sz="2400"/>
              <a:t>]</a:t>
            </a:r>
          </a:p>
        </p:txBody>
      </p:sp>
      <p:sp>
        <p:nvSpPr>
          <p:cNvPr id="149" name="Shape 149"/>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150" name="image.png"/>
          <p:cNvPicPr/>
          <p:nvPr/>
        </p:nvPicPr>
        <p:blipFill>
          <a:blip r:embed="rId2">
            <a:extLst/>
          </a:blip>
          <a:stretch>
            <a:fillRect/>
          </a:stretch>
        </p:blipFill>
        <p:spPr>
          <a:xfrm>
            <a:off x="457200" y="3703637"/>
            <a:ext cx="8251825" cy="94456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50"/>
                                        </p:tgtEl>
                                        <p:attrNameLst>
                                          <p:attrName>style.visibility</p:attrName>
                                        </p:attrNameLst>
                                      </p:cBhvr>
                                      <p:to>
                                        <p:strVal val="visible"/>
                                      </p:to>
                                    </p:set>
                                    <p:anim calcmode="lin" valueType="num">
                                      <p:cBhvr>
                                        <p:cTn id="7" dur="1000" fill="hold"/>
                                        <p:tgtEl>
                                          <p:spTgt spid="150"/>
                                        </p:tgtEl>
                                        <p:attrNameLst>
                                          <p:attrName>ppt_x</p:attrName>
                                        </p:attrNameLst>
                                      </p:cBhvr>
                                      <p:tavLst>
                                        <p:tav tm="0">
                                          <p:val>
                                            <p:strVal val="#ppt_x"/>
                                          </p:val>
                                        </p:tav>
                                        <p:tav tm="100000">
                                          <p:val>
                                            <p:strVal val="#ppt_x"/>
                                          </p:val>
                                        </p:tav>
                                      </p:tavLst>
                                    </p:anim>
                                    <p:anim calcmode="lin" valueType="num">
                                      <p:cBhvr>
                                        <p:cTn id="8"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148">
                                            <p:txEl>
                                              <p:pRg st="5" end="5"/>
                                            </p:txEl>
                                          </p:spTgt>
                                        </p:tgtEl>
                                        <p:attrNameLst>
                                          <p:attrName>style.visibility</p:attrName>
                                        </p:attrNameLst>
                                      </p:cBhvr>
                                      <p:to>
                                        <p:strVal val="visible"/>
                                      </p:to>
                                    </p:set>
                                    <p:anim calcmode="lin" valueType="num">
                                      <p:cBhvr>
                                        <p:cTn id="13" dur="1000" fill="hold"/>
                                        <p:tgtEl>
                                          <p:spTgt spid="148">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48">
                                            <p:txEl>
                                              <p:pRg st="5" end="5"/>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nodeType="afterEffect" presetClass="entr" presetSubtype="4" presetID="2" grpId="2" fill="hold">
                                  <p:stCondLst>
                                    <p:cond delay="0"/>
                                  </p:stCondLst>
                                  <p:iterate type="el" backwards="0">
                                    <p:tmAbs val="0"/>
                                  </p:iterate>
                                  <p:childTnLst>
                                    <p:set>
                                      <p:cBhvr>
                                        <p:cTn id="17" fill="hold"/>
                                        <p:tgtEl>
                                          <p:spTgt spid="148">
                                            <p:txEl>
                                              <p:pRg st="6" end="6"/>
                                            </p:txEl>
                                          </p:spTgt>
                                        </p:tgtEl>
                                        <p:attrNameLst>
                                          <p:attrName>style.visibility</p:attrName>
                                        </p:attrNameLst>
                                      </p:cBhvr>
                                      <p:to>
                                        <p:strVal val="visible"/>
                                      </p:to>
                                    </p:set>
                                    <p:anim calcmode="lin" valueType="num">
                                      <p:cBhvr>
                                        <p:cTn id="18" dur="1000" fill="hold"/>
                                        <p:tgtEl>
                                          <p:spTgt spid="148">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14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P build="p" bldLvl="5" animBg="1" rev="0" advAuto="0" spid="148" grpId="2"/>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153" name="Shape 15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By definition of even, </a:t>
            </a:r>
            <a:r>
              <a:rPr i="1" sz="2400"/>
              <a:t>m</a:t>
            </a:r>
            <a:r>
              <a:rPr sz="2400"/>
              <a:t> = 2</a:t>
            </a:r>
            <a:r>
              <a:rPr i="1" sz="2400"/>
              <a:t>r</a:t>
            </a:r>
            <a:r>
              <a:rPr sz="2400"/>
              <a:t> and </a:t>
            </a:r>
            <a:r>
              <a:rPr i="1" sz="2400"/>
              <a:t>n</a:t>
            </a:r>
            <a:r>
              <a:rPr sz="2400"/>
              <a:t> = 2</a:t>
            </a:r>
            <a:r>
              <a:rPr i="1" sz="2400"/>
              <a:t>s</a:t>
            </a:r>
            <a:r>
              <a:rPr sz="2400"/>
              <a:t> for some integers </a:t>
            </a:r>
            <a:r>
              <a:rPr i="1" sz="2400"/>
              <a:t>r </a:t>
            </a:r>
            <a:r>
              <a:rPr sz="2400"/>
              <a:t>and </a:t>
            </a:r>
            <a:r>
              <a:rPr i="1" sz="2400"/>
              <a:t>s</a:t>
            </a:r>
            <a:r>
              <a:rPr sz="2400"/>
              <a:t>. Then</a:t>
            </a:r>
            <a:endParaRPr sz="2400"/>
          </a:p>
          <a:p>
            <a:pPr lvl="0" marL="0" indent="0">
              <a:defRPr sz="1800"/>
            </a:pPr>
            <a:endParaRPr sz="2400"/>
          </a:p>
          <a:p>
            <a:pPr lvl="0" marL="0" indent="0">
              <a:defRPr sz="1800"/>
            </a:pPr>
            <a:endParaRPr sz="2400"/>
          </a:p>
          <a:p>
            <a:pPr lvl="0" marL="0" indent="0">
              <a:defRPr sz="1800"/>
            </a:pPr>
            <a:endParaRPr sz="2400"/>
          </a:p>
          <a:p>
            <a:pPr lvl="0" marL="0" indent="0">
              <a:defRPr sz="1800"/>
            </a:pPr>
            <a:r>
              <a:rPr sz="2400"/>
              <a:t>Let </a:t>
            </a:r>
            <a:r>
              <a:rPr i="1" sz="2400"/>
              <a:t>t</a:t>
            </a:r>
            <a:r>
              <a:rPr sz="2400"/>
              <a:t> = </a:t>
            </a:r>
            <a:r>
              <a:rPr i="1" sz="2400"/>
              <a:t>r</a:t>
            </a:r>
            <a:r>
              <a:rPr sz="2400"/>
              <a:t> + </a:t>
            </a:r>
            <a:r>
              <a:rPr i="1" sz="2400"/>
              <a:t>s</a:t>
            </a:r>
            <a:r>
              <a:rPr sz="2400"/>
              <a:t>. Note that </a:t>
            </a:r>
            <a:r>
              <a:rPr i="1" sz="2400"/>
              <a:t>t</a:t>
            </a:r>
            <a:r>
              <a:rPr sz="2400"/>
              <a:t> is an integer because it is a sum of integers. Hence</a:t>
            </a:r>
            <a:endParaRPr sz="2400"/>
          </a:p>
          <a:p>
            <a:pPr lvl="0" marL="0" indent="0">
              <a:defRPr sz="1800"/>
            </a:pPr>
            <a:endParaRPr sz="2400"/>
          </a:p>
          <a:p>
            <a:pPr lvl="0" marL="0" indent="0">
              <a:defRPr sz="1800"/>
            </a:pPr>
            <a:r>
              <a:rPr sz="2400"/>
              <a:t>                       </a:t>
            </a:r>
            <a:endParaRPr sz="2400"/>
          </a:p>
          <a:p>
            <a:pPr lvl="0" marL="0" indent="0">
              <a:defRPr sz="1800"/>
            </a:pPr>
            <a:r>
              <a:rPr sz="2400"/>
              <a:t>It follows by definition of even that </a:t>
            </a:r>
            <a:r>
              <a:rPr i="1" sz="2400"/>
              <a:t>m</a:t>
            </a:r>
            <a:r>
              <a:rPr sz="2400"/>
              <a:t> + </a:t>
            </a:r>
            <a:r>
              <a:rPr i="1" sz="2400"/>
              <a:t>n</a:t>
            </a:r>
            <a:r>
              <a:rPr sz="2400"/>
              <a:t> is even.</a:t>
            </a:r>
            <a:r>
              <a:rPr i="1" sz="2400"/>
              <a:t> </a:t>
            </a:r>
            <a:br>
              <a:rPr i="1" sz="2400"/>
            </a:br>
            <a:r>
              <a:rPr i="1" sz="2400"/>
              <a:t>[This is what we needed to show</a:t>
            </a:r>
            <a:r>
              <a:rPr sz="2400"/>
              <a:t>.</a:t>
            </a:r>
            <a:r>
              <a:rPr i="1" sz="2400"/>
              <a:t>]</a:t>
            </a:r>
          </a:p>
        </p:txBody>
      </p:sp>
      <p:sp>
        <p:nvSpPr>
          <p:cNvPr id="154" name="Shape 154"/>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155" name="image.png"/>
          <p:cNvPicPr/>
          <p:nvPr/>
        </p:nvPicPr>
        <p:blipFill>
          <a:blip r:embed="rId2">
            <a:extLst/>
          </a:blip>
          <a:stretch>
            <a:fillRect/>
          </a:stretch>
        </p:blipFill>
        <p:spPr>
          <a:xfrm>
            <a:off x="2057400" y="2503487"/>
            <a:ext cx="3810000" cy="312738"/>
          </a:xfrm>
          <a:prstGeom prst="rect">
            <a:avLst/>
          </a:prstGeom>
          <a:ln w="12700">
            <a:miter lim="400000"/>
          </a:ln>
        </p:spPr>
      </p:pic>
      <p:pic>
        <p:nvPicPr>
          <p:cNvPr id="156" name="image.png"/>
          <p:cNvPicPr/>
          <p:nvPr/>
        </p:nvPicPr>
        <p:blipFill>
          <a:blip r:embed="rId3">
            <a:extLst/>
          </a:blip>
          <a:stretch>
            <a:fillRect/>
          </a:stretch>
        </p:blipFill>
        <p:spPr>
          <a:xfrm>
            <a:off x="2895600" y="3036887"/>
            <a:ext cx="3389313" cy="317501"/>
          </a:xfrm>
          <a:prstGeom prst="rect">
            <a:avLst/>
          </a:prstGeom>
          <a:ln w="12700">
            <a:miter lim="400000"/>
          </a:ln>
        </p:spPr>
      </p:pic>
      <p:pic>
        <p:nvPicPr>
          <p:cNvPr id="157" name="image.png"/>
          <p:cNvPicPr/>
          <p:nvPr/>
        </p:nvPicPr>
        <p:blipFill>
          <a:blip r:embed="rId4">
            <a:extLst/>
          </a:blip>
          <a:stretch>
            <a:fillRect/>
          </a:stretch>
        </p:blipFill>
        <p:spPr>
          <a:xfrm>
            <a:off x="2057400" y="4592637"/>
            <a:ext cx="3989388" cy="34925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56"/>
                                        </p:tgtEl>
                                        <p:attrNameLst>
                                          <p:attrName>style.visibility</p:attrName>
                                        </p:attrNameLst>
                                      </p:cBhvr>
                                      <p:to>
                                        <p:strVal val="visible"/>
                                      </p:to>
                                    </p:set>
                                    <p:anim calcmode="lin" valueType="num">
                                      <p:cBhvr>
                                        <p:cTn id="7" dur="1000" fill="hold"/>
                                        <p:tgtEl>
                                          <p:spTgt spid="156"/>
                                        </p:tgtEl>
                                        <p:attrNameLst>
                                          <p:attrName>ppt_x</p:attrName>
                                        </p:attrNameLst>
                                      </p:cBhvr>
                                      <p:tavLst>
                                        <p:tav tm="0">
                                          <p:val>
                                            <p:strVal val="#ppt_x"/>
                                          </p:val>
                                        </p:tav>
                                        <p:tav tm="100000">
                                          <p:val>
                                            <p:strVal val="#ppt_x"/>
                                          </p:val>
                                        </p:tav>
                                      </p:tavLst>
                                    </p:anim>
                                    <p:anim calcmode="lin" valueType="num">
                                      <p:cBhvr>
                                        <p:cTn id="8" dur="10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153">
                                            <p:txEl>
                                              <p:pRg st="4" end="4"/>
                                            </p:txEl>
                                          </p:spTgt>
                                        </p:tgtEl>
                                        <p:attrNameLst>
                                          <p:attrName>style.visibility</p:attrName>
                                        </p:attrNameLst>
                                      </p:cBhvr>
                                      <p:to>
                                        <p:strVal val="visible"/>
                                      </p:to>
                                    </p:set>
                                    <p:anim calcmode="lin" valueType="num">
                                      <p:cBhvr>
                                        <p:cTn id="13" dur="1000" fill="hold"/>
                                        <p:tgtEl>
                                          <p:spTgt spid="15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153">
                                            <p:txEl>
                                              <p:pRg st="4" end="4"/>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nodeType="afterEffect" presetClass="entr" presetSubtype="4" presetID="2" grpId="3" fill="hold">
                                  <p:stCondLst>
                                    <p:cond delay="0"/>
                                  </p:stCondLst>
                                  <p:iterate type="el" backwards="0">
                                    <p:tmAbs val="0"/>
                                  </p:iterate>
                                  <p:childTnLst>
                                    <p:set>
                                      <p:cBhvr>
                                        <p:cTn id="17" fill="hold"/>
                                        <p:tgtEl>
                                          <p:spTgt spid="157"/>
                                        </p:tgtEl>
                                        <p:attrNameLst>
                                          <p:attrName>style.visibility</p:attrName>
                                        </p:attrNameLst>
                                      </p:cBhvr>
                                      <p:to>
                                        <p:strVal val="visible"/>
                                      </p:to>
                                    </p:set>
                                    <p:anim calcmode="lin" valueType="num">
                                      <p:cBhvr>
                                        <p:cTn id="18" dur="1000" fill="hold"/>
                                        <p:tgtEl>
                                          <p:spTgt spid="157"/>
                                        </p:tgtEl>
                                        <p:attrNameLst>
                                          <p:attrName>ppt_x</p:attrName>
                                        </p:attrNameLst>
                                      </p:cBhvr>
                                      <p:tavLst>
                                        <p:tav tm="0">
                                          <p:val>
                                            <p:strVal val="#ppt_x"/>
                                          </p:val>
                                        </p:tav>
                                        <p:tav tm="100000">
                                          <p:val>
                                            <p:strVal val="#ppt_x"/>
                                          </p:val>
                                        </p:tav>
                                      </p:tavLst>
                                    </p:anim>
                                    <p:anim calcmode="lin" valueType="num">
                                      <p:cBhvr>
                                        <p:cTn id="19" dur="1000" fill="hold"/>
                                        <p:tgtEl>
                                          <p:spTgt spid="157"/>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nodeType="afterEffect" presetClass="entr" presetSubtype="4" presetID="2" grpId="2" fill="hold">
                                  <p:stCondLst>
                                    <p:cond delay="0"/>
                                  </p:stCondLst>
                                  <p:iterate type="el" backwards="0">
                                    <p:tmAbs val="0"/>
                                  </p:iterate>
                                  <p:childTnLst>
                                    <p:set>
                                      <p:cBhvr>
                                        <p:cTn id="22" fill="hold"/>
                                        <p:tgtEl>
                                          <p:spTgt spid="153">
                                            <p:txEl>
                                              <p:pRg st="5" end="5"/>
                                            </p:txEl>
                                          </p:spTgt>
                                        </p:tgtEl>
                                        <p:attrNameLst>
                                          <p:attrName>style.visibility</p:attrName>
                                        </p:attrNameLst>
                                      </p:cBhvr>
                                      <p:to>
                                        <p:strVal val="visible"/>
                                      </p:to>
                                    </p:set>
                                    <p:anim calcmode="lin" valueType="num">
                                      <p:cBhvr>
                                        <p:cTn id="23" dur="1000" fill="hold"/>
                                        <p:tgtEl>
                                          <p:spTgt spid="15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53">
                                            <p:txEl>
                                              <p:pRg st="5" end="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nodeType="afterEffect" presetClass="entr" presetSubtype="4" presetID="2" grpId="2" fill="hold">
                                  <p:stCondLst>
                                    <p:cond delay="0"/>
                                  </p:stCondLst>
                                  <p:iterate type="el" backwards="0">
                                    <p:tmAbs val="0"/>
                                  </p:iterate>
                                  <p:childTnLst>
                                    <p:set>
                                      <p:cBhvr>
                                        <p:cTn id="27" fill="hold"/>
                                        <p:tgtEl>
                                          <p:spTgt spid="153">
                                            <p:txEl>
                                              <p:pRg st="6" end="6"/>
                                            </p:txEl>
                                          </p:spTgt>
                                        </p:tgtEl>
                                        <p:attrNameLst>
                                          <p:attrName>style.visibility</p:attrName>
                                        </p:attrNameLst>
                                      </p:cBhvr>
                                      <p:to>
                                        <p:strVal val="visible"/>
                                      </p:to>
                                    </p:set>
                                    <p:anim calcmode="lin" valueType="num">
                                      <p:cBhvr>
                                        <p:cTn id="28" dur="1000" fill="hold"/>
                                        <p:tgtEl>
                                          <p:spTgt spid="15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5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2" fill="hold">
                                  <p:stCondLst>
                                    <p:cond delay="0"/>
                                  </p:stCondLst>
                                  <p:iterate type="el" backwards="0">
                                    <p:tmAbs val="0"/>
                                  </p:iterate>
                                  <p:childTnLst>
                                    <p:set>
                                      <p:cBhvr>
                                        <p:cTn id="33" fill="hold"/>
                                        <p:tgtEl>
                                          <p:spTgt spid="153">
                                            <p:txEl>
                                              <p:pRg st="7" end="7"/>
                                            </p:txEl>
                                          </p:spTgt>
                                        </p:tgtEl>
                                        <p:attrNameLst>
                                          <p:attrName>style.visibility</p:attrName>
                                        </p:attrNameLst>
                                      </p:cBhvr>
                                      <p:to>
                                        <p:strVal val="visible"/>
                                      </p:to>
                                    </p:set>
                                    <p:anim calcmode="lin" valueType="num">
                                      <p:cBhvr>
                                        <p:cTn id="34" dur="1000" fill="hold"/>
                                        <p:tgtEl>
                                          <p:spTgt spid="15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15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 grpId="3"/>
      <p:bldP build="p" bldLvl="5" animBg="1" rev="0" advAuto="0" spid="153" grpId="2"/>
      <p:bldP build="whole" bldLvl="1" animBg="1" rev="0" advAuto="0" spid="156"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Directions for Writing Proofs of Universal Statements</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700">
                <a:solidFill>
                  <a:srgbClr val="FFFFFF"/>
                </a:solidFill>
              </a:defRPr>
            </a:lvl1pPr>
          </a:lstStyle>
          <a:p>
            <a:pPr lvl="0">
              <a:defRPr sz="1800">
                <a:solidFill>
                  <a:srgbClr val="000000"/>
                </a:solidFill>
              </a:defRPr>
            </a:pPr>
            <a:r>
              <a:rPr sz="2700">
                <a:solidFill>
                  <a:srgbClr val="FFFFFF"/>
                </a:solidFill>
              </a:rPr>
              <a:t>Directions for Writing Proofs of Universal Statements</a:t>
            </a:r>
          </a:p>
        </p:txBody>
      </p:sp>
      <p:sp>
        <p:nvSpPr>
          <p:cNvPr id="162" name="Shape 16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Think of a proof as a way to communicate a convincing argument for the truth of a mathematical statement.</a:t>
            </a:r>
            <a:endParaRPr sz="2400"/>
          </a:p>
          <a:p>
            <a:pPr lvl="0" marL="0" indent="0">
              <a:defRPr sz="1800"/>
            </a:pPr>
            <a:endParaRPr sz="1600"/>
          </a:p>
          <a:p>
            <a:pPr lvl="0" marL="0" indent="0">
              <a:defRPr sz="1800"/>
            </a:pPr>
            <a:r>
              <a:rPr sz="2400"/>
              <a:t>Over the years, the following rules of style have become fairly standard for writing the final versions of proofs:</a:t>
            </a:r>
            <a:endParaRPr sz="2400"/>
          </a:p>
          <a:p>
            <a:pPr lvl="0" marL="0" indent="0">
              <a:defRPr sz="1800"/>
            </a:pPr>
            <a:endParaRPr sz="1600"/>
          </a:p>
          <a:p>
            <a:pPr lvl="0" marL="0" indent="0">
              <a:defRPr sz="1800"/>
            </a:pPr>
            <a:r>
              <a:rPr sz="2400"/>
              <a:t>1. </a:t>
            </a:r>
            <a:r>
              <a:rPr sz="2400">
                <a:latin typeface="Arial Bold"/>
                <a:ea typeface="Arial Bold"/>
                <a:cs typeface="Arial Bold"/>
                <a:sym typeface="Arial Bold"/>
              </a:rPr>
              <a:t>Copy the statement of the theorem to be proved on your paper.</a:t>
            </a:r>
            <a:endParaRPr sz="2400">
              <a:latin typeface="Arial Bold"/>
              <a:ea typeface="Arial Bold"/>
              <a:cs typeface="Arial Bold"/>
              <a:sym typeface="Arial Bold"/>
            </a:endParaRPr>
          </a:p>
          <a:p>
            <a:pPr lvl="0" marL="0" indent="0">
              <a:defRPr sz="1800"/>
            </a:pPr>
            <a:endParaRPr sz="1600">
              <a:solidFill>
                <a:srgbClr val="00ADEE"/>
              </a:solidFill>
            </a:endParaRPr>
          </a:p>
          <a:p>
            <a:pPr lvl="0" marL="0" indent="0">
              <a:defRPr sz="1800"/>
            </a:pPr>
            <a:r>
              <a:rPr sz="2400"/>
              <a:t>2. </a:t>
            </a:r>
            <a:r>
              <a:rPr sz="2400">
                <a:latin typeface="Arial Bold"/>
                <a:ea typeface="Arial Bold"/>
                <a:cs typeface="Arial Bold"/>
                <a:sym typeface="Arial Bold"/>
              </a:rPr>
              <a:t>Clearly mark the beginning of your proof with the   word </a:t>
            </a:r>
            <a:r>
              <a:rPr sz="2400" u="sng">
                <a:latin typeface="Arial Bold"/>
                <a:ea typeface="Arial Bold"/>
                <a:cs typeface="Arial Bold"/>
                <a:sym typeface="Arial Bold"/>
              </a:rPr>
              <a:t>Proof</a:t>
            </a:r>
            <a:r>
              <a:rPr sz="2400">
                <a:latin typeface="Arial Bold"/>
                <a:ea typeface="Arial Bold"/>
                <a:cs typeface="Arial Bold"/>
                <a:sym typeface="Arial Bold"/>
              </a:rPr>
              <a:t>.</a:t>
            </a:r>
            <a:endParaRPr sz="2400">
              <a:latin typeface="Arial Bold"/>
              <a:ea typeface="Arial Bold"/>
              <a:cs typeface="Arial Bold"/>
              <a:sym typeface="Arial Bold"/>
            </a:endParaRPr>
          </a:p>
          <a:p>
            <a:pPr lvl="0" marL="0" indent="0">
              <a:defRPr sz="1800"/>
            </a:pPr>
            <a:endParaRPr sz="1600"/>
          </a:p>
          <a:p>
            <a:pPr lvl="0" marL="0" indent="0">
              <a:defRPr sz="1800"/>
            </a:pPr>
            <a:r>
              <a:rPr sz="2400"/>
              <a:t>3. </a:t>
            </a:r>
            <a:r>
              <a:rPr sz="2400">
                <a:latin typeface="Arial Bold"/>
                <a:ea typeface="Arial Bold"/>
                <a:cs typeface="Arial Bold"/>
                <a:sym typeface="Arial Bold"/>
              </a:rPr>
              <a:t>Make your proof self-contained.</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700">
                <a:solidFill>
                  <a:srgbClr val="FFFFFF"/>
                </a:solidFill>
              </a:defRPr>
            </a:lvl1pPr>
          </a:lstStyle>
          <a:p>
            <a:pPr lvl="0">
              <a:defRPr sz="1800">
                <a:solidFill>
                  <a:srgbClr val="000000"/>
                </a:solidFill>
              </a:defRPr>
            </a:pPr>
            <a:r>
              <a:rPr sz="2700">
                <a:solidFill>
                  <a:srgbClr val="FFFFFF"/>
                </a:solidFill>
              </a:rPr>
              <a:t>Directions for Writing Proofs of Universal Statements</a:t>
            </a:r>
          </a:p>
        </p:txBody>
      </p:sp>
      <p:sp>
        <p:nvSpPr>
          <p:cNvPr id="165" name="Shape 16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2400">
                <a:solidFill>
                  <a:srgbClr val="00ADEE"/>
                </a:solidFill>
              </a:rPr>
              <a:t>    </a:t>
            </a:r>
            <a:r>
              <a:rPr sz="2400"/>
              <a:t>This means that you should explain the meaning of  each variable used in your proof in the body of the proof. Thus you will begin proofs by introducing the initial variables and stating what kind of objects they are.</a:t>
            </a:r>
            <a:endParaRPr sz="2400"/>
          </a:p>
          <a:p>
            <a:pPr lvl="0">
              <a:defRPr sz="1800"/>
            </a:pPr>
            <a:endParaRPr sz="1400"/>
          </a:p>
          <a:p>
            <a:pPr lvl="0">
              <a:defRPr sz="1800"/>
            </a:pPr>
            <a:r>
              <a:rPr sz="2400"/>
              <a:t>    At a later point in your proof, you may introduce a new variable to represent a quantity that is known at that point to exist.</a:t>
            </a:r>
            <a:endParaRPr sz="2400"/>
          </a:p>
          <a:p>
            <a:pPr lvl="0">
              <a:defRPr sz="1800"/>
            </a:pPr>
            <a:endParaRPr sz="1400"/>
          </a:p>
          <a:p>
            <a:pPr lvl="0">
              <a:defRPr sz="1800"/>
            </a:pPr>
            <a:r>
              <a:rPr sz="2400"/>
              <a:t>4. </a:t>
            </a:r>
            <a:r>
              <a:rPr sz="2400">
                <a:latin typeface="Arial Bold"/>
                <a:ea typeface="Arial Bold"/>
                <a:cs typeface="Arial Bold"/>
                <a:sym typeface="Arial Bold"/>
              </a:rPr>
              <a:t>Write your proof in complete, gramatically correct </a:t>
            </a:r>
            <a:br>
              <a:rPr sz="2400">
                <a:latin typeface="Arial Bold"/>
                <a:ea typeface="Arial Bold"/>
                <a:cs typeface="Arial Bold"/>
                <a:sym typeface="Arial Bold"/>
              </a:rPr>
            </a:br>
            <a:r>
              <a:rPr sz="2400">
                <a:latin typeface="Arial Bold"/>
                <a:ea typeface="Arial Bold"/>
                <a:cs typeface="Arial Bold"/>
                <a:sym typeface="Arial Bold"/>
              </a:rPr>
              <a:t>    sentences.</a:t>
            </a:r>
            <a:endParaRPr sz="2400">
              <a:latin typeface="Arial Bold"/>
              <a:ea typeface="Arial Bold"/>
              <a:cs typeface="Arial Bold"/>
              <a:sym typeface="Arial Bold"/>
            </a:endParaRPr>
          </a:p>
          <a:p>
            <a:pPr lvl="0">
              <a:defRPr sz="1800"/>
            </a:pPr>
            <a:r>
              <a:rPr sz="2400"/>
              <a:t>    This does not mean that you should avoid using symbols and shorthand abbreviations, just that you should incorporate them into sentences.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 name="Shape 2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900">
                <a:solidFill>
                  <a:srgbClr val="FFFFFF"/>
                </a:solidFill>
              </a:defRPr>
            </a:lvl1pPr>
          </a:lstStyle>
          <a:p>
            <a:pPr lvl="0">
              <a:defRPr sz="1800">
                <a:solidFill>
                  <a:srgbClr val="000000"/>
                </a:solidFill>
              </a:defRPr>
            </a:pPr>
            <a:r>
              <a:rPr sz="2900">
                <a:solidFill>
                  <a:srgbClr val="FFFFFF"/>
                </a:solidFill>
              </a:rPr>
              <a:t>Direct Proof and Counterexample I: Introduction</a:t>
            </a:r>
          </a:p>
        </p:txBody>
      </p:sp>
      <p:sp>
        <p:nvSpPr>
          <p:cNvPr id="30" name="Shape 30"/>
          <p:cNvSpPr/>
          <p:nvPr>
            <p:ph type="body" idx="4294967295"/>
          </p:nvPr>
        </p:nvSpPr>
        <p:spPr>
          <a:xfrm>
            <a:off x="457200" y="1462087"/>
            <a:ext cx="8229600" cy="5256213"/>
          </a:xfrm>
          <a:prstGeom prst="rect">
            <a:avLst/>
          </a:prstGeom>
          <a:ln w="12700">
            <a:miter lim="400000"/>
          </a:ln>
        </p:spPr>
        <p:txBody>
          <a:bodyPr lIns="0" tIns="0" rIns="0" bIns="0">
            <a:normAutofit fontScale="100000" lnSpcReduction="0"/>
          </a:bodyPr>
          <a:lstStyle/>
          <a:p>
            <a:pPr lvl="0" marL="0" indent="0"/>
          </a:p>
        </p:txBody>
      </p:sp>
      <p:pic>
        <p:nvPicPr>
          <p:cNvPr id="31" name="image.png"/>
          <p:cNvPicPr/>
          <p:nvPr/>
        </p:nvPicPr>
        <p:blipFill>
          <a:blip r:embed="rId2">
            <a:extLst/>
          </a:blip>
          <a:stretch>
            <a:fillRect/>
          </a:stretch>
        </p:blipFill>
        <p:spPr>
          <a:xfrm>
            <a:off x="501650" y="1511300"/>
            <a:ext cx="8229600" cy="3591310"/>
          </a:xfrm>
          <a:prstGeom prst="rect">
            <a:avLst/>
          </a:prstGeom>
          <a:ln w="12700">
            <a:miter lim="400000"/>
          </a:ln>
        </p:spPr>
      </p:pic>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700">
                <a:solidFill>
                  <a:srgbClr val="FFFFFF"/>
                </a:solidFill>
              </a:defRPr>
            </a:lvl1pPr>
          </a:lstStyle>
          <a:p>
            <a:pPr lvl="0">
              <a:defRPr sz="1800">
                <a:solidFill>
                  <a:srgbClr val="000000"/>
                </a:solidFill>
              </a:defRPr>
            </a:pPr>
            <a:r>
              <a:rPr sz="2700">
                <a:solidFill>
                  <a:srgbClr val="FFFFFF"/>
                </a:solidFill>
              </a:rPr>
              <a:t>Directions for Writing Proofs of Universal Statements</a:t>
            </a:r>
          </a:p>
        </p:txBody>
      </p:sp>
      <p:sp>
        <p:nvSpPr>
          <p:cNvPr id="168" name="Shape 16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2400"/>
              <a:t>5. </a:t>
            </a:r>
            <a:r>
              <a:rPr sz="2400">
                <a:latin typeface="Arial Bold"/>
                <a:ea typeface="Arial Bold"/>
                <a:cs typeface="Arial Bold"/>
                <a:sym typeface="Arial Bold"/>
              </a:rPr>
              <a:t>Keep your reader informed about the status of each statement in your proof.</a:t>
            </a:r>
            <a:endParaRPr sz="2400">
              <a:latin typeface="Arial Bold"/>
              <a:ea typeface="Arial Bold"/>
              <a:cs typeface="Arial Bold"/>
              <a:sym typeface="Arial Bold"/>
            </a:endParaRPr>
          </a:p>
          <a:p>
            <a:pPr lvl="0">
              <a:defRPr sz="1800"/>
            </a:pPr>
            <a:r>
              <a:rPr sz="2000">
                <a:solidFill>
                  <a:srgbClr val="00ADEE"/>
                </a:solidFill>
              </a:rPr>
              <a:t>     </a:t>
            </a:r>
            <a:r>
              <a:rPr sz="2400"/>
              <a:t>Your reader should never be in doubt about whether something in your proof has been assumed or established or is still to be deduced. If something is assumed, preface it with a word like </a:t>
            </a:r>
            <a:r>
              <a:rPr i="1" sz="2400"/>
              <a:t>Suppose </a:t>
            </a:r>
            <a:r>
              <a:rPr sz="2400"/>
              <a:t>or </a:t>
            </a:r>
            <a:r>
              <a:rPr i="1" sz="2400"/>
              <a:t>Assume</a:t>
            </a:r>
            <a:r>
              <a:rPr sz="2400"/>
              <a:t>.</a:t>
            </a:r>
            <a:endParaRPr sz="2400"/>
          </a:p>
          <a:p>
            <a:pPr lvl="0">
              <a:defRPr sz="1800"/>
            </a:pPr>
            <a:endParaRPr sz="2000"/>
          </a:p>
          <a:p>
            <a:pPr lvl="0">
              <a:defRPr sz="1800"/>
            </a:pPr>
            <a:r>
              <a:rPr sz="2400"/>
              <a:t>    If it is still to be shown, preface it with words like, </a:t>
            </a:r>
            <a:r>
              <a:rPr i="1" sz="2400"/>
              <a:t>We </a:t>
            </a:r>
            <a:br>
              <a:rPr i="1" sz="2400"/>
            </a:br>
            <a:r>
              <a:rPr i="1" sz="2400"/>
              <a:t>must show that</a:t>
            </a:r>
            <a:r>
              <a:rPr sz="2400"/>
              <a:t> or </a:t>
            </a:r>
            <a:r>
              <a:rPr i="1" sz="2400"/>
              <a:t>In other words</a:t>
            </a:r>
            <a:r>
              <a:rPr sz="2400"/>
              <a:t>, </a:t>
            </a:r>
            <a:r>
              <a:rPr i="1" sz="2400"/>
              <a:t>we must show that</a:t>
            </a:r>
            <a:r>
              <a:rPr sz="2400"/>
              <a:t>. </a:t>
            </a:r>
            <a:br>
              <a:rPr sz="2400"/>
            </a:br>
            <a:r>
              <a:rPr sz="2400"/>
              <a:t>This is especially important if you introduce a variable   in rephrasing what you need to show.</a:t>
            </a:r>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700">
                <a:solidFill>
                  <a:srgbClr val="FFFFFF"/>
                </a:solidFill>
              </a:defRPr>
            </a:lvl1pPr>
          </a:lstStyle>
          <a:p>
            <a:pPr lvl="0">
              <a:defRPr sz="1800">
                <a:solidFill>
                  <a:srgbClr val="000000"/>
                </a:solidFill>
              </a:defRPr>
            </a:pPr>
            <a:r>
              <a:rPr sz="2700">
                <a:solidFill>
                  <a:srgbClr val="FFFFFF"/>
                </a:solidFill>
              </a:rPr>
              <a:t>Directions for Writing Proofs of Universal Statements</a:t>
            </a:r>
          </a:p>
        </p:txBody>
      </p:sp>
      <p:sp>
        <p:nvSpPr>
          <p:cNvPr id="171" name="Shape 17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6. </a:t>
            </a:r>
            <a:r>
              <a:rPr sz="2400">
                <a:latin typeface="Arial Bold"/>
                <a:ea typeface="Arial Bold"/>
                <a:cs typeface="Arial Bold"/>
                <a:sym typeface="Arial Bold"/>
              </a:rPr>
              <a:t>Give a reason for each assertion in your proof.</a:t>
            </a:r>
            <a:endParaRPr sz="2400">
              <a:latin typeface="Arial Bold"/>
              <a:ea typeface="Arial Bold"/>
              <a:cs typeface="Arial Bold"/>
              <a:sym typeface="Arial Bold"/>
            </a:endParaRPr>
          </a:p>
          <a:p>
            <a:pPr lvl="0" marL="0" indent="0">
              <a:defRPr sz="1800"/>
            </a:pPr>
            <a:r>
              <a:rPr sz="2400"/>
              <a:t>    Each assertion in a proof should come directly from the </a:t>
            </a:r>
            <a:br>
              <a:rPr sz="2400"/>
            </a:br>
            <a:r>
              <a:rPr sz="2400"/>
              <a:t>    hypothesis of the theorem, or follow from the definition of </a:t>
            </a:r>
            <a:br>
              <a:rPr sz="2400"/>
            </a:br>
            <a:r>
              <a:rPr sz="2400"/>
              <a:t>    one of the terms in the theorem, or be a result obtained </a:t>
            </a:r>
            <a:br>
              <a:rPr sz="2400"/>
            </a:br>
            <a:r>
              <a:rPr sz="2400"/>
              <a:t>    earlier in the proof, or be a mathematical result that has </a:t>
            </a:r>
            <a:br>
              <a:rPr sz="2400"/>
            </a:br>
            <a:r>
              <a:rPr sz="2400"/>
              <a:t>    previously been established or is agreed to be assumed.</a:t>
            </a:r>
            <a:endParaRPr sz="2400"/>
          </a:p>
          <a:p>
            <a:pPr lvl="0" marL="0" indent="0">
              <a:defRPr sz="1800"/>
            </a:pPr>
            <a:endParaRPr sz="2400"/>
          </a:p>
          <a:p>
            <a:pPr lvl="0" marL="0" indent="0">
              <a:defRPr sz="1800"/>
            </a:pPr>
            <a:r>
              <a:rPr sz="2400"/>
              <a:t>    Indicate the reason for each step of your proof using </a:t>
            </a:r>
            <a:br>
              <a:rPr sz="2400"/>
            </a:br>
            <a:r>
              <a:rPr sz="2400"/>
              <a:t>    phrases such as </a:t>
            </a:r>
            <a:r>
              <a:rPr i="1" sz="2400"/>
              <a:t>by hypothesis</a:t>
            </a:r>
            <a:r>
              <a:rPr sz="2400"/>
              <a:t>, </a:t>
            </a:r>
            <a:r>
              <a:rPr i="1" sz="2400"/>
              <a:t>by definition of </a:t>
            </a:r>
            <a:r>
              <a:rPr sz="2400"/>
              <a:t>. . . , and  </a:t>
            </a:r>
            <a:br>
              <a:rPr sz="2400"/>
            </a:br>
            <a:r>
              <a:rPr sz="2400"/>
              <a:t>    </a:t>
            </a:r>
            <a:r>
              <a:rPr i="1" sz="2400"/>
              <a:t>by theorem </a:t>
            </a:r>
            <a:r>
              <a:rPr sz="2400"/>
              <a:t>. . . . </a:t>
            </a:r>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700">
                <a:solidFill>
                  <a:srgbClr val="FFFFFF"/>
                </a:solidFill>
              </a:defRPr>
            </a:lvl1pPr>
          </a:lstStyle>
          <a:p>
            <a:pPr lvl="0">
              <a:defRPr sz="1800">
                <a:solidFill>
                  <a:srgbClr val="000000"/>
                </a:solidFill>
              </a:defRPr>
            </a:pPr>
            <a:r>
              <a:rPr sz="2700">
                <a:solidFill>
                  <a:srgbClr val="FFFFFF"/>
                </a:solidFill>
              </a:rPr>
              <a:t>Directions for Writing Proofs of Universal Statements</a:t>
            </a:r>
          </a:p>
        </p:txBody>
      </p:sp>
      <p:sp>
        <p:nvSpPr>
          <p:cNvPr id="174" name="Shape 17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2400"/>
              <a:t>7. </a:t>
            </a:r>
            <a:r>
              <a:rPr sz="2400">
                <a:latin typeface="Arial Bold"/>
                <a:ea typeface="Arial Bold"/>
                <a:cs typeface="Arial Bold"/>
                <a:sym typeface="Arial Bold"/>
              </a:rPr>
              <a:t>Include the “little words and phrases” that make the logic of your arguments clear.</a:t>
            </a:r>
            <a:endParaRPr sz="2400">
              <a:latin typeface="Arial Bold"/>
              <a:ea typeface="Arial Bold"/>
              <a:cs typeface="Arial Bold"/>
              <a:sym typeface="Arial Bold"/>
            </a:endParaRPr>
          </a:p>
          <a:p>
            <a:pPr lvl="0">
              <a:defRPr sz="1800"/>
            </a:pPr>
            <a:r>
              <a:rPr sz="2400">
                <a:solidFill>
                  <a:srgbClr val="00ADEE"/>
                </a:solidFill>
              </a:rPr>
              <a:t>    </a:t>
            </a:r>
            <a:r>
              <a:rPr sz="2400"/>
              <a:t>When writing a mathematical argument, especially a proof, indicate how each sentence is related to the previous one.</a:t>
            </a:r>
            <a:endParaRPr sz="2400"/>
          </a:p>
          <a:p>
            <a:pPr lvl="0">
              <a:defRPr sz="1800"/>
            </a:pPr>
            <a:endParaRPr sz="2400">
              <a:solidFill>
                <a:srgbClr val="00ADEE"/>
              </a:solidFill>
            </a:endParaRPr>
          </a:p>
          <a:p>
            <a:pPr lvl="0">
              <a:defRPr sz="1800"/>
            </a:pPr>
            <a:r>
              <a:rPr sz="2400"/>
              <a:t>    Does it follow from the previous sentence or from a </a:t>
            </a:r>
            <a:br>
              <a:rPr sz="2400"/>
            </a:br>
            <a:r>
              <a:rPr sz="2400"/>
              <a:t>combination of the previous sentence and earlier ones? If so, start the sentence by stating the reason why it follows or by writing </a:t>
            </a:r>
            <a:r>
              <a:rPr i="1" sz="2400"/>
              <a:t>Then</a:t>
            </a:r>
            <a:r>
              <a:rPr sz="2400"/>
              <a:t>, or </a:t>
            </a:r>
            <a:r>
              <a:rPr i="1" sz="2400"/>
              <a:t>Thus</a:t>
            </a:r>
            <a:r>
              <a:rPr sz="2400"/>
              <a:t>, or </a:t>
            </a:r>
            <a:r>
              <a:rPr i="1" sz="2400"/>
              <a:t>So</a:t>
            </a:r>
            <a:r>
              <a:rPr sz="2400"/>
              <a:t>, or </a:t>
            </a:r>
            <a:r>
              <a:rPr i="1" sz="2400"/>
              <a:t>Hence</a:t>
            </a:r>
            <a:r>
              <a:rPr sz="2400"/>
              <a:t>, or </a:t>
            </a:r>
            <a:br>
              <a:rPr sz="2400"/>
            </a:br>
            <a:r>
              <a:rPr i="1" sz="2400"/>
              <a:t>Therefore</a:t>
            </a:r>
            <a:r>
              <a:rPr sz="2400"/>
              <a:t>, or </a:t>
            </a:r>
            <a:r>
              <a:rPr i="1" sz="2400"/>
              <a:t>Consequently</a:t>
            </a:r>
            <a:r>
              <a:rPr sz="2400"/>
              <a:t>, or </a:t>
            </a:r>
            <a:r>
              <a:rPr i="1" sz="2400"/>
              <a:t>It follows that</a:t>
            </a:r>
            <a:r>
              <a:rPr sz="2400"/>
              <a:t>, and include the reason at the end of the sentence.</a:t>
            </a:r>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700">
                <a:solidFill>
                  <a:srgbClr val="FFFFFF"/>
                </a:solidFill>
              </a:defRPr>
            </a:lvl1pPr>
          </a:lstStyle>
          <a:p>
            <a:pPr lvl="0">
              <a:defRPr sz="1800">
                <a:solidFill>
                  <a:srgbClr val="000000"/>
                </a:solidFill>
              </a:defRPr>
            </a:pPr>
            <a:r>
              <a:rPr sz="2700">
                <a:solidFill>
                  <a:srgbClr val="FFFFFF"/>
                </a:solidFill>
              </a:rPr>
              <a:t>Directions for Writing Proofs of Universal Statements</a:t>
            </a:r>
          </a:p>
        </p:txBody>
      </p:sp>
      <p:sp>
        <p:nvSpPr>
          <p:cNvPr id="177" name="Shape 17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   If a sentence expresses a new thought or fact that does </a:t>
            </a:r>
            <a:br>
              <a:rPr sz="2400"/>
            </a:br>
            <a:r>
              <a:rPr sz="2400"/>
              <a:t>   not follow as an immediate consequence of the preceding   </a:t>
            </a:r>
            <a:br>
              <a:rPr sz="2400"/>
            </a:br>
            <a:r>
              <a:rPr sz="2400"/>
              <a:t>   statement but is needed for a later part of a proof, </a:t>
            </a:r>
            <a:br>
              <a:rPr sz="2400"/>
            </a:br>
            <a:r>
              <a:rPr sz="2400"/>
              <a:t>   introduce it by writing </a:t>
            </a:r>
            <a:r>
              <a:rPr i="1" sz="2400"/>
              <a:t>Observe that</a:t>
            </a:r>
            <a:r>
              <a:rPr sz="2400"/>
              <a:t>, or </a:t>
            </a:r>
            <a:r>
              <a:rPr i="1" sz="2400"/>
              <a:t>Note that</a:t>
            </a:r>
            <a:r>
              <a:rPr sz="2400"/>
              <a:t>, or </a:t>
            </a:r>
            <a:r>
              <a:rPr i="1" sz="2400"/>
              <a:t>But</a:t>
            </a:r>
            <a:r>
              <a:rPr sz="2400"/>
              <a:t>, </a:t>
            </a:r>
            <a:br>
              <a:rPr sz="2400"/>
            </a:br>
            <a:r>
              <a:rPr sz="2400"/>
              <a:t>   or </a:t>
            </a:r>
            <a:r>
              <a:rPr i="1" sz="2400"/>
              <a:t>Now</a:t>
            </a:r>
            <a:r>
              <a:rPr sz="2400"/>
              <a:t>.</a:t>
            </a:r>
            <a:endParaRPr sz="2400"/>
          </a:p>
          <a:p>
            <a:pPr lvl="0" marL="0" indent="0">
              <a:defRPr sz="1800"/>
            </a:pPr>
            <a:r>
              <a:rPr sz="2400"/>
              <a:t>   Sometimes in a proof it is desirable to define a new </a:t>
            </a:r>
            <a:br>
              <a:rPr sz="2400"/>
            </a:br>
            <a:r>
              <a:rPr sz="2400"/>
              <a:t>   variable in terms of previous variables. In such a case, </a:t>
            </a:r>
            <a:br>
              <a:rPr sz="2400"/>
            </a:br>
            <a:r>
              <a:rPr sz="2400"/>
              <a:t>   introduce the new variable with the word </a:t>
            </a:r>
            <a:r>
              <a:rPr i="1" sz="2400"/>
              <a:t>Let</a:t>
            </a:r>
            <a:r>
              <a:rPr sz="2400"/>
              <a:t>.</a:t>
            </a:r>
            <a:endParaRPr sz="2400"/>
          </a:p>
          <a:p>
            <a:pPr lvl="0" marL="0" indent="0">
              <a:defRPr sz="1800"/>
            </a:pPr>
            <a:endParaRPr sz="1000"/>
          </a:p>
          <a:p>
            <a:pPr lvl="0" marL="0" indent="0">
              <a:defRPr sz="1800"/>
            </a:pPr>
            <a:r>
              <a:rPr sz="2400"/>
              <a:t>8. </a:t>
            </a:r>
            <a:r>
              <a:rPr sz="2400">
                <a:latin typeface="Arial Bold"/>
                <a:ea typeface="Arial Bold"/>
                <a:cs typeface="Arial Bold"/>
                <a:sym typeface="Arial Bold"/>
              </a:rPr>
              <a:t>Display equations and inequalities.</a:t>
            </a:r>
            <a:endParaRPr sz="2400">
              <a:latin typeface="Arial Bold"/>
              <a:ea typeface="Arial Bold"/>
              <a:cs typeface="Arial Bold"/>
              <a:sym typeface="Arial Bold"/>
            </a:endParaRPr>
          </a:p>
          <a:p>
            <a:pPr lvl="0" marL="0" indent="0">
              <a:defRPr sz="1800"/>
            </a:pPr>
            <a:r>
              <a:rPr sz="2400">
                <a:solidFill>
                  <a:srgbClr val="00ADEE"/>
                </a:solidFill>
              </a:rPr>
              <a:t>    </a:t>
            </a:r>
            <a:r>
              <a:rPr sz="2400"/>
              <a:t>The convention is to display equations and inequalities </a:t>
            </a:r>
            <a:br>
              <a:rPr sz="2400"/>
            </a:br>
            <a:r>
              <a:rPr sz="2400"/>
              <a:t>    on separate lines to increase readability, both for other </a:t>
            </a:r>
            <a:br>
              <a:rPr sz="2400"/>
            </a:br>
            <a:r>
              <a:rPr sz="2400"/>
              <a:t>    people and for ourselves so that we can more easily </a:t>
            </a:r>
            <a:br>
              <a:rPr sz="2400"/>
            </a:br>
            <a:r>
              <a:rPr sz="2400"/>
              <a:t>    check our work for accuracy.</a:t>
            </a:r>
          </a:p>
        </p:txBody>
      </p:sp>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Variations among Proofs</a:t>
            </a:r>
          </a:p>
        </p:txBody>
      </p:sp>
      <p:sp>
        <p:nvSpPr>
          <p:cNvPr id="180" name="Shape 18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It is rare that two proofs of a given statement, written by two different people, are identical. Even when the basic mathematical steps are the same, the two people may use different notation or may give differing amounts of explanation for their steps, or may choose different words to link the steps together into paragraph form.</a:t>
            </a:r>
            <a:endParaRPr sz="2400"/>
          </a:p>
          <a:p>
            <a:pPr lvl="0" marL="0" indent="0">
              <a:defRPr sz="1800"/>
            </a:pPr>
            <a:endParaRPr sz="2400"/>
          </a:p>
          <a:p>
            <a:pPr lvl="0" marL="0" indent="0">
              <a:defRPr sz="1800"/>
            </a:pPr>
            <a:r>
              <a:rPr sz="2400"/>
              <a:t>An important question is how detailed to make the explanations for the steps of a proof. This must ultimately be worked out between the writer of a proof and the intended reader, whether they be student and teacher, teacher and student, student and fellow student, or mathematician and colleague.</a:t>
            </a:r>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nvSpPr>
        <p:spPr>
          <a:xfrm>
            <a:off x="2569264" y="3276600"/>
            <a:ext cx="4310272" cy="6463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Common Mistakes</a:t>
            </a: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Common Mistakes</a:t>
            </a:r>
          </a:p>
        </p:txBody>
      </p:sp>
      <p:sp>
        <p:nvSpPr>
          <p:cNvPr id="185" name="Shape 18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The following are some of the most common mistakes people make when writing mathematical proofs.</a:t>
            </a:r>
            <a:endParaRPr sz="2400"/>
          </a:p>
          <a:p>
            <a:pPr lvl="0" marL="0" indent="0">
              <a:defRPr sz="1800"/>
            </a:pPr>
            <a:endParaRPr sz="2400"/>
          </a:p>
          <a:p>
            <a:pPr lvl="0" marL="0" indent="0">
              <a:defRPr sz="1800"/>
            </a:pPr>
            <a:r>
              <a:rPr sz="2400"/>
              <a:t>1. </a:t>
            </a:r>
            <a:r>
              <a:rPr sz="2400">
                <a:latin typeface="Arial Bold"/>
                <a:ea typeface="Arial Bold"/>
                <a:cs typeface="Arial Bold"/>
                <a:sym typeface="Arial Bold"/>
              </a:rPr>
              <a:t>Arguing from examples.</a:t>
            </a:r>
            <a:endParaRPr sz="2400">
              <a:latin typeface="Arial Bold"/>
              <a:ea typeface="Arial Bold"/>
              <a:cs typeface="Arial Bold"/>
              <a:sym typeface="Arial Bold"/>
            </a:endParaRPr>
          </a:p>
          <a:p>
            <a:pPr lvl="0" marL="0" indent="0">
              <a:defRPr sz="1800"/>
            </a:pPr>
            <a:r>
              <a:rPr sz="2400"/>
              <a:t>    Looking at examples is one of the most helpful practices </a:t>
            </a:r>
            <a:br>
              <a:rPr sz="2400"/>
            </a:br>
            <a:r>
              <a:rPr sz="2400"/>
              <a:t>    a problem solver can engage in and is encouraged by all </a:t>
            </a:r>
            <a:br>
              <a:rPr sz="2400"/>
            </a:br>
            <a:r>
              <a:rPr sz="2400"/>
              <a:t>    good mathematics teachers. </a:t>
            </a:r>
            <a:endParaRPr sz="2400"/>
          </a:p>
          <a:p>
            <a:pPr lvl="0" marL="0" indent="0">
              <a:defRPr sz="1800"/>
            </a:pPr>
            <a:endParaRPr sz="2400"/>
          </a:p>
          <a:p>
            <a:pPr lvl="0" marL="0" indent="0">
              <a:defRPr sz="1800"/>
            </a:pPr>
            <a:r>
              <a:rPr sz="2400"/>
              <a:t>    However, it is a mistake to  think that a general </a:t>
            </a:r>
            <a:br>
              <a:rPr sz="2400"/>
            </a:br>
            <a:r>
              <a:rPr sz="2400"/>
              <a:t>    statement can be proved by showing it to be true for </a:t>
            </a:r>
            <a:br>
              <a:rPr sz="2400"/>
            </a:br>
            <a:r>
              <a:rPr sz="2400"/>
              <a:t>    some special cases. A property referred to in a universal </a:t>
            </a:r>
            <a:br>
              <a:rPr sz="2400"/>
            </a:br>
            <a:r>
              <a:rPr sz="2400"/>
              <a:t>    statement may be true in many instances without being </a:t>
            </a:r>
            <a:br>
              <a:rPr sz="2400"/>
            </a:br>
            <a:r>
              <a:rPr sz="2400"/>
              <a:t>    true in general.</a:t>
            </a:r>
          </a:p>
        </p:txBody>
      </p:sp>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Common Mistakes</a:t>
            </a:r>
          </a:p>
        </p:txBody>
      </p:sp>
      <p:sp>
        <p:nvSpPr>
          <p:cNvPr id="188" name="Shape 18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2. </a:t>
            </a:r>
            <a:r>
              <a:rPr sz="2400">
                <a:latin typeface="Arial Bold"/>
                <a:ea typeface="Arial Bold"/>
                <a:cs typeface="Arial Bold"/>
                <a:sym typeface="Arial Bold"/>
              </a:rPr>
              <a:t>Using the same letter to mean two different things.</a:t>
            </a:r>
            <a:endParaRPr sz="2400">
              <a:latin typeface="Arial Bold"/>
              <a:ea typeface="Arial Bold"/>
              <a:cs typeface="Arial Bold"/>
              <a:sym typeface="Arial Bold"/>
            </a:endParaRPr>
          </a:p>
          <a:p>
            <a:pPr lvl="0" marL="0" indent="0">
              <a:defRPr sz="1800"/>
            </a:pPr>
            <a:r>
              <a:rPr sz="2400"/>
              <a:t>    Some beginning theorem provers give a new variable quantity the same letter name as a previously introduced variable.</a:t>
            </a:r>
            <a:endParaRPr sz="2400"/>
          </a:p>
          <a:p>
            <a:pPr lvl="0" marL="0" indent="0">
              <a:defRPr sz="1800"/>
            </a:pPr>
            <a:endParaRPr sz="2000"/>
          </a:p>
          <a:p>
            <a:pPr lvl="0" marL="0" indent="0">
              <a:defRPr sz="1800"/>
            </a:pPr>
            <a:r>
              <a:rPr sz="2400"/>
              <a:t>3. </a:t>
            </a:r>
            <a:r>
              <a:rPr sz="2400">
                <a:latin typeface="Arial Bold"/>
                <a:ea typeface="Arial Bold"/>
                <a:cs typeface="Arial Bold"/>
                <a:sym typeface="Arial Bold"/>
              </a:rPr>
              <a:t>Jumping to a conclusion.</a:t>
            </a:r>
            <a:endParaRPr sz="2400">
              <a:latin typeface="Arial Bold"/>
              <a:ea typeface="Arial Bold"/>
              <a:cs typeface="Arial Bold"/>
              <a:sym typeface="Arial Bold"/>
            </a:endParaRPr>
          </a:p>
          <a:p>
            <a:pPr lvl="0" marL="0" indent="0">
              <a:defRPr sz="1800"/>
            </a:pPr>
            <a:r>
              <a:rPr sz="2400"/>
              <a:t>    To jump to a conclusion means to allege the truth of something without giving an adequate reason.</a:t>
            </a:r>
            <a:endParaRPr sz="2400"/>
          </a:p>
          <a:p>
            <a:pPr lvl="0" marL="0" indent="0">
              <a:defRPr sz="1800"/>
            </a:pPr>
            <a:endParaRPr sz="2000"/>
          </a:p>
          <a:p>
            <a:pPr lvl="0" marL="0" indent="0">
              <a:defRPr sz="1800"/>
            </a:pPr>
            <a:r>
              <a:rPr sz="2400"/>
              <a:t>4. </a:t>
            </a:r>
            <a:r>
              <a:rPr sz="2400">
                <a:latin typeface="Arial Bold"/>
                <a:ea typeface="Arial Bold"/>
                <a:cs typeface="Arial Bold"/>
                <a:sym typeface="Arial Bold"/>
              </a:rPr>
              <a:t>Circular reasoning.</a:t>
            </a:r>
            <a:endParaRPr sz="2400">
              <a:latin typeface="Arial Bold"/>
              <a:ea typeface="Arial Bold"/>
              <a:cs typeface="Arial Bold"/>
              <a:sym typeface="Arial Bold"/>
            </a:endParaRPr>
          </a:p>
          <a:p>
            <a:pPr lvl="0" marL="0" indent="0">
              <a:defRPr sz="1800"/>
            </a:pPr>
            <a:r>
              <a:rPr sz="2400"/>
              <a:t>    To engage in circular reasoning means to assume what is to be proved; it is a variation of jumping to a conclusion.</a:t>
            </a:r>
          </a:p>
        </p:txBody>
      </p:sp>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Common Mistakes</a:t>
            </a:r>
          </a:p>
        </p:txBody>
      </p:sp>
      <p:sp>
        <p:nvSpPr>
          <p:cNvPr id="191" name="Shape 19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5. </a:t>
            </a:r>
            <a:r>
              <a:rPr sz="2400">
                <a:latin typeface="Arial Bold"/>
                <a:ea typeface="Arial Bold"/>
                <a:cs typeface="Arial Bold"/>
                <a:sym typeface="Arial Bold"/>
              </a:rPr>
              <a:t>Confusion between what is known and what is still to   </a:t>
            </a:r>
            <a:br>
              <a:rPr sz="2400">
                <a:latin typeface="Arial Bold"/>
                <a:ea typeface="Arial Bold"/>
                <a:cs typeface="Arial Bold"/>
                <a:sym typeface="Arial Bold"/>
              </a:rPr>
            </a:br>
            <a:r>
              <a:rPr sz="2400">
                <a:latin typeface="Arial Bold"/>
                <a:ea typeface="Arial Bold"/>
                <a:cs typeface="Arial Bold"/>
                <a:sym typeface="Arial Bold"/>
              </a:rPr>
              <a:t>    be shown.</a:t>
            </a:r>
            <a:endParaRPr sz="2400">
              <a:latin typeface="Arial Bold"/>
              <a:ea typeface="Arial Bold"/>
              <a:cs typeface="Arial Bold"/>
              <a:sym typeface="Arial Bold"/>
            </a:endParaRPr>
          </a:p>
          <a:p>
            <a:pPr lvl="0" marL="0" indent="0">
              <a:defRPr sz="1800"/>
            </a:pPr>
            <a:r>
              <a:rPr sz="2400">
                <a:solidFill>
                  <a:srgbClr val="00ADEE"/>
                </a:solidFill>
              </a:rPr>
              <a:t>    </a:t>
            </a:r>
            <a:r>
              <a:rPr sz="2400"/>
              <a:t>A more subtle way to engage in circular reasoning </a:t>
            </a:r>
            <a:br>
              <a:rPr sz="2400"/>
            </a:br>
            <a:r>
              <a:rPr sz="2400"/>
              <a:t>    occurs when the conclusion to be shown is restated </a:t>
            </a:r>
            <a:br>
              <a:rPr sz="2400"/>
            </a:br>
            <a:r>
              <a:rPr sz="2400"/>
              <a:t>    using a variable.</a:t>
            </a:r>
            <a:endParaRPr sz="2400"/>
          </a:p>
          <a:p>
            <a:pPr lvl="0" marL="0" indent="0">
              <a:defRPr sz="1800"/>
            </a:pPr>
            <a:endParaRPr sz="2400"/>
          </a:p>
          <a:p>
            <a:pPr lvl="0" marL="0" indent="0">
              <a:defRPr sz="1800"/>
            </a:pPr>
            <a:r>
              <a:rPr sz="2400"/>
              <a:t>6. </a:t>
            </a:r>
            <a:r>
              <a:rPr sz="2400">
                <a:latin typeface="Arial Bold"/>
                <a:ea typeface="Arial Bold"/>
                <a:cs typeface="Arial Bold"/>
                <a:sym typeface="Arial Bold"/>
              </a:rPr>
              <a:t>Use of </a:t>
            </a:r>
            <a:r>
              <a:rPr b="1" i="1" sz="2400"/>
              <a:t>any </a:t>
            </a:r>
            <a:r>
              <a:rPr sz="2400">
                <a:latin typeface="Arial Bold"/>
                <a:ea typeface="Arial Bold"/>
                <a:cs typeface="Arial Bold"/>
                <a:sym typeface="Arial Bold"/>
              </a:rPr>
              <a:t>rather than </a:t>
            </a:r>
            <a:r>
              <a:rPr b="1" i="1" sz="2400"/>
              <a:t>some</a:t>
            </a:r>
            <a:r>
              <a:rPr sz="2400">
                <a:latin typeface="Arial Bold"/>
                <a:ea typeface="Arial Bold"/>
                <a:cs typeface="Arial Bold"/>
                <a:sym typeface="Arial Bold"/>
              </a:rPr>
              <a:t>.</a:t>
            </a:r>
            <a:endParaRPr sz="2400">
              <a:latin typeface="Arial Bold"/>
              <a:ea typeface="Arial Bold"/>
              <a:cs typeface="Arial Bold"/>
              <a:sym typeface="Arial Bold"/>
            </a:endParaRPr>
          </a:p>
          <a:p>
            <a:pPr lvl="0" marL="0" indent="0">
              <a:defRPr sz="1800"/>
            </a:pPr>
            <a:r>
              <a:rPr sz="2400">
                <a:solidFill>
                  <a:srgbClr val="00ADEE"/>
                </a:solidFill>
              </a:rPr>
              <a:t>    </a:t>
            </a:r>
            <a:r>
              <a:rPr sz="2400"/>
              <a:t>There are a few situations in which the words </a:t>
            </a:r>
            <a:r>
              <a:rPr i="1" sz="2400"/>
              <a:t>any</a:t>
            </a:r>
            <a:r>
              <a:rPr sz="2400"/>
              <a:t> and </a:t>
            </a:r>
            <a:br>
              <a:rPr sz="2400"/>
            </a:br>
            <a:r>
              <a:rPr sz="2400"/>
              <a:t>    </a:t>
            </a:r>
            <a:r>
              <a:rPr i="1" sz="2400"/>
              <a:t>some</a:t>
            </a:r>
            <a:r>
              <a:rPr sz="2400"/>
              <a:t> can be used interchangeably.</a:t>
            </a:r>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Common Mistakes</a:t>
            </a:r>
          </a:p>
        </p:txBody>
      </p:sp>
      <p:sp>
        <p:nvSpPr>
          <p:cNvPr id="194" name="Shape 19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7. </a:t>
            </a:r>
            <a:r>
              <a:rPr sz="2400">
                <a:latin typeface="Arial Bold"/>
                <a:ea typeface="Arial Bold"/>
                <a:cs typeface="Arial Bold"/>
                <a:sym typeface="Arial Bold"/>
              </a:rPr>
              <a:t>Misuse of the word </a:t>
            </a:r>
            <a:r>
              <a:rPr b="1" i="1" sz="2400"/>
              <a:t>if</a:t>
            </a:r>
            <a:r>
              <a:rPr sz="2400">
                <a:latin typeface="Arial Bold"/>
                <a:ea typeface="Arial Bold"/>
                <a:cs typeface="Arial Bold"/>
                <a:sym typeface="Arial Bold"/>
              </a:rPr>
              <a:t>.</a:t>
            </a:r>
            <a:endParaRPr sz="2400">
              <a:latin typeface="Arial Bold"/>
              <a:ea typeface="Arial Bold"/>
              <a:cs typeface="Arial Bold"/>
              <a:sym typeface="Arial Bold"/>
            </a:endParaRPr>
          </a:p>
          <a:p>
            <a:pPr lvl="0" marL="0" indent="0">
              <a:defRPr sz="1800"/>
            </a:pPr>
            <a:r>
              <a:rPr sz="2400"/>
              <a:t>    Another common error is not serious in itself, but it reflects imprecise thinking that sometimes leads to problems later in a proof. This error involves using the word </a:t>
            </a:r>
            <a:r>
              <a:rPr i="1" sz="2400"/>
              <a:t>if</a:t>
            </a:r>
            <a:r>
              <a:rPr sz="2400"/>
              <a:t> when the word </a:t>
            </a:r>
            <a:r>
              <a:rPr i="1" sz="2400"/>
              <a:t>because</a:t>
            </a:r>
            <a:r>
              <a:rPr sz="2400"/>
              <a:t> is really meant.</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Definitions</a:t>
            </a:r>
          </a:p>
        </p:txBody>
      </p:sp>
      <p:sp>
        <p:nvSpPr>
          <p:cNvPr id="34" name="Shape 3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40631" indent="-240631">
              <a:buSzPct val="100000"/>
              <a:buChar char="•"/>
              <a:defRPr sz="1800"/>
            </a:pPr>
            <a:r>
              <a:rPr sz="2400"/>
              <a:t>In order to evaluate the truth or falsity of a statement, </a:t>
            </a:r>
            <a:r>
              <a:rPr b="1" sz="2400"/>
              <a:t>you must understand what the statement is about. </a:t>
            </a:r>
            <a:endParaRPr b="1" sz="2400"/>
          </a:p>
          <a:p>
            <a:pPr lvl="1" marL="621631" indent="-240631">
              <a:defRPr sz="1800"/>
            </a:pPr>
            <a:r>
              <a:rPr sz="2400"/>
              <a:t>You must know the meanings of all terms that occur in the statement. </a:t>
            </a:r>
            <a:endParaRPr sz="2400"/>
          </a:p>
          <a:p>
            <a:pPr lvl="1" marL="621631" indent="-240631">
              <a:defRPr sz="1800"/>
            </a:pPr>
            <a:r>
              <a:rPr sz="2400"/>
              <a:t>Mathematicians define terms very carefully and precisely and consider it important to learn definitions virtually word for word.</a:t>
            </a:r>
          </a:p>
        </p:txBody>
      </p:sp>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nvSpPr>
        <p:spPr>
          <a:xfrm>
            <a:off x="2159243" y="3276600"/>
            <a:ext cx="5130314" cy="6463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Getting Proofs Started</a:t>
            </a:r>
          </a:p>
        </p:txBody>
      </p:sp>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Getting Proofs Started</a:t>
            </a:r>
          </a:p>
        </p:txBody>
      </p:sp>
      <p:sp>
        <p:nvSpPr>
          <p:cNvPr id="199" name="Shape 19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Believe it or not, once you understand the idea of generalizing from the generic particular and the method of direct proof, you can write the beginnings of proofs even for theorems you do not understand. </a:t>
            </a:r>
            <a:endParaRPr sz="2400"/>
          </a:p>
          <a:p>
            <a:pPr lvl="0" marL="0" indent="0">
              <a:defRPr sz="1800"/>
            </a:pPr>
            <a:endParaRPr sz="2400"/>
          </a:p>
          <a:p>
            <a:pPr lvl="0" marL="0" indent="0">
              <a:defRPr sz="1800"/>
            </a:pPr>
            <a:r>
              <a:rPr sz="2400"/>
              <a:t>The reason is that the starting point and what is to be shown in a proof depend only on the linguistic form of the statement to be proved, not on the content of the statement.</a:t>
            </a:r>
          </a:p>
        </p:txBody>
      </p:sp>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a:solidFill>
                  <a:srgbClr val="FFFFFF"/>
                </a:solidFill>
              </a:rPr>
              <a:t>Example 8 – </a:t>
            </a:r>
            <a:r>
              <a:rPr i="1">
                <a:solidFill>
                  <a:srgbClr val="FFFFFF"/>
                </a:solidFill>
              </a:rPr>
              <a:t>Identifying the “Starting Point” and the “Conclusion to Be Shown”</a:t>
            </a:r>
          </a:p>
        </p:txBody>
      </p:sp>
      <p:sp>
        <p:nvSpPr>
          <p:cNvPr id="202" name="Shape 20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Write the first sentence of a proof (the “starting point”) and the last sentence of a proof (the “conclusion to be shown”) for the following statement:</a:t>
            </a:r>
            <a:endParaRPr sz="2400"/>
          </a:p>
          <a:p>
            <a:pPr lvl="0" marL="0" indent="0">
              <a:defRPr sz="1800"/>
            </a:pPr>
            <a:r>
              <a:rPr sz="2400"/>
              <a:t>           Every complete, bipartite graph is connected.</a:t>
            </a:r>
            <a:endParaRPr sz="2400"/>
          </a:p>
          <a:p>
            <a:pPr lvl="0" marL="0" indent="0">
              <a:defRPr sz="1800"/>
            </a:pPr>
            <a:endParaRPr sz="2400"/>
          </a:p>
          <a:p>
            <a:pPr lvl="0" marL="0" indent="0">
              <a:defRPr sz="1800"/>
            </a:pPr>
            <a:r>
              <a:rPr sz="2400">
                <a:solidFill>
                  <a:srgbClr val="00ADEE"/>
                </a:solidFill>
              </a:rPr>
              <a:t>Solution:</a:t>
            </a:r>
            <a:endParaRPr sz="2400">
              <a:solidFill>
                <a:srgbClr val="00ADEE"/>
              </a:solidFill>
            </a:endParaRPr>
          </a:p>
          <a:p>
            <a:pPr lvl="0" marL="0" indent="0">
              <a:defRPr sz="1800"/>
            </a:pPr>
            <a:r>
              <a:rPr sz="2400"/>
              <a:t>It is helpful to rewrite the statement formally using a quantifier and a variable:</a:t>
            </a:r>
            <a:endParaRPr sz="2400"/>
          </a:p>
          <a:p>
            <a:pPr lvl="0" marL="0" indent="0">
              <a:defRPr sz="1800"/>
            </a:pPr>
            <a:endParaRPr sz="2400"/>
          </a:p>
          <a:p>
            <a:pPr lvl="0" marL="0" indent="0">
              <a:defRPr sz="1800"/>
            </a:pPr>
            <a:r>
              <a:rPr sz="2400">
                <a:latin typeface="Arial Bold"/>
                <a:ea typeface="Arial Bold"/>
                <a:cs typeface="Arial Bold"/>
                <a:sym typeface="Arial Bold"/>
              </a:rPr>
              <a:t>Formal Restatement:</a:t>
            </a:r>
          </a:p>
        </p:txBody>
      </p:sp>
      <p:pic>
        <p:nvPicPr>
          <p:cNvPr id="203" name="image.png"/>
          <p:cNvPicPr/>
          <p:nvPr/>
        </p:nvPicPr>
        <p:blipFill>
          <a:blip r:embed="rId2">
            <a:extLst/>
          </a:blip>
          <a:stretch>
            <a:fillRect/>
          </a:stretch>
        </p:blipFill>
        <p:spPr>
          <a:xfrm>
            <a:off x="1154112" y="5791200"/>
            <a:ext cx="6694488" cy="6604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02">
                                            <p:txEl>
                                              <p:pRg st="3" end="3"/>
                                            </p:txEl>
                                          </p:spTgt>
                                        </p:tgtEl>
                                        <p:attrNameLst>
                                          <p:attrName>style.visibility</p:attrName>
                                        </p:attrNameLst>
                                      </p:cBhvr>
                                      <p:to>
                                        <p:strVal val="visible"/>
                                      </p:to>
                                    </p:set>
                                    <p:anim calcmode="lin" valueType="num">
                                      <p:cBhvr>
                                        <p:cTn id="7" dur="1000" fill="hold"/>
                                        <p:tgtEl>
                                          <p:spTgt spid="202">
                                            <p:txEl>
                                              <p:pRg st="3" end="3"/>
                                            </p:txEl>
                                          </p:spTgt>
                                        </p:tgtEl>
                                        <p:attrNameLst>
                                          <p:attrName>ppt_x</p:attrName>
                                        </p:attrNameLst>
                                      </p:cBhvr>
                                      <p:tavLst>
                                        <p:tav tm="0">
                                          <p:val>
                                            <p:strVal val="#ppt_x"/>
                                          </p:val>
                                        </p:tav>
                                        <p:tav tm="100000">
                                          <p:val>
                                            <p:strVal val="#ppt_x"/>
                                          </p:val>
                                        </p:tav>
                                      </p:tavLst>
                                    </p:anim>
                                    <p:anim calcmode="lin" valueType="num">
                                      <p:cBhvr>
                                        <p:cTn id="8" dur="1000" fill="hold"/>
                                        <p:tgtEl>
                                          <p:spTgt spid="202">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202">
                                            <p:txEl>
                                              <p:pRg st="4" end="4"/>
                                            </p:txEl>
                                          </p:spTgt>
                                        </p:tgtEl>
                                        <p:attrNameLst>
                                          <p:attrName>style.visibility</p:attrName>
                                        </p:attrNameLst>
                                      </p:cBhvr>
                                      <p:to>
                                        <p:strVal val="visible"/>
                                      </p:to>
                                    </p:set>
                                    <p:anim calcmode="lin" valueType="num">
                                      <p:cBhvr>
                                        <p:cTn id="12" dur="1000" fill="hold"/>
                                        <p:tgtEl>
                                          <p:spTgt spid="202">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202">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202">
                                            <p:txEl>
                                              <p:pRg st="5" end="5"/>
                                            </p:txEl>
                                          </p:spTgt>
                                        </p:tgtEl>
                                        <p:attrNameLst>
                                          <p:attrName>style.visibility</p:attrName>
                                        </p:attrNameLst>
                                      </p:cBhvr>
                                      <p:to>
                                        <p:strVal val="visible"/>
                                      </p:to>
                                    </p:set>
                                    <p:anim calcmode="lin" valueType="num">
                                      <p:cBhvr>
                                        <p:cTn id="17" dur="1000" fill="hold"/>
                                        <p:tgtEl>
                                          <p:spTgt spid="202">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2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202">
                                            <p:txEl>
                                              <p:pRg st="6" end="6"/>
                                            </p:txEl>
                                          </p:spTgt>
                                        </p:tgtEl>
                                        <p:attrNameLst>
                                          <p:attrName>style.visibility</p:attrName>
                                        </p:attrNameLst>
                                      </p:cBhvr>
                                      <p:to>
                                        <p:strVal val="visible"/>
                                      </p:to>
                                    </p:set>
                                    <p:anim calcmode="lin" valueType="num">
                                      <p:cBhvr>
                                        <p:cTn id="23" dur="1000" fill="hold"/>
                                        <p:tgtEl>
                                          <p:spTgt spid="20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02">
                                            <p:txEl>
                                              <p:pRg st="6" end="6"/>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nodeType="afterEffect" presetClass="entr" presetSubtype="4" presetID="2" grpId="2" fill="hold">
                                  <p:stCondLst>
                                    <p:cond delay="0"/>
                                  </p:stCondLst>
                                  <p:iterate type="el" backwards="0">
                                    <p:tmAbs val="0"/>
                                  </p:iterate>
                                  <p:childTnLst>
                                    <p:set>
                                      <p:cBhvr>
                                        <p:cTn id="27" fill="hold"/>
                                        <p:tgtEl>
                                          <p:spTgt spid="203"/>
                                        </p:tgtEl>
                                        <p:attrNameLst>
                                          <p:attrName>style.visibility</p:attrName>
                                        </p:attrNameLst>
                                      </p:cBhvr>
                                      <p:to>
                                        <p:strVal val="visible"/>
                                      </p:to>
                                    </p:set>
                                    <p:anim calcmode="lin" valueType="num">
                                      <p:cBhvr>
                                        <p:cTn id="28" dur="1000" fill="hold"/>
                                        <p:tgtEl>
                                          <p:spTgt spid="203"/>
                                        </p:tgtEl>
                                        <p:attrNameLst>
                                          <p:attrName>ppt_x</p:attrName>
                                        </p:attrNameLst>
                                      </p:cBhvr>
                                      <p:tavLst>
                                        <p:tav tm="0">
                                          <p:val>
                                            <p:strVal val="#ppt_x"/>
                                          </p:val>
                                        </p:tav>
                                        <p:tav tm="100000">
                                          <p:val>
                                            <p:strVal val="#ppt_x"/>
                                          </p:val>
                                        </p:tav>
                                      </p:tavLst>
                                    </p:anim>
                                    <p:anim calcmode="lin" valueType="num">
                                      <p:cBhvr>
                                        <p:cTn id="29" dur="1000" fill="hold"/>
                                        <p:tgtEl>
                                          <p:spTgt spid="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3" grpId="2"/>
      <p:bldP build="p" bldLvl="5" animBg="1" rev="0" advAuto="0" spid="202" grpId="1"/>
    </p:bldLst>
  </p:timing>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8 – </a:t>
            </a:r>
            <a:r>
              <a:rPr i="1" sz="4000">
                <a:solidFill>
                  <a:srgbClr val="FFFFFF"/>
                </a:solidFill>
              </a:rPr>
              <a:t>Solution</a:t>
            </a:r>
          </a:p>
        </p:txBody>
      </p:sp>
      <p:sp>
        <p:nvSpPr>
          <p:cNvPr id="206" name="Shape 20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The first sentence, or starting point, of a proof supposes the existence of an object (in this case </a:t>
            </a:r>
            <a:r>
              <a:rPr i="1" sz="2400"/>
              <a:t>G</a:t>
            </a:r>
            <a:r>
              <a:rPr sz="2400"/>
              <a:t>) in the domain (in this case the set of all graphs) that satisfies the hypothesis of the if-then part of the statement (in this case that </a:t>
            </a:r>
            <a:r>
              <a:rPr i="1" sz="2400"/>
              <a:t>G</a:t>
            </a:r>
            <a:r>
              <a:rPr sz="2400"/>
              <a:t> is complete and bipartite). </a:t>
            </a:r>
            <a:endParaRPr sz="2400"/>
          </a:p>
          <a:p>
            <a:pPr lvl="0" marL="0" indent="0">
              <a:defRPr sz="1800"/>
            </a:pPr>
            <a:endParaRPr sz="2400"/>
          </a:p>
          <a:p>
            <a:pPr lvl="0" marL="0" indent="0">
              <a:defRPr sz="1800"/>
            </a:pPr>
            <a:r>
              <a:rPr sz="2400"/>
              <a:t>The conclusion to be shown is just the conclusion of the    if-then part of the statement (in this case that </a:t>
            </a:r>
            <a:r>
              <a:rPr i="1" sz="2400"/>
              <a:t>G</a:t>
            </a:r>
            <a:r>
              <a:rPr sz="2400"/>
              <a:t> is connected).</a:t>
            </a:r>
          </a:p>
        </p:txBody>
      </p:sp>
      <p:sp>
        <p:nvSpPr>
          <p:cNvPr id="207" name="Shape 20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06"/>
                                        </p:tgtEl>
                                        <p:attrNameLst>
                                          <p:attrName>style.visibility</p:attrName>
                                        </p:attrNameLst>
                                      </p:cBhvr>
                                      <p:to>
                                        <p:strVal val="visible"/>
                                      </p:to>
                                    </p:set>
                                    <p:anim calcmode="lin" valueType="num">
                                      <p:cBhvr>
                                        <p:cTn id="7" dur="1000" fill="hold"/>
                                        <p:tgtEl>
                                          <p:spTgt spid="206"/>
                                        </p:tgtEl>
                                        <p:attrNameLst>
                                          <p:attrName>ppt_x</p:attrName>
                                        </p:attrNameLst>
                                      </p:cBhvr>
                                      <p:tavLst>
                                        <p:tav tm="0">
                                          <p:val>
                                            <p:strVal val="#ppt_x"/>
                                          </p:val>
                                        </p:tav>
                                        <p:tav tm="100000">
                                          <p:val>
                                            <p:strVal val="#ppt_x"/>
                                          </p:val>
                                        </p:tav>
                                      </p:tavLst>
                                    </p:anim>
                                    <p:anim calcmode="lin" valueType="num">
                                      <p:cBhvr>
                                        <p:cTn id="8" dur="1000" fill="hold"/>
                                        <p:tgtEl>
                                          <p:spTgt spid="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
    </p:bldLst>
  </p:timing>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8 – </a:t>
            </a:r>
            <a:r>
              <a:rPr i="1" sz="4000">
                <a:solidFill>
                  <a:srgbClr val="FFFFFF"/>
                </a:solidFill>
              </a:rPr>
              <a:t>Solution</a:t>
            </a:r>
          </a:p>
        </p:txBody>
      </p:sp>
      <p:sp>
        <p:nvSpPr>
          <p:cNvPr id="210" name="Shape 21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latin typeface="Arial Bold"/>
                <a:ea typeface="Arial Bold"/>
                <a:cs typeface="Arial Bold"/>
                <a:sym typeface="Arial Bold"/>
              </a:rPr>
              <a:t>Starting Point: </a:t>
            </a:r>
            <a:r>
              <a:rPr sz="2400"/>
              <a:t>Suppose </a:t>
            </a:r>
            <a:r>
              <a:rPr i="1" sz="2400"/>
              <a:t>G</a:t>
            </a:r>
            <a:r>
              <a:rPr sz="2400"/>
              <a:t> is a </a:t>
            </a:r>
            <a:r>
              <a:rPr i="1" sz="2400"/>
              <a:t>[particular but arbitrarily </a:t>
            </a:r>
            <a:br>
              <a:rPr i="1" sz="2400"/>
            </a:br>
            <a:r>
              <a:rPr i="1" sz="2400"/>
              <a:t>                          chosen]</a:t>
            </a:r>
            <a:r>
              <a:rPr sz="2400"/>
              <a:t> graph such that </a:t>
            </a:r>
            <a:r>
              <a:rPr i="1" sz="2400"/>
              <a:t>G</a:t>
            </a:r>
            <a:r>
              <a:rPr sz="2400"/>
              <a:t> is complete and </a:t>
            </a:r>
            <a:br>
              <a:rPr sz="2400"/>
            </a:br>
            <a:r>
              <a:rPr sz="2400"/>
              <a:t>                          bipartite.</a:t>
            </a:r>
            <a:endParaRPr sz="2400"/>
          </a:p>
          <a:p>
            <a:pPr lvl="0" marL="0" indent="0">
              <a:defRPr sz="1800"/>
            </a:pPr>
            <a:endParaRPr sz="2000"/>
          </a:p>
          <a:p>
            <a:pPr lvl="0" marL="0" indent="0">
              <a:defRPr sz="1800"/>
            </a:pPr>
            <a:r>
              <a:rPr sz="2400">
                <a:latin typeface="Arial Bold"/>
                <a:ea typeface="Arial Bold"/>
                <a:cs typeface="Arial Bold"/>
                <a:sym typeface="Arial Bold"/>
              </a:rPr>
              <a:t>Conclusion to Be Shown: </a:t>
            </a:r>
            <a:r>
              <a:rPr i="1" sz="2400"/>
              <a:t>G</a:t>
            </a:r>
            <a:r>
              <a:rPr sz="2400"/>
              <a:t> is connected.</a:t>
            </a:r>
            <a:endParaRPr sz="2400"/>
          </a:p>
          <a:p>
            <a:pPr lvl="0" marL="0" indent="0">
              <a:defRPr sz="1800"/>
            </a:pPr>
            <a:endParaRPr sz="2000"/>
          </a:p>
          <a:p>
            <a:pPr lvl="0" marL="0" indent="0">
              <a:defRPr sz="1800"/>
            </a:pPr>
            <a:r>
              <a:rPr sz="2400"/>
              <a:t>Thus the proof has the following shape:</a:t>
            </a:r>
            <a:endParaRPr sz="2400"/>
          </a:p>
          <a:p>
            <a:pPr lvl="0" marL="0" indent="0">
              <a:defRPr sz="1800"/>
            </a:pPr>
            <a:r>
              <a:rPr sz="2400">
                <a:latin typeface="Arial Bold"/>
                <a:ea typeface="Arial Bold"/>
                <a:cs typeface="Arial Bold"/>
                <a:sym typeface="Arial Bold"/>
              </a:rPr>
              <a:t>Proof:</a:t>
            </a:r>
            <a:endParaRPr sz="2400">
              <a:latin typeface="Arial Bold"/>
              <a:ea typeface="Arial Bold"/>
              <a:cs typeface="Arial Bold"/>
              <a:sym typeface="Arial Bold"/>
            </a:endParaRPr>
          </a:p>
          <a:p>
            <a:pPr lvl="0" marL="0" indent="0">
              <a:defRPr sz="1800"/>
            </a:pPr>
            <a:r>
              <a:rPr sz="2400"/>
              <a:t>Suppose </a:t>
            </a:r>
            <a:r>
              <a:rPr i="1" sz="2400"/>
              <a:t>G</a:t>
            </a:r>
            <a:r>
              <a:rPr sz="2400"/>
              <a:t> is a </a:t>
            </a:r>
            <a:r>
              <a:rPr i="1" sz="2400"/>
              <a:t>[particular but arbitrarily chosen]</a:t>
            </a:r>
            <a:r>
              <a:rPr sz="2400"/>
              <a:t> graph such that </a:t>
            </a:r>
            <a:r>
              <a:rPr i="1" sz="2400"/>
              <a:t>G</a:t>
            </a:r>
            <a:r>
              <a:rPr sz="2400"/>
              <a:t> is complete and bipartite.</a:t>
            </a:r>
            <a:endParaRPr sz="2400"/>
          </a:p>
          <a:p>
            <a:pPr lvl="0" marL="0" indent="0">
              <a:defRPr sz="1800"/>
            </a:pPr>
            <a:r>
              <a:rPr sz="2400"/>
              <a:t>  </a:t>
            </a:r>
            <a:endParaRPr sz="2400"/>
          </a:p>
          <a:p>
            <a:pPr lvl="0" marL="0" indent="0">
              <a:defRPr sz="1800"/>
            </a:pPr>
            <a:r>
              <a:rPr sz="2400"/>
              <a:t>Therefore, </a:t>
            </a:r>
            <a:r>
              <a:rPr i="1" sz="2400"/>
              <a:t>G</a:t>
            </a:r>
            <a:r>
              <a:rPr sz="2400"/>
              <a:t> is connected.</a:t>
            </a:r>
          </a:p>
        </p:txBody>
      </p:sp>
      <p:sp>
        <p:nvSpPr>
          <p:cNvPr id="211" name="Shape 211"/>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
        <p:nvSpPr>
          <p:cNvPr id="212" name="Shape 212"/>
          <p:cNvSpPr/>
          <p:nvPr/>
        </p:nvSpPr>
        <p:spPr>
          <a:xfrm rot="5400000">
            <a:off x="524733" y="5486623"/>
            <a:ext cx="408941"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lvl="0">
              <a:defRPr sz="1800"/>
            </a:pPr>
            <a:r>
              <a:rPr sz="2400"/>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10">
                                            <p:txEl>
                                              <p:pRg st="2" end="2"/>
                                            </p:txEl>
                                          </p:spTgt>
                                        </p:tgtEl>
                                        <p:attrNameLst>
                                          <p:attrName>style.visibility</p:attrName>
                                        </p:attrNameLst>
                                      </p:cBhvr>
                                      <p:to>
                                        <p:strVal val="visible"/>
                                      </p:to>
                                    </p:set>
                                    <p:anim calcmode="lin" valueType="num">
                                      <p:cBhvr>
                                        <p:cTn id="7" dur="1000" fill="hold"/>
                                        <p:tgtEl>
                                          <p:spTgt spid="210">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210">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210">
                                            <p:txEl>
                                              <p:pRg st="3" end="3"/>
                                            </p:txEl>
                                          </p:spTgt>
                                        </p:tgtEl>
                                        <p:attrNameLst>
                                          <p:attrName>style.visibility</p:attrName>
                                        </p:attrNameLst>
                                      </p:cBhvr>
                                      <p:to>
                                        <p:strVal val="visible"/>
                                      </p:to>
                                    </p:set>
                                    <p:anim calcmode="lin" valueType="num">
                                      <p:cBhvr>
                                        <p:cTn id="12" dur="1000" fill="hold"/>
                                        <p:tgtEl>
                                          <p:spTgt spid="210">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210">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210">
                                            <p:txEl>
                                              <p:pRg st="4" end="4"/>
                                            </p:txEl>
                                          </p:spTgt>
                                        </p:tgtEl>
                                        <p:attrNameLst>
                                          <p:attrName>style.visibility</p:attrName>
                                        </p:attrNameLst>
                                      </p:cBhvr>
                                      <p:to>
                                        <p:strVal val="visible"/>
                                      </p:to>
                                    </p:set>
                                    <p:anim calcmode="lin" valueType="num">
                                      <p:cBhvr>
                                        <p:cTn id="17" dur="1000" fill="hold"/>
                                        <p:tgtEl>
                                          <p:spTgt spid="210">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210">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210">
                                            <p:txEl>
                                              <p:pRg st="5" end="5"/>
                                            </p:txEl>
                                          </p:spTgt>
                                        </p:tgtEl>
                                        <p:attrNameLst>
                                          <p:attrName>style.visibility</p:attrName>
                                        </p:attrNameLst>
                                      </p:cBhvr>
                                      <p:to>
                                        <p:strVal val="visible"/>
                                      </p:to>
                                    </p:set>
                                    <p:anim calcmode="lin" valueType="num">
                                      <p:cBhvr>
                                        <p:cTn id="22" dur="1000" fill="hold"/>
                                        <p:tgtEl>
                                          <p:spTgt spid="210">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4" presetID="2" grpId="1" fill="hold">
                                  <p:stCondLst>
                                    <p:cond delay="0"/>
                                  </p:stCondLst>
                                  <p:iterate type="el" backwards="0">
                                    <p:tmAbs val="0"/>
                                  </p:iterate>
                                  <p:childTnLst>
                                    <p:set>
                                      <p:cBhvr>
                                        <p:cTn id="27" fill="hold"/>
                                        <p:tgtEl>
                                          <p:spTgt spid="210">
                                            <p:txEl>
                                              <p:pRg st="6" end="6"/>
                                            </p:txEl>
                                          </p:spTgt>
                                        </p:tgtEl>
                                        <p:attrNameLst>
                                          <p:attrName>style.visibility</p:attrName>
                                        </p:attrNameLst>
                                      </p:cBhvr>
                                      <p:to>
                                        <p:strVal val="visible"/>
                                      </p:to>
                                    </p:set>
                                    <p:anim calcmode="lin" valueType="num">
                                      <p:cBhvr>
                                        <p:cTn id="28" dur="1000" fill="hold"/>
                                        <p:tgtEl>
                                          <p:spTgt spid="210">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10">
                                            <p:txEl>
                                              <p:pRg st="6" end="6"/>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nodeType="afterEffect" presetClass="entr" presetSubtype="4" presetID="2" grpId="1" fill="hold">
                                  <p:stCondLst>
                                    <p:cond delay="0"/>
                                  </p:stCondLst>
                                  <p:iterate type="el" backwards="0">
                                    <p:tmAbs val="0"/>
                                  </p:iterate>
                                  <p:childTnLst>
                                    <p:set>
                                      <p:cBhvr>
                                        <p:cTn id="32" fill="hold"/>
                                        <p:tgtEl>
                                          <p:spTgt spid="210">
                                            <p:txEl>
                                              <p:pRg st="7" end="7"/>
                                            </p:txEl>
                                          </p:spTgt>
                                        </p:tgtEl>
                                        <p:attrNameLst>
                                          <p:attrName>style.visibility</p:attrName>
                                        </p:attrNameLst>
                                      </p:cBhvr>
                                      <p:to>
                                        <p:strVal val="visible"/>
                                      </p:to>
                                    </p:set>
                                    <p:anim calcmode="lin" valueType="num">
                                      <p:cBhvr>
                                        <p:cTn id="33" dur="1000" fill="hold"/>
                                        <p:tgtEl>
                                          <p:spTgt spid="210">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10">
                                            <p:txEl>
                                              <p:pRg st="7" end="7"/>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nodeType="afterEffect" presetClass="entr" presetSubtype="4" presetID="2" grpId="1" fill="hold">
                                  <p:stCondLst>
                                    <p:cond delay="0"/>
                                  </p:stCondLst>
                                  <p:iterate type="el" backwards="0">
                                    <p:tmAbs val="0"/>
                                  </p:iterate>
                                  <p:childTnLst>
                                    <p:set>
                                      <p:cBhvr>
                                        <p:cTn id="37" fill="hold"/>
                                        <p:tgtEl>
                                          <p:spTgt spid="210">
                                            <p:txEl>
                                              <p:pRg st="8" end="8"/>
                                            </p:txEl>
                                          </p:spTgt>
                                        </p:tgtEl>
                                        <p:attrNameLst>
                                          <p:attrName>style.visibility</p:attrName>
                                        </p:attrNameLst>
                                      </p:cBhvr>
                                      <p:to>
                                        <p:strVal val="visible"/>
                                      </p:to>
                                    </p:set>
                                    <p:anim calcmode="lin" valueType="num">
                                      <p:cBhvr>
                                        <p:cTn id="38" dur="1000" fill="hold"/>
                                        <p:tgtEl>
                                          <p:spTgt spid="210">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210">
                                            <p:txEl>
                                              <p:pRg st="8" end="8"/>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nodeType="afterEffect" presetClass="entr" presetSubtype="4" presetID="2" grpId="2" fill="hold">
                                  <p:stCondLst>
                                    <p:cond delay="0"/>
                                  </p:stCondLst>
                                  <p:iterate type="el" backwards="0">
                                    <p:tmAbs val="0"/>
                                  </p:iterate>
                                  <p:childTnLst>
                                    <p:set>
                                      <p:cBhvr>
                                        <p:cTn id="42" fill="hold"/>
                                        <p:tgtEl>
                                          <p:spTgt spid="212"/>
                                        </p:tgtEl>
                                        <p:attrNameLst>
                                          <p:attrName>style.visibility</p:attrName>
                                        </p:attrNameLst>
                                      </p:cBhvr>
                                      <p:to>
                                        <p:strVal val="visible"/>
                                      </p:to>
                                    </p:set>
                                    <p:anim calcmode="lin" valueType="num">
                                      <p:cBhvr>
                                        <p:cTn id="43" dur="1000" fill="hold"/>
                                        <p:tgtEl>
                                          <p:spTgt spid="212"/>
                                        </p:tgtEl>
                                        <p:attrNameLst>
                                          <p:attrName>ppt_x</p:attrName>
                                        </p:attrNameLst>
                                      </p:cBhvr>
                                      <p:tavLst>
                                        <p:tav tm="0">
                                          <p:val>
                                            <p:strVal val="#ppt_x"/>
                                          </p:val>
                                        </p:tav>
                                        <p:tav tm="100000">
                                          <p:val>
                                            <p:strVal val="#ppt_x"/>
                                          </p:val>
                                        </p:tav>
                                      </p:tavLst>
                                    </p:anim>
                                    <p:anim calcmode="lin" valueType="num">
                                      <p:cBhvr>
                                        <p:cTn id="44" dur="1000" fill="hold"/>
                                        <p:tgtEl>
                                          <p:spTgt spid="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2" grpId="2"/>
      <p:bldP build="p" bldLvl="5" animBg="1" rev="0" advAuto="0" spid="210" grpId="1"/>
    </p:bldLst>
  </p:timing>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Showing That an Existential Statement Is False</a:t>
            </a:r>
          </a:p>
        </p:txBody>
      </p:sp>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000">
                <a:solidFill>
                  <a:srgbClr val="FFFFFF"/>
                </a:solidFill>
              </a:defRPr>
            </a:lvl1pPr>
          </a:lstStyle>
          <a:p>
            <a:pPr lvl="0">
              <a:defRPr sz="1800">
                <a:solidFill>
                  <a:srgbClr val="000000"/>
                </a:solidFill>
              </a:defRPr>
            </a:pPr>
            <a:r>
              <a:rPr sz="3000">
                <a:solidFill>
                  <a:srgbClr val="FFFFFF"/>
                </a:solidFill>
              </a:rPr>
              <a:t>Disprove an Existential Statement</a:t>
            </a:r>
          </a:p>
        </p:txBody>
      </p:sp>
      <p:sp>
        <p:nvSpPr>
          <p:cNvPr id="217" name="Shape 21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We have known that the negation of an existential statement is universal. </a:t>
            </a:r>
            <a:endParaRPr sz="2400"/>
          </a:p>
          <a:p>
            <a:pPr lvl="0" marL="0" indent="0">
              <a:defRPr sz="1800"/>
            </a:pPr>
            <a:endParaRPr sz="2400"/>
          </a:p>
          <a:p>
            <a:pPr lvl="0" marL="0" indent="0">
              <a:defRPr sz="1800"/>
            </a:pPr>
            <a:r>
              <a:rPr sz="2400"/>
              <a:t>It follows that to disprove an existential statement, you must prove its negation, a universal statement, is true.</a:t>
            </a:r>
          </a:p>
        </p:txBody>
      </p:sp>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900">
                <a:solidFill>
                  <a:srgbClr val="FFFFFF"/>
                </a:solidFill>
              </a:rPr>
              <a:t>Example 9 – </a:t>
            </a:r>
            <a:r>
              <a:rPr i="1" sz="2900">
                <a:solidFill>
                  <a:srgbClr val="FFFFFF"/>
                </a:solidFill>
              </a:rPr>
              <a:t>Disproving an Existential Statement</a:t>
            </a:r>
          </a:p>
        </p:txBody>
      </p:sp>
      <p:sp>
        <p:nvSpPr>
          <p:cNvPr id="220" name="Shape 22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t>Show that the following statement is false:</a:t>
            </a:r>
            <a:endParaRPr sz="2400"/>
          </a:p>
          <a:p>
            <a:pPr lvl="0" marL="0" indent="0">
              <a:tabLst>
                <a:tab pos="457200" algn="l"/>
                <a:tab pos="1371600" algn="l"/>
                <a:tab pos="1536700" algn="l"/>
              </a:tabLst>
              <a:defRPr sz="1800"/>
            </a:pPr>
            <a:r>
              <a:rPr sz="2400"/>
              <a:t>  There is a positive integer </a:t>
            </a:r>
            <a:r>
              <a:rPr i="1" sz="2400"/>
              <a:t>n</a:t>
            </a:r>
            <a:r>
              <a:rPr sz="2400"/>
              <a:t> such that </a:t>
            </a:r>
            <a:r>
              <a:rPr i="1" sz="2400"/>
              <a:t>n</a:t>
            </a:r>
            <a:r>
              <a:rPr baseline="30000" sz="2400"/>
              <a:t>2</a:t>
            </a:r>
            <a:r>
              <a:rPr sz="2400"/>
              <a:t> + 3</a:t>
            </a:r>
            <a:r>
              <a:rPr i="1" sz="2400"/>
              <a:t>n</a:t>
            </a:r>
            <a:r>
              <a:rPr sz="2400"/>
              <a:t> + 2 is prime.</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tabLst>
                <a:tab pos="457200" algn="l"/>
                <a:tab pos="1371600" algn="l"/>
                <a:tab pos="1536700" algn="l"/>
              </a:tabLst>
              <a:defRPr sz="1800"/>
            </a:pPr>
            <a:r>
              <a:rPr sz="2400"/>
              <a:t>Proving that the given statement is false is equivalent to proving its negation is true. </a:t>
            </a:r>
            <a:endParaRPr sz="2400"/>
          </a:p>
          <a:p>
            <a:pPr lvl="0" marL="0" indent="0">
              <a:tabLst>
                <a:tab pos="457200" algn="l"/>
                <a:tab pos="1371600" algn="l"/>
                <a:tab pos="1536700" algn="l"/>
              </a:tabLst>
              <a:defRPr sz="1800"/>
            </a:pPr>
            <a:endParaRPr sz="800"/>
          </a:p>
          <a:p>
            <a:pPr lvl="0" marL="0" indent="0">
              <a:tabLst>
                <a:tab pos="457200" algn="l"/>
                <a:tab pos="1371600" algn="l"/>
                <a:tab pos="1536700" algn="l"/>
              </a:tabLst>
              <a:defRPr sz="1800"/>
            </a:pPr>
            <a:r>
              <a:rPr sz="2400"/>
              <a:t>The negation is</a:t>
            </a:r>
            <a:endParaRPr sz="2400"/>
          </a:p>
          <a:p>
            <a:pPr lvl="0" marL="0" indent="0">
              <a:tabLst>
                <a:tab pos="457200" algn="l"/>
                <a:tab pos="1371600" algn="l"/>
                <a:tab pos="1536700" algn="l"/>
              </a:tabLst>
              <a:defRPr sz="1800"/>
            </a:pPr>
            <a:endParaRPr sz="800"/>
          </a:p>
          <a:p>
            <a:pPr lvl="0" marL="0" indent="0">
              <a:tabLst>
                <a:tab pos="457200" algn="l"/>
                <a:tab pos="1371600" algn="l"/>
                <a:tab pos="1536700" algn="l"/>
              </a:tabLst>
              <a:defRPr sz="1800"/>
            </a:pPr>
            <a:r>
              <a:rPr sz="2400"/>
              <a:t>      For all positive integers </a:t>
            </a:r>
            <a:r>
              <a:rPr i="1" sz="2400"/>
              <a:t>n</a:t>
            </a:r>
            <a:r>
              <a:rPr sz="2400"/>
              <a:t>,</a:t>
            </a:r>
            <a:r>
              <a:rPr i="1" sz="2400"/>
              <a:t> n</a:t>
            </a:r>
            <a:r>
              <a:rPr baseline="30000" sz="2400"/>
              <a:t>2</a:t>
            </a:r>
            <a:r>
              <a:rPr sz="2400"/>
              <a:t> + 3</a:t>
            </a:r>
            <a:r>
              <a:rPr i="1" sz="2400"/>
              <a:t>n</a:t>
            </a:r>
            <a:r>
              <a:rPr sz="2400"/>
              <a:t> + 2 is not prime.</a:t>
            </a:r>
            <a:endParaRPr sz="2400"/>
          </a:p>
          <a:p>
            <a:pPr lvl="0" marL="0" indent="0">
              <a:tabLst>
                <a:tab pos="457200" algn="l"/>
                <a:tab pos="1371600" algn="l"/>
                <a:tab pos="1536700" algn="l"/>
              </a:tabLst>
              <a:defRPr sz="1800"/>
            </a:pPr>
            <a:endParaRPr sz="800"/>
          </a:p>
          <a:p>
            <a:pPr lvl="0" marL="0" indent="0">
              <a:tabLst>
                <a:tab pos="457200" algn="l"/>
                <a:tab pos="1371600" algn="l"/>
                <a:tab pos="1536700" algn="l"/>
              </a:tabLst>
              <a:defRPr sz="1800"/>
            </a:pPr>
            <a:r>
              <a:rPr sz="2400"/>
              <a:t>Because the negation is universal, it is proved by generalizing from the generic particular.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20">
                                            <p:txEl>
                                              <p:pRg st="3" end="3"/>
                                            </p:txEl>
                                          </p:spTgt>
                                        </p:tgtEl>
                                        <p:attrNameLst>
                                          <p:attrName>style.visibility</p:attrName>
                                        </p:attrNameLst>
                                      </p:cBhvr>
                                      <p:to>
                                        <p:strVal val="visible"/>
                                      </p:to>
                                    </p:set>
                                    <p:anim calcmode="lin" valueType="num">
                                      <p:cBhvr>
                                        <p:cTn id="7" dur="1000" fill="hold"/>
                                        <p:tgtEl>
                                          <p:spTgt spid="220">
                                            <p:txEl>
                                              <p:pRg st="3" end="3"/>
                                            </p:txEl>
                                          </p:spTgt>
                                        </p:tgtEl>
                                        <p:attrNameLst>
                                          <p:attrName>ppt_x</p:attrName>
                                        </p:attrNameLst>
                                      </p:cBhvr>
                                      <p:tavLst>
                                        <p:tav tm="0">
                                          <p:val>
                                            <p:strVal val="#ppt_x"/>
                                          </p:val>
                                        </p:tav>
                                        <p:tav tm="100000">
                                          <p:val>
                                            <p:strVal val="#ppt_x"/>
                                          </p:val>
                                        </p:tav>
                                      </p:tavLst>
                                    </p:anim>
                                    <p:anim calcmode="lin" valueType="num">
                                      <p:cBhvr>
                                        <p:cTn id="8" dur="1000" fill="hold"/>
                                        <p:tgtEl>
                                          <p:spTgt spid="220">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220">
                                            <p:txEl>
                                              <p:pRg st="4" end="4"/>
                                            </p:txEl>
                                          </p:spTgt>
                                        </p:tgtEl>
                                        <p:attrNameLst>
                                          <p:attrName>style.visibility</p:attrName>
                                        </p:attrNameLst>
                                      </p:cBhvr>
                                      <p:to>
                                        <p:strVal val="visible"/>
                                      </p:to>
                                    </p:set>
                                    <p:anim calcmode="lin" valueType="num">
                                      <p:cBhvr>
                                        <p:cTn id="12" dur="1000" fill="hold"/>
                                        <p:tgtEl>
                                          <p:spTgt spid="220">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220">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220">
                                            <p:txEl>
                                              <p:pRg st="5" end="5"/>
                                            </p:txEl>
                                          </p:spTgt>
                                        </p:tgtEl>
                                        <p:attrNameLst>
                                          <p:attrName>style.visibility</p:attrName>
                                        </p:attrNameLst>
                                      </p:cBhvr>
                                      <p:to>
                                        <p:strVal val="visible"/>
                                      </p:to>
                                    </p:set>
                                    <p:anim calcmode="lin" valueType="num">
                                      <p:cBhvr>
                                        <p:cTn id="17" dur="1000" fill="hold"/>
                                        <p:tgtEl>
                                          <p:spTgt spid="220">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2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220">
                                            <p:txEl>
                                              <p:pRg st="6" end="6"/>
                                            </p:txEl>
                                          </p:spTgt>
                                        </p:tgtEl>
                                        <p:attrNameLst>
                                          <p:attrName>style.visibility</p:attrName>
                                        </p:attrNameLst>
                                      </p:cBhvr>
                                      <p:to>
                                        <p:strVal val="visible"/>
                                      </p:to>
                                    </p:set>
                                    <p:anim calcmode="lin" valueType="num">
                                      <p:cBhvr>
                                        <p:cTn id="23" dur="1000" fill="hold"/>
                                        <p:tgtEl>
                                          <p:spTgt spid="220">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20">
                                            <p:txEl>
                                              <p:pRg st="6" end="6"/>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nodeType="afterEffect" presetClass="entr" presetSubtype="4" presetID="2" grpId="1" fill="hold">
                                  <p:stCondLst>
                                    <p:cond delay="0"/>
                                  </p:stCondLst>
                                  <p:iterate type="el" backwards="0">
                                    <p:tmAbs val="0"/>
                                  </p:iterate>
                                  <p:childTnLst>
                                    <p:set>
                                      <p:cBhvr>
                                        <p:cTn id="27" fill="hold"/>
                                        <p:tgtEl>
                                          <p:spTgt spid="220">
                                            <p:txEl>
                                              <p:pRg st="7" end="7"/>
                                            </p:txEl>
                                          </p:spTgt>
                                        </p:tgtEl>
                                        <p:attrNameLst>
                                          <p:attrName>style.visibility</p:attrName>
                                        </p:attrNameLst>
                                      </p:cBhvr>
                                      <p:to>
                                        <p:strVal val="visible"/>
                                      </p:to>
                                    </p:set>
                                    <p:anim calcmode="lin" valueType="num">
                                      <p:cBhvr>
                                        <p:cTn id="28" dur="1000" fill="hold"/>
                                        <p:tgtEl>
                                          <p:spTgt spid="220">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20">
                                            <p:txEl>
                                              <p:pRg st="7" end="7"/>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nodeType="afterEffect" presetClass="entr" presetSubtype="4" presetID="2" grpId="1" fill="hold">
                                  <p:stCondLst>
                                    <p:cond delay="0"/>
                                  </p:stCondLst>
                                  <p:iterate type="el" backwards="0">
                                    <p:tmAbs val="0"/>
                                  </p:iterate>
                                  <p:childTnLst>
                                    <p:set>
                                      <p:cBhvr>
                                        <p:cTn id="32" fill="hold"/>
                                        <p:tgtEl>
                                          <p:spTgt spid="220">
                                            <p:txEl>
                                              <p:pRg st="8" end="8"/>
                                            </p:txEl>
                                          </p:spTgt>
                                        </p:tgtEl>
                                        <p:attrNameLst>
                                          <p:attrName>style.visibility</p:attrName>
                                        </p:attrNameLst>
                                      </p:cBhvr>
                                      <p:to>
                                        <p:strVal val="visible"/>
                                      </p:to>
                                    </p:set>
                                    <p:anim calcmode="lin" valueType="num">
                                      <p:cBhvr>
                                        <p:cTn id="33" dur="1000" fill="hold"/>
                                        <p:tgtEl>
                                          <p:spTgt spid="220">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220">
                                            <p:txEl>
                                              <p:pRg st="8" end="8"/>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nodeType="afterEffect" presetClass="entr" presetSubtype="4" presetID="2" grpId="1" fill="hold">
                                  <p:stCondLst>
                                    <p:cond delay="0"/>
                                  </p:stCondLst>
                                  <p:iterate type="el" backwards="0">
                                    <p:tmAbs val="0"/>
                                  </p:iterate>
                                  <p:childTnLst>
                                    <p:set>
                                      <p:cBhvr>
                                        <p:cTn id="37" fill="hold"/>
                                        <p:tgtEl>
                                          <p:spTgt spid="220">
                                            <p:txEl>
                                              <p:pRg st="9" end="9"/>
                                            </p:txEl>
                                          </p:spTgt>
                                        </p:tgtEl>
                                        <p:attrNameLst>
                                          <p:attrName>style.visibility</p:attrName>
                                        </p:attrNameLst>
                                      </p:cBhvr>
                                      <p:to>
                                        <p:strVal val="visible"/>
                                      </p:to>
                                    </p:set>
                                    <p:anim calcmode="lin" valueType="num">
                                      <p:cBhvr>
                                        <p:cTn id="38" dur="1000" fill="hold"/>
                                        <p:tgtEl>
                                          <p:spTgt spid="220">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2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4" presetID="2" grpId="1" fill="hold">
                                  <p:stCondLst>
                                    <p:cond delay="0"/>
                                  </p:stCondLst>
                                  <p:iterate type="el" backwards="0">
                                    <p:tmAbs val="0"/>
                                  </p:iterate>
                                  <p:childTnLst>
                                    <p:set>
                                      <p:cBhvr>
                                        <p:cTn id="43" fill="hold"/>
                                        <p:tgtEl>
                                          <p:spTgt spid="220">
                                            <p:txEl>
                                              <p:pRg st="10" end="10"/>
                                            </p:txEl>
                                          </p:spTgt>
                                        </p:tgtEl>
                                        <p:attrNameLst>
                                          <p:attrName>style.visibility</p:attrName>
                                        </p:attrNameLst>
                                      </p:cBhvr>
                                      <p:to>
                                        <p:strVal val="visible"/>
                                      </p:to>
                                    </p:set>
                                    <p:anim calcmode="lin" valueType="num">
                                      <p:cBhvr>
                                        <p:cTn id="44" dur="1000" fill="hold"/>
                                        <p:tgtEl>
                                          <p:spTgt spid="220">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22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0" grpId="1"/>
    </p:bldLst>
  </p:timing>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9 – </a:t>
            </a:r>
            <a:r>
              <a:rPr i="1" sz="4000">
                <a:solidFill>
                  <a:srgbClr val="FFFFFF"/>
                </a:solidFill>
              </a:rPr>
              <a:t>Solution</a:t>
            </a:r>
          </a:p>
        </p:txBody>
      </p:sp>
      <p:sp>
        <p:nvSpPr>
          <p:cNvPr id="223" name="Shape 22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latin typeface="Arial Bold"/>
                <a:ea typeface="Arial Bold"/>
                <a:cs typeface="Arial Bold"/>
                <a:sym typeface="Arial Bold"/>
              </a:rPr>
              <a:t>Claim: </a:t>
            </a:r>
            <a:r>
              <a:rPr sz="2400"/>
              <a:t>The statement “There is a positive integer </a:t>
            </a:r>
            <a:r>
              <a:rPr i="1" sz="2400"/>
              <a:t>n</a:t>
            </a:r>
            <a:r>
              <a:rPr sz="2400"/>
              <a:t> such </a:t>
            </a:r>
            <a:br>
              <a:rPr sz="2400"/>
            </a:br>
            <a:r>
              <a:rPr sz="2400"/>
              <a:t>            that </a:t>
            </a:r>
            <a:r>
              <a:rPr i="1" sz="2400"/>
              <a:t>n</a:t>
            </a:r>
            <a:r>
              <a:rPr baseline="30000" sz="2400"/>
              <a:t>2</a:t>
            </a:r>
            <a:r>
              <a:rPr sz="2400"/>
              <a:t> + 3</a:t>
            </a:r>
            <a:r>
              <a:rPr i="1" sz="2400"/>
              <a:t>n</a:t>
            </a:r>
            <a:r>
              <a:rPr sz="2400"/>
              <a:t> + 2 is prime” is false.</a:t>
            </a:r>
            <a:endParaRPr sz="2400"/>
          </a:p>
          <a:p>
            <a:pPr lvl="0" marL="0" indent="0">
              <a:defRPr sz="1800"/>
            </a:pPr>
            <a:endParaRPr sz="800"/>
          </a:p>
          <a:p>
            <a:pPr lvl="0" marL="0" indent="0">
              <a:defRPr sz="1800"/>
            </a:pPr>
            <a:r>
              <a:rPr sz="2400">
                <a:latin typeface="Arial Bold"/>
                <a:ea typeface="Arial Bold"/>
                <a:cs typeface="Arial Bold"/>
                <a:sym typeface="Arial Bold"/>
              </a:rPr>
              <a:t>Proof:</a:t>
            </a:r>
            <a:endParaRPr sz="2400">
              <a:latin typeface="Arial Bold"/>
              <a:ea typeface="Arial Bold"/>
              <a:cs typeface="Arial Bold"/>
              <a:sym typeface="Arial Bold"/>
            </a:endParaRPr>
          </a:p>
          <a:p>
            <a:pPr lvl="0" marL="0" indent="0">
              <a:defRPr sz="1800"/>
            </a:pPr>
            <a:r>
              <a:rPr sz="2400"/>
              <a:t>Suppose </a:t>
            </a:r>
            <a:r>
              <a:rPr i="1" sz="2400"/>
              <a:t>n</a:t>
            </a:r>
            <a:r>
              <a:rPr sz="2400"/>
              <a:t> is any </a:t>
            </a:r>
            <a:r>
              <a:rPr i="1" sz="2400"/>
              <a:t>[particular but arbitrarily chosen]</a:t>
            </a:r>
            <a:r>
              <a:rPr sz="2400"/>
              <a:t> positive integer. </a:t>
            </a:r>
            <a:r>
              <a:rPr i="1" sz="2400"/>
              <a:t>[We will show that n</a:t>
            </a:r>
            <a:r>
              <a:rPr baseline="30000" sz="2400"/>
              <a:t>2</a:t>
            </a:r>
            <a:r>
              <a:rPr sz="2400"/>
              <a:t> + 3</a:t>
            </a:r>
            <a:r>
              <a:rPr i="1" sz="2400"/>
              <a:t>n</a:t>
            </a:r>
            <a:r>
              <a:rPr sz="2400"/>
              <a:t> + 2 </a:t>
            </a:r>
            <a:r>
              <a:rPr i="1" sz="2400"/>
              <a:t>is not prime</a:t>
            </a:r>
            <a:r>
              <a:rPr sz="2400"/>
              <a:t>.</a:t>
            </a:r>
            <a:r>
              <a:rPr i="1" sz="2400"/>
              <a:t>]</a:t>
            </a:r>
            <a:endParaRPr i="1" sz="2400"/>
          </a:p>
          <a:p>
            <a:pPr lvl="0" marL="0" indent="0">
              <a:defRPr sz="1800"/>
            </a:pPr>
            <a:endParaRPr sz="800"/>
          </a:p>
          <a:p>
            <a:pPr lvl="0" marL="0" indent="0">
              <a:defRPr sz="1800"/>
            </a:pPr>
            <a:r>
              <a:rPr sz="2400"/>
              <a:t>We can factor </a:t>
            </a:r>
            <a:r>
              <a:rPr i="1" sz="2400"/>
              <a:t>n</a:t>
            </a:r>
            <a:r>
              <a:rPr baseline="30000" sz="2400"/>
              <a:t>2</a:t>
            </a:r>
            <a:r>
              <a:rPr sz="2400"/>
              <a:t> + 3</a:t>
            </a:r>
            <a:r>
              <a:rPr i="1" sz="2400"/>
              <a:t>n</a:t>
            </a:r>
            <a:r>
              <a:rPr sz="2400"/>
              <a:t> + 2 to obtain </a:t>
            </a:r>
            <a:br>
              <a:rPr sz="2400"/>
            </a:br>
            <a:r>
              <a:rPr sz="2400"/>
              <a:t>                         </a:t>
            </a:r>
            <a:r>
              <a:rPr i="1" sz="2400"/>
              <a:t>n</a:t>
            </a:r>
            <a:r>
              <a:rPr baseline="30000" sz="2400"/>
              <a:t>2</a:t>
            </a:r>
            <a:r>
              <a:rPr sz="2400"/>
              <a:t> + 3</a:t>
            </a:r>
            <a:r>
              <a:rPr i="1" sz="2400"/>
              <a:t>n</a:t>
            </a:r>
            <a:r>
              <a:rPr sz="2400"/>
              <a:t> + 2 = (</a:t>
            </a:r>
            <a:r>
              <a:rPr i="1" sz="2400"/>
              <a:t>n</a:t>
            </a:r>
            <a:r>
              <a:rPr sz="2400"/>
              <a:t> + 1)(</a:t>
            </a:r>
            <a:r>
              <a:rPr i="1" sz="2400"/>
              <a:t>n</a:t>
            </a:r>
            <a:r>
              <a:rPr sz="2400"/>
              <a:t> + 2).</a:t>
            </a:r>
            <a:endParaRPr sz="2400"/>
          </a:p>
          <a:p>
            <a:pPr lvl="0" marL="0" indent="0">
              <a:defRPr sz="1800"/>
            </a:pPr>
            <a:endParaRPr sz="800"/>
          </a:p>
          <a:p>
            <a:pPr lvl="0" marL="0" indent="0">
              <a:defRPr sz="1800"/>
            </a:pPr>
            <a:r>
              <a:rPr sz="2400"/>
              <a:t>We also note that </a:t>
            </a:r>
            <a:r>
              <a:rPr i="1" sz="2400"/>
              <a:t>n</a:t>
            </a:r>
            <a:r>
              <a:rPr sz="2400"/>
              <a:t> + 1 and </a:t>
            </a:r>
            <a:r>
              <a:rPr i="1" sz="2400"/>
              <a:t>n</a:t>
            </a:r>
            <a:r>
              <a:rPr sz="2400"/>
              <a:t> + 2 are integers (because they are sums of integers) and that both </a:t>
            </a:r>
            <a:r>
              <a:rPr i="1" sz="2400"/>
              <a:t>n</a:t>
            </a:r>
            <a:r>
              <a:rPr sz="2400"/>
              <a:t> + 1 &gt; 1 and </a:t>
            </a:r>
            <a:br>
              <a:rPr sz="2400"/>
            </a:br>
            <a:r>
              <a:rPr i="1" sz="2400"/>
              <a:t>n</a:t>
            </a:r>
            <a:r>
              <a:rPr sz="2400"/>
              <a:t> + 2 &gt; 1 (because </a:t>
            </a:r>
            <a:r>
              <a:rPr i="1" sz="2400"/>
              <a:t>n</a:t>
            </a:r>
            <a:r>
              <a:rPr sz="2400"/>
              <a:t> </a:t>
            </a:r>
            <a:r>
              <a:rPr sz="2400">
                <a:latin typeface="Symbol"/>
                <a:ea typeface="Symbol"/>
                <a:cs typeface="Symbol"/>
                <a:sym typeface="Symbol"/>
              </a:rPr>
              <a:t>≥</a:t>
            </a:r>
            <a:r>
              <a:rPr sz="2400"/>
              <a:t> 1).Thus </a:t>
            </a:r>
            <a:r>
              <a:rPr i="1" sz="2400"/>
              <a:t>n</a:t>
            </a:r>
            <a:r>
              <a:rPr baseline="30000" sz="2400"/>
              <a:t>2</a:t>
            </a:r>
            <a:r>
              <a:rPr sz="2400"/>
              <a:t> + 3</a:t>
            </a:r>
            <a:r>
              <a:rPr i="1" sz="2400"/>
              <a:t>n</a:t>
            </a:r>
            <a:r>
              <a:rPr sz="2400"/>
              <a:t> + 2 is a product of two integers each greater than 1, and so </a:t>
            </a:r>
            <a:r>
              <a:rPr i="1" sz="2400"/>
              <a:t>n</a:t>
            </a:r>
            <a:r>
              <a:rPr baseline="30000" sz="2400"/>
              <a:t>2</a:t>
            </a:r>
            <a:r>
              <a:rPr sz="2400"/>
              <a:t> + 3</a:t>
            </a:r>
            <a:r>
              <a:rPr i="1" sz="2400"/>
              <a:t>n</a:t>
            </a:r>
            <a:r>
              <a:rPr sz="2400"/>
              <a:t> + 2 is not prime.</a:t>
            </a:r>
          </a:p>
        </p:txBody>
      </p:sp>
      <p:sp>
        <p:nvSpPr>
          <p:cNvPr id="224" name="Shape 224"/>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23">
                                            <p:txEl>
                                              <p:pRg st="2" end="2"/>
                                            </p:txEl>
                                          </p:spTgt>
                                        </p:tgtEl>
                                        <p:attrNameLst>
                                          <p:attrName>style.visibility</p:attrName>
                                        </p:attrNameLst>
                                      </p:cBhvr>
                                      <p:to>
                                        <p:strVal val="visible"/>
                                      </p:to>
                                    </p:set>
                                    <p:anim calcmode="lin" valueType="num">
                                      <p:cBhvr>
                                        <p:cTn id="7" dur="1000" fill="hold"/>
                                        <p:tgtEl>
                                          <p:spTgt spid="223">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22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223">
                                            <p:txEl>
                                              <p:pRg st="3" end="3"/>
                                            </p:txEl>
                                          </p:spTgt>
                                        </p:tgtEl>
                                        <p:attrNameLst>
                                          <p:attrName>style.visibility</p:attrName>
                                        </p:attrNameLst>
                                      </p:cBhvr>
                                      <p:to>
                                        <p:strVal val="visible"/>
                                      </p:to>
                                    </p:set>
                                    <p:anim calcmode="lin" valueType="num">
                                      <p:cBhvr>
                                        <p:cTn id="12" dur="1000" fill="hold"/>
                                        <p:tgtEl>
                                          <p:spTgt spid="22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22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223">
                                            <p:txEl>
                                              <p:pRg st="4" end="4"/>
                                            </p:txEl>
                                          </p:spTgt>
                                        </p:tgtEl>
                                        <p:attrNameLst>
                                          <p:attrName>style.visibility</p:attrName>
                                        </p:attrNameLst>
                                      </p:cBhvr>
                                      <p:to>
                                        <p:strVal val="visible"/>
                                      </p:to>
                                    </p:set>
                                    <p:anim calcmode="lin" valueType="num">
                                      <p:cBhvr>
                                        <p:cTn id="17" dur="1000" fill="hold"/>
                                        <p:tgtEl>
                                          <p:spTgt spid="223">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2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223">
                                            <p:txEl>
                                              <p:pRg st="5" end="5"/>
                                            </p:txEl>
                                          </p:spTgt>
                                        </p:tgtEl>
                                        <p:attrNameLst>
                                          <p:attrName>style.visibility</p:attrName>
                                        </p:attrNameLst>
                                      </p:cBhvr>
                                      <p:to>
                                        <p:strVal val="visible"/>
                                      </p:to>
                                    </p:set>
                                    <p:anim calcmode="lin" valueType="num">
                                      <p:cBhvr>
                                        <p:cTn id="23" dur="1000" fill="hold"/>
                                        <p:tgtEl>
                                          <p:spTgt spid="22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23">
                                            <p:txEl>
                                              <p:pRg st="5" end="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nodeType="afterEffect" presetClass="entr" presetSubtype="4" presetID="2" grpId="1" fill="hold">
                                  <p:stCondLst>
                                    <p:cond delay="0"/>
                                  </p:stCondLst>
                                  <p:iterate type="el" backwards="0">
                                    <p:tmAbs val="0"/>
                                  </p:iterate>
                                  <p:childTnLst>
                                    <p:set>
                                      <p:cBhvr>
                                        <p:cTn id="27" fill="hold"/>
                                        <p:tgtEl>
                                          <p:spTgt spid="223">
                                            <p:txEl>
                                              <p:pRg st="6" end="6"/>
                                            </p:txEl>
                                          </p:spTgt>
                                        </p:tgtEl>
                                        <p:attrNameLst>
                                          <p:attrName>style.visibility</p:attrName>
                                        </p:attrNameLst>
                                      </p:cBhvr>
                                      <p:to>
                                        <p:strVal val="visible"/>
                                      </p:to>
                                    </p:set>
                                    <p:anim calcmode="lin" valueType="num">
                                      <p:cBhvr>
                                        <p:cTn id="28" dur="1000" fill="hold"/>
                                        <p:tgtEl>
                                          <p:spTgt spid="22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1" fill="hold">
                                  <p:stCondLst>
                                    <p:cond delay="0"/>
                                  </p:stCondLst>
                                  <p:iterate type="el" backwards="0">
                                    <p:tmAbs val="0"/>
                                  </p:iterate>
                                  <p:childTnLst>
                                    <p:set>
                                      <p:cBhvr>
                                        <p:cTn id="33" fill="hold"/>
                                        <p:tgtEl>
                                          <p:spTgt spid="223">
                                            <p:txEl>
                                              <p:pRg st="7" end="7"/>
                                            </p:txEl>
                                          </p:spTgt>
                                        </p:tgtEl>
                                        <p:attrNameLst>
                                          <p:attrName>style.visibility</p:attrName>
                                        </p:attrNameLst>
                                      </p:cBhvr>
                                      <p:to>
                                        <p:strVal val="visible"/>
                                      </p:to>
                                    </p:set>
                                    <p:anim calcmode="lin" valueType="num">
                                      <p:cBhvr>
                                        <p:cTn id="34" dur="1000" fill="hold"/>
                                        <p:tgtEl>
                                          <p:spTgt spid="22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2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3" grpId="1"/>
    </p:bldLst>
  </p:timing>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nvSpPr>
        <p:spPr>
          <a:xfrm>
            <a:off x="838200" y="3276600"/>
            <a:ext cx="7772400" cy="646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Conjecture, Proof, and Disproof</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900">
                <a:solidFill>
                  <a:srgbClr val="FFFFFF"/>
                </a:solidFill>
              </a:rPr>
              <a:t>Example 1 – </a:t>
            </a:r>
            <a:r>
              <a:rPr i="1" sz="3900">
                <a:solidFill>
                  <a:srgbClr val="FFFFFF"/>
                </a:solidFill>
              </a:rPr>
              <a:t>Even and Odd Integers</a:t>
            </a:r>
          </a:p>
        </p:txBody>
      </p:sp>
      <p:sp>
        <p:nvSpPr>
          <p:cNvPr id="37" name="Shape 37"/>
          <p:cNvSpPr/>
          <p:nvPr>
            <p:ph type="body" idx="4294967295"/>
          </p:nvPr>
        </p:nvSpPr>
        <p:spPr>
          <a:xfrm>
            <a:off x="457199" y="3611711"/>
            <a:ext cx="8229601" cy="310658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t>Use the definitions of </a:t>
            </a:r>
            <a:r>
              <a:rPr i="1" sz="2400"/>
              <a:t>even</a:t>
            </a:r>
            <a:r>
              <a:rPr sz="2400"/>
              <a:t> and </a:t>
            </a:r>
            <a:r>
              <a:rPr i="1" sz="2400"/>
              <a:t>odd</a:t>
            </a:r>
            <a:r>
              <a:rPr sz="2400"/>
              <a:t> to justify your answers to the following questions.</a:t>
            </a:r>
            <a:endParaRPr sz="2400"/>
          </a:p>
          <a:p>
            <a:pPr lvl="0" marL="0" indent="0">
              <a:tabLst>
                <a:tab pos="457200" algn="l"/>
                <a:tab pos="1371600" algn="l"/>
                <a:tab pos="1536700" algn="l"/>
              </a:tabLst>
              <a:defRPr sz="1800"/>
            </a:pPr>
            <a:r>
              <a:rPr sz="2400">
                <a:latin typeface="Arial Bold"/>
                <a:ea typeface="Arial Bold"/>
                <a:cs typeface="Arial Bold"/>
                <a:sym typeface="Arial Bold"/>
              </a:rPr>
              <a:t>a</a:t>
            </a:r>
            <a:r>
              <a:rPr sz="2400"/>
              <a:t>. Is 0 even?</a:t>
            </a:r>
            <a:endParaRPr sz="2400"/>
          </a:p>
          <a:p>
            <a:pPr lvl="0" marL="0" indent="0">
              <a:tabLst>
                <a:tab pos="457200" algn="l"/>
                <a:tab pos="1371600" algn="l"/>
                <a:tab pos="1536700" algn="l"/>
              </a:tabLst>
              <a:defRPr sz="1800"/>
            </a:pPr>
            <a:r>
              <a:rPr sz="2400">
                <a:latin typeface="Arial Bold"/>
                <a:ea typeface="Arial Bold"/>
                <a:cs typeface="Arial Bold"/>
                <a:sym typeface="Arial Bold"/>
              </a:rPr>
              <a:t>b</a:t>
            </a:r>
            <a:r>
              <a:rPr sz="2400"/>
              <a:t>. Is −301 odd?</a:t>
            </a:r>
            <a:endParaRPr sz="2400"/>
          </a:p>
          <a:p>
            <a:pPr lvl="0" marL="0" indent="0">
              <a:tabLst>
                <a:tab pos="457200" algn="l"/>
                <a:tab pos="1371600" algn="l"/>
                <a:tab pos="1536700" algn="l"/>
              </a:tabLst>
              <a:defRPr sz="1800"/>
            </a:pPr>
            <a:r>
              <a:rPr sz="2400">
                <a:latin typeface="Arial Bold"/>
                <a:ea typeface="Arial Bold"/>
                <a:cs typeface="Arial Bold"/>
                <a:sym typeface="Arial Bold"/>
              </a:rPr>
              <a:t>c</a:t>
            </a:r>
            <a:r>
              <a:rPr sz="2400"/>
              <a:t>. If </a:t>
            </a:r>
            <a:r>
              <a:rPr i="1" sz="2400"/>
              <a:t>a</a:t>
            </a:r>
            <a:r>
              <a:rPr sz="2400"/>
              <a:t> and </a:t>
            </a:r>
            <a:r>
              <a:rPr i="1" sz="2400"/>
              <a:t>b</a:t>
            </a:r>
            <a:r>
              <a:rPr sz="2400"/>
              <a:t> are integers, is 6</a:t>
            </a:r>
            <a:r>
              <a:rPr i="1" sz="2400"/>
              <a:t>a</a:t>
            </a:r>
            <a:r>
              <a:rPr baseline="30000" sz="2400"/>
              <a:t>2</a:t>
            </a:r>
            <a:r>
              <a:rPr i="1" sz="2400"/>
              <a:t>b</a:t>
            </a:r>
            <a:r>
              <a:rPr sz="2400"/>
              <a:t> even?</a:t>
            </a:r>
            <a:endParaRPr sz="2400"/>
          </a:p>
          <a:p>
            <a:pPr lvl="0" marL="0" indent="0">
              <a:tabLst>
                <a:tab pos="457200" algn="l"/>
                <a:tab pos="1371600" algn="l"/>
                <a:tab pos="1536700" algn="l"/>
              </a:tabLst>
              <a:defRPr sz="1800"/>
            </a:pPr>
            <a:r>
              <a:rPr sz="2400">
                <a:latin typeface="Arial Bold"/>
                <a:ea typeface="Arial Bold"/>
                <a:cs typeface="Arial Bold"/>
                <a:sym typeface="Arial Bold"/>
              </a:rPr>
              <a:t>d</a:t>
            </a:r>
            <a:r>
              <a:rPr sz="2400"/>
              <a:t>. If </a:t>
            </a:r>
            <a:r>
              <a:rPr i="1" sz="2400"/>
              <a:t>a</a:t>
            </a:r>
            <a:r>
              <a:rPr sz="2400"/>
              <a:t> and </a:t>
            </a:r>
            <a:r>
              <a:rPr i="1" sz="2400"/>
              <a:t>b</a:t>
            </a:r>
            <a:r>
              <a:rPr sz="2400"/>
              <a:t> are integers, is 10</a:t>
            </a:r>
            <a:r>
              <a:rPr i="1" sz="2400"/>
              <a:t>a</a:t>
            </a:r>
            <a:r>
              <a:rPr sz="2400"/>
              <a:t> + 8</a:t>
            </a:r>
            <a:r>
              <a:rPr i="1" sz="2400"/>
              <a:t>b</a:t>
            </a:r>
            <a:r>
              <a:rPr sz="2400"/>
              <a:t> + 1 odd?</a:t>
            </a:r>
            <a:endParaRPr sz="2400"/>
          </a:p>
          <a:p>
            <a:pPr lvl="0" marL="0" indent="0">
              <a:tabLst>
                <a:tab pos="457200" algn="l"/>
                <a:tab pos="1371600" algn="l"/>
                <a:tab pos="1536700" algn="l"/>
              </a:tabLst>
              <a:defRPr sz="1800"/>
            </a:pPr>
            <a:r>
              <a:rPr sz="2400">
                <a:latin typeface="Arial Bold"/>
                <a:ea typeface="Arial Bold"/>
                <a:cs typeface="Arial Bold"/>
                <a:sym typeface="Arial Bold"/>
              </a:rPr>
              <a:t>e</a:t>
            </a:r>
            <a:r>
              <a:rPr sz="2400"/>
              <a:t>. Is every integer either even or odd?</a:t>
            </a:r>
          </a:p>
        </p:txBody>
      </p:sp>
      <p:pic>
        <p:nvPicPr>
          <p:cNvPr id="38" name="image.png"/>
          <p:cNvPicPr/>
          <p:nvPr/>
        </p:nvPicPr>
        <p:blipFill>
          <a:blip r:embed="rId2">
            <a:extLst/>
          </a:blip>
          <a:stretch>
            <a:fillRect/>
          </a:stretch>
        </p:blipFill>
        <p:spPr>
          <a:xfrm>
            <a:off x="825500" y="1270000"/>
            <a:ext cx="7213600" cy="201295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0"/>
                                  </p:stCondLst>
                                  <p:iterate type="el" backwards="0">
                                    <p:tmAbs val="0"/>
                                  </p:iterate>
                                  <p:childTnLst>
                                    <p:set>
                                      <p:cBhvr>
                                        <p:cTn id="6" fill="hold"/>
                                        <p:tgtEl>
                                          <p:spTgt spid="37">
                                            <p:txEl>
                                              <p:pRg st="5" end="5"/>
                                            </p:txEl>
                                          </p:spTgt>
                                        </p:tgtEl>
                                        <p:attrNameLst>
                                          <p:attrName>style.visibility</p:attrName>
                                        </p:attrNameLst>
                                      </p:cBhvr>
                                      <p:to>
                                        <p:strVal val="visible"/>
                                      </p:to>
                                    </p:set>
                                    <p:anim calcmode="lin" valueType="num">
                                      <p:cBhvr>
                                        <p:cTn id="7"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8" dur="1000" fill="hold"/>
                                        <p:tgtEl>
                                          <p:spTgt spid="3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7" grpId="1"/>
    </p:bldLst>
  </p:timing>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Conjecture, Proof, and Disproof</a:t>
            </a:r>
          </a:p>
        </p:txBody>
      </p:sp>
      <p:sp>
        <p:nvSpPr>
          <p:cNvPr id="229" name="Shape 22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More than 350 years ago, the French mathematician Pierre de Fermat claimed that it is impossible to find positive integers </a:t>
            </a:r>
            <a:r>
              <a:rPr i="1" sz="2400"/>
              <a:t>x</a:t>
            </a:r>
            <a:r>
              <a:rPr sz="2400"/>
              <a:t>, </a:t>
            </a:r>
            <a:r>
              <a:rPr i="1" sz="2400"/>
              <a:t>y</a:t>
            </a:r>
            <a:r>
              <a:rPr sz="2400"/>
              <a:t>, and </a:t>
            </a:r>
            <a:r>
              <a:rPr i="1" sz="2400"/>
              <a:t>z</a:t>
            </a:r>
            <a:r>
              <a:rPr sz="2400"/>
              <a:t> with </a:t>
            </a:r>
            <a:r>
              <a:rPr i="1" sz="2400"/>
              <a:t>x</a:t>
            </a:r>
            <a:r>
              <a:rPr baseline="30000" i="1" sz="2400"/>
              <a:t>n</a:t>
            </a:r>
            <a:r>
              <a:rPr sz="2400"/>
              <a:t> + </a:t>
            </a:r>
            <a:r>
              <a:rPr i="1" sz="2400"/>
              <a:t>y</a:t>
            </a:r>
            <a:r>
              <a:rPr baseline="30000" i="1" sz="2400"/>
              <a:t>n</a:t>
            </a:r>
            <a:r>
              <a:rPr sz="2400"/>
              <a:t> = </a:t>
            </a:r>
            <a:r>
              <a:rPr i="1" sz="2400"/>
              <a:t>z</a:t>
            </a:r>
            <a:r>
              <a:rPr baseline="30000" i="1" sz="2400"/>
              <a:t>n</a:t>
            </a:r>
            <a:r>
              <a:rPr sz="2400"/>
              <a:t> if </a:t>
            </a:r>
            <a:r>
              <a:rPr i="1" sz="2400"/>
              <a:t>n</a:t>
            </a:r>
            <a:r>
              <a:rPr sz="2400"/>
              <a:t> is an integer that is at least 3. (For </a:t>
            </a:r>
            <a:r>
              <a:rPr i="1" sz="2400"/>
              <a:t>n</a:t>
            </a:r>
            <a:r>
              <a:rPr sz="2400"/>
              <a:t> = 2, the equation has many integer solutions, such as 3</a:t>
            </a:r>
            <a:r>
              <a:rPr baseline="30000" sz="2400"/>
              <a:t>2</a:t>
            </a:r>
            <a:r>
              <a:rPr sz="2400"/>
              <a:t> + 4</a:t>
            </a:r>
            <a:r>
              <a:rPr baseline="30000" sz="2400"/>
              <a:t>2</a:t>
            </a:r>
            <a:r>
              <a:rPr sz="2400"/>
              <a:t> = 5</a:t>
            </a:r>
            <a:r>
              <a:rPr baseline="30000" sz="2400"/>
              <a:t>2</a:t>
            </a:r>
            <a:r>
              <a:rPr sz="2400"/>
              <a:t> and 5</a:t>
            </a:r>
            <a:r>
              <a:rPr baseline="30000" sz="2400"/>
              <a:t>2</a:t>
            </a:r>
            <a:r>
              <a:rPr sz="2400"/>
              <a:t> + 12</a:t>
            </a:r>
            <a:r>
              <a:rPr baseline="30000" sz="2400"/>
              <a:t>2</a:t>
            </a:r>
            <a:r>
              <a:rPr sz="2400"/>
              <a:t> = 13</a:t>
            </a:r>
            <a:r>
              <a:rPr baseline="30000" sz="2400"/>
              <a:t>2</a:t>
            </a:r>
            <a:r>
              <a:rPr sz="2400"/>
              <a:t>.)</a:t>
            </a:r>
            <a:endParaRPr sz="2400"/>
          </a:p>
          <a:p>
            <a:pPr lvl="0" marL="0" indent="0">
              <a:defRPr sz="1800"/>
            </a:pPr>
            <a:endParaRPr sz="2400"/>
          </a:p>
        </p:txBody>
      </p:sp>
    </p:spTree>
  </p:cSld>
  <p:clrMapOvr>
    <a:masterClrMapping/>
  </p:clrMapOvr>
  <p:transitio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Conjecture, Proof, and Disproof</a:t>
            </a:r>
          </a:p>
        </p:txBody>
      </p:sp>
      <p:sp>
        <p:nvSpPr>
          <p:cNvPr id="232" name="Shape 23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2400"/>
              <a:t>No proof, however, was found among his papers, and over the years some of the greatest mathematical minds tried and failed to discover a proof or a counterexample, for what came to be known as Fermat’s last theorem.</a:t>
            </a:r>
            <a:endParaRPr sz="2400"/>
          </a:p>
          <a:p>
            <a:pPr lvl="0">
              <a:defRPr sz="1800"/>
            </a:pPr>
            <a:endParaRPr sz="2400"/>
          </a:p>
          <a:p>
            <a:pPr lvl="0">
              <a:defRPr sz="1800"/>
            </a:pPr>
            <a:r>
              <a:rPr sz="2400"/>
              <a:t>One of the oldest problems in mathematics that remains unsolved is the Goldbach conjecture. In Example 5 it was shown that every even integer from 4 to 26 can be represented as a sum of two prime numbers.</a:t>
            </a:r>
            <a:endParaRPr sz="2400"/>
          </a:p>
          <a:p>
            <a:pPr lvl="0">
              <a:defRPr sz="1800"/>
            </a:pPr>
            <a:endParaRPr sz="2400"/>
          </a:p>
          <a:p>
            <a:pPr lvl="0">
              <a:defRPr sz="1800"/>
            </a:pPr>
            <a:r>
              <a:rPr sz="2400"/>
              <a:t>More than 250 years ago, Christian Goldbach (1690–1764) conjectured that every even integer greater than 2 can be so represented.</a:t>
            </a:r>
          </a:p>
        </p:txBody>
      </p:sp>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Conjecture, Proof, and Disproof</a:t>
            </a:r>
          </a:p>
        </p:txBody>
      </p:sp>
      <p:sp>
        <p:nvSpPr>
          <p:cNvPr id="235" name="Shape 23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Explicit computer-aided calculations have shown the conjecture to be true up to at least 10</a:t>
            </a:r>
            <a:r>
              <a:rPr baseline="30000" sz="2400"/>
              <a:t>18</a:t>
            </a:r>
            <a:r>
              <a:rPr sz="2400"/>
              <a:t>. But there is a huge chasm between 10</a:t>
            </a:r>
            <a:r>
              <a:rPr baseline="30000" sz="2400"/>
              <a:t>18</a:t>
            </a:r>
            <a:r>
              <a:rPr sz="2400"/>
              <a:t> and infinity.</a:t>
            </a:r>
            <a:endParaRPr sz="2400"/>
          </a:p>
          <a:p>
            <a:pPr lvl="0" marL="0" indent="0">
              <a:defRPr sz="1800"/>
            </a:pPr>
            <a:endParaRPr sz="2400"/>
          </a:p>
          <a:p>
            <a:pPr lvl="0" marL="0" indent="0">
              <a:defRPr sz="1800"/>
            </a:pPr>
            <a:r>
              <a:rPr sz="2400"/>
              <a:t>As pointed out by James Gleick of the </a:t>
            </a:r>
            <a:r>
              <a:rPr i="1" sz="2400"/>
              <a:t>New York Times</a:t>
            </a:r>
            <a:r>
              <a:rPr sz="2400"/>
              <a:t>, many other plausible conjectures in number theory have proved false. </a:t>
            </a:r>
            <a:endParaRPr sz="2400"/>
          </a:p>
          <a:p>
            <a:pPr lvl="0" marL="0" indent="0">
              <a:defRPr sz="1800"/>
            </a:pPr>
            <a:endParaRPr sz="2400"/>
          </a:p>
          <a:p>
            <a:pPr lvl="0" marL="0" indent="0">
              <a:defRPr sz="1800"/>
            </a:pPr>
            <a:r>
              <a:rPr sz="2400"/>
              <a:t>Leonhard Euler (1707–1783), for example, proposed in the eighteenth century that </a:t>
            </a:r>
            <a:r>
              <a:rPr i="1" sz="2400"/>
              <a:t>a</a:t>
            </a:r>
            <a:r>
              <a:rPr baseline="30000" sz="2400"/>
              <a:t>4</a:t>
            </a:r>
            <a:r>
              <a:rPr sz="2400"/>
              <a:t> + </a:t>
            </a:r>
            <a:r>
              <a:rPr i="1" sz="2400"/>
              <a:t>b</a:t>
            </a:r>
            <a:r>
              <a:rPr baseline="30000" sz="2400"/>
              <a:t>4</a:t>
            </a:r>
            <a:r>
              <a:rPr sz="2400"/>
              <a:t> + </a:t>
            </a:r>
            <a:r>
              <a:rPr i="1" sz="2400"/>
              <a:t>c</a:t>
            </a:r>
            <a:r>
              <a:rPr baseline="30000" sz="2400"/>
              <a:t>4</a:t>
            </a:r>
            <a:r>
              <a:rPr sz="2400"/>
              <a:t> = </a:t>
            </a:r>
            <a:r>
              <a:rPr i="1" sz="2400"/>
              <a:t>d</a:t>
            </a:r>
            <a:r>
              <a:rPr baseline="30000" sz="2400"/>
              <a:t>4</a:t>
            </a:r>
            <a:r>
              <a:rPr sz="2400"/>
              <a:t> had no nontrivial whole number solutions.</a:t>
            </a:r>
          </a:p>
        </p:txBody>
      </p:sp>
    </p:spTree>
  </p:cSld>
  <p:clrMapOvr>
    <a:masterClrMapping/>
  </p:clrMapOvr>
  <p:transitio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Conjecture, Proof, and Disproof</a:t>
            </a:r>
          </a:p>
        </p:txBody>
      </p:sp>
      <p:sp>
        <p:nvSpPr>
          <p:cNvPr id="238" name="Shape 23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In other words, no three perfect fourth powers add up to another perfect fourth power. For small numbers, Euler’s conjecture looked good.</a:t>
            </a:r>
            <a:endParaRPr sz="2400"/>
          </a:p>
          <a:p>
            <a:pPr lvl="0" marL="0" indent="0">
              <a:defRPr sz="1800"/>
            </a:pPr>
            <a:endParaRPr sz="2400"/>
          </a:p>
          <a:p>
            <a:pPr lvl="0" marL="0" indent="0">
              <a:defRPr sz="1800"/>
            </a:pPr>
            <a:r>
              <a:rPr sz="2400"/>
              <a:t>But in 1987 a Harvard mathematician, Noam Elkies, proved it wrong. One counterexample, found by Roger Frye of Thinking Machines Corporation in a long computer search, is 95,800</a:t>
            </a:r>
            <a:r>
              <a:rPr baseline="30000" sz="2400"/>
              <a:t>4</a:t>
            </a:r>
            <a:r>
              <a:rPr sz="2400"/>
              <a:t> + 217,519</a:t>
            </a:r>
            <a:r>
              <a:rPr baseline="30000" sz="2400"/>
              <a:t>4</a:t>
            </a:r>
            <a:r>
              <a:rPr sz="2400"/>
              <a:t> + 414,560</a:t>
            </a:r>
            <a:r>
              <a:rPr baseline="30000" sz="2400"/>
              <a:t>4</a:t>
            </a:r>
            <a:r>
              <a:rPr sz="2400"/>
              <a:t> = 422,481</a:t>
            </a:r>
            <a:r>
              <a:rPr baseline="30000" sz="2400"/>
              <a:t>4</a:t>
            </a:r>
            <a:r>
              <a:rPr sz="2400"/>
              <a:t>.</a:t>
            </a:r>
          </a:p>
        </p:txBody>
      </p:sp>
    </p:spTree>
  </p:cSld>
  <p:clrMapOvr>
    <a:masterClrMapping/>
  </p:clrMapOvr>
  <p:transitio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nvSpPr>
        <p:spPr>
          <a:xfrm>
            <a:off x="2133600" y="6248400"/>
            <a:ext cx="5486400"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spcBef>
                <a:spcPts val="1000"/>
              </a:spcBef>
            </a:pPr>
            <a:r>
              <a:rPr sz="1400"/>
              <a:t>Copyright © Cengage Learning. All rights reserved.</a:t>
            </a:r>
            <a:r>
              <a:t> </a:t>
            </a:r>
          </a:p>
        </p:txBody>
      </p:sp>
      <p:sp>
        <p:nvSpPr>
          <p:cNvPr id="241" name="Shape 241"/>
          <p:cNvSpPr/>
          <p:nvPr/>
        </p:nvSpPr>
        <p:spPr>
          <a:xfrm>
            <a:off x="2501900" y="2717800"/>
            <a:ext cx="6337300" cy="9425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3000">
                <a:solidFill>
                  <a:srgbClr val="16669E"/>
                </a:solidFill>
              </a:defRPr>
            </a:lvl1pPr>
          </a:lstStyle>
          <a:p>
            <a:pPr lvl="0">
              <a:defRPr sz="1800">
                <a:solidFill>
                  <a:srgbClr val="000000"/>
                </a:solidFill>
              </a:defRPr>
            </a:pPr>
            <a:r>
              <a:rPr sz="3000">
                <a:solidFill>
                  <a:srgbClr val="16669E"/>
                </a:solidFill>
              </a:rPr>
              <a:t>Direct Proof and Counterexample II: Rational Numbers</a:t>
            </a:r>
          </a:p>
        </p:txBody>
      </p:sp>
      <p:grpSp>
        <p:nvGrpSpPr>
          <p:cNvPr id="244" name="Group 244"/>
          <p:cNvGrpSpPr/>
          <p:nvPr/>
        </p:nvGrpSpPr>
        <p:grpSpPr>
          <a:xfrm>
            <a:off x="279399" y="2209799"/>
            <a:ext cx="8534401" cy="1600201"/>
            <a:chOff x="0" y="0"/>
            <a:chExt cx="8534400" cy="1600200"/>
          </a:xfrm>
        </p:grpSpPr>
        <p:sp>
          <p:nvSpPr>
            <p:cNvPr id="242" name="Shape 242"/>
            <p:cNvSpPr/>
            <p:nvPr/>
          </p:nvSpPr>
          <p:spPr>
            <a:xfrm>
              <a:off x="1447800" y="304800"/>
              <a:ext cx="7086600"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8" y="0"/>
                  </a:moveTo>
                  <a:lnTo>
                    <a:pt x="21600" y="0"/>
                  </a:lnTo>
                  <a:lnTo>
                    <a:pt x="21600" y="18000"/>
                  </a:lnTo>
                  <a:cubicBezTo>
                    <a:pt x="21600" y="19988"/>
                    <a:pt x="21305" y="21600"/>
                    <a:pt x="20942" y="21600"/>
                  </a:cubicBezTo>
                  <a:lnTo>
                    <a:pt x="0" y="21600"/>
                  </a:lnTo>
                  <a:lnTo>
                    <a:pt x="0" y="3600"/>
                  </a:lnTo>
                  <a:cubicBezTo>
                    <a:pt x="0" y="1612"/>
                    <a:pt x="295" y="0"/>
                    <a:pt x="658" y="0"/>
                  </a:cubicBezTo>
                  <a:close/>
                </a:path>
              </a:pathLst>
            </a:custGeom>
            <a:noFill/>
            <a:ln w="57150" cap="flat">
              <a:solidFill>
                <a:srgbClr val="CBDB2B"/>
              </a:solidFill>
              <a:prstDash val="solid"/>
              <a:round/>
            </a:ln>
            <a:effectLst/>
          </p:spPr>
          <p:txBody>
            <a:bodyPr wrap="square" lIns="0" tIns="0" rIns="0" bIns="0" numCol="1" anchor="ctr">
              <a:noAutofit/>
            </a:bodyPr>
            <a:lstStyle/>
            <a:p>
              <a:pPr lvl="0"/>
            </a:p>
          </p:txBody>
        </p:sp>
        <p:sp>
          <p:nvSpPr>
            <p:cNvPr id="243" name="Shape 243"/>
            <p:cNvSpPr/>
            <p:nvPr/>
          </p:nvSpPr>
          <p:spPr>
            <a:xfrm>
              <a:off x="-1" y="-1"/>
              <a:ext cx="2438401" cy="60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0" y="0"/>
                  </a:moveTo>
                  <a:lnTo>
                    <a:pt x="21600" y="0"/>
                  </a:lnTo>
                  <a:lnTo>
                    <a:pt x="21600" y="18000"/>
                  </a:lnTo>
                  <a:cubicBezTo>
                    <a:pt x="21600" y="19988"/>
                    <a:pt x="21197" y="21600"/>
                    <a:pt x="20700" y="21600"/>
                  </a:cubicBezTo>
                  <a:lnTo>
                    <a:pt x="0" y="21600"/>
                  </a:lnTo>
                  <a:lnTo>
                    <a:pt x="0" y="3600"/>
                  </a:lnTo>
                  <a:cubicBezTo>
                    <a:pt x="0" y="1612"/>
                    <a:pt x="403" y="0"/>
                    <a:pt x="900" y="0"/>
                  </a:cubicBezTo>
                  <a:close/>
                </a:path>
              </a:pathLst>
            </a:custGeom>
            <a:solidFill>
              <a:srgbClr val="16669E"/>
            </a:solidFill>
            <a:ln w="12700" cap="flat">
              <a:noFill/>
              <a:miter lim="400000"/>
            </a:ln>
            <a:effectLst/>
          </p:spPr>
          <p:txBody>
            <a:bodyPr wrap="square" lIns="0" tIns="0" rIns="0" bIns="0" numCol="1" anchor="ctr">
              <a:noAutofit/>
            </a:bodyPr>
            <a:lstStyle/>
            <a:p>
              <a:pPr lvl="0"/>
            </a:p>
          </p:txBody>
        </p:sp>
      </p:grpSp>
      <p:sp>
        <p:nvSpPr>
          <p:cNvPr id="245" name="Shape 245"/>
          <p:cNvSpPr/>
          <p:nvPr/>
        </p:nvSpPr>
        <p:spPr>
          <a:xfrm>
            <a:off x="385762" y="2268537"/>
            <a:ext cx="2122585" cy="47433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2600">
                <a:solidFill>
                  <a:srgbClr val="FFFFFF"/>
                </a:solidFill>
                <a:latin typeface="Arial Bold"/>
                <a:ea typeface="Arial Bold"/>
                <a:cs typeface="Arial Bold"/>
                <a:sym typeface="Arial Bold"/>
              </a:defRPr>
            </a:lvl1pPr>
          </a:lstStyle>
          <a:p>
            <a:pPr lvl="0">
              <a:defRPr sz="1800">
                <a:solidFill>
                  <a:srgbClr val="000000"/>
                </a:solidFill>
              </a:defRPr>
            </a:pPr>
            <a:r>
              <a:rPr sz="2600">
                <a:solidFill>
                  <a:srgbClr val="FFFFFF"/>
                </a:solidFill>
              </a:rPr>
              <a:t>SECTION 4.2</a:t>
            </a:r>
          </a:p>
        </p:txBody>
      </p:sp>
    </p:spTree>
  </p:cSld>
  <p:clrMapOvr>
    <a:masterClrMapping/>
  </p:clrMapOvr>
  <p:transitio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600">
                <a:solidFill>
                  <a:srgbClr val="FFFFFF"/>
                </a:solidFill>
              </a:defRPr>
            </a:lvl1pPr>
          </a:lstStyle>
          <a:p>
            <a:pPr lvl="0">
              <a:defRPr sz="1800">
                <a:solidFill>
                  <a:srgbClr val="000000"/>
                </a:solidFill>
              </a:defRPr>
            </a:pPr>
            <a:r>
              <a:rPr sz="2600">
                <a:solidFill>
                  <a:srgbClr val="FFFFFF"/>
                </a:solidFill>
              </a:rPr>
              <a:t>Direct Proof and Counterexample II: Rational Numbers</a:t>
            </a:r>
          </a:p>
        </p:txBody>
      </p:sp>
      <p:sp>
        <p:nvSpPr>
          <p:cNvPr id="248" name="Shape 24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Sums, differences, and products of integers are integers. But most quotients of integers are not integers. Quotients of integers are, however, important; they are known as </a:t>
            </a:r>
            <a:r>
              <a:rPr i="1" sz="2400"/>
              <a:t>rational numbers</a:t>
            </a:r>
            <a:r>
              <a:rPr sz="2400"/>
              <a:t>.</a:t>
            </a:r>
            <a:endParaRPr sz="2400"/>
          </a:p>
          <a:p>
            <a:pPr lvl="0" marL="0" indent="0">
              <a:defRPr sz="1800"/>
            </a:pPr>
            <a:endParaRPr sz="2400"/>
          </a:p>
          <a:p>
            <a:pPr lvl="0" marL="0" indent="0">
              <a:defRPr sz="1800"/>
            </a:pPr>
            <a:endParaRPr sz="2400"/>
          </a:p>
          <a:p>
            <a:pPr lvl="0" marL="0" indent="0">
              <a:defRPr sz="1800"/>
            </a:pPr>
            <a:endParaRPr sz="2400"/>
          </a:p>
          <a:p>
            <a:pPr lvl="0" marL="0" indent="0">
              <a:defRPr sz="1800"/>
            </a:pPr>
            <a:endParaRPr sz="2400"/>
          </a:p>
          <a:p>
            <a:pPr lvl="0" marL="0" indent="0">
              <a:defRPr sz="1800"/>
            </a:pPr>
            <a:endParaRPr sz="2400"/>
          </a:p>
          <a:p>
            <a:pPr lvl="0" marL="0" indent="0">
              <a:defRPr sz="1800"/>
            </a:pPr>
            <a:endParaRPr sz="1200"/>
          </a:p>
        </p:txBody>
      </p:sp>
    </p:spTree>
  </p:cSld>
  <p:clrMapOvr>
    <a:masterClrMapping/>
  </p:clrMapOvr>
  <p:transitio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000">
                <a:solidFill>
                  <a:srgbClr val="FFFFFF"/>
                </a:solidFill>
              </a:rPr>
              <a:t>Example 1 – </a:t>
            </a:r>
            <a:r>
              <a:rPr i="1" sz="2000">
                <a:solidFill>
                  <a:srgbClr val="FFFFFF"/>
                </a:solidFill>
              </a:rPr>
              <a:t>Determining Whether Numbers Are Rational or Irrational</a:t>
            </a:r>
          </a:p>
        </p:txBody>
      </p:sp>
      <p:sp>
        <p:nvSpPr>
          <p:cNvPr id="251" name="Shape 251"/>
          <p:cNvSpPr/>
          <p:nvPr>
            <p:ph type="body" idx="4294967295"/>
          </p:nvPr>
        </p:nvSpPr>
        <p:spPr>
          <a:xfrm>
            <a:off x="317500" y="3738562"/>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latin typeface="Arial Bold"/>
                <a:ea typeface="Arial Bold"/>
                <a:cs typeface="Arial Bold"/>
                <a:sym typeface="Arial Bold"/>
              </a:rPr>
              <a:t>a.</a:t>
            </a:r>
            <a:r>
              <a:rPr sz="2400"/>
              <a:t> Is 10/3 a rational number?</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r>
              <a:rPr sz="2400">
                <a:latin typeface="Arial Bold"/>
                <a:ea typeface="Arial Bold"/>
                <a:cs typeface="Arial Bold"/>
                <a:sym typeface="Arial Bold"/>
              </a:rPr>
              <a:t>b.</a:t>
            </a:r>
            <a:r>
              <a:rPr sz="2400"/>
              <a:t> Is        a rational number?</a:t>
            </a:r>
            <a:br>
              <a:rPr sz="2400"/>
            </a:br>
            <a:endParaRPr sz="2400"/>
          </a:p>
          <a:p>
            <a:pPr lvl="0" marL="0" indent="0">
              <a:tabLst>
                <a:tab pos="457200" algn="l"/>
                <a:tab pos="1371600" algn="l"/>
                <a:tab pos="1536700" algn="l"/>
              </a:tabLst>
              <a:defRPr sz="1800"/>
            </a:pPr>
            <a:r>
              <a:rPr sz="2400">
                <a:latin typeface="Arial Bold"/>
                <a:ea typeface="Arial Bold"/>
                <a:cs typeface="Arial Bold"/>
                <a:sym typeface="Arial Bold"/>
              </a:rPr>
              <a:t>c.</a:t>
            </a:r>
            <a:r>
              <a:rPr sz="2400"/>
              <a:t> Is 0.281 a rational number?</a:t>
            </a:r>
            <a:br>
              <a:rPr sz="2400"/>
            </a:br>
            <a:endParaRPr sz="2400"/>
          </a:p>
          <a:p>
            <a:pPr lvl="0" marL="0" indent="0">
              <a:tabLst>
                <a:tab pos="457200" algn="l"/>
                <a:tab pos="1371600" algn="l"/>
                <a:tab pos="1536700" algn="l"/>
              </a:tabLst>
              <a:defRPr sz="1800"/>
            </a:pPr>
            <a:r>
              <a:rPr sz="2400">
                <a:latin typeface="Arial Bold"/>
                <a:ea typeface="Arial Bold"/>
                <a:cs typeface="Arial Bold"/>
                <a:sym typeface="Arial Bold"/>
              </a:rPr>
              <a:t>d.</a:t>
            </a:r>
            <a:r>
              <a:rPr sz="2400"/>
              <a:t> Is 7 a rational number?</a:t>
            </a:r>
            <a:br>
              <a:rPr sz="2400"/>
            </a:br>
            <a:endParaRPr sz="2400"/>
          </a:p>
          <a:p>
            <a:pPr lvl="0" marL="0" indent="0">
              <a:tabLst>
                <a:tab pos="457200" algn="l"/>
                <a:tab pos="1371600" algn="l"/>
                <a:tab pos="1536700" algn="l"/>
              </a:tabLst>
              <a:defRPr sz="1800"/>
            </a:pPr>
            <a:r>
              <a:rPr sz="2400">
                <a:latin typeface="Arial Bold"/>
                <a:ea typeface="Arial Bold"/>
                <a:cs typeface="Arial Bold"/>
                <a:sym typeface="Arial Bold"/>
              </a:rPr>
              <a:t>e.</a:t>
            </a:r>
            <a:r>
              <a:rPr sz="2400"/>
              <a:t> Is 0 a rational number?</a:t>
            </a:r>
          </a:p>
        </p:txBody>
      </p:sp>
      <p:pic>
        <p:nvPicPr>
          <p:cNvPr id="252" name="image.png"/>
          <p:cNvPicPr/>
          <p:nvPr/>
        </p:nvPicPr>
        <p:blipFill>
          <a:blip r:embed="rId2">
            <a:extLst/>
          </a:blip>
          <a:stretch>
            <a:fillRect/>
          </a:stretch>
        </p:blipFill>
        <p:spPr>
          <a:xfrm>
            <a:off x="981075" y="4505325"/>
            <a:ext cx="566738" cy="590550"/>
          </a:xfrm>
          <a:prstGeom prst="rect">
            <a:avLst/>
          </a:prstGeom>
          <a:ln w="12700">
            <a:miter lim="400000"/>
          </a:ln>
        </p:spPr>
      </p:pic>
      <p:pic>
        <p:nvPicPr>
          <p:cNvPr id="253" name="image.png"/>
          <p:cNvPicPr/>
          <p:nvPr/>
        </p:nvPicPr>
        <p:blipFill>
          <a:blip r:embed="rId3">
            <a:extLst/>
          </a:blip>
          <a:stretch>
            <a:fillRect/>
          </a:stretch>
        </p:blipFill>
        <p:spPr>
          <a:xfrm>
            <a:off x="295275" y="1296193"/>
            <a:ext cx="8274050" cy="2133601"/>
          </a:xfrm>
          <a:prstGeom prst="rect">
            <a:avLst/>
          </a:prstGeom>
          <a:ln w="12700">
            <a:miter lim="400000"/>
          </a:ln>
        </p:spPr>
      </p:pic>
    </p:spTree>
  </p:cSld>
  <p:clrMapOvr>
    <a:masterClrMapping/>
  </p:clrMapOvr>
  <p:transitio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000">
                <a:solidFill>
                  <a:srgbClr val="FFFFFF"/>
                </a:solidFill>
              </a:rPr>
              <a:t>Example 1 – </a:t>
            </a:r>
            <a:r>
              <a:rPr i="1" sz="2000">
                <a:solidFill>
                  <a:srgbClr val="FFFFFF"/>
                </a:solidFill>
              </a:rPr>
              <a:t>Determining Whether Numbers Are Rational or Irrational</a:t>
            </a:r>
          </a:p>
        </p:txBody>
      </p:sp>
      <p:sp>
        <p:nvSpPr>
          <p:cNvPr id="256" name="Shape 25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latin typeface="Arial Bold"/>
                <a:ea typeface="Arial Bold"/>
                <a:cs typeface="Arial Bold"/>
                <a:sym typeface="Arial Bold"/>
              </a:rPr>
              <a:t>f.</a:t>
            </a:r>
            <a:r>
              <a:rPr sz="2400"/>
              <a:t> Is 2/0 a rational number?</a:t>
            </a:r>
            <a:br>
              <a:rPr sz="2400"/>
            </a:br>
            <a:endParaRPr sz="2400"/>
          </a:p>
          <a:p>
            <a:pPr lvl="0" marL="0" indent="0">
              <a:tabLst>
                <a:tab pos="457200" algn="l"/>
                <a:tab pos="1371600" algn="l"/>
                <a:tab pos="1536700" algn="l"/>
              </a:tabLst>
              <a:defRPr sz="1800"/>
            </a:pPr>
            <a:r>
              <a:rPr sz="2400">
                <a:latin typeface="Arial Bold"/>
                <a:ea typeface="Arial Bold"/>
                <a:cs typeface="Arial Bold"/>
                <a:sym typeface="Arial Bold"/>
              </a:rPr>
              <a:t>g.</a:t>
            </a:r>
            <a:r>
              <a:rPr sz="2400"/>
              <a:t> Is 2/0 an irrational number?</a:t>
            </a:r>
            <a:br>
              <a:rPr sz="2400"/>
            </a:br>
            <a:endParaRPr sz="2400"/>
          </a:p>
          <a:p>
            <a:pPr lvl="0" marL="0" indent="0">
              <a:tabLst>
                <a:tab pos="457200" algn="l"/>
                <a:tab pos="1371600" algn="l"/>
                <a:tab pos="1536700" algn="l"/>
              </a:tabLst>
              <a:defRPr sz="1800"/>
            </a:pPr>
            <a:r>
              <a:rPr sz="2400">
                <a:latin typeface="Arial Bold"/>
                <a:ea typeface="Arial Bold"/>
                <a:cs typeface="Arial Bold"/>
                <a:sym typeface="Arial Bold"/>
              </a:rPr>
              <a:t>h.</a:t>
            </a:r>
            <a:r>
              <a:rPr sz="2400"/>
              <a:t> Is 0.12121212 . . . a rational number (where the digits 12</a:t>
            </a:r>
            <a:br>
              <a:rPr sz="2400"/>
            </a:br>
            <a:r>
              <a:rPr sz="2400"/>
              <a:t>    are assumed to repeat forever)?</a:t>
            </a:r>
            <a:br>
              <a:rPr sz="2400"/>
            </a:br>
            <a:endParaRPr sz="2400"/>
          </a:p>
          <a:p>
            <a:pPr lvl="0" marL="0" indent="0">
              <a:tabLst>
                <a:tab pos="457200" algn="l"/>
                <a:tab pos="1371600" algn="l"/>
                <a:tab pos="1536700" algn="l"/>
              </a:tabLst>
              <a:defRPr sz="1800"/>
            </a:pPr>
            <a:r>
              <a:rPr sz="2400">
                <a:latin typeface="Arial Bold"/>
                <a:ea typeface="Arial Bold"/>
                <a:cs typeface="Arial Bold"/>
                <a:sym typeface="Arial Bold"/>
              </a:rPr>
              <a:t>i.</a:t>
            </a:r>
            <a:r>
              <a:rPr sz="2400"/>
              <a:t>  If </a:t>
            </a:r>
            <a:r>
              <a:rPr i="1" sz="2400"/>
              <a:t>m</a:t>
            </a:r>
            <a:r>
              <a:rPr sz="2400"/>
              <a:t> and </a:t>
            </a:r>
            <a:r>
              <a:rPr i="1" sz="2400"/>
              <a:t>n</a:t>
            </a:r>
            <a:r>
              <a:rPr sz="2400"/>
              <a:t> are integers and neither </a:t>
            </a:r>
            <a:r>
              <a:rPr i="1" sz="2400"/>
              <a:t>m</a:t>
            </a:r>
            <a:r>
              <a:rPr sz="2400"/>
              <a:t> nor </a:t>
            </a:r>
            <a:r>
              <a:rPr i="1" sz="2400"/>
              <a:t>n</a:t>
            </a:r>
            <a:r>
              <a:rPr sz="2400"/>
              <a:t> is zero, is   </a:t>
            </a:r>
            <a:br>
              <a:rPr sz="2400"/>
            </a:br>
            <a:r>
              <a:rPr sz="2400"/>
              <a:t>    (</a:t>
            </a:r>
            <a:r>
              <a:rPr i="1" sz="2400"/>
              <a:t>m</a:t>
            </a:r>
            <a:r>
              <a:rPr sz="2400"/>
              <a:t> + </a:t>
            </a:r>
            <a:r>
              <a:rPr i="1" sz="2400"/>
              <a:t>n</a:t>
            </a:r>
            <a:r>
              <a:rPr sz="2400"/>
              <a:t>)</a:t>
            </a:r>
            <a:r>
              <a:rPr sz="400"/>
              <a:t> </a:t>
            </a:r>
            <a:r>
              <a:rPr sz="2400"/>
              <a:t>/</a:t>
            </a:r>
            <a:r>
              <a:rPr i="1" sz="2400"/>
              <a:t>m</a:t>
            </a:r>
            <a:r>
              <a:rPr i="1" sz="200"/>
              <a:t> </a:t>
            </a:r>
            <a:r>
              <a:rPr i="1" sz="2400"/>
              <a:t>n</a:t>
            </a:r>
            <a:r>
              <a:rPr sz="2400"/>
              <a:t> a rational number?</a:t>
            </a:r>
          </a:p>
        </p:txBody>
      </p:sp>
      <p:sp>
        <p:nvSpPr>
          <p:cNvPr id="257" name="Shape 25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 – </a:t>
            </a:r>
            <a:r>
              <a:rPr i="1" sz="4000">
                <a:solidFill>
                  <a:srgbClr val="FFFFFF"/>
                </a:solidFill>
              </a:rPr>
              <a:t>Solution</a:t>
            </a:r>
          </a:p>
        </p:txBody>
      </p:sp>
      <p:sp>
        <p:nvSpPr>
          <p:cNvPr id="260" name="Shape 26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457200" algn="l"/>
                <a:tab pos="1371600" algn="l"/>
                <a:tab pos="1536700" algn="l"/>
              </a:tabLst>
              <a:defRPr sz="1800"/>
            </a:pPr>
            <a:r>
              <a:rPr sz="2400">
                <a:latin typeface="Arial Bold"/>
                <a:ea typeface="Arial Bold"/>
                <a:cs typeface="Arial Bold"/>
                <a:sym typeface="Arial Bold"/>
              </a:rPr>
              <a:t>h.</a:t>
            </a:r>
            <a:r>
              <a:rPr sz="2400"/>
              <a:t> Yes. Let                              Then                                </a:t>
            </a:r>
            <a:endParaRPr sz="2400"/>
          </a:p>
          <a:p>
            <a:pPr lvl="0" marL="0" indent="0">
              <a:tabLst>
                <a:tab pos="457200" algn="l"/>
                <a:tab pos="1371600" algn="l"/>
                <a:tab pos="1536700" algn="l"/>
              </a:tabLst>
              <a:defRPr sz="1800"/>
            </a:pPr>
            <a:r>
              <a:rPr sz="2400"/>
              <a:t>    Thus</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r>
              <a:rPr sz="2400"/>
              <a:t>    But also 			</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r>
              <a:rPr sz="2400"/>
              <a:t>    Hence 			</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r>
              <a:rPr sz="2400"/>
              <a:t>    And so</a:t>
            </a:r>
            <a:endParaRPr sz="2400"/>
          </a:p>
          <a:p>
            <a:pPr lvl="0" marL="0" indent="0">
              <a:tabLst>
                <a:tab pos="457200" algn="l"/>
                <a:tab pos="1371600" algn="l"/>
                <a:tab pos="1536700" algn="l"/>
              </a:tabLst>
              <a:defRPr sz="1800"/>
            </a:pPr>
            <a:endParaRPr sz="2400"/>
          </a:p>
          <a:p>
            <a:pPr lvl="0" marL="0" indent="0">
              <a:tabLst>
                <a:tab pos="457200" algn="l"/>
                <a:tab pos="1371600" algn="l"/>
                <a:tab pos="1536700" algn="l"/>
              </a:tabLst>
              <a:defRPr sz="1800"/>
            </a:pPr>
            <a:r>
              <a:rPr sz="2400"/>
              <a:t>    Therefore, 0.12121212…. = 12/99, which is a ratio of </a:t>
            </a:r>
            <a:br>
              <a:rPr sz="2400"/>
            </a:br>
            <a:r>
              <a:rPr sz="2400"/>
              <a:t>    two nonzero integers and thus is a rational number.</a:t>
            </a:r>
          </a:p>
        </p:txBody>
      </p:sp>
      <p:pic>
        <p:nvPicPr>
          <p:cNvPr id="261" name="image.png"/>
          <p:cNvPicPr/>
          <p:nvPr/>
        </p:nvPicPr>
        <p:blipFill>
          <a:blip r:embed="rId2">
            <a:extLst/>
          </a:blip>
          <a:stretch>
            <a:fillRect/>
          </a:stretch>
        </p:blipFill>
        <p:spPr>
          <a:xfrm>
            <a:off x="2619375" y="2757487"/>
            <a:ext cx="4086225" cy="547688"/>
          </a:xfrm>
          <a:prstGeom prst="rect">
            <a:avLst/>
          </a:prstGeom>
          <a:ln w="12700">
            <a:miter lim="400000"/>
          </a:ln>
        </p:spPr>
      </p:pic>
      <p:pic>
        <p:nvPicPr>
          <p:cNvPr id="262" name="image.png"/>
          <p:cNvPicPr/>
          <p:nvPr/>
        </p:nvPicPr>
        <p:blipFill>
          <a:blip r:embed="rId3">
            <a:extLst/>
          </a:blip>
          <a:stretch>
            <a:fillRect/>
          </a:stretch>
        </p:blipFill>
        <p:spPr>
          <a:xfrm>
            <a:off x="3298825" y="3654425"/>
            <a:ext cx="1423988" cy="523875"/>
          </a:xfrm>
          <a:prstGeom prst="rect">
            <a:avLst/>
          </a:prstGeom>
          <a:ln w="12700">
            <a:miter lim="400000"/>
          </a:ln>
        </p:spPr>
      </p:pic>
      <p:pic>
        <p:nvPicPr>
          <p:cNvPr id="263" name="image.png"/>
          <p:cNvPicPr/>
          <p:nvPr/>
        </p:nvPicPr>
        <p:blipFill>
          <a:blip r:embed="rId4">
            <a:extLst/>
          </a:blip>
          <a:stretch>
            <a:fillRect/>
          </a:stretch>
        </p:blipFill>
        <p:spPr>
          <a:xfrm>
            <a:off x="3590925" y="4386262"/>
            <a:ext cx="1209675" cy="838201"/>
          </a:xfrm>
          <a:prstGeom prst="rect">
            <a:avLst/>
          </a:prstGeom>
          <a:ln w="12700">
            <a:miter lim="400000"/>
          </a:ln>
        </p:spPr>
      </p:pic>
      <p:sp>
        <p:nvSpPr>
          <p:cNvPr id="264" name="Shape 264"/>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265" name="image.png"/>
          <p:cNvPicPr/>
          <p:nvPr/>
        </p:nvPicPr>
        <p:blipFill>
          <a:blip r:embed="rId5">
            <a:extLst/>
          </a:blip>
          <a:srcRect l="12916" t="0" r="55288" b="2041"/>
          <a:stretch>
            <a:fillRect/>
          </a:stretch>
        </p:blipFill>
        <p:spPr>
          <a:xfrm>
            <a:off x="2100262" y="1538287"/>
            <a:ext cx="2438401" cy="304801"/>
          </a:xfrm>
          <a:prstGeom prst="rect">
            <a:avLst/>
          </a:prstGeom>
          <a:ln w="12700">
            <a:miter lim="400000"/>
          </a:ln>
        </p:spPr>
      </p:pic>
      <p:pic>
        <p:nvPicPr>
          <p:cNvPr id="266" name="image.png"/>
          <p:cNvPicPr/>
          <p:nvPr/>
        </p:nvPicPr>
        <p:blipFill>
          <a:blip r:embed="rId6">
            <a:extLst/>
          </a:blip>
          <a:stretch>
            <a:fillRect/>
          </a:stretch>
        </p:blipFill>
        <p:spPr>
          <a:xfrm>
            <a:off x="2514600" y="1947862"/>
            <a:ext cx="6197600" cy="401638"/>
          </a:xfrm>
          <a:prstGeom prst="rect">
            <a:avLst/>
          </a:prstGeom>
          <a:ln w="12700">
            <a:miter lim="400000"/>
          </a:ln>
        </p:spPr>
      </p:pic>
      <p:pic>
        <p:nvPicPr>
          <p:cNvPr id="267" name="image.png"/>
          <p:cNvPicPr/>
          <p:nvPr/>
        </p:nvPicPr>
        <p:blipFill>
          <a:blip r:embed="rId5">
            <a:extLst/>
          </a:blip>
          <a:srcRect l="52659" t="0" r="8590" b="2041"/>
          <a:stretch>
            <a:fillRect/>
          </a:stretch>
        </p:blipFill>
        <p:spPr>
          <a:xfrm>
            <a:off x="5286375" y="1552575"/>
            <a:ext cx="2971801" cy="3048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60">
                                            <p:txEl>
                                              <p:pRg st="3" end="3"/>
                                            </p:txEl>
                                          </p:spTgt>
                                        </p:tgtEl>
                                        <p:attrNameLst>
                                          <p:attrName>style.visibility</p:attrName>
                                        </p:attrNameLst>
                                      </p:cBhvr>
                                      <p:to>
                                        <p:strVal val="visible"/>
                                      </p:to>
                                    </p:set>
                                    <p:anim calcmode="lin" valueType="num">
                                      <p:cBhvr>
                                        <p:cTn id="7" dur="1000" fill="hold"/>
                                        <p:tgtEl>
                                          <p:spTgt spid="260">
                                            <p:txEl>
                                              <p:pRg st="3" end="3"/>
                                            </p:txEl>
                                          </p:spTgt>
                                        </p:tgtEl>
                                        <p:attrNameLst>
                                          <p:attrName>ppt_x</p:attrName>
                                        </p:attrNameLst>
                                      </p:cBhvr>
                                      <p:tavLst>
                                        <p:tav tm="0">
                                          <p:val>
                                            <p:strVal val="#ppt_x"/>
                                          </p:val>
                                        </p:tav>
                                        <p:tav tm="100000">
                                          <p:val>
                                            <p:strVal val="#ppt_x"/>
                                          </p:val>
                                        </p:tav>
                                      </p:tavLst>
                                    </p:anim>
                                    <p:anim calcmode="lin" valueType="num">
                                      <p:cBhvr>
                                        <p:cTn id="8" dur="1000" fill="hold"/>
                                        <p:tgtEl>
                                          <p:spTgt spid="260">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261"/>
                                        </p:tgtEl>
                                        <p:attrNameLst>
                                          <p:attrName>style.visibility</p:attrName>
                                        </p:attrNameLst>
                                      </p:cBhvr>
                                      <p:to>
                                        <p:strVal val="visible"/>
                                      </p:to>
                                    </p:set>
                                    <p:anim calcmode="lin" valueType="num">
                                      <p:cBhvr>
                                        <p:cTn id="12" dur="1000" fill="hold"/>
                                        <p:tgtEl>
                                          <p:spTgt spid="261"/>
                                        </p:tgtEl>
                                        <p:attrNameLst>
                                          <p:attrName>ppt_x</p:attrName>
                                        </p:attrNameLst>
                                      </p:cBhvr>
                                      <p:tavLst>
                                        <p:tav tm="0">
                                          <p:val>
                                            <p:strVal val="#ppt_x"/>
                                          </p:val>
                                        </p:tav>
                                        <p:tav tm="100000">
                                          <p:val>
                                            <p:strVal val="#ppt_x"/>
                                          </p:val>
                                        </p:tav>
                                      </p:tavLst>
                                    </p:anim>
                                    <p:anim calcmode="lin" valueType="num">
                                      <p:cBhvr>
                                        <p:cTn id="13" dur="1000" fill="hold"/>
                                        <p:tgtEl>
                                          <p:spTgt spid="26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260">
                                            <p:txEl>
                                              <p:pRg st="4" end="4"/>
                                            </p:txEl>
                                          </p:spTgt>
                                        </p:tgtEl>
                                        <p:attrNameLst>
                                          <p:attrName>style.visibility</p:attrName>
                                        </p:attrNameLst>
                                      </p:cBhvr>
                                      <p:to>
                                        <p:strVal val="visible"/>
                                      </p:to>
                                    </p:set>
                                    <p:anim calcmode="lin" valueType="num">
                                      <p:cBhvr>
                                        <p:cTn id="17" dur="1000" fill="hold"/>
                                        <p:tgtEl>
                                          <p:spTgt spid="260">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26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260">
                                            <p:txEl>
                                              <p:pRg st="5" end="5"/>
                                            </p:txEl>
                                          </p:spTgt>
                                        </p:tgtEl>
                                        <p:attrNameLst>
                                          <p:attrName>style.visibility</p:attrName>
                                        </p:attrNameLst>
                                      </p:cBhvr>
                                      <p:to>
                                        <p:strVal val="visible"/>
                                      </p:to>
                                    </p:set>
                                    <p:anim calcmode="lin" valueType="num">
                                      <p:cBhvr>
                                        <p:cTn id="23" dur="1000" fill="hold"/>
                                        <p:tgtEl>
                                          <p:spTgt spid="260">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60">
                                            <p:txEl>
                                              <p:pRg st="5" end="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nodeType="afterEffect" presetClass="entr" presetSubtype="4" presetID="2" grpId="3" fill="hold">
                                  <p:stCondLst>
                                    <p:cond delay="0"/>
                                  </p:stCondLst>
                                  <p:iterate type="el" backwards="0">
                                    <p:tmAbs val="0"/>
                                  </p:iterate>
                                  <p:childTnLst>
                                    <p:set>
                                      <p:cBhvr>
                                        <p:cTn id="27" fill="hold"/>
                                        <p:tgtEl>
                                          <p:spTgt spid="262"/>
                                        </p:tgtEl>
                                        <p:attrNameLst>
                                          <p:attrName>style.visibility</p:attrName>
                                        </p:attrNameLst>
                                      </p:cBhvr>
                                      <p:to>
                                        <p:strVal val="visible"/>
                                      </p:to>
                                    </p:set>
                                    <p:anim calcmode="lin" valueType="num">
                                      <p:cBhvr>
                                        <p:cTn id="28" dur="1000" fill="hold"/>
                                        <p:tgtEl>
                                          <p:spTgt spid="262"/>
                                        </p:tgtEl>
                                        <p:attrNameLst>
                                          <p:attrName>ppt_x</p:attrName>
                                        </p:attrNameLst>
                                      </p:cBhvr>
                                      <p:tavLst>
                                        <p:tav tm="0">
                                          <p:val>
                                            <p:strVal val="#ppt_x"/>
                                          </p:val>
                                        </p:tav>
                                        <p:tav tm="100000">
                                          <p:val>
                                            <p:strVal val="#ppt_x"/>
                                          </p:val>
                                        </p:tav>
                                      </p:tavLst>
                                    </p:anim>
                                    <p:anim calcmode="lin" valueType="num">
                                      <p:cBhvr>
                                        <p:cTn id="29" dur="1000" fill="hold"/>
                                        <p:tgtEl>
                                          <p:spTgt spid="262"/>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nodeType="afterEffect" presetClass="entr" presetSubtype="4" presetID="2" grpId="1" fill="hold">
                                  <p:stCondLst>
                                    <p:cond delay="0"/>
                                  </p:stCondLst>
                                  <p:iterate type="el" backwards="0">
                                    <p:tmAbs val="0"/>
                                  </p:iterate>
                                  <p:childTnLst>
                                    <p:set>
                                      <p:cBhvr>
                                        <p:cTn id="32" fill="hold"/>
                                        <p:tgtEl>
                                          <p:spTgt spid="260">
                                            <p:txEl>
                                              <p:pRg st="6" end="6"/>
                                            </p:txEl>
                                          </p:spTgt>
                                        </p:tgtEl>
                                        <p:attrNameLst>
                                          <p:attrName>style.visibility</p:attrName>
                                        </p:attrNameLst>
                                      </p:cBhvr>
                                      <p:to>
                                        <p:strVal val="visible"/>
                                      </p:to>
                                    </p:set>
                                    <p:anim calcmode="lin" valueType="num">
                                      <p:cBhvr>
                                        <p:cTn id="33" dur="1000" fill="hold"/>
                                        <p:tgtEl>
                                          <p:spTgt spid="260">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6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4" presetID="2" grpId="1" fill="hold">
                                  <p:stCondLst>
                                    <p:cond delay="0"/>
                                  </p:stCondLst>
                                  <p:iterate type="el" backwards="0">
                                    <p:tmAbs val="0"/>
                                  </p:iterate>
                                  <p:childTnLst>
                                    <p:set>
                                      <p:cBhvr>
                                        <p:cTn id="38" fill="hold"/>
                                        <p:tgtEl>
                                          <p:spTgt spid="260">
                                            <p:txEl>
                                              <p:pRg st="7" end="7"/>
                                            </p:txEl>
                                          </p:spTgt>
                                        </p:tgtEl>
                                        <p:attrNameLst>
                                          <p:attrName>style.visibility</p:attrName>
                                        </p:attrNameLst>
                                      </p:cBhvr>
                                      <p:to>
                                        <p:strVal val="visible"/>
                                      </p:to>
                                    </p:set>
                                    <p:anim calcmode="lin" valueType="num">
                                      <p:cBhvr>
                                        <p:cTn id="39" dur="1000" fill="hold"/>
                                        <p:tgtEl>
                                          <p:spTgt spid="260">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260">
                                            <p:txEl>
                                              <p:pRg st="7" end="7"/>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nodeType="afterEffect" presetClass="entr" presetSubtype="4" presetID="2" grpId="4" fill="hold">
                                  <p:stCondLst>
                                    <p:cond delay="0"/>
                                  </p:stCondLst>
                                  <p:iterate type="el" backwards="0">
                                    <p:tmAbs val="0"/>
                                  </p:iterate>
                                  <p:childTnLst>
                                    <p:set>
                                      <p:cBhvr>
                                        <p:cTn id="43" fill="hold"/>
                                        <p:tgtEl>
                                          <p:spTgt spid="263"/>
                                        </p:tgtEl>
                                        <p:attrNameLst>
                                          <p:attrName>style.visibility</p:attrName>
                                        </p:attrNameLst>
                                      </p:cBhvr>
                                      <p:to>
                                        <p:strVal val="visible"/>
                                      </p:to>
                                    </p:set>
                                    <p:anim calcmode="lin" valueType="num">
                                      <p:cBhvr>
                                        <p:cTn id="44" dur="1000" fill="hold"/>
                                        <p:tgtEl>
                                          <p:spTgt spid="263"/>
                                        </p:tgtEl>
                                        <p:attrNameLst>
                                          <p:attrName>ppt_x</p:attrName>
                                        </p:attrNameLst>
                                      </p:cBhvr>
                                      <p:tavLst>
                                        <p:tav tm="0">
                                          <p:val>
                                            <p:strVal val="#ppt_x"/>
                                          </p:val>
                                        </p:tav>
                                        <p:tav tm="100000">
                                          <p:val>
                                            <p:strVal val="#ppt_x"/>
                                          </p:val>
                                        </p:tav>
                                      </p:tavLst>
                                    </p:anim>
                                    <p:anim calcmode="lin" valueType="num">
                                      <p:cBhvr>
                                        <p:cTn id="45" dur="1000" fill="hold"/>
                                        <p:tgtEl>
                                          <p:spTgt spid="263"/>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nodeType="afterEffect" presetClass="entr" presetSubtype="4" presetID="2" grpId="1" fill="hold">
                                  <p:stCondLst>
                                    <p:cond delay="0"/>
                                  </p:stCondLst>
                                  <p:iterate type="el" backwards="0">
                                    <p:tmAbs val="0"/>
                                  </p:iterate>
                                  <p:childTnLst>
                                    <p:set>
                                      <p:cBhvr>
                                        <p:cTn id="48" fill="hold"/>
                                        <p:tgtEl>
                                          <p:spTgt spid="260">
                                            <p:txEl>
                                              <p:pRg st="8" end="8"/>
                                            </p:txEl>
                                          </p:spTgt>
                                        </p:tgtEl>
                                        <p:attrNameLst>
                                          <p:attrName>style.visibility</p:attrName>
                                        </p:attrNameLst>
                                      </p:cBhvr>
                                      <p:to>
                                        <p:strVal val="visible"/>
                                      </p:to>
                                    </p:set>
                                    <p:anim calcmode="lin" valueType="num">
                                      <p:cBhvr>
                                        <p:cTn id="49" dur="1000" fill="hold"/>
                                        <p:tgtEl>
                                          <p:spTgt spid="260">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26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4" presetID="2" grpId="1" fill="hold">
                                  <p:stCondLst>
                                    <p:cond delay="0"/>
                                  </p:stCondLst>
                                  <p:iterate type="el" backwards="0">
                                    <p:tmAbs val="0"/>
                                  </p:iterate>
                                  <p:childTnLst>
                                    <p:set>
                                      <p:cBhvr>
                                        <p:cTn id="54" fill="hold"/>
                                        <p:tgtEl>
                                          <p:spTgt spid="260">
                                            <p:txEl>
                                              <p:pRg st="9" end="9"/>
                                            </p:txEl>
                                          </p:spTgt>
                                        </p:tgtEl>
                                        <p:attrNameLst>
                                          <p:attrName>style.visibility</p:attrName>
                                        </p:attrNameLst>
                                      </p:cBhvr>
                                      <p:to>
                                        <p:strVal val="visible"/>
                                      </p:to>
                                    </p:set>
                                    <p:anim calcmode="lin" valueType="num">
                                      <p:cBhvr>
                                        <p:cTn id="55" dur="1000" fill="hold"/>
                                        <p:tgtEl>
                                          <p:spTgt spid="260">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26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0" grpId="1"/>
      <p:bldP build="whole" bldLvl="1" animBg="1" rev="0" advAuto="0" spid="261" grpId="2"/>
      <p:bldP build="whole" bldLvl="1" animBg="1" rev="0" advAuto="0" spid="262" grpId="3"/>
      <p:bldP build="whole" bldLvl="1" animBg="1" rev="0" advAuto="0" spid="263" grpId="4"/>
    </p:bldLst>
  </p:timing>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 – </a:t>
            </a:r>
            <a:r>
              <a:rPr i="1" sz="4000">
                <a:solidFill>
                  <a:srgbClr val="FFFFFF"/>
                </a:solidFill>
              </a:rPr>
              <a:t>Solution</a:t>
            </a:r>
          </a:p>
        </p:txBody>
      </p:sp>
      <p:sp>
        <p:nvSpPr>
          <p:cNvPr id="270" name="Shape 27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228600" algn="l"/>
                <a:tab pos="457200" algn="l"/>
              </a:tabLst>
              <a:defRPr sz="1800"/>
            </a:pPr>
            <a:r>
              <a:rPr sz="2400"/>
              <a:t>    Note that you can use an argument similar to this one to</a:t>
            </a:r>
            <a:br>
              <a:rPr sz="2400"/>
            </a:br>
            <a:r>
              <a:rPr sz="2400"/>
              <a:t>    show that any repeating decimal is a rational number. </a:t>
            </a:r>
            <a:endParaRPr sz="2400"/>
          </a:p>
          <a:p>
            <a:pPr lvl="0" marL="0" indent="0">
              <a:tabLst>
                <a:tab pos="228600" algn="l"/>
                <a:tab pos="457200" algn="l"/>
              </a:tabLst>
              <a:defRPr sz="1800"/>
            </a:pPr>
            <a:endParaRPr sz="2400"/>
          </a:p>
          <a:p>
            <a:pPr lvl="0" marL="0" indent="0">
              <a:tabLst>
                <a:tab pos="228600" algn="l"/>
                <a:tab pos="457200" algn="l"/>
              </a:tabLst>
              <a:defRPr sz="1800"/>
            </a:pPr>
            <a:r>
              <a:rPr sz="2400">
                <a:latin typeface="Arial Bold"/>
                <a:ea typeface="Arial Bold"/>
                <a:cs typeface="Arial Bold"/>
                <a:sym typeface="Arial Bold"/>
              </a:rPr>
              <a:t>i.</a:t>
            </a:r>
            <a:r>
              <a:rPr sz="2400"/>
              <a:t> Yes, since </a:t>
            </a:r>
            <a:r>
              <a:rPr i="1" sz="2400"/>
              <a:t>m</a:t>
            </a:r>
            <a:r>
              <a:rPr sz="2400"/>
              <a:t> and </a:t>
            </a:r>
            <a:r>
              <a:rPr i="1" sz="2400"/>
              <a:t>n</a:t>
            </a:r>
            <a:r>
              <a:rPr sz="2400"/>
              <a:t> are integers, so are </a:t>
            </a:r>
            <a:r>
              <a:rPr i="1" sz="2400"/>
              <a:t>m</a:t>
            </a:r>
            <a:r>
              <a:rPr sz="2400"/>
              <a:t> + </a:t>
            </a:r>
            <a:r>
              <a:rPr i="1" sz="2400"/>
              <a:t>n</a:t>
            </a:r>
            <a:r>
              <a:rPr sz="2400"/>
              <a:t> and </a:t>
            </a:r>
            <a:r>
              <a:rPr i="1" sz="2400"/>
              <a:t>m</a:t>
            </a:r>
            <a:r>
              <a:rPr i="1" sz="200"/>
              <a:t> </a:t>
            </a:r>
            <a:r>
              <a:rPr i="1" sz="2400"/>
              <a:t>n</a:t>
            </a:r>
            <a:br>
              <a:rPr i="1" sz="2400"/>
            </a:br>
            <a:r>
              <a:rPr sz="2400"/>
              <a:t>   (because sums and products of integers are integers).</a:t>
            </a:r>
            <a:br>
              <a:rPr sz="2400"/>
            </a:br>
            <a:r>
              <a:rPr sz="2400"/>
              <a:t>   Also </a:t>
            </a:r>
            <a:r>
              <a:rPr i="1" sz="2400"/>
              <a:t>m</a:t>
            </a:r>
            <a:r>
              <a:rPr i="1" sz="200"/>
              <a:t> </a:t>
            </a:r>
            <a:r>
              <a:rPr i="1" sz="2400"/>
              <a:t>n</a:t>
            </a:r>
            <a:r>
              <a:rPr sz="2400"/>
              <a:t> </a:t>
            </a:r>
            <a:r>
              <a:rPr sz="2400">
                <a:latin typeface="Symbol"/>
                <a:ea typeface="Symbol"/>
                <a:cs typeface="Symbol"/>
                <a:sym typeface="Symbol"/>
              </a:rPr>
              <a:t>≠</a:t>
            </a:r>
            <a:r>
              <a:rPr sz="2400"/>
              <a:t> 0 by the </a:t>
            </a:r>
            <a:r>
              <a:rPr i="1" sz="2400"/>
              <a:t>zero product property</a:t>
            </a:r>
            <a:r>
              <a:rPr sz="2400"/>
              <a:t>. </a:t>
            </a:r>
            <a:endParaRPr sz="2400"/>
          </a:p>
          <a:p>
            <a:pPr lvl="0" marL="0" indent="0">
              <a:tabLst>
                <a:tab pos="228600" algn="l"/>
                <a:tab pos="457200" algn="l"/>
              </a:tabLst>
              <a:defRPr sz="1800"/>
            </a:pPr>
            <a:r>
              <a:rPr sz="2400"/>
              <a:t>      </a:t>
            </a:r>
            <a:br>
              <a:rPr sz="2400"/>
            </a:br>
            <a:r>
              <a:rPr sz="2400"/>
              <a:t>   One version of this property says the following:</a:t>
            </a:r>
          </a:p>
        </p:txBody>
      </p:sp>
      <p:sp>
        <p:nvSpPr>
          <p:cNvPr id="271" name="Shape 271"/>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272" name="image.png"/>
          <p:cNvPicPr/>
          <p:nvPr/>
        </p:nvPicPr>
        <p:blipFill>
          <a:blip r:embed="rId2">
            <a:extLst/>
          </a:blip>
          <a:stretch>
            <a:fillRect/>
          </a:stretch>
        </p:blipFill>
        <p:spPr>
          <a:xfrm>
            <a:off x="800100" y="4724400"/>
            <a:ext cx="7451725" cy="8905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70">
                                            <p:txEl>
                                              <p:pRg st="2" end="2"/>
                                            </p:txEl>
                                          </p:spTgt>
                                        </p:tgtEl>
                                        <p:attrNameLst>
                                          <p:attrName>style.visibility</p:attrName>
                                        </p:attrNameLst>
                                      </p:cBhvr>
                                      <p:to>
                                        <p:strVal val="visible"/>
                                      </p:to>
                                    </p:set>
                                    <p:anim calcmode="lin" valueType="num">
                                      <p:cBhvr>
                                        <p:cTn id="7" dur="1000" fill="hold"/>
                                        <p:tgtEl>
                                          <p:spTgt spid="270">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2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1" fill="hold">
                                  <p:stCondLst>
                                    <p:cond delay="0"/>
                                  </p:stCondLst>
                                  <p:iterate type="el" backwards="0">
                                    <p:tmAbs val="0"/>
                                  </p:iterate>
                                  <p:childTnLst>
                                    <p:set>
                                      <p:cBhvr>
                                        <p:cTn id="12" fill="hold"/>
                                        <p:tgtEl>
                                          <p:spTgt spid="270">
                                            <p:txEl>
                                              <p:pRg st="3" end="3"/>
                                            </p:txEl>
                                          </p:spTgt>
                                        </p:tgtEl>
                                        <p:attrNameLst>
                                          <p:attrName>style.visibility</p:attrName>
                                        </p:attrNameLst>
                                      </p:cBhvr>
                                      <p:to>
                                        <p:strVal val="visible"/>
                                      </p:to>
                                    </p:set>
                                    <p:anim calcmode="lin" valueType="num">
                                      <p:cBhvr>
                                        <p:cTn id="13" dur="1000" fill="hold"/>
                                        <p:tgtEl>
                                          <p:spTgt spid="270">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70">
                                            <p:txEl>
                                              <p:pRg st="3" end="3"/>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nodeType="afterEffect" presetClass="entr" presetSubtype="4" presetID="2" grpId="2" fill="hold">
                                  <p:stCondLst>
                                    <p:cond delay="0"/>
                                  </p:stCondLst>
                                  <p:iterate type="el" backwards="0">
                                    <p:tmAbs val="0"/>
                                  </p:iterate>
                                  <p:childTnLst>
                                    <p:set>
                                      <p:cBhvr>
                                        <p:cTn id="17" fill="hold"/>
                                        <p:tgtEl>
                                          <p:spTgt spid="272"/>
                                        </p:tgtEl>
                                        <p:attrNameLst>
                                          <p:attrName>style.visibility</p:attrName>
                                        </p:attrNameLst>
                                      </p:cBhvr>
                                      <p:to>
                                        <p:strVal val="visible"/>
                                      </p:to>
                                    </p:set>
                                    <p:anim calcmode="lin" valueType="num">
                                      <p:cBhvr>
                                        <p:cTn id="18" dur="1000" fill="hold"/>
                                        <p:tgtEl>
                                          <p:spTgt spid="272"/>
                                        </p:tgtEl>
                                        <p:attrNameLst>
                                          <p:attrName>ppt_x</p:attrName>
                                        </p:attrNameLst>
                                      </p:cBhvr>
                                      <p:tavLst>
                                        <p:tav tm="0">
                                          <p:val>
                                            <p:strVal val="#ppt_x"/>
                                          </p:val>
                                        </p:tav>
                                        <p:tav tm="100000">
                                          <p:val>
                                            <p:strVal val="#ppt_x"/>
                                          </p:val>
                                        </p:tav>
                                      </p:tavLst>
                                    </p:anim>
                                    <p:anim calcmode="lin" valueType="num">
                                      <p:cBhvr>
                                        <p:cTn id="19" dur="1000" fill="hold"/>
                                        <p:tgtEl>
                                          <p:spTgt spid="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0" grpId="1"/>
      <p:bldP build="whole" bldLvl="1" animBg="1" rev="0" advAuto="0" spid="272"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200">
                <a:solidFill>
                  <a:srgbClr val="FFFFFF"/>
                </a:solidFill>
              </a:rPr>
              <a:t>Example 2 – </a:t>
            </a:r>
            <a:r>
              <a:rPr i="1" sz="3200">
                <a:solidFill>
                  <a:srgbClr val="FFFFFF"/>
                </a:solidFill>
              </a:rPr>
              <a:t>Prime and Composite Numbers</a:t>
            </a:r>
          </a:p>
        </p:txBody>
      </p:sp>
      <p:sp>
        <p:nvSpPr>
          <p:cNvPr id="41" name="Shape 41"/>
          <p:cNvSpPr/>
          <p:nvPr>
            <p:ph type="body" idx="4294967295"/>
          </p:nvPr>
        </p:nvSpPr>
        <p:spPr>
          <a:xfrm>
            <a:off x="457200" y="4416375"/>
            <a:ext cx="8229600" cy="23019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832104">
              <a:tabLst>
                <a:tab pos="406400" algn="l"/>
                <a:tab pos="1244600" algn="l"/>
                <a:tab pos="1397000" algn="l"/>
              </a:tabLst>
              <a:defRPr sz="1800"/>
            </a:pPr>
            <a:r>
              <a:rPr sz="2184">
                <a:latin typeface="Arial Bold"/>
                <a:ea typeface="Arial Bold"/>
                <a:cs typeface="Arial Bold"/>
                <a:sym typeface="Arial Bold"/>
              </a:rPr>
              <a:t>a</a:t>
            </a:r>
            <a:r>
              <a:rPr sz="2184"/>
              <a:t>. Is 1 prime?</a:t>
            </a:r>
            <a:endParaRPr sz="2184"/>
          </a:p>
          <a:p>
            <a:pPr lvl="0" marL="0" indent="0" defTabSz="832104">
              <a:tabLst>
                <a:tab pos="406400" algn="l"/>
                <a:tab pos="1244600" algn="l"/>
                <a:tab pos="1397000" algn="l"/>
              </a:tabLst>
              <a:defRPr sz="1800"/>
            </a:pPr>
            <a:r>
              <a:rPr sz="2184">
                <a:latin typeface="Arial Bold"/>
                <a:ea typeface="Arial Bold"/>
                <a:cs typeface="Arial Bold"/>
                <a:sym typeface="Arial Bold"/>
              </a:rPr>
              <a:t>b</a:t>
            </a:r>
            <a:r>
              <a:rPr sz="2184"/>
              <a:t>. Is every integer greater than 1 either prime or  composite?</a:t>
            </a:r>
            <a:endParaRPr sz="2184"/>
          </a:p>
          <a:p>
            <a:pPr lvl="0" marL="0" indent="0" defTabSz="832104">
              <a:tabLst>
                <a:tab pos="406400" algn="l"/>
                <a:tab pos="1244600" algn="l"/>
                <a:tab pos="1397000" algn="l"/>
              </a:tabLst>
              <a:defRPr sz="1800"/>
            </a:pPr>
            <a:r>
              <a:rPr sz="2184">
                <a:latin typeface="Arial Bold"/>
                <a:ea typeface="Arial Bold"/>
                <a:cs typeface="Arial Bold"/>
                <a:sym typeface="Arial Bold"/>
              </a:rPr>
              <a:t>c</a:t>
            </a:r>
            <a:r>
              <a:rPr sz="2184"/>
              <a:t>. Write the first six prime numbers.</a:t>
            </a:r>
            <a:endParaRPr sz="2184"/>
          </a:p>
          <a:p>
            <a:pPr lvl="0" marL="0" indent="0" defTabSz="832104">
              <a:tabLst>
                <a:tab pos="406400" algn="l"/>
                <a:tab pos="1244600" algn="l"/>
                <a:tab pos="1397000" algn="l"/>
              </a:tabLst>
              <a:defRPr sz="1800"/>
            </a:pPr>
            <a:r>
              <a:rPr sz="2184">
                <a:latin typeface="Arial Bold"/>
                <a:ea typeface="Arial Bold"/>
                <a:cs typeface="Arial Bold"/>
                <a:sym typeface="Arial Bold"/>
              </a:rPr>
              <a:t>d</a:t>
            </a:r>
            <a:r>
              <a:rPr sz="2184"/>
              <a:t>. Write the first six composite numbers.</a:t>
            </a:r>
            <a:endParaRPr sz="2184"/>
          </a:p>
          <a:p>
            <a:pPr lvl="0" marL="0" indent="0" defTabSz="832104">
              <a:tabLst>
                <a:tab pos="406400" algn="l"/>
                <a:tab pos="1244600" algn="l"/>
                <a:tab pos="1397000" algn="l"/>
              </a:tabLst>
              <a:defRPr sz="1800"/>
            </a:pPr>
            <a:endParaRPr sz="1820"/>
          </a:p>
        </p:txBody>
      </p:sp>
      <p:pic>
        <p:nvPicPr>
          <p:cNvPr id="42" name="image.png"/>
          <p:cNvPicPr/>
          <p:nvPr/>
        </p:nvPicPr>
        <p:blipFill>
          <a:blip r:embed="rId2">
            <a:extLst/>
          </a:blip>
          <a:stretch>
            <a:fillRect/>
          </a:stretch>
        </p:blipFill>
        <p:spPr>
          <a:xfrm>
            <a:off x="434950" y="1282700"/>
            <a:ext cx="8350275" cy="30670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1">
                                            <p:txEl>
                                              <p:pRg st="5" end="5"/>
                                            </p:txEl>
                                          </p:spTgt>
                                        </p:tgtEl>
                                        <p:attrNameLst>
                                          <p:attrName>style.visibility</p:attrName>
                                        </p:attrNameLst>
                                      </p:cBhvr>
                                      <p:to>
                                        <p:strVal val="visible"/>
                                      </p:to>
                                    </p:set>
                                    <p:anim calcmode="lin" valueType="num">
                                      <p:cBhvr>
                                        <p:cTn id="7" dur="10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8" dur="1000" fill="hold"/>
                                        <p:tgtEl>
                                          <p:spTgt spid="4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1" grpId="1"/>
    </p:bldLst>
  </p:timing>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4000">
                <a:solidFill>
                  <a:srgbClr val="00ADEE"/>
                </a:solidFill>
              </a:defRPr>
            </a:lvl1pPr>
          </a:lstStyle>
          <a:p>
            <a:pPr lvl="0">
              <a:defRPr sz="1800">
                <a:solidFill>
                  <a:srgbClr val="000000"/>
                </a:solidFill>
              </a:defRPr>
            </a:pPr>
            <a:r>
              <a:rPr sz="4000">
                <a:solidFill>
                  <a:srgbClr val="00ADEE"/>
                </a:solidFill>
              </a:rPr>
              <a:t>More on Generalizing from the Generic Particular</a:t>
            </a:r>
          </a:p>
        </p:txBody>
      </p:sp>
    </p:spTree>
  </p:cSld>
  <p:clrMapOvr>
    <a:masterClrMapping/>
  </p:clrMapOvr>
  <p:transition spd="med" advClick="1"/>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900">
                <a:solidFill>
                  <a:srgbClr val="FFFFFF"/>
                </a:solidFill>
              </a:defRPr>
            </a:lvl1pPr>
          </a:lstStyle>
          <a:p>
            <a:pPr lvl="0">
              <a:defRPr sz="1800">
                <a:solidFill>
                  <a:srgbClr val="000000"/>
                </a:solidFill>
              </a:defRPr>
            </a:pPr>
            <a:r>
              <a:rPr sz="2900">
                <a:solidFill>
                  <a:srgbClr val="FFFFFF"/>
                </a:solidFill>
              </a:rPr>
              <a:t>More on Generalizing from the Generic Particular</a:t>
            </a:r>
          </a:p>
        </p:txBody>
      </p:sp>
      <p:sp>
        <p:nvSpPr>
          <p:cNvPr id="277" name="Shape 27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Some people like to think of the method of generalizing from the generic particular as a challenge process.</a:t>
            </a:r>
            <a:endParaRPr sz="2400"/>
          </a:p>
          <a:p>
            <a:pPr lvl="0" marL="0" indent="0">
              <a:defRPr sz="1800"/>
            </a:pPr>
            <a:endParaRPr sz="2400"/>
          </a:p>
          <a:p>
            <a:pPr lvl="0" marL="0" indent="0">
              <a:defRPr sz="1800"/>
            </a:pPr>
            <a:r>
              <a:rPr sz="2400"/>
              <a:t>If you claim a property holds for all elements in a domain, then someone can challenge your claim by picking any element in the domain whatsoever and asking you to prove that that element satisfies the property.</a:t>
            </a:r>
            <a:endParaRPr sz="2400"/>
          </a:p>
          <a:p>
            <a:pPr lvl="0" marL="0" indent="0">
              <a:defRPr sz="1800"/>
            </a:pPr>
            <a:endParaRPr sz="2400"/>
          </a:p>
          <a:p>
            <a:pPr lvl="0" marL="0" indent="0">
              <a:defRPr sz="1800"/>
            </a:pPr>
            <a:r>
              <a:rPr sz="2400"/>
              <a:t>To prove your claim, you must be able to meet all such challenges. That is, you must have a way to convince the challenger that the property is true for an </a:t>
            </a:r>
            <a:r>
              <a:rPr i="1" sz="2400"/>
              <a:t>arbitrarily chosen </a:t>
            </a:r>
            <a:r>
              <a:rPr sz="2400"/>
              <a:t>element in the domain.</a:t>
            </a:r>
          </a:p>
        </p:txBody>
      </p:sp>
    </p:spTree>
  </p:cSld>
  <p:clrMapOvr>
    <a:masterClrMapping/>
  </p:clrMapOvr>
  <p:transition spd="med" advClick="1"/>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Shape 27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900">
                <a:solidFill>
                  <a:srgbClr val="FFFFFF"/>
                </a:solidFill>
              </a:defRPr>
            </a:lvl1pPr>
          </a:lstStyle>
          <a:p>
            <a:pPr lvl="0">
              <a:defRPr sz="1800">
                <a:solidFill>
                  <a:srgbClr val="000000"/>
                </a:solidFill>
              </a:defRPr>
            </a:pPr>
            <a:r>
              <a:rPr sz="2900">
                <a:solidFill>
                  <a:srgbClr val="FFFFFF"/>
                </a:solidFill>
              </a:rPr>
              <a:t>More on Generalizing from the Generic Particular</a:t>
            </a:r>
          </a:p>
        </p:txBody>
      </p:sp>
      <p:sp>
        <p:nvSpPr>
          <p:cNvPr id="280" name="Shape 28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For example, suppose “A” claims that every integer is a rational number. “B” challenges this claim by asking “A” to prove it for </a:t>
            </a:r>
            <a:r>
              <a:rPr i="1" sz="2400"/>
              <a:t>n</a:t>
            </a:r>
            <a:r>
              <a:rPr sz="2400"/>
              <a:t> = 7. </a:t>
            </a:r>
            <a:endParaRPr sz="2400"/>
          </a:p>
          <a:p>
            <a:pPr lvl="0" marL="0" indent="0">
              <a:defRPr sz="1800"/>
            </a:pPr>
            <a:endParaRPr sz="800"/>
          </a:p>
          <a:p>
            <a:pPr lvl="0" marL="0" indent="0">
              <a:defRPr sz="1800"/>
            </a:pPr>
            <a:r>
              <a:rPr sz="2400"/>
              <a:t>“A” observes that</a:t>
            </a:r>
            <a:endParaRPr sz="2400"/>
          </a:p>
          <a:p>
            <a:pPr lvl="0" marL="0" indent="0">
              <a:defRPr sz="1800"/>
            </a:pPr>
            <a:endParaRPr sz="2400"/>
          </a:p>
          <a:p>
            <a:pPr lvl="0" marL="0" indent="0">
              <a:defRPr sz="1800"/>
            </a:pPr>
            <a:endParaRPr sz="2400"/>
          </a:p>
          <a:p>
            <a:pPr lvl="0" marL="0" indent="0">
              <a:defRPr sz="1800"/>
            </a:pPr>
            <a:endParaRPr sz="800"/>
          </a:p>
          <a:p>
            <a:pPr lvl="0" marL="0" indent="0">
              <a:defRPr sz="1800"/>
            </a:pPr>
            <a:r>
              <a:rPr sz="2400"/>
              <a:t>“B” accepts this explanation but challenges again with        </a:t>
            </a:r>
            <a:r>
              <a:rPr i="1" sz="2400"/>
              <a:t>n</a:t>
            </a:r>
            <a:r>
              <a:rPr sz="2400"/>
              <a:t> = –12. “A” responds that</a:t>
            </a:r>
          </a:p>
        </p:txBody>
      </p:sp>
      <p:pic>
        <p:nvPicPr>
          <p:cNvPr id="281" name="image.png"/>
          <p:cNvPicPr/>
          <p:nvPr/>
        </p:nvPicPr>
        <p:blipFill>
          <a:blip r:embed="rId2">
            <a:extLst/>
          </a:blip>
          <a:stretch>
            <a:fillRect/>
          </a:stretch>
        </p:blipFill>
        <p:spPr>
          <a:xfrm>
            <a:off x="1462087" y="3276600"/>
            <a:ext cx="6615113" cy="776288"/>
          </a:xfrm>
          <a:prstGeom prst="rect">
            <a:avLst/>
          </a:prstGeom>
          <a:ln w="12700">
            <a:miter lim="400000"/>
          </a:ln>
        </p:spPr>
      </p:pic>
      <p:pic>
        <p:nvPicPr>
          <p:cNvPr id="282" name="image.png"/>
          <p:cNvPicPr/>
          <p:nvPr/>
        </p:nvPicPr>
        <p:blipFill>
          <a:blip r:embed="rId3">
            <a:extLst/>
          </a:blip>
          <a:stretch>
            <a:fillRect/>
          </a:stretch>
        </p:blipFill>
        <p:spPr>
          <a:xfrm>
            <a:off x="1276350" y="5359400"/>
            <a:ext cx="6724650" cy="800100"/>
          </a:xfrm>
          <a:prstGeom prst="rect">
            <a:avLst/>
          </a:prstGeom>
          <a:ln w="12700">
            <a:miter lim="400000"/>
          </a:ln>
        </p:spPr>
      </p:pic>
    </p:spTree>
  </p:cSld>
  <p:clrMapOvr>
    <a:masterClrMapping/>
  </p:clrMapOvr>
  <p:transition spd="med" advClick="1"/>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900">
                <a:solidFill>
                  <a:srgbClr val="FFFFFF"/>
                </a:solidFill>
              </a:defRPr>
            </a:lvl1pPr>
          </a:lstStyle>
          <a:p>
            <a:pPr lvl="0">
              <a:defRPr sz="1800">
                <a:solidFill>
                  <a:srgbClr val="000000"/>
                </a:solidFill>
              </a:defRPr>
            </a:pPr>
            <a:r>
              <a:rPr sz="2900">
                <a:solidFill>
                  <a:srgbClr val="FFFFFF"/>
                </a:solidFill>
              </a:rPr>
              <a:t>More on Generalizing from the Generic Particular</a:t>
            </a:r>
          </a:p>
        </p:txBody>
      </p:sp>
      <p:sp>
        <p:nvSpPr>
          <p:cNvPr id="285" name="Shape 28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Next “B” tries to trip up “A” by challenging with </a:t>
            </a:r>
            <a:r>
              <a:rPr i="1" sz="2400"/>
              <a:t>n </a:t>
            </a:r>
            <a:r>
              <a:rPr sz="2400"/>
              <a:t>= 0, but “A” answers that</a:t>
            </a:r>
            <a:endParaRPr sz="2400"/>
          </a:p>
          <a:p>
            <a:pPr lvl="0" marL="0" indent="0">
              <a:defRPr sz="1800"/>
            </a:pPr>
            <a:endParaRPr sz="2400"/>
          </a:p>
          <a:p>
            <a:pPr lvl="0" marL="0" indent="0">
              <a:defRPr sz="1800"/>
            </a:pPr>
            <a:endParaRPr sz="2400"/>
          </a:p>
          <a:p>
            <a:pPr lvl="0" marL="0" indent="0">
              <a:defRPr sz="1800"/>
            </a:pPr>
            <a:r>
              <a:rPr sz="2400"/>
              <a:t>As you can see, “A” is able to respond effectively to all “B”s challenges because “A” has a general procedure for putting integers into the form of rational numbers: “A” just divides whatever integer “B” gives by 1.</a:t>
            </a:r>
            <a:endParaRPr sz="2400"/>
          </a:p>
          <a:p>
            <a:pPr lvl="0" marL="0" indent="0">
              <a:defRPr sz="1800"/>
            </a:pPr>
            <a:endParaRPr sz="2400"/>
          </a:p>
          <a:p>
            <a:pPr lvl="0" marL="0" indent="0">
              <a:defRPr sz="1800"/>
            </a:pPr>
            <a:r>
              <a:rPr sz="2400"/>
              <a:t>That is, no matter what integer </a:t>
            </a:r>
            <a:r>
              <a:rPr i="1" sz="2400"/>
              <a:t>n</a:t>
            </a:r>
            <a:r>
              <a:rPr sz="2400"/>
              <a:t> “B” gives “A”, “A” writes</a:t>
            </a:r>
          </a:p>
        </p:txBody>
      </p:sp>
      <p:pic>
        <p:nvPicPr>
          <p:cNvPr id="286" name="image.png"/>
          <p:cNvPicPr/>
          <p:nvPr/>
        </p:nvPicPr>
        <p:blipFill>
          <a:blip r:embed="rId2">
            <a:extLst/>
          </a:blip>
          <a:stretch>
            <a:fillRect/>
          </a:stretch>
        </p:blipFill>
        <p:spPr>
          <a:xfrm>
            <a:off x="1243012" y="2333625"/>
            <a:ext cx="6657976" cy="790575"/>
          </a:xfrm>
          <a:prstGeom prst="rect">
            <a:avLst/>
          </a:prstGeom>
          <a:ln w="12700">
            <a:miter lim="400000"/>
          </a:ln>
        </p:spPr>
      </p:pic>
      <p:pic>
        <p:nvPicPr>
          <p:cNvPr id="287" name="image.png"/>
          <p:cNvPicPr/>
          <p:nvPr/>
        </p:nvPicPr>
        <p:blipFill>
          <a:blip r:embed="rId3">
            <a:extLst/>
          </a:blip>
          <a:stretch>
            <a:fillRect/>
          </a:stretch>
        </p:blipFill>
        <p:spPr>
          <a:xfrm>
            <a:off x="1190625" y="5624512"/>
            <a:ext cx="6762750" cy="762001"/>
          </a:xfrm>
          <a:prstGeom prst="rect">
            <a:avLst/>
          </a:prstGeom>
          <a:ln w="12700">
            <a:miter lim="400000"/>
          </a:ln>
        </p:spPr>
      </p:pic>
    </p:spTree>
  </p:cSld>
  <p:clrMapOvr>
    <a:masterClrMapping/>
  </p:clrMapOvr>
  <p:transition spd="med" advClick="1"/>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900">
                <a:solidFill>
                  <a:srgbClr val="FFFFFF"/>
                </a:solidFill>
              </a:defRPr>
            </a:lvl1pPr>
          </a:lstStyle>
          <a:p>
            <a:pPr lvl="0">
              <a:defRPr sz="1800">
                <a:solidFill>
                  <a:srgbClr val="000000"/>
                </a:solidFill>
              </a:defRPr>
            </a:pPr>
            <a:r>
              <a:rPr sz="2900">
                <a:solidFill>
                  <a:srgbClr val="FFFFFF"/>
                </a:solidFill>
              </a:rPr>
              <a:t>More on Generalizing from the Generic Particular</a:t>
            </a:r>
          </a:p>
        </p:txBody>
      </p:sp>
      <p:sp>
        <p:nvSpPr>
          <p:cNvPr id="290" name="Shape 29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lstStyle>
          <a:p>
            <a:pPr lvl="0">
              <a:defRPr sz="1800"/>
            </a:pPr>
            <a:r>
              <a:rPr sz="2400"/>
              <a:t>This discussion proves the following theorem.</a:t>
            </a:r>
          </a:p>
        </p:txBody>
      </p:sp>
      <p:pic>
        <p:nvPicPr>
          <p:cNvPr id="291" name="image.png"/>
          <p:cNvPicPr/>
          <p:nvPr/>
        </p:nvPicPr>
        <p:blipFill>
          <a:blip r:embed="rId2">
            <a:extLst/>
          </a:blip>
          <a:stretch>
            <a:fillRect/>
          </a:stretch>
        </p:blipFill>
        <p:spPr>
          <a:xfrm>
            <a:off x="434975" y="2117725"/>
            <a:ext cx="8274050" cy="930275"/>
          </a:xfrm>
          <a:prstGeom prst="rect">
            <a:avLst/>
          </a:prstGeom>
          <a:ln w="12700">
            <a:miter lim="400000"/>
          </a:ln>
        </p:spPr>
      </p:pic>
    </p:spTree>
  </p:cSld>
  <p:clrMapOvr>
    <a:masterClrMapping/>
  </p:clrMapOvr>
  <p:transition spd="med" advClick="1"/>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4000">
                <a:solidFill>
                  <a:srgbClr val="00ADEE"/>
                </a:solidFill>
              </a:defRPr>
            </a:lvl1pPr>
          </a:lstStyle>
          <a:p>
            <a:pPr lvl="0">
              <a:defRPr sz="1800">
                <a:solidFill>
                  <a:srgbClr val="000000"/>
                </a:solidFill>
              </a:defRPr>
            </a:pPr>
            <a:r>
              <a:rPr sz="4000">
                <a:solidFill>
                  <a:srgbClr val="00ADEE"/>
                </a:solidFill>
              </a:rPr>
              <a:t>Proving Properties of Rational Numbers</a:t>
            </a:r>
          </a:p>
        </p:txBody>
      </p:sp>
    </p:spTree>
  </p:cSld>
  <p:clrMapOvr>
    <a:masterClrMapping/>
  </p:clrMapOvr>
  <p:transition spd="med" advClick="1"/>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Shape 29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t>Prove that the sum of any two rational numbers is rational.</a:t>
            </a:r>
            <a:endParaRPr sz="2400"/>
          </a:p>
          <a:p>
            <a:pPr lvl="0" marL="0" indent="0">
              <a:tabLst>
                <a:tab pos="1371600" algn="l"/>
                <a:tab pos="1536700" algn="l"/>
              </a:tabLst>
              <a:defRPr sz="1800"/>
            </a:pPr>
            <a:endParaRPr sz="2400"/>
          </a:p>
          <a:p>
            <a:pPr lvl="0" marL="0" indent="0">
              <a:tabLst>
                <a:tab pos="1371600" algn="l"/>
                <a:tab pos="1536700" algn="l"/>
              </a:tabLst>
              <a:defRPr sz="1800"/>
            </a:pPr>
            <a:r>
              <a:rPr sz="2400">
                <a:solidFill>
                  <a:srgbClr val="00ADEE"/>
                </a:solidFill>
              </a:rPr>
              <a:t>Solution:</a:t>
            </a:r>
            <a:br>
              <a:rPr sz="2400">
                <a:solidFill>
                  <a:srgbClr val="00ADEE"/>
                </a:solidFill>
              </a:rPr>
            </a:br>
            <a:r>
              <a:rPr sz="2400"/>
              <a:t>Begin by mentally or explicitly rewriting the statement to be proved in the form “</a:t>
            </a:r>
            <a:r>
              <a:rPr sz="2400">
                <a:latin typeface="Symbol"/>
                <a:ea typeface="Symbol"/>
                <a:cs typeface="Symbol"/>
                <a:sym typeface="Symbol"/>
              </a:rPr>
              <a:t>∀</a:t>
            </a:r>
            <a:r>
              <a:rPr sz="2400"/>
              <a:t>______, if ______ then ______.”</a:t>
            </a:r>
            <a:endParaRPr sz="2400"/>
          </a:p>
          <a:p>
            <a:pPr lvl="0" marL="0" indent="0">
              <a:tabLst>
                <a:tab pos="1371600" algn="l"/>
                <a:tab pos="1536700" algn="l"/>
              </a:tabLst>
              <a:defRPr sz="1800"/>
            </a:pPr>
            <a:endParaRPr sz="2400">
              <a:latin typeface="Arial Bold"/>
              <a:ea typeface="Arial Bold"/>
              <a:cs typeface="Arial Bold"/>
              <a:sym typeface="Arial Bold"/>
            </a:endParaRPr>
          </a:p>
          <a:p>
            <a:pPr lvl="0" marL="0" indent="0">
              <a:tabLst>
                <a:tab pos="1371600" algn="l"/>
                <a:tab pos="1536700" algn="l"/>
              </a:tabLst>
              <a:defRPr sz="1800"/>
            </a:pPr>
            <a:r>
              <a:rPr sz="2400">
                <a:latin typeface="Arial Bold"/>
                <a:ea typeface="Arial Bold"/>
                <a:cs typeface="Arial Bold"/>
                <a:sym typeface="Arial Bold"/>
              </a:rPr>
              <a:t>Formal Restatement:</a:t>
            </a:r>
            <a:r>
              <a:rPr sz="2400">
                <a:solidFill>
                  <a:srgbClr val="00ADEE"/>
                </a:solidFill>
                <a:latin typeface="Arial Bold"/>
                <a:ea typeface="Arial Bold"/>
                <a:cs typeface="Arial Bold"/>
                <a:sym typeface="Arial Bold"/>
              </a:rPr>
              <a:t> </a:t>
            </a:r>
            <a:r>
              <a:rPr sz="2400">
                <a:latin typeface="Symbol"/>
                <a:ea typeface="Symbol"/>
                <a:cs typeface="Symbol"/>
                <a:sym typeface="Symbol"/>
              </a:rPr>
              <a:t>∀</a:t>
            </a:r>
            <a:r>
              <a:rPr sz="2400"/>
              <a:t> real numbers </a:t>
            </a:r>
            <a:r>
              <a:rPr i="1" sz="2400"/>
              <a:t>r</a:t>
            </a:r>
            <a:r>
              <a:rPr sz="2400"/>
              <a:t> and </a:t>
            </a:r>
            <a:r>
              <a:rPr i="1" sz="2400"/>
              <a:t>s</a:t>
            </a:r>
            <a:r>
              <a:rPr sz="2400"/>
              <a:t>, if </a:t>
            </a:r>
            <a:r>
              <a:rPr i="1" sz="2400"/>
              <a:t>r</a:t>
            </a:r>
            <a:r>
              <a:rPr sz="2400"/>
              <a:t> and </a:t>
            </a:r>
            <a:r>
              <a:rPr i="1" sz="2400"/>
              <a:t>s</a:t>
            </a:r>
            <a:br>
              <a:rPr i="1" sz="2400"/>
            </a:br>
            <a:r>
              <a:rPr sz="2400"/>
              <a:t>                                     are rational then</a:t>
            </a:r>
            <a:r>
              <a:rPr i="1" sz="2400"/>
              <a:t> r </a:t>
            </a:r>
            <a:r>
              <a:rPr sz="2400"/>
              <a:t>+ </a:t>
            </a:r>
            <a:r>
              <a:rPr i="1" sz="2400"/>
              <a:t>s </a:t>
            </a:r>
            <a:r>
              <a:rPr sz="2400"/>
              <a:t>is rational. </a:t>
            </a:r>
            <a:endParaRPr sz="2400"/>
          </a:p>
          <a:p>
            <a:pPr lvl="0" marL="0" indent="0">
              <a:tabLst>
                <a:tab pos="1371600" algn="l"/>
                <a:tab pos="1536700" algn="l"/>
              </a:tabLst>
              <a:defRPr sz="1800"/>
            </a:pPr>
            <a:endParaRPr sz="800"/>
          </a:p>
          <a:p>
            <a:pPr lvl="0" marL="0" indent="0">
              <a:tabLst>
                <a:tab pos="1371600" algn="l"/>
                <a:tab pos="1536700" algn="l"/>
              </a:tabLst>
              <a:defRPr sz="1800"/>
            </a:pPr>
            <a:r>
              <a:rPr sz="2400"/>
              <a:t>Next ask yourself, “Where am I starting from?” or “What am I supposing?” The answer gives you the starting point, or first sentence, of the proof.</a:t>
            </a:r>
          </a:p>
        </p:txBody>
      </p:sp>
      <p:sp>
        <p:nvSpPr>
          <p:cNvPr id="296" name="Shape 296"/>
          <p:cNvSpPr/>
          <p:nvPr/>
        </p:nvSpPr>
        <p:spPr>
          <a:xfrm>
            <a:off x="317500" y="500677"/>
            <a:ext cx="8229600" cy="54804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3200">
                <a:solidFill>
                  <a:srgbClr val="FFFFFF"/>
                </a:solidFill>
              </a:rPr>
              <a:t>Example 2 –</a:t>
            </a:r>
            <a:r>
              <a:rPr i="1" sz="3200">
                <a:solidFill>
                  <a:srgbClr val="FFFFFF"/>
                </a:solidFill>
              </a:rPr>
              <a:t> A Sum of Rationals Is Rational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95">
                                            <p:txEl>
                                              <p:pRg st="2" end="2"/>
                                            </p:txEl>
                                          </p:spTgt>
                                        </p:tgtEl>
                                        <p:attrNameLst>
                                          <p:attrName>style.visibility</p:attrName>
                                        </p:attrNameLst>
                                      </p:cBhvr>
                                      <p:to>
                                        <p:strVal val="visible"/>
                                      </p:to>
                                    </p:set>
                                    <p:anim calcmode="lin" valueType="num">
                                      <p:cBhvr>
                                        <p:cTn id="7" dur="1000" fill="hold"/>
                                        <p:tgtEl>
                                          <p:spTgt spid="295">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29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295">
                                            <p:txEl>
                                              <p:pRg st="3" end="3"/>
                                            </p:txEl>
                                          </p:spTgt>
                                        </p:tgtEl>
                                        <p:attrNameLst>
                                          <p:attrName>style.visibility</p:attrName>
                                        </p:attrNameLst>
                                      </p:cBhvr>
                                      <p:to>
                                        <p:strVal val="visible"/>
                                      </p:to>
                                    </p:set>
                                    <p:anim calcmode="lin" valueType="num">
                                      <p:cBhvr>
                                        <p:cTn id="12" dur="1000" fill="hold"/>
                                        <p:tgtEl>
                                          <p:spTgt spid="295">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2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295">
                                            <p:txEl>
                                              <p:pRg st="4" end="4"/>
                                            </p:txEl>
                                          </p:spTgt>
                                        </p:tgtEl>
                                        <p:attrNameLst>
                                          <p:attrName>style.visibility</p:attrName>
                                        </p:attrNameLst>
                                      </p:cBhvr>
                                      <p:to>
                                        <p:strVal val="visible"/>
                                      </p:to>
                                    </p:set>
                                    <p:anim calcmode="lin" valueType="num">
                                      <p:cBhvr>
                                        <p:cTn id="18" dur="1000" fill="hold"/>
                                        <p:tgtEl>
                                          <p:spTgt spid="29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95">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1" fill="hold">
                                  <p:stCondLst>
                                    <p:cond delay="0"/>
                                  </p:stCondLst>
                                  <p:iterate type="el" backwards="0">
                                    <p:tmAbs val="0"/>
                                  </p:iterate>
                                  <p:childTnLst>
                                    <p:set>
                                      <p:cBhvr>
                                        <p:cTn id="22" fill="hold"/>
                                        <p:tgtEl>
                                          <p:spTgt spid="295">
                                            <p:txEl>
                                              <p:pRg st="5" end="5"/>
                                            </p:txEl>
                                          </p:spTgt>
                                        </p:tgtEl>
                                        <p:attrNameLst>
                                          <p:attrName>style.visibility</p:attrName>
                                        </p:attrNameLst>
                                      </p:cBhvr>
                                      <p:to>
                                        <p:strVal val="visible"/>
                                      </p:to>
                                    </p:set>
                                    <p:anim calcmode="lin" valueType="num">
                                      <p:cBhvr>
                                        <p:cTn id="23" dur="1000" fill="hold"/>
                                        <p:tgtEl>
                                          <p:spTgt spid="295">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295">
                                            <p:txEl>
                                              <p:pRg st="6" end="6"/>
                                            </p:txEl>
                                          </p:spTgt>
                                        </p:tgtEl>
                                        <p:attrNameLst>
                                          <p:attrName>style.visibility</p:attrName>
                                        </p:attrNameLst>
                                      </p:cBhvr>
                                      <p:to>
                                        <p:strVal val="visible"/>
                                      </p:to>
                                    </p:set>
                                    <p:anim calcmode="lin" valueType="num">
                                      <p:cBhvr>
                                        <p:cTn id="29" dur="1000" fill="hold"/>
                                        <p:tgtEl>
                                          <p:spTgt spid="29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5" grpId="1"/>
    </p:bldLst>
  </p:timing>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2 – </a:t>
            </a:r>
            <a:r>
              <a:rPr i="1" sz="4000">
                <a:solidFill>
                  <a:srgbClr val="FFFFFF"/>
                </a:solidFill>
              </a:rPr>
              <a:t>Solution</a:t>
            </a:r>
          </a:p>
        </p:txBody>
      </p:sp>
      <p:sp>
        <p:nvSpPr>
          <p:cNvPr id="299" name="Shape 299"/>
          <p:cNvSpPr/>
          <p:nvPr>
            <p:ph type="body" idx="4294967295"/>
          </p:nvPr>
        </p:nvSpPr>
        <p:spPr>
          <a:xfrm>
            <a:off x="457200" y="1462087"/>
            <a:ext cx="83820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latin typeface="Arial Bold"/>
                <a:ea typeface="Arial Bold"/>
                <a:cs typeface="Arial Bold"/>
                <a:sym typeface="Arial Bold"/>
              </a:rPr>
              <a:t>Starting Point:</a:t>
            </a:r>
            <a:r>
              <a:rPr b="1" i="1" sz="2400"/>
              <a:t> </a:t>
            </a:r>
            <a:r>
              <a:rPr sz="2400"/>
              <a:t>Suppose </a:t>
            </a:r>
            <a:r>
              <a:rPr i="1" sz="2400"/>
              <a:t>r</a:t>
            </a:r>
            <a:r>
              <a:rPr sz="2400"/>
              <a:t> and </a:t>
            </a:r>
            <a:r>
              <a:rPr i="1" sz="2400"/>
              <a:t>s </a:t>
            </a:r>
            <a:r>
              <a:rPr sz="2400"/>
              <a:t>are particular but arbitrarily</a:t>
            </a:r>
            <a:br>
              <a:rPr sz="2400"/>
            </a:br>
            <a:r>
              <a:rPr sz="2400"/>
              <a:t>                          chosen real numbers such that</a:t>
            </a:r>
            <a:r>
              <a:rPr i="1" sz="2400"/>
              <a:t> r </a:t>
            </a:r>
            <a:r>
              <a:rPr sz="2400"/>
              <a:t>and </a:t>
            </a:r>
            <a:r>
              <a:rPr i="1" sz="2400"/>
              <a:t>s</a:t>
            </a:r>
            <a:r>
              <a:rPr sz="2400"/>
              <a:t> are</a:t>
            </a:r>
            <a:br>
              <a:rPr sz="2400"/>
            </a:br>
            <a:r>
              <a:rPr sz="2400"/>
              <a:t>                          rational; or, more simply, Suppose </a:t>
            </a:r>
            <a:r>
              <a:rPr i="1" sz="2400"/>
              <a:t>r </a:t>
            </a:r>
            <a:r>
              <a:rPr sz="2400"/>
              <a:t>and </a:t>
            </a:r>
            <a:r>
              <a:rPr i="1" sz="2400"/>
              <a:t>s</a:t>
            </a:r>
            <a:br>
              <a:rPr i="1" sz="2400"/>
            </a:br>
            <a:r>
              <a:rPr sz="2400"/>
              <a:t>                          are rational numbers. </a:t>
            </a:r>
            <a:endParaRPr sz="2400"/>
          </a:p>
          <a:p>
            <a:pPr lvl="0" marL="0" indent="0">
              <a:tabLst>
                <a:tab pos="1371600" algn="l"/>
                <a:tab pos="1536700" algn="l"/>
              </a:tabLst>
              <a:defRPr sz="1800"/>
            </a:pPr>
            <a:endParaRPr sz="800"/>
          </a:p>
          <a:p>
            <a:pPr lvl="0" marL="0" indent="0">
              <a:tabLst>
                <a:tab pos="1371600" algn="l"/>
                <a:tab pos="1536700" algn="l"/>
              </a:tabLst>
              <a:defRPr sz="1800"/>
            </a:pPr>
            <a:r>
              <a:rPr sz="2400"/>
              <a:t>Then ask yourself, “What must I show to complete the proof?”</a:t>
            </a:r>
            <a:endParaRPr sz="2400"/>
          </a:p>
          <a:p>
            <a:pPr lvl="0" marL="0" indent="0">
              <a:tabLst>
                <a:tab pos="1371600" algn="l"/>
                <a:tab pos="1536700" algn="l"/>
              </a:tabLst>
              <a:defRPr sz="1800"/>
            </a:pPr>
            <a:endParaRPr sz="2400"/>
          </a:p>
          <a:p>
            <a:pPr lvl="0" marL="0" indent="0">
              <a:tabLst>
                <a:tab pos="1371600" algn="l"/>
                <a:tab pos="1536700" algn="l"/>
              </a:tabLst>
              <a:defRPr sz="1800"/>
            </a:pPr>
            <a:r>
              <a:rPr sz="2400">
                <a:latin typeface="Arial Bold"/>
                <a:ea typeface="Arial Bold"/>
                <a:cs typeface="Arial Bold"/>
                <a:sym typeface="Arial Bold"/>
              </a:rPr>
              <a:t>To Show:</a:t>
            </a:r>
            <a:r>
              <a:rPr b="1" i="1" sz="2400"/>
              <a:t> </a:t>
            </a:r>
            <a:r>
              <a:rPr i="1" sz="2400"/>
              <a:t>r</a:t>
            </a:r>
            <a:r>
              <a:rPr sz="2400"/>
              <a:t> + </a:t>
            </a:r>
            <a:r>
              <a:rPr i="1" sz="2400"/>
              <a:t>s</a:t>
            </a:r>
            <a:r>
              <a:rPr sz="2400"/>
              <a:t> is rational.</a:t>
            </a:r>
            <a:br>
              <a:rPr sz="2400"/>
            </a:br>
            <a:br>
              <a:rPr sz="2400"/>
            </a:br>
            <a:r>
              <a:rPr sz="2400"/>
              <a:t>Finally ask, “How do I get from the starting point to the conclusion?” or “Why must </a:t>
            </a:r>
            <a:r>
              <a:rPr i="1" sz="2400"/>
              <a:t>r</a:t>
            </a:r>
            <a:r>
              <a:rPr sz="2400"/>
              <a:t> + </a:t>
            </a:r>
            <a:r>
              <a:rPr i="1" sz="2400"/>
              <a:t>s</a:t>
            </a:r>
            <a:r>
              <a:rPr sz="2400"/>
              <a:t> be rational if both </a:t>
            </a:r>
            <a:r>
              <a:rPr i="1" sz="2400"/>
              <a:t>r</a:t>
            </a:r>
            <a:r>
              <a:rPr sz="2400"/>
              <a:t> and </a:t>
            </a:r>
            <a:r>
              <a:rPr i="1" sz="2400"/>
              <a:t>s </a:t>
            </a:r>
            <a:r>
              <a:rPr sz="2400"/>
              <a:t>are rational?” The answer depends in an essential way on the definition of rational.</a:t>
            </a:r>
          </a:p>
        </p:txBody>
      </p:sp>
      <p:sp>
        <p:nvSpPr>
          <p:cNvPr id="300" name="Shape 300"/>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99">
                                            <p:txEl>
                                              <p:pRg st="2" end="2"/>
                                            </p:txEl>
                                          </p:spTgt>
                                        </p:tgtEl>
                                        <p:attrNameLst>
                                          <p:attrName>style.visibility</p:attrName>
                                        </p:attrNameLst>
                                      </p:cBhvr>
                                      <p:to>
                                        <p:strVal val="visible"/>
                                      </p:to>
                                    </p:set>
                                    <p:anim calcmode="lin" valueType="num">
                                      <p:cBhvr>
                                        <p:cTn id="7" dur="1000" fill="hold"/>
                                        <p:tgtEl>
                                          <p:spTgt spid="299">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299">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299">
                                            <p:txEl>
                                              <p:pRg st="3" end="3"/>
                                            </p:txEl>
                                          </p:spTgt>
                                        </p:tgtEl>
                                        <p:attrNameLst>
                                          <p:attrName>style.visibility</p:attrName>
                                        </p:attrNameLst>
                                      </p:cBhvr>
                                      <p:to>
                                        <p:strVal val="visible"/>
                                      </p:to>
                                    </p:set>
                                    <p:anim calcmode="lin" valueType="num">
                                      <p:cBhvr>
                                        <p:cTn id="12" dur="1000" fill="hold"/>
                                        <p:tgtEl>
                                          <p:spTgt spid="299">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299">
                                            <p:txEl>
                                              <p:pRg st="4" end="4"/>
                                            </p:txEl>
                                          </p:spTgt>
                                        </p:tgtEl>
                                        <p:attrNameLst>
                                          <p:attrName>style.visibility</p:attrName>
                                        </p:attrNameLst>
                                      </p:cBhvr>
                                      <p:to>
                                        <p:strVal val="visible"/>
                                      </p:to>
                                    </p:set>
                                    <p:anim calcmode="lin" valueType="num">
                                      <p:cBhvr>
                                        <p:cTn id="18" dur="1000" fill="hold"/>
                                        <p:tgtEl>
                                          <p:spTgt spid="29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9" grpId="1"/>
    </p:bldLst>
  </p:timing>
</p:sld>
</file>

<file path=ppt/slides/slide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2 – </a:t>
            </a:r>
            <a:r>
              <a:rPr i="1" sz="4000">
                <a:solidFill>
                  <a:srgbClr val="FFFFFF"/>
                </a:solidFill>
              </a:rPr>
              <a:t>Solution</a:t>
            </a:r>
          </a:p>
        </p:txBody>
      </p:sp>
      <p:sp>
        <p:nvSpPr>
          <p:cNvPr id="303" name="Shape 30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t>Rational numbers are quotients of integers, so to say that   </a:t>
            </a:r>
            <a:r>
              <a:rPr i="1" sz="2400"/>
              <a:t>r</a:t>
            </a:r>
            <a:r>
              <a:rPr sz="2400"/>
              <a:t> and </a:t>
            </a:r>
            <a:r>
              <a:rPr i="1" sz="2400"/>
              <a:t>s</a:t>
            </a:r>
            <a:r>
              <a:rPr sz="2400"/>
              <a:t> are rational means that</a:t>
            </a:r>
            <a:endParaRPr sz="2400"/>
          </a:p>
          <a:p>
            <a:pPr lvl="0" marL="0" indent="0">
              <a:tabLst>
                <a:tab pos="1371600" algn="l"/>
                <a:tab pos="1536700" algn="l"/>
              </a:tabLst>
              <a:defRPr sz="1800"/>
            </a:pPr>
            <a:endParaRPr sz="2400"/>
          </a:p>
          <a:p>
            <a:pPr lvl="0" marL="0" indent="0">
              <a:tabLst>
                <a:tab pos="1371600" algn="l"/>
                <a:tab pos="1536700" algn="l"/>
              </a:tabLst>
              <a:defRPr sz="1800"/>
            </a:pPr>
            <a:endParaRPr sz="2400"/>
          </a:p>
          <a:p>
            <a:pPr lvl="0" marL="0" indent="0">
              <a:tabLst>
                <a:tab pos="1371600" algn="l"/>
                <a:tab pos="1536700" algn="l"/>
              </a:tabLst>
              <a:defRPr sz="1800"/>
            </a:pPr>
            <a:endParaRPr sz="1200"/>
          </a:p>
          <a:p>
            <a:pPr lvl="0" marL="0" indent="0">
              <a:tabLst>
                <a:tab pos="1371600" algn="l"/>
                <a:tab pos="1536700" algn="l"/>
              </a:tabLst>
              <a:defRPr sz="1800"/>
            </a:pPr>
            <a:endParaRPr sz="1200"/>
          </a:p>
          <a:p>
            <a:pPr lvl="0" marL="0" indent="0">
              <a:tabLst>
                <a:tab pos="1371600" algn="l"/>
                <a:tab pos="1536700" algn="l"/>
              </a:tabLst>
              <a:defRPr sz="1800"/>
            </a:pPr>
            <a:r>
              <a:rPr sz="2400"/>
              <a:t>It follows by substitution that</a:t>
            </a:r>
          </a:p>
        </p:txBody>
      </p:sp>
      <p:pic>
        <p:nvPicPr>
          <p:cNvPr id="304" name="image.png"/>
          <p:cNvPicPr/>
          <p:nvPr/>
        </p:nvPicPr>
        <p:blipFill>
          <a:blip r:embed="rId2">
            <a:extLst/>
          </a:blip>
          <a:stretch>
            <a:fillRect/>
          </a:stretch>
        </p:blipFill>
        <p:spPr>
          <a:xfrm>
            <a:off x="1238250" y="2514600"/>
            <a:ext cx="6667500" cy="914400"/>
          </a:xfrm>
          <a:prstGeom prst="rect">
            <a:avLst/>
          </a:prstGeom>
          <a:ln w="12700">
            <a:miter lim="400000"/>
          </a:ln>
        </p:spPr>
      </p:pic>
      <p:pic>
        <p:nvPicPr>
          <p:cNvPr id="305" name="image.png"/>
          <p:cNvPicPr/>
          <p:nvPr/>
        </p:nvPicPr>
        <p:blipFill>
          <a:blip r:embed="rId3">
            <a:extLst/>
          </a:blip>
          <a:stretch>
            <a:fillRect/>
          </a:stretch>
        </p:blipFill>
        <p:spPr>
          <a:xfrm>
            <a:off x="3276600" y="4572000"/>
            <a:ext cx="2038350" cy="790575"/>
          </a:xfrm>
          <a:prstGeom prst="rect">
            <a:avLst/>
          </a:prstGeom>
          <a:ln w="12700">
            <a:miter lim="400000"/>
          </a:ln>
        </p:spPr>
      </p:pic>
      <p:sp>
        <p:nvSpPr>
          <p:cNvPr id="306" name="Shape 306"/>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03"/>
                                        </p:tgtEl>
                                        <p:attrNameLst>
                                          <p:attrName>style.visibility</p:attrName>
                                        </p:attrNameLst>
                                      </p:cBhvr>
                                      <p:to>
                                        <p:strVal val="visible"/>
                                      </p:to>
                                    </p:set>
                                    <p:anim calcmode="lin" valueType="num">
                                      <p:cBhvr>
                                        <p:cTn id="7" dur="1000" fill="hold"/>
                                        <p:tgtEl>
                                          <p:spTgt spid="303"/>
                                        </p:tgtEl>
                                        <p:attrNameLst>
                                          <p:attrName>ppt_x</p:attrName>
                                        </p:attrNameLst>
                                      </p:cBhvr>
                                      <p:tavLst>
                                        <p:tav tm="0">
                                          <p:val>
                                            <p:strVal val="#ppt_x"/>
                                          </p:val>
                                        </p:tav>
                                        <p:tav tm="100000">
                                          <p:val>
                                            <p:strVal val="#ppt_x"/>
                                          </p:val>
                                        </p:tav>
                                      </p:tavLst>
                                    </p:anim>
                                    <p:anim calcmode="lin" valueType="num">
                                      <p:cBhvr>
                                        <p:cTn id="8" dur="1000" fill="hold"/>
                                        <p:tgtEl>
                                          <p:spTgt spid="30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305"/>
                                        </p:tgtEl>
                                        <p:attrNameLst>
                                          <p:attrName>style.visibility</p:attrName>
                                        </p:attrNameLst>
                                      </p:cBhvr>
                                      <p:to>
                                        <p:strVal val="visible"/>
                                      </p:to>
                                    </p:set>
                                    <p:anim calcmode="lin" valueType="num">
                                      <p:cBhvr>
                                        <p:cTn id="12" dur="1000" fill="hold"/>
                                        <p:tgtEl>
                                          <p:spTgt spid="305"/>
                                        </p:tgtEl>
                                        <p:attrNameLst>
                                          <p:attrName>ppt_x</p:attrName>
                                        </p:attrNameLst>
                                      </p:cBhvr>
                                      <p:tavLst>
                                        <p:tav tm="0">
                                          <p:val>
                                            <p:strVal val="#ppt_x"/>
                                          </p:val>
                                        </p:tav>
                                        <p:tav tm="100000">
                                          <p:val>
                                            <p:strVal val="#ppt_x"/>
                                          </p:val>
                                        </p:tav>
                                      </p:tavLst>
                                    </p:anim>
                                    <p:anim calcmode="lin" valueType="num">
                                      <p:cBhvr>
                                        <p:cTn id="13" dur="1000" fill="hold"/>
                                        <p:tgtEl>
                                          <p:spTgt spid="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5" grpId="2"/>
      <p:bldP build="whole" bldLvl="1" animBg="1" rev="0" advAuto="0" spid="303" grpId="1"/>
    </p:bldLst>
  </p:timing>
</p:sld>
</file>

<file path=ppt/slides/slide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Shape 30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2 – </a:t>
            </a:r>
            <a:r>
              <a:rPr i="1" sz="4000">
                <a:solidFill>
                  <a:srgbClr val="FFFFFF"/>
                </a:solidFill>
              </a:rPr>
              <a:t>Solution</a:t>
            </a:r>
          </a:p>
        </p:txBody>
      </p:sp>
      <p:sp>
        <p:nvSpPr>
          <p:cNvPr id="309" name="Shape 30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t>You need to show that </a:t>
            </a:r>
            <a:r>
              <a:rPr i="1" sz="2400"/>
              <a:t>r</a:t>
            </a:r>
            <a:r>
              <a:rPr sz="2400"/>
              <a:t> + </a:t>
            </a:r>
            <a:r>
              <a:rPr i="1" sz="2400"/>
              <a:t>s</a:t>
            </a:r>
            <a:r>
              <a:rPr sz="2400"/>
              <a:t> is rational, which means that    </a:t>
            </a:r>
            <a:r>
              <a:rPr i="1" sz="2400"/>
              <a:t>r</a:t>
            </a:r>
            <a:r>
              <a:rPr sz="2400"/>
              <a:t> + </a:t>
            </a:r>
            <a:r>
              <a:rPr i="1" sz="2400"/>
              <a:t>s</a:t>
            </a:r>
            <a:r>
              <a:rPr sz="2400"/>
              <a:t> can be written as a single fraction or ratio of two integers with a nonzero denominator. </a:t>
            </a:r>
            <a:endParaRPr sz="2400"/>
          </a:p>
          <a:p>
            <a:pPr lvl="0" marL="0" indent="0">
              <a:tabLst>
                <a:tab pos="1371600" algn="l"/>
                <a:tab pos="1536700" algn="l"/>
              </a:tabLst>
              <a:defRPr sz="1800"/>
            </a:pPr>
            <a:endParaRPr sz="2400"/>
          </a:p>
          <a:p>
            <a:pPr lvl="0" marL="0" indent="0">
              <a:tabLst>
                <a:tab pos="1371600" algn="l"/>
                <a:tab pos="1536700" algn="l"/>
              </a:tabLst>
              <a:defRPr sz="1800"/>
            </a:pPr>
            <a:r>
              <a:rPr sz="2400"/>
              <a:t>But the right-hand side of equation (4.2.1) in</a:t>
            </a:r>
          </a:p>
        </p:txBody>
      </p:sp>
      <p:pic>
        <p:nvPicPr>
          <p:cNvPr id="310" name="image.png"/>
          <p:cNvPicPr/>
          <p:nvPr/>
        </p:nvPicPr>
        <p:blipFill>
          <a:blip r:embed="rId2">
            <a:extLst/>
          </a:blip>
          <a:stretch>
            <a:fillRect/>
          </a:stretch>
        </p:blipFill>
        <p:spPr>
          <a:xfrm>
            <a:off x="1417637" y="3748087"/>
            <a:ext cx="6310313" cy="747713"/>
          </a:xfrm>
          <a:prstGeom prst="rect">
            <a:avLst/>
          </a:prstGeom>
          <a:ln w="12700">
            <a:miter lim="400000"/>
          </a:ln>
        </p:spPr>
      </p:pic>
      <p:pic>
        <p:nvPicPr>
          <p:cNvPr id="311" name="image.png"/>
          <p:cNvPicPr/>
          <p:nvPr/>
        </p:nvPicPr>
        <p:blipFill>
          <a:blip r:embed="rId3">
            <a:extLst/>
          </a:blip>
          <a:stretch>
            <a:fillRect/>
          </a:stretch>
        </p:blipFill>
        <p:spPr>
          <a:xfrm>
            <a:off x="2244725" y="4876800"/>
            <a:ext cx="5076825" cy="762000"/>
          </a:xfrm>
          <a:prstGeom prst="rect">
            <a:avLst/>
          </a:prstGeom>
          <a:ln w="12700">
            <a:miter lim="400000"/>
          </a:ln>
        </p:spPr>
      </p:pic>
      <p:sp>
        <p:nvSpPr>
          <p:cNvPr id="312" name="Shape 312"/>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09"/>
                                        </p:tgtEl>
                                        <p:attrNameLst>
                                          <p:attrName>style.visibility</p:attrName>
                                        </p:attrNameLst>
                                      </p:cBhvr>
                                      <p:to>
                                        <p:strVal val="visible"/>
                                      </p:to>
                                    </p:set>
                                    <p:anim calcmode="lin" valueType="num">
                                      <p:cBhvr>
                                        <p:cTn id="7" dur="1000" fill="hold"/>
                                        <p:tgtEl>
                                          <p:spTgt spid="309"/>
                                        </p:tgtEl>
                                        <p:attrNameLst>
                                          <p:attrName>ppt_x</p:attrName>
                                        </p:attrNameLst>
                                      </p:cBhvr>
                                      <p:tavLst>
                                        <p:tav tm="0">
                                          <p:val>
                                            <p:strVal val="#ppt_x"/>
                                          </p:val>
                                        </p:tav>
                                        <p:tav tm="100000">
                                          <p:val>
                                            <p:strVal val="#ppt_x"/>
                                          </p:val>
                                        </p:tav>
                                      </p:tavLst>
                                    </p:anim>
                                    <p:anim calcmode="lin" valueType="num">
                                      <p:cBhvr>
                                        <p:cTn id="8" dur="1000" fill="hold"/>
                                        <p:tgtEl>
                                          <p:spTgt spid="30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310"/>
                                        </p:tgtEl>
                                        <p:attrNameLst>
                                          <p:attrName>style.visibility</p:attrName>
                                        </p:attrNameLst>
                                      </p:cBhvr>
                                      <p:to>
                                        <p:strVal val="visible"/>
                                      </p:to>
                                    </p:set>
                                    <p:anim calcmode="lin" valueType="num">
                                      <p:cBhvr>
                                        <p:cTn id="12" dur="1000" fill="hold"/>
                                        <p:tgtEl>
                                          <p:spTgt spid="310"/>
                                        </p:tgtEl>
                                        <p:attrNameLst>
                                          <p:attrName>ppt_x</p:attrName>
                                        </p:attrNameLst>
                                      </p:cBhvr>
                                      <p:tavLst>
                                        <p:tav tm="0">
                                          <p:val>
                                            <p:strVal val="#ppt_x"/>
                                          </p:val>
                                        </p:tav>
                                        <p:tav tm="100000">
                                          <p:val>
                                            <p:strVal val="#ppt_x"/>
                                          </p:val>
                                        </p:tav>
                                      </p:tavLst>
                                    </p:anim>
                                    <p:anim calcmode="lin" valueType="num">
                                      <p:cBhvr>
                                        <p:cTn id="13" dur="1000" fill="hold"/>
                                        <p:tgtEl>
                                          <p:spTgt spid="3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3" fill="hold">
                                  <p:stCondLst>
                                    <p:cond delay="0"/>
                                  </p:stCondLst>
                                  <p:iterate type="el" backwards="0">
                                    <p:tmAbs val="0"/>
                                  </p:iterate>
                                  <p:childTnLst>
                                    <p:set>
                                      <p:cBhvr>
                                        <p:cTn id="17" fill="hold"/>
                                        <p:tgtEl>
                                          <p:spTgt spid="311"/>
                                        </p:tgtEl>
                                        <p:attrNameLst>
                                          <p:attrName>style.visibility</p:attrName>
                                        </p:attrNameLst>
                                      </p:cBhvr>
                                      <p:to>
                                        <p:strVal val="visible"/>
                                      </p:to>
                                    </p:set>
                                    <p:anim calcmode="lin" valueType="num">
                                      <p:cBhvr>
                                        <p:cTn id="18" dur="1000" fill="hold"/>
                                        <p:tgtEl>
                                          <p:spTgt spid="311"/>
                                        </p:tgtEl>
                                        <p:attrNameLst>
                                          <p:attrName>ppt_x</p:attrName>
                                        </p:attrNameLst>
                                      </p:cBhvr>
                                      <p:tavLst>
                                        <p:tav tm="0">
                                          <p:val>
                                            <p:strVal val="#ppt_x"/>
                                          </p:val>
                                        </p:tav>
                                        <p:tav tm="100000">
                                          <p:val>
                                            <p:strVal val="#ppt_x"/>
                                          </p:val>
                                        </p:tav>
                                      </p:tavLst>
                                    </p:anim>
                                    <p:anim calcmode="lin" valueType="num">
                                      <p:cBhvr>
                                        <p:cTn id="19" dur="1000" fill="hold"/>
                                        <p:tgtEl>
                                          <p:spTgt spid="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1" grpId="3"/>
      <p:bldP build="whole" bldLvl="1" animBg="1" rev="0" advAuto="0" spid="309" grpId="1"/>
      <p:bldP build="whole" bldLvl="1" animBg="1" rev="0" advAuto="0" spid="310"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nvSpPr>
        <p:spPr>
          <a:xfrm>
            <a:off x="1227578" y="3276600"/>
            <a:ext cx="6993643" cy="6463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Proving Existential Statements</a:t>
            </a:r>
          </a:p>
        </p:txBody>
      </p:sp>
    </p:spTree>
  </p:cSld>
  <p:clrMapOvr>
    <a:masterClrMapping/>
  </p:clrMapOvr>
  <p:transition spd="med" advClick="1"/>
</p:sld>
</file>

<file path=ppt/slides/slide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Shape 31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2 – </a:t>
            </a:r>
            <a:r>
              <a:rPr i="1" sz="4000">
                <a:solidFill>
                  <a:srgbClr val="FFFFFF"/>
                </a:solidFill>
              </a:rPr>
              <a:t>Solution</a:t>
            </a:r>
          </a:p>
        </p:txBody>
      </p:sp>
      <p:sp>
        <p:nvSpPr>
          <p:cNvPr id="315" name="Shape 31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t>Is this fraction a ratio of integers? Yes. Because products and sums of integers are integers, </a:t>
            </a:r>
            <a:r>
              <a:rPr i="1" sz="2400"/>
              <a:t>ad</a:t>
            </a:r>
            <a:r>
              <a:rPr sz="2400"/>
              <a:t> + </a:t>
            </a:r>
            <a:r>
              <a:rPr i="1" sz="2400"/>
              <a:t>bc</a:t>
            </a:r>
            <a:r>
              <a:rPr sz="2400"/>
              <a:t> and </a:t>
            </a:r>
            <a:r>
              <a:rPr i="1" sz="2400"/>
              <a:t>bd</a:t>
            </a:r>
            <a:r>
              <a:rPr sz="2400"/>
              <a:t> are both integers. </a:t>
            </a:r>
            <a:endParaRPr sz="2400"/>
          </a:p>
          <a:p>
            <a:pPr lvl="0" marL="0" indent="0">
              <a:tabLst>
                <a:tab pos="1371600" algn="l"/>
                <a:tab pos="1536700" algn="l"/>
              </a:tabLst>
              <a:defRPr sz="1800"/>
            </a:pPr>
            <a:endParaRPr sz="2400"/>
          </a:p>
          <a:p>
            <a:pPr lvl="0" marL="0" indent="0">
              <a:tabLst>
                <a:tab pos="1371600" algn="l"/>
                <a:tab pos="1536700" algn="l"/>
              </a:tabLst>
              <a:defRPr sz="1800"/>
            </a:pPr>
            <a:r>
              <a:rPr sz="2400"/>
              <a:t>Is the denominator </a:t>
            </a:r>
            <a:r>
              <a:rPr i="1" sz="2400"/>
              <a:t>bd</a:t>
            </a:r>
            <a:r>
              <a:rPr sz="2400"/>
              <a:t> </a:t>
            </a:r>
            <a:r>
              <a:rPr sz="2400">
                <a:latin typeface="Symbol"/>
                <a:ea typeface="Symbol"/>
                <a:cs typeface="Symbol"/>
                <a:sym typeface="Symbol"/>
              </a:rPr>
              <a:t>≠</a:t>
            </a:r>
            <a:r>
              <a:rPr sz="2400"/>
              <a:t> 0? Yes, by the zero product property (since </a:t>
            </a:r>
            <a:r>
              <a:rPr i="1" sz="2400"/>
              <a:t>b</a:t>
            </a:r>
            <a:r>
              <a:rPr sz="2400"/>
              <a:t> </a:t>
            </a:r>
            <a:r>
              <a:rPr sz="2400">
                <a:latin typeface="Symbol"/>
                <a:ea typeface="Symbol"/>
                <a:cs typeface="Symbol"/>
                <a:sym typeface="Symbol"/>
              </a:rPr>
              <a:t>≠</a:t>
            </a:r>
            <a:r>
              <a:rPr sz="2400"/>
              <a:t> 0 and </a:t>
            </a:r>
            <a:r>
              <a:rPr i="1" sz="2400"/>
              <a:t>d</a:t>
            </a:r>
            <a:r>
              <a:rPr sz="2400"/>
              <a:t> </a:t>
            </a:r>
            <a:r>
              <a:rPr sz="2400">
                <a:latin typeface="Symbol"/>
                <a:ea typeface="Symbol"/>
                <a:cs typeface="Symbol"/>
                <a:sym typeface="Symbol"/>
              </a:rPr>
              <a:t>≠</a:t>
            </a:r>
            <a:r>
              <a:rPr sz="2400"/>
              <a:t> 0). Thus </a:t>
            </a:r>
            <a:r>
              <a:rPr i="1" sz="2400"/>
              <a:t>r</a:t>
            </a:r>
            <a:r>
              <a:rPr sz="2400"/>
              <a:t> + </a:t>
            </a:r>
            <a:r>
              <a:rPr i="1" sz="2400"/>
              <a:t>s</a:t>
            </a:r>
            <a:r>
              <a:rPr sz="2400"/>
              <a:t> is a rational number.</a:t>
            </a:r>
            <a:endParaRPr sz="2400"/>
          </a:p>
          <a:p>
            <a:pPr lvl="0" marL="0" indent="0">
              <a:tabLst>
                <a:tab pos="1371600" algn="l"/>
                <a:tab pos="1536700" algn="l"/>
              </a:tabLst>
              <a:defRPr sz="1800"/>
            </a:pPr>
            <a:endParaRPr sz="2400"/>
          </a:p>
          <a:p>
            <a:pPr lvl="0" marL="0" indent="0">
              <a:tabLst>
                <a:tab pos="1371600" algn="l"/>
                <a:tab pos="1536700" algn="l"/>
              </a:tabLst>
              <a:defRPr sz="1800"/>
            </a:pPr>
            <a:r>
              <a:rPr sz="2400"/>
              <a:t>This discussion is summarized as follows:</a:t>
            </a:r>
          </a:p>
        </p:txBody>
      </p:sp>
      <p:pic>
        <p:nvPicPr>
          <p:cNvPr id="316" name="image.png"/>
          <p:cNvPicPr/>
          <p:nvPr/>
        </p:nvPicPr>
        <p:blipFill>
          <a:blip r:embed="rId2">
            <a:extLst/>
          </a:blip>
          <a:stretch>
            <a:fillRect/>
          </a:stretch>
        </p:blipFill>
        <p:spPr>
          <a:xfrm>
            <a:off x="438150" y="5334000"/>
            <a:ext cx="8267700" cy="963613"/>
          </a:xfrm>
          <a:prstGeom prst="rect">
            <a:avLst/>
          </a:prstGeom>
          <a:ln w="12700">
            <a:miter lim="400000"/>
          </a:ln>
        </p:spPr>
      </p:pic>
      <p:sp>
        <p:nvSpPr>
          <p:cNvPr id="317" name="Shape 31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15">
                                            <p:txEl>
                                              <p:pRg st="2" end="2"/>
                                            </p:txEl>
                                          </p:spTgt>
                                        </p:tgtEl>
                                        <p:attrNameLst>
                                          <p:attrName>style.visibility</p:attrName>
                                        </p:attrNameLst>
                                      </p:cBhvr>
                                      <p:to>
                                        <p:strVal val="visible"/>
                                      </p:to>
                                    </p:set>
                                    <p:anim calcmode="lin" valueType="num">
                                      <p:cBhvr>
                                        <p:cTn id="7" dur="1000" fill="hold"/>
                                        <p:tgtEl>
                                          <p:spTgt spid="315">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31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15">
                                            <p:txEl>
                                              <p:pRg st="3" end="3"/>
                                            </p:txEl>
                                          </p:spTgt>
                                        </p:tgtEl>
                                        <p:attrNameLst>
                                          <p:attrName>style.visibility</p:attrName>
                                        </p:attrNameLst>
                                      </p:cBhvr>
                                      <p:to>
                                        <p:strVal val="visible"/>
                                      </p:to>
                                    </p:set>
                                    <p:anim calcmode="lin" valueType="num">
                                      <p:cBhvr>
                                        <p:cTn id="12" dur="1000" fill="hold"/>
                                        <p:tgtEl>
                                          <p:spTgt spid="315">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315">
                                            <p:txEl>
                                              <p:pRg st="4" end="4"/>
                                            </p:txEl>
                                          </p:spTgt>
                                        </p:tgtEl>
                                        <p:attrNameLst>
                                          <p:attrName>style.visibility</p:attrName>
                                        </p:attrNameLst>
                                      </p:cBhvr>
                                      <p:to>
                                        <p:strVal val="visible"/>
                                      </p:to>
                                    </p:set>
                                    <p:anim calcmode="lin" valueType="num">
                                      <p:cBhvr>
                                        <p:cTn id="18" dur="1000" fill="hold"/>
                                        <p:tgtEl>
                                          <p:spTgt spid="31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15">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2" fill="hold">
                                  <p:stCondLst>
                                    <p:cond delay="0"/>
                                  </p:stCondLst>
                                  <p:iterate type="el" backwards="0">
                                    <p:tmAbs val="0"/>
                                  </p:iterate>
                                  <p:childTnLst>
                                    <p:set>
                                      <p:cBhvr>
                                        <p:cTn id="22" fill="hold"/>
                                        <p:tgtEl>
                                          <p:spTgt spid="316"/>
                                        </p:tgtEl>
                                        <p:attrNameLst>
                                          <p:attrName>style.visibility</p:attrName>
                                        </p:attrNameLst>
                                      </p:cBhvr>
                                      <p:to>
                                        <p:strVal val="visible"/>
                                      </p:to>
                                    </p:set>
                                    <p:anim calcmode="lin" valueType="num">
                                      <p:cBhvr>
                                        <p:cTn id="23" dur="1000" fill="hold"/>
                                        <p:tgtEl>
                                          <p:spTgt spid="316"/>
                                        </p:tgtEl>
                                        <p:attrNameLst>
                                          <p:attrName>ppt_x</p:attrName>
                                        </p:attrNameLst>
                                      </p:cBhvr>
                                      <p:tavLst>
                                        <p:tav tm="0">
                                          <p:val>
                                            <p:strVal val="#ppt_x"/>
                                          </p:val>
                                        </p:tav>
                                        <p:tav tm="100000">
                                          <p:val>
                                            <p:strVal val="#ppt_x"/>
                                          </p:val>
                                        </p:tav>
                                      </p:tavLst>
                                    </p:anim>
                                    <p:anim calcmode="lin" valueType="num">
                                      <p:cBhvr>
                                        <p:cTn id="24" dur="1000" fill="hold"/>
                                        <p:tgtEl>
                                          <p:spTgt spid="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5" grpId="1"/>
      <p:bldP build="whole" bldLvl="1" animBg="1" rev="0" advAuto="0" spid="316" grpId="2"/>
    </p:bldLst>
  </p:timing>
</p:sld>
</file>

<file path=ppt/slides/slide8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9" name="Shape 31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2 – </a:t>
            </a:r>
            <a:r>
              <a:rPr i="1" sz="4000">
                <a:solidFill>
                  <a:srgbClr val="FFFFFF"/>
                </a:solidFill>
              </a:rPr>
              <a:t>Solution</a:t>
            </a:r>
          </a:p>
        </p:txBody>
      </p:sp>
      <p:sp>
        <p:nvSpPr>
          <p:cNvPr id="320" name="Shape 32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latin typeface="Arial Bold"/>
                <a:ea typeface="Arial Bold"/>
                <a:cs typeface="Arial Bold"/>
                <a:sym typeface="Arial Bold"/>
              </a:rPr>
              <a:t>Proof:</a:t>
            </a:r>
            <a:br>
              <a:rPr sz="2400">
                <a:latin typeface="Arial Bold"/>
                <a:ea typeface="Arial Bold"/>
                <a:cs typeface="Arial Bold"/>
                <a:sym typeface="Arial Bold"/>
              </a:rPr>
            </a:br>
            <a:r>
              <a:rPr sz="2400"/>
              <a:t>Suppose </a:t>
            </a:r>
            <a:r>
              <a:rPr i="1" sz="2400"/>
              <a:t>r</a:t>
            </a:r>
            <a:r>
              <a:rPr sz="2400"/>
              <a:t> and </a:t>
            </a:r>
            <a:r>
              <a:rPr i="1" sz="2400"/>
              <a:t>s</a:t>
            </a:r>
            <a:r>
              <a:rPr sz="2400"/>
              <a:t> are rational numbers. </a:t>
            </a:r>
            <a:r>
              <a:rPr i="1" sz="2400"/>
              <a:t>[We must show that r </a:t>
            </a:r>
            <a:r>
              <a:rPr sz="2400"/>
              <a:t>+</a:t>
            </a:r>
            <a:r>
              <a:rPr i="1" sz="2400"/>
              <a:t> s is rational</a:t>
            </a:r>
            <a:r>
              <a:rPr sz="2400"/>
              <a:t>.</a:t>
            </a:r>
            <a:r>
              <a:rPr i="1" sz="2400"/>
              <a:t>]</a:t>
            </a:r>
            <a:r>
              <a:rPr sz="2400"/>
              <a:t> </a:t>
            </a:r>
            <a:endParaRPr sz="2400"/>
          </a:p>
          <a:p>
            <a:pPr lvl="0" marL="0" indent="0">
              <a:tabLst>
                <a:tab pos="1371600" algn="l"/>
                <a:tab pos="1536700" algn="l"/>
              </a:tabLst>
              <a:defRPr sz="1800"/>
            </a:pPr>
            <a:endParaRPr sz="2400"/>
          </a:p>
          <a:p>
            <a:pPr lvl="0" marL="0" indent="0">
              <a:tabLst>
                <a:tab pos="1371600" algn="l"/>
                <a:tab pos="1536700" algn="l"/>
              </a:tabLst>
              <a:defRPr sz="1800"/>
            </a:pPr>
            <a:r>
              <a:rPr sz="2400"/>
              <a:t>Then, by definition of rational, </a:t>
            </a:r>
            <a:r>
              <a:rPr i="1" sz="2400"/>
              <a:t>r</a:t>
            </a:r>
            <a:r>
              <a:rPr sz="2400"/>
              <a:t> = </a:t>
            </a:r>
            <a:r>
              <a:rPr i="1" sz="2400"/>
              <a:t>a</a:t>
            </a:r>
            <a:r>
              <a:rPr sz="2400"/>
              <a:t>/</a:t>
            </a:r>
            <a:r>
              <a:rPr i="1" sz="2400"/>
              <a:t>b</a:t>
            </a:r>
            <a:r>
              <a:rPr sz="2400"/>
              <a:t> and </a:t>
            </a:r>
            <a:r>
              <a:rPr i="1" sz="2400"/>
              <a:t>s</a:t>
            </a:r>
            <a:r>
              <a:rPr sz="2400"/>
              <a:t> = </a:t>
            </a:r>
            <a:r>
              <a:rPr i="1" sz="2400"/>
              <a:t>c</a:t>
            </a:r>
            <a:r>
              <a:rPr sz="2400"/>
              <a:t>/</a:t>
            </a:r>
            <a:r>
              <a:rPr i="1" sz="2400"/>
              <a:t>d</a:t>
            </a:r>
            <a:r>
              <a:rPr sz="2400"/>
              <a:t> for some integers </a:t>
            </a:r>
            <a:r>
              <a:rPr i="1" sz="2400"/>
              <a:t>a</a:t>
            </a:r>
            <a:r>
              <a:rPr sz="2400"/>
              <a:t>, </a:t>
            </a:r>
            <a:r>
              <a:rPr i="1" sz="2400"/>
              <a:t>b</a:t>
            </a:r>
            <a:r>
              <a:rPr sz="2400"/>
              <a:t>, </a:t>
            </a:r>
            <a:r>
              <a:rPr i="1" sz="2400"/>
              <a:t>c</a:t>
            </a:r>
            <a:r>
              <a:rPr sz="2400"/>
              <a:t>, and </a:t>
            </a:r>
            <a:r>
              <a:rPr i="1" sz="2400"/>
              <a:t>d</a:t>
            </a:r>
            <a:r>
              <a:rPr sz="2400"/>
              <a:t> with </a:t>
            </a:r>
            <a:r>
              <a:rPr i="1" sz="2400"/>
              <a:t>b</a:t>
            </a:r>
            <a:r>
              <a:rPr sz="2400"/>
              <a:t> </a:t>
            </a:r>
            <a:r>
              <a:rPr sz="2400">
                <a:latin typeface="Symbol"/>
                <a:ea typeface="Symbol"/>
                <a:cs typeface="Symbol"/>
                <a:sym typeface="Symbol"/>
              </a:rPr>
              <a:t>≠</a:t>
            </a:r>
            <a:r>
              <a:rPr sz="2400"/>
              <a:t> 0 and </a:t>
            </a:r>
            <a:r>
              <a:rPr i="1" sz="2400"/>
              <a:t>d</a:t>
            </a:r>
            <a:r>
              <a:rPr sz="2400"/>
              <a:t> </a:t>
            </a:r>
            <a:r>
              <a:rPr sz="2400">
                <a:latin typeface="Symbol"/>
                <a:ea typeface="Symbol"/>
                <a:cs typeface="Symbol"/>
                <a:sym typeface="Symbol"/>
              </a:rPr>
              <a:t>≠</a:t>
            </a:r>
            <a:r>
              <a:rPr sz="2400"/>
              <a:t> 0. </a:t>
            </a:r>
            <a:endParaRPr sz="2400"/>
          </a:p>
          <a:p>
            <a:pPr lvl="0" marL="0" indent="0">
              <a:tabLst>
                <a:tab pos="1371600" algn="l"/>
                <a:tab pos="1536700" algn="l"/>
              </a:tabLst>
              <a:defRPr sz="1800"/>
            </a:pPr>
            <a:endParaRPr sz="2400"/>
          </a:p>
          <a:p>
            <a:pPr lvl="0" marL="0" indent="0">
              <a:tabLst>
                <a:tab pos="1371600" algn="l"/>
                <a:tab pos="1536700" algn="l"/>
              </a:tabLst>
              <a:defRPr sz="1800"/>
            </a:pPr>
            <a:r>
              <a:rPr sz="2400"/>
              <a:t>Thus</a:t>
            </a:r>
          </a:p>
        </p:txBody>
      </p:sp>
      <p:pic>
        <p:nvPicPr>
          <p:cNvPr id="321" name="image.png"/>
          <p:cNvPicPr/>
          <p:nvPr/>
        </p:nvPicPr>
        <p:blipFill>
          <a:blip r:embed="rId2">
            <a:extLst/>
          </a:blip>
          <a:stretch>
            <a:fillRect/>
          </a:stretch>
        </p:blipFill>
        <p:spPr>
          <a:xfrm>
            <a:off x="2571750" y="4700587"/>
            <a:ext cx="4000500" cy="685801"/>
          </a:xfrm>
          <a:prstGeom prst="rect">
            <a:avLst/>
          </a:prstGeom>
          <a:ln w="12700">
            <a:miter lim="400000"/>
          </a:ln>
        </p:spPr>
      </p:pic>
      <p:pic>
        <p:nvPicPr>
          <p:cNvPr id="322" name="image.png"/>
          <p:cNvPicPr/>
          <p:nvPr/>
        </p:nvPicPr>
        <p:blipFill>
          <a:blip r:embed="rId3">
            <a:extLst/>
          </a:blip>
          <a:stretch>
            <a:fillRect/>
          </a:stretch>
        </p:blipFill>
        <p:spPr>
          <a:xfrm>
            <a:off x="3290887" y="5614987"/>
            <a:ext cx="3400426" cy="785813"/>
          </a:xfrm>
          <a:prstGeom prst="rect">
            <a:avLst/>
          </a:prstGeom>
          <a:ln w="12700">
            <a:miter lim="400000"/>
          </a:ln>
        </p:spPr>
      </p:pic>
      <p:sp>
        <p:nvSpPr>
          <p:cNvPr id="323" name="Shape 323"/>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20">
                                            <p:txEl>
                                              <p:pRg st="2" end="2"/>
                                            </p:txEl>
                                          </p:spTgt>
                                        </p:tgtEl>
                                        <p:attrNameLst>
                                          <p:attrName>style.visibility</p:attrName>
                                        </p:attrNameLst>
                                      </p:cBhvr>
                                      <p:to>
                                        <p:strVal val="visible"/>
                                      </p:to>
                                    </p:set>
                                    <p:anim calcmode="lin" valueType="num">
                                      <p:cBhvr>
                                        <p:cTn id="7" dur="1000" fill="hold"/>
                                        <p:tgtEl>
                                          <p:spTgt spid="320">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320">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20">
                                            <p:txEl>
                                              <p:pRg st="3" end="3"/>
                                            </p:txEl>
                                          </p:spTgt>
                                        </p:tgtEl>
                                        <p:attrNameLst>
                                          <p:attrName>style.visibility</p:attrName>
                                        </p:attrNameLst>
                                      </p:cBhvr>
                                      <p:to>
                                        <p:strVal val="visible"/>
                                      </p:to>
                                    </p:set>
                                    <p:anim calcmode="lin" valueType="num">
                                      <p:cBhvr>
                                        <p:cTn id="12" dur="1000" fill="hold"/>
                                        <p:tgtEl>
                                          <p:spTgt spid="320">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320">
                                            <p:txEl>
                                              <p:pRg st="4" end="4"/>
                                            </p:txEl>
                                          </p:spTgt>
                                        </p:tgtEl>
                                        <p:attrNameLst>
                                          <p:attrName>style.visibility</p:attrName>
                                        </p:attrNameLst>
                                      </p:cBhvr>
                                      <p:to>
                                        <p:strVal val="visible"/>
                                      </p:to>
                                    </p:set>
                                    <p:anim calcmode="lin" valueType="num">
                                      <p:cBhvr>
                                        <p:cTn id="18" dur="1000" fill="hold"/>
                                        <p:tgtEl>
                                          <p:spTgt spid="320">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20">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2" fill="hold">
                                  <p:stCondLst>
                                    <p:cond delay="0"/>
                                  </p:stCondLst>
                                  <p:iterate type="el" backwards="0">
                                    <p:tmAbs val="0"/>
                                  </p:iterate>
                                  <p:childTnLst>
                                    <p:set>
                                      <p:cBhvr>
                                        <p:cTn id="22" fill="hold"/>
                                        <p:tgtEl>
                                          <p:spTgt spid="321"/>
                                        </p:tgtEl>
                                        <p:attrNameLst>
                                          <p:attrName>style.visibility</p:attrName>
                                        </p:attrNameLst>
                                      </p:cBhvr>
                                      <p:to>
                                        <p:strVal val="visible"/>
                                      </p:to>
                                    </p:set>
                                    <p:anim calcmode="lin" valueType="num">
                                      <p:cBhvr>
                                        <p:cTn id="23" dur="1000" fill="hold"/>
                                        <p:tgtEl>
                                          <p:spTgt spid="321"/>
                                        </p:tgtEl>
                                        <p:attrNameLst>
                                          <p:attrName>ppt_x</p:attrName>
                                        </p:attrNameLst>
                                      </p:cBhvr>
                                      <p:tavLst>
                                        <p:tav tm="0">
                                          <p:val>
                                            <p:strVal val="#ppt_x"/>
                                          </p:val>
                                        </p:tav>
                                        <p:tav tm="100000">
                                          <p:val>
                                            <p:strVal val="#ppt_x"/>
                                          </p:val>
                                        </p:tav>
                                      </p:tavLst>
                                    </p:anim>
                                    <p:anim calcmode="lin" valueType="num">
                                      <p:cBhvr>
                                        <p:cTn id="24" dur="1000" fill="hold"/>
                                        <p:tgtEl>
                                          <p:spTgt spid="3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3" fill="hold">
                                  <p:stCondLst>
                                    <p:cond delay="0"/>
                                  </p:stCondLst>
                                  <p:iterate type="el" backwards="0">
                                    <p:tmAbs val="0"/>
                                  </p:iterate>
                                  <p:childTnLst>
                                    <p:set>
                                      <p:cBhvr>
                                        <p:cTn id="28" fill="hold"/>
                                        <p:tgtEl>
                                          <p:spTgt spid="322"/>
                                        </p:tgtEl>
                                        <p:attrNameLst>
                                          <p:attrName>style.visibility</p:attrName>
                                        </p:attrNameLst>
                                      </p:cBhvr>
                                      <p:to>
                                        <p:strVal val="visible"/>
                                      </p:to>
                                    </p:set>
                                    <p:anim calcmode="lin" valueType="num">
                                      <p:cBhvr>
                                        <p:cTn id="29" dur="1000" fill="hold"/>
                                        <p:tgtEl>
                                          <p:spTgt spid="322"/>
                                        </p:tgtEl>
                                        <p:attrNameLst>
                                          <p:attrName>ppt_x</p:attrName>
                                        </p:attrNameLst>
                                      </p:cBhvr>
                                      <p:tavLst>
                                        <p:tav tm="0">
                                          <p:val>
                                            <p:strVal val="#ppt_x"/>
                                          </p:val>
                                        </p:tav>
                                        <p:tav tm="100000">
                                          <p:val>
                                            <p:strVal val="#ppt_x"/>
                                          </p:val>
                                        </p:tav>
                                      </p:tavLst>
                                    </p:anim>
                                    <p:anim calcmode="lin" valueType="num">
                                      <p:cBhvr>
                                        <p:cTn id="30" dur="1000" fill="hold"/>
                                        <p:tgtEl>
                                          <p:spTgt spid="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0" grpId="1"/>
      <p:bldP build="whole" bldLvl="1" animBg="1" rev="0" advAuto="0" spid="321" grpId="2"/>
      <p:bldP build="whole" bldLvl="1" animBg="1" rev="0" advAuto="0" spid="322" grpId="3"/>
    </p:bldLst>
  </p:timing>
</p:sld>
</file>

<file path=ppt/slides/slide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5" name="Shape 32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2 – </a:t>
            </a:r>
            <a:r>
              <a:rPr i="1" sz="4000">
                <a:solidFill>
                  <a:srgbClr val="FFFFFF"/>
                </a:solidFill>
              </a:rPr>
              <a:t>Solution</a:t>
            </a:r>
          </a:p>
        </p:txBody>
      </p:sp>
      <p:sp>
        <p:nvSpPr>
          <p:cNvPr id="326" name="Shape 32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t>Let </a:t>
            </a:r>
            <a:r>
              <a:rPr i="1" sz="2400"/>
              <a:t>p</a:t>
            </a:r>
            <a:r>
              <a:rPr sz="2400"/>
              <a:t> = </a:t>
            </a:r>
            <a:r>
              <a:rPr i="1" sz="2400"/>
              <a:t>ad</a:t>
            </a:r>
            <a:r>
              <a:rPr sz="2400"/>
              <a:t> + </a:t>
            </a:r>
            <a:r>
              <a:rPr i="1" sz="2400"/>
              <a:t>bc</a:t>
            </a:r>
            <a:r>
              <a:rPr sz="2400"/>
              <a:t> and </a:t>
            </a:r>
            <a:r>
              <a:rPr i="1" sz="2400"/>
              <a:t>q</a:t>
            </a:r>
            <a:r>
              <a:rPr sz="2400"/>
              <a:t> = </a:t>
            </a:r>
            <a:r>
              <a:rPr i="1" sz="2400"/>
              <a:t>bd</a:t>
            </a:r>
            <a:r>
              <a:rPr sz="2400"/>
              <a:t>. Then </a:t>
            </a:r>
            <a:r>
              <a:rPr i="1" sz="2400"/>
              <a:t>p</a:t>
            </a:r>
            <a:r>
              <a:rPr sz="2400"/>
              <a:t> and </a:t>
            </a:r>
            <a:r>
              <a:rPr i="1" sz="2400"/>
              <a:t>q</a:t>
            </a:r>
            <a:r>
              <a:rPr sz="2400"/>
              <a:t> are integers because products and sums of integers are integers and because </a:t>
            </a:r>
            <a:r>
              <a:rPr i="1" sz="2400"/>
              <a:t>a</a:t>
            </a:r>
            <a:r>
              <a:rPr sz="2400"/>
              <a:t>, </a:t>
            </a:r>
            <a:r>
              <a:rPr i="1" sz="2400"/>
              <a:t>b</a:t>
            </a:r>
            <a:r>
              <a:rPr sz="2400"/>
              <a:t>, </a:t>
            </a:r>
            <a:r>
              <a:rPr i="1" sz="2400"/>
              <a:t>c</a:t>
            </a:r>
            <a:r>
              <a:rPr sz="2400"/>
              <a:t>, and </a:t>
            </a:r>
            <a:r>
              <a:rPr i="1" sz="2400"/>
              <a:t>d</a:t>
            </a:r>
            <a:r>
              <a:rPr sz="2400"/>
              <a:t> are all integers. </a:t>
            </a:r>
            <a:endParaRPr sz="2400"/>
          </a:p>
          <a:p>
            <a:pPr lvl="0" marL="0" indent="0">
              <a:tabLst>
                <a:tab pos="1371600" algn="l"/>
                <a:tab pos="1536700" algn="l"/>
              </a:tabLst>
              <a:defRPr sz="1800"/>
            </a:pPr>
            <a:endParaRPr sz="1500"/>
          </a:p>
          <a:p>
            <a:pPr lvl="0" marL="0" indent="0">
              <a:tabLst>
                <a:tab pos="1371600" algn="l"/>
                <a:tab pos="1536700" algn="l"/>
              </a:tabLst>
              <a:defRPr sz="1800"/>
            </a:pPr>
            <a:r>
              <a:rPr sz="2400"/>
              <a:t>Also </a:t>
            </a:r>
            <a:r>
              <a:rPr i="1" sz="2400"/>
              <a:t>q</a:t>
            </a:r>
            <a:r>
              <a:rPr sz="2400"/>
              <a:t> </a:t>
            </a:r>
            <a:r>
              <a:rPr sz="2400">
                <a:latin typeface="Symbol"/>
                <a:ea typeface="Symbol"/>
                <a:cs typeface="Symbol"/>
                <a:sym typeface="Symbol"/>
              </a:rPr>
              <a:t>≠</a:t>
            </a:r>
            <a:r>
              <a:rPr sz="2400"/>
              <a:t> 0 by the zero product property.</a:t>
            </a:r>
            <a:endParaRPr sz="2400"/>
          </a:p>
          <a:p>
            <a:pPr lvl="0" marL="0" indent="0">
              <a:tabLst>
                <a:tab pos="1371600" algn="l"/>
                <a:tab pos="1536700" algn="l"/>
              </a:tabLst>
              <a:defRPr sz="1800"/>
            </a:pPr>
            <a:endParaRPr sz="1500"/>
          </a:p>
          <a:p>
            <a:pPr lvl="0" marL="0" indent="0">
              <a:tabLst>
                <a:tab pos="1371600" algn="l"/>
                <a:tab pos="1536700" algn="l"/>
              </a:tabLst>
              <a:defRPr sz="1800"/>
            </a:pPr>
            <a:r>
              <a:rPr sz="2400"/>
              <a:t>Thus</a:t>
            </a:r>
            <a:endParaRPr sz="2400"/>
          </a:p>
          <a:p>
            <a:pPr lvl="0" marL="0" indent="0">
              <a:tabLst>
                <a:tab pos="1371600" algn="l"/>
                <a:tab pos="1536700" algn="l"/>
              </a:tabLst>
              <a:defRPr sz="1800"/>
            </a:pPr>
            <a:endParaRPr sz="2400"/>
          </a:p>
          <a:p>
            <a:pPr lvl="0" marL="0" indent="0">
              <a:tabLst>
                <a:tab pos="1371600" algn="l"/>
                <a:tab pos="1536700" algn="l"/>
              </a:tabLst>
              <a:defRPr sz="1800"/>
            </a:pPr>
            <a:endParaRPr sz="2400"/>
          </a:p>
          <a:p>
            <a:pPr lvl="0" marL="0" indent="0">
              <a:tabLst>
                <a:tab pos="1371600" algn="l"/>
                <a:tab pos="1536700" algn="l"/>
              </a:tabLst>
              <a:defRPr sz="1800"/>
            </a:pPr>
            <a:endParaRPr sz="1500"/>
          </a:p>
          <a:p>
            <a:pPr lvl="0" marL="0" indent="0">
              <a:tabLst>
                <a:tab pos="1371600" algn="l"/>
                <a:tab pos="1536700" algn="l"/>
              </a:tabLst>
              <a:defRPr sz="1800"/>
            </a:pPr>
            <a:r>
              <a:rPr sz="2400"/>
              <a:t>Therefore, </a:t>
            </a:r>
            <a:r>
              <a:rPr i="1" sz="2400"/>
              <a:t>r</a:t>
            </a:r>
            <a:r>
              <a:rPr sz="2400"/>
              <a:t> + </a:t>
            </a:r>
            <a:r>
              <a:rPr i="1" sz="2400"/>
              <a:t>s</a:t>
            </a:r>
            <a:r>
              <a:rPr sz="2400"/>
              <a:t> is rational by definition of a rational number. </a:t>
            </a:r>
            <a:r>
              <a:rPr i="1" sz="2400"/>
              <a:t>[This is what was to be shown.]</a:t>
            </a:r>
          </a:p>
        </p:txBody>
      </p:sp>
      <p:pic>
        <p:nvPicPr>
          <p:cNvPr id="327" name="image.png"/>
          <p:cNvPicPr/>
          <p:nvPr/>
        </p:nvPicPr>
        <p:blipFill>
          <a:blip r:embed="rId2">
            <a:extLst/>
          </a:blip>
          <a:stretch>
            <a:fillRect/>
          </a:stretch>
        </p:blipFill>
        <p:spPr>
          <a:xfrm>
            <a:off x="1447800" y="4084637"/>
            <a:ext cx="5895975" cy="742951"/>
          </a:xfrm>
          <a:prstGeom prst="rect">
            <a:avLst/>
          </a:prstGeom>
          <a:ln w="12700">
            <a:miter lim="400000"/>
          </a:ln>
        </p:spPr>
      </p:pic>
      <p:sp>
        <p:nvSpPr>
          <p:cNvPr id="328" name="Shape 328"/>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26">
                                            <p:txEl>
                                              <p:pRg st="2" end="2"/>
                                            </p:txEl>
                                          </p:spTgt>
                                        </p:tgtEl>
                                        <p:attrNameLst>
                                          <p:attrName>style.visibility</p:attrName>
                                        </p:attrNameLst>
                                      </p:cBhvr>
                                      <p:to>
                                        <p:strVal val="visible"/>
                                      </p:to>
                                    </p:set>
                                    <p:anim calcmode="lin" valueType="num">
                                      <p:cBhvr>
                                        <p:cTn id="7" dur="1000" fill="hold"/>
                                        <p:tgtEl>
                                          <p:spTgt spid="326">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326">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26">
                                            <p:txEl>
                                              <p:pRg st="3" end="3"/>
                                            </p:txEl>
                                          </p:spTgt>
                                        </p:tgtEl>
                                        <p:attrNameLst>
                                          <p:attrName>style.visibility</p:attrName>
                                        </p:attrNameLst>
                                      </p:cBhvr>
                                      <p:to>
                                        <p:strVal val="visible"/>
                                      </p:to>
                                    </p:set>
                                    <p:anim calcmode="lin" valueType="num">
                                      <p:cBhvr>
                                        <p:cTn id="12" dur="1000" fill="hold"/>
                                        <p:tgtEl>
                                          <p:spTgt spid="326">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26">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326">
                                            <p:txEl>
                                              <p:pRg st="4" end="4"/>
                                            </p:txEl>
                                          </p:spTgt>
                                        </p:tgtEl>
                                        <p:attrNameLst>
                                          <p:attrName>style.visibility</p:attrName>
                                        </p:attrNameLst>
                                      </p:cBhvr>
                                      <p:to>
                                        <p:strVal val="visible"/>
                                      </p:to>
                                    </p:set>
                                    <p:anim calcmode="lin" valueType="num">
                                      <p:cBhvr>
                                        <p:cTn id="17" dur="1000" fill="hold"/>
                                        <p:tgtEl>
                                          <p:spTgt spid="326">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326">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326">
                                            <p:txEl>
                                              <p:pRg st="5" end="5"/>
                                            </p:txEl>
                                          </p:spTgt>
                                        </p:tgtEl>
                                        <p:attrNameLst>
                                          <p:attrName>style.visibility</p:attrName>
                                        </p:attrNameLst>
                                      </p:cBhvr>
                                      <p:to>
                                        <p:strVal val="visible"/>
                                      </p:to>
                                    </p:set>
                                    <p:anim calcmode="lin" valueType="num">
                                      <p:cBhvr>
                                        <p:cTn id="22" dur="1000" fill="hold"/>
                                        <p:tgtEl>
                                          <p:spTgt spid="32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26">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nodeType="afterEffect" presetClass="entr" presetSubtype="4" presetID="2" grpId="1" fill="hold">
                                  <p:stCondLst>
                                    <p:cond delay="0"/>
                                  </p:stCondLst>
                                  <p:iterate type="el" backwards="0">
                                    <p:tmAbs val="0"/>
                                  </p:iterate>
                                  <p:childTnLst>
                                    <p:set>
                                      <p:cBhvr>
                                        <p:cTn id="26" fill="hold"/>
                                        <p:tgtEl>
                                          <p:spTgt spid="326">
                                            <p:txEl>
                                              <p:pRg st="6" end="6"/>
                                            </p:txEl>
                                          </p:spTgt>
                                        </p:tgtEl>
                                        <p:attrNameLst>
                                          <p:attrName>style.visibility</p:attrName>
                                        </p:attrNameLst>
                                      </p:cBhvr>
                                      <p:to>
                                        <p:strVal val="visible"/>
                                      </p:to>
                                    </p:set>
                                    <p:anim calcmode="lin" valueType="num">
                                      <p:cBhvr>
                                        <p:cTn id="27" dur="1000" fill="hold"/>
                                        <p:tgtEl>
                                          <p:spTgt spid="326">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26">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nodeType="afterEffect" presetClass="entr" presetSubtype="4" presetID="2" grpId="1" fill="hold">
                                  <p:stCondLst>
                                    <p:cond delay="0"/>
                                  </p:stCondLst>
                                  <p:iterate type="el" backwards="0">
                                    <p:tmAbs val="0"/>
                                  </p:iterate>
                                  <p:childTnLst>
                                    <p:set>
                                      <p:cBhvr>
                                        <p:cTn id="31" fill="hold"/>
                                        <p:tgtEl>
                                          <p:spTgt spid="326">
                                            <p:txEl>
                                              <p:pRg st="7" end="7"/>
                                            </p:txEl>
                                          </p:spTgt>
                                        </p:tgtEl>
                                        <p:attrNameLst>
                                          <p:attrName>style.visibility</p:attrName>
                                        </p:attrNameLst>
                                      </p:cBhvr>
                                      <p:to>
                                        <p:strVal val="visible"/>
                                      </p:to>
                                    </p:set>
                                    <p:anim calcmode="lin" valueType="num">
                                      <p:cBhvr>
                                        <p:cTn id="32" dur="1000" fill="hold"/>
                                        <p:tgtEl>
                                          <p:spTgt spid="326">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2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4" presetID="2" grpId="1" fill="hold">
                                  <p:stCondLst>
                                    <p:cond delay="0"/>
                                  </p:stCondLst>
                                  <p:iterate type="el" backwards="0">
                                    <p:tmAbs val="0"/>
                                  </p:iterate>
                                  <p:childTnLst>
                                    <p:set>
                                      <p:cBhvr>
                                        <p:cTn id="37" fill="hold"/>
                                        <p:tgtEl>
                                          <p:spTgt spid="326">
                                            <p:txEl>
                                              <p:pRg st="8" end="8"/>
                                            </p:txEl>
                                          </p:spTgt>
                                        </p:tgtEl>
                                        <p:attrNameLst>
                                          <p:attrName>style.visibility</p:attrName>
                                        </p:attrNameLst>
                                      </p:cBhvr>
                                      <p:to>
                                        <p:strVal val="visible"/>
                                      </p:to>
                                    </p:set>
                                    <p:anim calcmode="lin" valueType="num">
                                      <p:cBhvr>
                                        <p:cTn id="38" dur="1000" fill="hold"/>
                                        <p:tgtEl>
                                          <p:spTgt spid="326">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26">
                                            <p:txEl>
                                              <p:pRg st="8" end="8"/>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nodeType="afterEffect" presetClass="entr" presetSubtype="4" presetID="2" grpId="2" fill="hold">
                                  <p:stCondLst>
                                    <p:cond delay="0"/>
                                  </p:stCondLst>
                                  <p:iterate type="el" backwards="0">
                                    <p:tmAbs val="0"/>
                                  </p:iterate>
                                  <p:childTnLst>
                                    <p:set>
                                      <p:cBhvr>
                                        <p:cTn id="42" fill="hold"/>
                                        <p:tgtEl>
                                          <p:spTgt spid="327"/>
                                        </p:tgtEl>
                                        <p:attrNameLst>
                                          <p:attrName>style.visibility</p:attrName>
                                        </p:attrNameLst>
                                      </p:cBhvr>
                                      <p:to>
                                        <p:strVal val="visible"/>
                                      </p:to>
                                    </p:set>
                                    <p:anim calcmode="lin" valueType="num">
                                      <p:cBhvr>
                                        <p:cTn id="43" dur="1000" fill="hold"/>
                                        <p:tgtEl>
                                          <p:spTgt spid="327"/>
                                        </p:tgtEl>
                                        <p:attrNameLst>
                                          <p:attrName>ppt_x</p:attrName>
                                        </p:attrNameLst>
                                      </p:cBhvr>
                                      <p:tavLst>
                                        <p:tav tm="0">
                                          <p:val>
                                            <p:strVal val="#ppt_x"/>
                                          </p:val>
                                        </p:tav>
                                        <p:tav tm="100000">
                                          <p:val>
                                            <p:strVal val="#ppt_x"/>
                                          </p:val>
                                        </p:tav>
                                      </p:tavLst>
                                    </p:anim>
                                    <p:anim calcmode="lin" valueType="num">
                                      <p:cBhvr>
                                        <p:cTn id="44" dur="1000" fill="hold"/>
                                        <p:tgtEl>
                                          <p:spTgt spid="3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7" grpId="2"/>
      <p:bldP build="p" bldLvl="5" animBg="1" rev="0" advAuto="0" spid="326" grpId="1"/>
    </p:bldLst>
  </p:timing>
</p:sld>
</file>

<file path=ppt/slides/slide8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nvSpPr>
        <p:spPr>
          <a:xfrm>
            <a:off x="708841" y="3276600"/>
            <a:ext cx="8031118" cy="63403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3900">
                <a:solidFill>
                  <a:srgbClr val="00ADEE"/>
                </a:solidFill>
              </a:defRPr>
            </a:lvl1pPr>
          </a:lstStyle>
          <a:p>
            <a:pPr lvl="0">
              <a:defRPr sz="1800">
                <a:solidFill>
                  <a:srgbClr val="000000"/>
                </a:solidFill>
              </a:defRPr>
            </a:pPr>
            <a:r>
              <a:rPr sz="3900">
                <a:solidFill>
                  <a:srgbClr val="00ADEE"/>
                </a:solidFill>
              </a:rPr>
              <a:t>Deriving New Mathematics from Old</a:t>
            </a:r>
          </a:p>
        </p:txBody>
      </p:sp>
    </p:spTree>
  </p:cSld>
  <p:clrMapOvr>
    <a:masterClrMapping/>
  </p:clrMapOvr>
  <p:transition spd="med" advClick="1"/>
</p:sld>
</file>

<file path=ppt/slides/slide8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In the future, when we ask you to </a:t>
            </a:r>
            <a:r>
              <a:rPr sz="2400">
                <a:latin typeface="Arial Bold"/>
                <a:ea typeface="Arial Bold"/>
                <a:cs typeface="Arial Bold"/>
                <a:sym typeface="Arial Bold"/>
              </a:rPr>
              <a:t>prove something directly from the definitions,</a:t>
            </a:r>
            <a:r>
              <a:rPr sz="2400"/>
              <a:t> we will mean that you should restrict yourself to this approach.</a:t>
            </a:r>
            <a:endParaRPr sz="2400"/>
          </a:p>
          <a:p>
            <a:pPr lvl="0" marL="0" indent="0">
              <a:defRPr sz="1800"/>
            </a:pPr>
            <a:endParaRPr sz="2400"/>
          </a:p>
          <a:p>
            <a:pPr lvl="0" marL="0" indent="0">
              <a:defRPr sz="1800"/>
            </a:pPr>
            <a:r>
              <a:rPr sz="2400"/>
              <a:t>However, once a collection of statements has been proved directly from the definitions, another method of proof becomes possible. </a:t>
            </a:r>
            <a:endParaRPr sz="2400"/>
          </a:p>
          <a:p>
            <a:pPr lvl="0" marL="0" indent="0">
              <a:defRPr sz="1800"/>
            </a:pPr>
            <a:endParaRPr sz="2400"/>
          </a:p>
          <a:p>
            <a:pPr lvl="0" marL="0" indent="0">
              <a:defRPr sz="1800"/>
            </a:pPr>
            <a:r>
              <a:rPr sz="2400"/>
              <a:t>The statements in the collection can be used to derive additional results.</a:t>
            </a:r>
          </a:p>
        </p:txBody>
      </p:sp>
      <p:sp>
        <p:nvSpPr>
          <p:cNvPr id="333" name="Shape 333"/>
          <p:cNvSpPr/>
          <p:nvPr/>
        </p:nvSpPr>
        <p:spPr>
          <a:xfrm>
            <a:off x="317500" y="457681"/>
            <a:ext cx="8229600" cy="6340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900">
                <a:solidFill>
                  <a:srgbClr val="FFFFFF"/>
                </a:solidFill>
              </a:defRPr>
            </a:lvl1pPr>
          </a:lstStyle>
          <a:p>
            <a:pPr lvl="0">
              <a:defRPr sz="1800">
                <a:solidFill>
                  <a:srgbClr val="000000"/>
                </a:solidFill>
              </a:defRPr>
            </a:pPr>
            <a:r>
              <a:rPr sz="3900">
                <a:solidFill>
                  <a:srgbClr val="FFFFFF"/>
                </a:solidFill>
              </a:rPr>
              <a:t>Deriving New Mathematics from Old</a:t>
            </a:r>
          </a:p>
        </p:txBody>
      </p:sp>
    </p:spTree>
  </p:cSld>
  <p:clrMapOvr>
    <a:masterClrMapping/>
  </p:clrMapOvr>
  <p:transition spd="med" advClick="1"/>
</p:sld>
</file>

<file path=ppt/slides/slide8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5" name="Shape 33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000">
                <a:solidFill>
                  <a:srgbClr val="FFFFFF"/>
                </a:solidFill>
              </a:rPr>
              <a:t>Example 3 – </a:t>
            </a:r>
            <a:r>
              <a:rPr i="1" sz="2000">
                <a:solidFill>
                  <a:srgbClr val="FFFFFF"/>
                </a:solidFill>
              </a:rPr>
              <a:t>Deriving Additional Results about Even and Odd Integers</a:t>
            </a:r>
          </a:p>
        </p:txBody>
      </p:sp>
      <p:sp>
        <p:nvSpPr>
          <p:cNvPr id="336" name="Shape 336"/>
          <p:cNvSpPr/>
          <p:nvPr>
            <p:ph type="body" idx="4294967295"/>
          </p:nvPr>
        </p:nvSpPr>
        <p:spPr>
          <a:xfrm>
            <a:off x="342900" y="1322387"/>
            <a:ext cx="84582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000"/>
              <a:t>Suppose that you have already proved:</a:t>
            </a:r>
            <a:endParaRPr sz="2000"/>
          </a:p>
          <a:p>
            <a:pPr lvl="0" marL="0" indent="0">
              <a:defRPr sz="1800"/>
            </a:pPr>
            <a:r>
              <a:rPr sz="2000">
                <a:latin typeface="Arial Bold"/>
                <a:ea typeface="Arial Bold"/>
                <a:cs typeface="Arial Bold"/>
                <a:sym typeface="Arial Bold"/>
              </a:rPr>
              <a:t>1.</a:t>
            </a:r>
            <a:r>
              <a:rPr sz="2000"/>
              <a:t> The sum, product, and difference of any two even integers</a:t>
            </a:r>
            <a:br>
              <a:rPr sz="2000"/>
            </a:br>
            <a:r>
              <a:rPr sz="2000"/>
              <a:t>    are even.</a:t>
            </a:r>
            <a:endParaRPr sz="2000"/>
          </a:p>
          <a:p>
            <a:pPr lvl="0" marL="0" indent="0">
              <a:defRPr sz="1800"/>
            </a:pPr>
            <a:r>
              <a:rPr sz="2000">
                <a:latin typeface="Arial Bold"/>
                <a:ea typeface="Arial Bold"/>
                <a:cs typeface="Arial Bold"/>
                <a:sym typeface="Arial Bold"/>
              </a:rPr>
              <a:t>2.</a:t>
            </a:r>
            <a:r>
              <a:rPr sz="2000"/>
              <a:t> The sum and difference of any two odd integers are even.</a:t>
            </a:r>
            <a:endParaRPr sz="2000"/>
          </a:p>
          <a:p>
            <a:pPr lvl="0" marL="0" indent="0">
              <a:defRPr sz="1800"/>
            </a:pPr>
            <a:r>
              <a:rPr sz="2000">
                <a:latin typeface="Arial Bold"/>
                <a:ea typeface="Arial Bold"/>
                <a:cs typeface="Arial Bold"/>
                <a:sym typeface="Arial Bold"/>
              </a:rPr>
              <a:t>3.</a:t>
            </a:r>
            <a:r>
              <a:rPr sz="2000"/>
              <a:t> The product of any two odd integers is odd.</a:t>
            </a:r>
            <a:endParaRPr sz="2000"/>
          </a:p>
          <a:p>
            <a:pPr lvl="0" marL="0" indent="0">
              <a:defRPr sz="1800"/>
            </a:pPr>
            <a:r>
              <a:rPr sz="2000">
                <a:latin typeface="Arial Bold"/>
                <a:ea typeface="Arial Bold"/>
                <a:cs typeface="Arial Bold"/>
                <a:sym typeface="Arial Bold"/>
              </a:rPr>
              <a:t>4.</a:t>
            </a:r>
            <a:r>
              <a:rPr sz="2000"/>
              <a:t> The product of any even integer and any odd integer is</a:t>
            </a:r>
            <a:br>
              <a:rPr sz="2000"/>
            </a:br>
            <a:r>
              <a:rPr sz="2000"/>
              <a:t>    even.</a:t>
            </a:r>
            <a:endParaRPr sz="2000"/>
          </a:p>
          <a:p>
            <a:pPr lvl="0" marL="0" indent="0">
              <a:defRPr sz="1800"/>
            </a:pPr>
            <a:r>
              <a:rPr sz="2000">
                <a:latin typeface="Arial Bold"/>
                <a:ea typeface="Arial Bold"/>
                <a:cs typeface="Arial Bold"/>
                <a:sym typeface="Arial Bold"/>
              </a:rPr>
              <a:t>5.</a:t>
            </a:r>
            <a:r>
              <a:rPr sz="2000"/>
              <a:t> The sum of any odd integer and any even integer is odd.</a:t>
            </a:r>
            <a:endParaRPr sz="2000"/>
          </a:p>
          <a:p>
            <a:pPr lvl="0" marL="0" indent="0">
              <a:defRPr sz="1800"/>
            </a:pPr>
            <a:r>
              <a:rPr sz="2000">
                <a:latin typeface="Arial Bold"/>
                <a:ea typeface="Arial Bold"/>
                <a:cs typeface="Arial Bold"/>
                <a:sym typeface="Arial Bold"/>
              </a:rPr>
              <a:t>6.</a:t>
            </a:r>
            <a:r>
              <a:rPr sz="2000"/>
              <a:t> The difference of any odd integer minus any even</a:t>
            </a:r>
            <a:br>
              <a:rPr sz="2000"/>
            </a:br>
            <a:r>
              <a:rPr sz="2000"/>
              <a:t>    integer is odd.</a:t>
            </a:r>
            <a:endParaRPr sz="2000"/>
          </a:p>
          <a:p>
            <a:pPr lvl="0" marL="0" indent="0">
              <a:defRPr sz="1800"/>
            </a:pPr>
            <a:r>
              <a:rPr sz="2000">
                <a:latin typeface="Arial Bold"/>
                <a:ea typeface="Arial Bold"/>
                <a:cs typeface="Arial Bold"/>
                <a:sym typeface="Arial Bold"/>
              </a:rPr>
              <a:t>7.</a:t>
            </a:r>
            <a:r>
              <a:rPr sz="2000"/>
              <a:t> The difference of any even integer minus any odd</a:t>
            </a:r>
            <a:br>
              <a:rPr sz="2000"/>
            </a:br>
            <a:r>
              <a:rPr sz="2000"/>
              <a:t>    integer is odd.</a:t>
            </a:r>
          </a:p>
        </p:txBody>
      </p:sp>
      <p:sp>
        <p:nvSpPr>
          <p:cNvPr id="337" name="Shape 337"/>
          <p:cNvSpPr/>
          <p:nvPr/>
        </p:nvSpPr>
        <p:spPr>
          <a:xfrm>
            <a:off x="392559" y="5441007"/>
            <a:ext cx="8079482" cy="137051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500"/>
              </a:spcBef>
            </a:pPr>
            <a:r>
              <a:rPr sz="2400"/>
              <a:t>Use the properties listed above to prove that if </a:t>
            </a:r>
            <a:r>
              <a:rPr i="1" sz="2400"/>
              <a:t>a</a:t>
            </a:r>
            <a:r>
              <a:rPr sz="2400"/>
              <a:t> is any </a:t>
            </a:r>
            <a:endParaRPr sz="2400"/>
          </a:p>
          <a:p>
            <a:pPr lvl="0">
              <a:spcBef>
                <a:spcPts val="500"/>
              </a:spcBef>
            </a:pPr>
            <a:r>
              <a:rPr sz="2400"/>
              <a:t>even integer and </a:t>
            </a:r>
            <a:r>
              <a:rPr i="1" sz="2400"/>
              <a:t>b</a:t>
            </a:r>
            <a:r>
              <a:rPr sz="2400"/>
              <a:t> is any odd integer, then               is an integer.</a:t>
            </a:r>
          </a:p>
        </p:txBody>
      </p:sp>
      <p:pic>
        <p:nvPicPr>
          <p:cNvPr id="338" name="image.png"/>
          <p:cNvPicPr/>
          <p:nvPr/>
        </p:nvPicPr>
        <p:blipFill>
          <a:blip r:embed="rId2">
            <a:extLst/>
          </a:blip>
          <a:stretch>
            <a:fillRect/>
          </a:stretch>
        </p:blipFill>
        <p:spPr>
          <a:xfrm>
            <a:off x="6229350" y="5869086"/>
            <a:ext cx="1047750" cy="514351"/>
          </a:xfrm>
          <a:prstGeom prst="rect">
            <a:avLst/>
          </a:prstGeom>
          <a:ln w="12700">
            <a:miter lim="400000"/>
          </a:ln>
        </p:spPr>
      </p:pic>
    </p:spTree>
  </p:cSld>
  <p:clrMapOvr>
    <a:masterClrMapping/>
  </p:clrMapOvr>
  <p:transition spd="med" advClick="1"/>
</p:sld>
</file>

<file path=ppt/slides/slide8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3 – </a:t>
            </a:r>
            <a:r>
              <a:rPr i="1" sz="4000">
                <a:solidFill>
                  <a:srgbClr val="FFFFFF"/>
                </a:solidFill>
              </a:rPr>
              <a:t>Solution</a:t>
            </a:r>
          </a:p>
        </p:txBody>
      </p:sp>
      <p:sp>
        <p:nvSpPr>
          <p:cNvPr id="341" name="Shape 341"/>
          <p:cNvSpPr/>
          <p:nvPr>
            <p:ph type="body" idx="4294967295"/>
          </p:nvPr>
        </p:nvSpPr>
        <p:spPr>
          <a:xfrm>
            <a:off x="457200" y="1462087"/>
            <a:ext cx="84582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t>Suppose </a:t>
            </a:r>
            <a:r>
              <a:rPr i="1" sz="2400"/>
              <a:t>a</a:t>
            </a:r>
            <a:r>
              <a:rPr sz="2400"/>
              <a:t> is any even integer and </a:t>
            </a:r>
            <a:r>
              <a:rPr i="1" sz="2400"/>
              <a:t>b</a:t>
            </a:r>
            <a:r>
              <a:rPr sz="2400"/>
              <a:t> is any odd integer. By property 3, </a:t>
            </a:r>
            <a:r>
              <a:rPr i="1" sz="2400"/>
              <a:t>b</a:t>
            </a:r>
            <a:r>
              <a:rPr baseline="30000" sz="2400"/>
              <a:t>2</a:t>
            </a:r>
            <a:r>
              <a:rPr sz="2400"/>
              <a:t> is odd, and by property 1, </a:t>
            </a:r>
            <a:r>
              <a:rPr i="1" sz="2400"/>
              <a:t>a</a:t>
            </a:r>
            <a:r>
              <a:rPr baseline="30000" sz="2400"/>
              <a:t>2</a:t>
            </a:r>
            <a:r>
              <a:rPr sz="2400"/>
              <a:t> is even. </a:t>
            </a:r>
            <a:endParaRPr sz="2400"/>
          </a:p>
          <a:p>
            <a:pPr lvl="0" marL="0" indent="0">
              <a:tabLst>
                <a:tab pos="1371600" algn="l"/>
                <a:tab pos="1536700" algn="l"/>
              </a:tabLst>
              <a:defRPr sz="1800"/>
            </a:pPr>
            <a:endParaRPr sz="1200"/>
          </a:p>
          <a:p>
            <a:pPr lvl="0" marL="0" indent="0">
              <a:tabLst>
                <a:tab pos="1371600" algn="l"/>
                <a:tab pos="1536700" algn="l"/>
              </a:tabLst>
              <a:defRPr sz="1800"/>
            </a:pPr>
            <a:r>
              <a:rPr sz="2400"/>
              <a:t>Then by property 5, </a:t>
            </a:r>
            <a:r>
              <a:rPr i="1" sz="2400"/>
              <a:t>a</a:t>
            </a:r>
            <a:r>
              <a:rPr baseline="30000" sz="2400"/>
              <a:t>2</a:t>
            </a:r>
            <a:r>
              <a:rPr sz="2400"/>
              <a:t> + </a:t>
            </a:r>
            <a:r>
              <a:rPr i="1" sz="2400"/>
              <a:t>b</a:t>
            </a:r>
            <a:r>
              <a:rPr baseline="30000" sz="2400"/>
              <a:t>2</a:t>
            </a:r>
            <a:r>
              <a:rPr sz="2400"/>
              <a:t> is odd, and because 1 is also odd, the sum                                          is even by property 2.</a:t>
            </a:r>
            <a:endParaRPr sz="2400"/>
          </a:p>
          <a:p>
            <a:pPr lvl="0" marL="0" indent="0">
              <a:tabLst>
                <a:tab pos="1371600" algn="l"/>
                <a:tab pos="1536700" algn="l"/>
              </a:tabLst>
              <a:defRPr sz="1800"/>
            </a:pPr>
            <a:endParaRPr sz="1200"/>
          </a:p>
          <a:p>
            <a:pPr lvl="0" marL="0" indent="0">
              <a:tabLst>
                <a:tab pos="1371600" algn="l"/>
                <a:tab pos="1536700" algn="l"/>
              </a:tabLst>
              <a:defRPr sz="1800"/>
            </a:pPr>
            <a:r>
              <a:rPr sz="2400"/>
              <a:t>Hence, by definition of even, there exists an integer </a:t>
            </a:r>
            <a:r>
              <a:rPr i="1" sz="2400"/>
              <a:t>k</a:t>
            </a:r>
            <a:r>
              <a:rPr sz="2400"/>
              <a:t> such that                            </a:t>
            </a:r>
            <a:br>
              <a:rPr sz="2400"/>
            </a:br>
            <a:endParaRPr sz="2400"/>
          </a:p>
          <a:p>
            <a:pPr lvl="0" marL="0" indent="0">
              <a:tabLst>
                <a:tab pos="1371600" algn="l"/>
                <a:tab pos="1536700" algn="l"/>
              </a:tabLst>
              <a:defRPr sz="1800"/>
            </a:pPr>
            <a:r>
              <a:rPr sz="2400"/>
              <a:t>Dividing both sides by 2 gives              = </a:t>
            </a:r>
            <a:r>
              <a:rPr i="1" sz="2400"/>
              <a:t>k</a:t>
            </a:r>
            <a:r>
              <a:rPr sz="2400"/>
              <a:t>, which is an integer. </a:t>
            </a:r>
            <a:endParaRPr sz="2400"/>
          </a:p>
          <a:p>
            <a:pPr lvl="0" marL="0" indent="0">
              <a:tabLst>
                <a:tab pos="1371600" algn="l"/>
                <a:tab pos="1536700" algn="l"/>
              </a:tabLst>
              <a:defRPr sz="1800"/>
            </a:pPr>
            <a:endParaRPr sz="2400"/>
          </a:p>
          <a:p>
            <a:pPr lvl="0" marL="0" indent="0">
              <a:tabLst>
                <a:tab pos="1371600" algn="l"/>
                <a:tab pos="1536700" algn="l"/>
              </a:tabLst>
              <a:defRPr sz="1800"/>
            </a:pPr>
            <a:r>
              <a:rPr sz="2400"/>
              <a:t>Thus               is an integer </a:t>
            </a:r>
            <a:r>
              <a:rPr i="1" sz="2400"/>
              <a:t>[as was to be shown]</a:t>
            </a:r>
            <a:r>
              <a:rPr sz="2400"/>
              <a:t>.</a:t>
            </a:r>
          </a:p>
        </p:txBody>
      </p:sp>
      <p:pic>
        <p:nvPicPr>
          <p:cNvPr id="342" name="image.png"/>
          <p:cNvPicPr/>
          <p:nvPr/>
        </p:nvPicPr>
        <p:blipFill>
          <a:blip r:embed="rId2">
            <a:extLst/>
          </a:blip>
          <a:stretch>
            <a:fillRect/>
          </a:stretch>
        </p:blipFill>
        <p:spPr>
          <a:xfrm>
            <a:off x="1333500" y="5905500"/>
            <a:ext cx="1052513" cy="495300"/>
          </a:xfrm>
          <a:prstGeom prst="rect">
            <a:avLst/>
          </a:prstGeom>
          <a:ln w="12700">
            <a:miter lim="400000"/>
          </a:ln>
        </p:spPr>
      </p:pic>
      <p:pic>
        <p:nvPicPr>
          <p:cNvPr id="343" name="image.png"/>
          <p:cNvPicPr/>
          <p:nvPr/>
        </p:nvPicPr>
        <p:blipFill>
          <a:blip r:embed="rId2">
            <a:extLst/>
          </a:blip>
          <a:stretch>
            <a:fillRect/>
          </a:stretch>
        </p:blipFill>
        <p:spPr>
          <a:xfrm>
            <a:off x="4597400" y="4686300"/>
            <a:ext cx="1052513" cy="495300"/>
          </a:xfrm>
          <a:prstGeom prst="rect">
            <a:avLst/>
          </a:prstGeom>
          <a:ln w="12700">
            <a:miter lim="400000"/>
          </a:ln>
        </p:spPr>
      </p:pic>
      <p:pic>
        <p:nvPicPr>
          <p:cNvPr id="344" name="image.png"/>
          <p:cNvPicPr/>
          <p:nvPr/>
        </p:nvPicPr>
        <p:blipFill>
          <a:blip r:embed="rId3">
            <a:extLst/>
          </a:blip>
          <a:stretch>
            <a:fillRect/>
          </a:stretch>
        </p:blipFill>
        <p:spPr>
          <a:xfrm>
            <a:off x="2301875" y="2879725"/>
            <a:ext cx="3452813" cy="404813"/>
          </a:xfrm>
          <a:prstGeom prst="rect">
            <a:avLst/>
          </a:prstGeom>
          <a:ln w="12700">
            <a:miter lim="400000"/>
          </a:ln>
        </p:spPr>
      </p:pic>
      <p:pic>
        <p:nvPicPr>
          <p:cNvPr id="345" name="image.png"/>
          <p:cNvPicPr/>
          <p:nvPr/>
        </p:nvPicPr>
        <p:blipFill>
          <a:blip r:embed="rId4">
            <a:extLst/>
          </a:blip>
          <a:stretch>
            <a:fillRect/>
          </a:stretch>
        </p:blipFill>
        <p:spPr>
          <a:xfrm>
            <a:off x="1139825" y="3940175"/>
            <a:ext cx="2152650" cy="32385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41">
                                            <p:txEl>
                                              <p:pRg st="2" end="2"/>
                                            </p:txEl>
                                          </p:spTgt>
                                        </p:tgtEl>
                                        <p:attrNameLst>
                                          <p:attrName>style.visibility</p:attrName>
                                        </p:attrNameLst>
                                      </p:cBhvr>
                                      <p:to>
                                        <p:strVal val="visible"/>
                                      </p:to>
                                    </p:set>
                                    <p:anim calcmode="lin" valueType="num">
                                      <p:cBhvr>
                                        <p:cTn id="7" dur="1000" fill="hold"/>
                                        <p:tgtEl>
                                          <p:spTgt spid="341">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341">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344"/>
                                        </p:tgtEl>
                                        <p:attrNameLst>
                                          <p:attrName>style.visibility</p:attrName>
                                        </p:attrNameLst>
                                      </p:cBhvr>
                                      <p:to>
                                        <p:strVal val="visible"/>
                                      </p:to>
                                    </p:set>
                                    <p:anim calcmode="lin" valueType="num">
                                      <p:cBhvr>
                                        <p:cTn id="12" dur="1000" fill="hold"/>
                                        <p:tgtEl>
                                          <p:spTgt spid="344"/>
                                        </p:tgtEl>
                                        <p:attrNameLst>
                                          <p:attrName>ppt_x</p:attrName>
                                        </p:attrNameLst>
                                      </p:cBhvr>
                                      <p:tavLst>
                                        <p:tav tm="0">
                                          <p:val>
                                            <p:strVal val="#ppt_x"/>
                                          </p:val>
                                        </p:tav>
                                        <p:tav tm="100000">
                                          <p:val>
                                            <p:strVal val="#ppt_x"/>
                                          </p:val>
                                        </p:tav>
                                      </p:tavLst>
                                    </p:anim>
                                    <p:anim calcmode="lin" valueType="num">
                                      <p:cBhvr>
                                        <p:cTn id="13" dur="1000" fill="hold"/>
                                        <p:tgtEl>
                                          <p:spTgt spid="34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341">
                                            <p:txEl>
                                              <p:pRg st="3" end="3"/>
                                            </p:txEl>
                                          </p:spTgt>
                                        </p:tgtEl>
                                        <p:attrNameLst>
                                          <p:attrName>style.visibility</p:attrName>
                                        </p:attrNameLst>
                                      </p:cBhvr>
                                      <p:to>
                                        <p:strVal val="visible"/>
                                      </p:to>
                                    </p:set>
                                    <p:anim calcmode="lin" valueType="num">
                                      <p:cBhvr>
                                        <p:cTn id="17" dur="1000" fill="hold"/>
                                        <p:tgtEl>
                                          <p:spTgt spid="341">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341">
                                            <p:txEl>
                                              <p:pRg st="4" end="4"/>
                                            </p:txEl>
                                          </p:spTgt>
                                        </p:tgtEl>
                                        <p:attrNameLst>
                                          <p:attrName>style.visibility</p:attrName>
                                        </p:attrNameLst>
                                      </p:cBhvr>
                                      <p:to>
                                        <p:strVal val="visible"/>
                                      </p:to>
                                    </p:set>
                                    <p:anim calcmode="lin" valueType="num">
                                      <p:cBhvr>
                                        <p:cTn id="23" dur="1000" fill="hold"/>
                                        <p:tgtEl>
                                          <p:spTgt spid="341">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41">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nodeType="afterEffect" presetClass="entr" presetSubtype="4" presetID="2" grpId="3" fill="hold">
                                  <p:stCondLst>
                                    <p:cond delay="0"/>
                                  </p:stCondLst>
                                  <p:iterate type="el" backwards="0">
                                    <p:tmAbs val="0"/>
                                  </p:iterate>
                                  <p:childTnLst>
                                    <p:set>
                                      <p:cBhvr>
                                        <p:cTn id="27" fill="hold"/>
                                        <p:tgtEl>
                                          <p:spTgt spid="345"/>
                                        </p:tgtEl>
                                        <p:attrNameLst>
                                          <p:attrName>style.visibility</p:attrName>
                                        </p:attrNameLst>
                                      </p:cBhvr>
                                      <p:to>
                                        <p:strVal val="visible"/>
                                      </p:to>
                                    </p:set>
                                    <p:anim calcmode="lin" valueType="num">
                                      <p:cBhvr>
                                        <p:cTn id="28" dur="1000" fill="hold"/>
                                        <p:tgtEl>
                                          <p:spTgt spid="345"/>
                                        </p:tgtEl>
                                        <p:attrNameLst>
                                          <p:attrName>ppt_x</p:attrName>
                                        </p:attrNameLst>
                                      </p:cBhvr>
                                      <p:tavLst>
                                        <p:tav tm="0">
                                          <p:val>
                                            <p:strVal val="#ppt_x"/>
                                          </p:val>
                                        </p:tav>
                                        <p:tav tm="100000">
                                          <p:val>
                                            <p:strVal val="#ppt_x"/>
                                          </p:val>
                                        </p:tav>
                                      </p:tavLst>
                                    </p:anim>
                                    <p:anim calcmode="lin" valueType="num">
                                      <p:cBhvr>
                                        <p:cTn id="29" dur="1000" fill="hold"/>
                                        <p:tgtEl>
                                          <p:spTgt spid="34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1" fill="hold">
                                  <p:stCondLst>
                                    <p:cond delay="0"/>
                                  </p:stCondLst>
                                  <p:iterate type="el" backwards="0">
                                    <p:tmAbs val="0"/>
                                  </p:iterate>
                                  <p:childTnLst>
                                    <p:set>
                                      <p:cBhvr>
                                        <p:cTn id="33" fill="hold"/>
                                        <p:tgtEl>
                                          <p:spTgt spid="341">
                                            <p:txEl>
                                              <p:pRg st="5" end="5"/>
                                            </p:txEl>
                                          </p:spTgt>
                                        </p:tgtEl>
                                        <p:attrNameLst>
                                          <p:attrName>style.visibility</p:attrName>
                                        </p:attrNameLst>
                                      </p:cBhvr>
                                      <p:to>
                                        <p:strVal val="visible"/>
                                      </p:to>
                                    </p:set>
                                    <p:anim calcmode="lin" valueType="num">
                                      <p:cBhvr>
                                        <p:cTn id="34" dur="1000" fill="hold"/>
                                        <p:tgtEl>
                                          <p:spTgt spid="341">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41">
                                            <p:txEl>
                                              <p:pRg st="5" end="5"/>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nodeType="afterEffect" presetClass="entr" presetSubtype="4" presetID="2" grpId="4" fill="hold">
                                  <p:stCondLst>
                                    <p:cond delay="0"/>
                                  </p:stCondLst>
                                  <p:iterate type="el" backwards="0">
                                    <p:tmAbs val="0"/>
                                  </p:iterate>
                                  <p:childTnLst>
                                    <p:set>
                                      <p:cBhvr>
                                        <p:cTn id="38" fill="hold"/>
                                        <p:tgtEl>
                                          <p:spTgt spid="343"/>
                                        </p:tgtEl>
                                        <p:attrNameLst>
                                          <p:attrName>style.visibility</p:attrName>
                                        </p:attrNameLst>
                                      </p:cBhvr>
                                      <p:to>
                                        <p:strVal val="visible"/>
                                      </p:to>
                                    </p:set>
                                    <p:anim calcmode="lin" valueType="num">
                                      <p:cBhvr>
                                        <p:cTn id="39" dur="1000" fill="hold"/>
                                        <p:tgtEl>
                                          <p:spTgt spid="343"/>
                                        </p:tgtEl>
                                        <p:attrNameLst>
                                          <p:attrName>ppt_x</p:attrName>
                                        </p:attrNameLst>
                                      </p:cBhvr>
                                      <p:tavLst>
                                        <p:tav tm="0">
                                          <p:val>
                                            <p:strVal val="#ppt_x"/>
                                          </p:val>
                                        </p:tav>
                                        <p:tav tm="100000">
                                          <p:val>
                                            <p:strVal val="#ppt_x"/>
                                          </p:val>
                                        </p:tav>
                                      </p:tavLst>
                                    </p:anim>
                                    <p:anim calcmode="lin" valueType="num">
                                      <p:cBhvr>
                                        <p:cTn id="40" dur="1000" fill="hold"/>
                                        <p:tgtEl>
                                          <p:spTgt spid="343"/>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nodeType="afterEffect" presetClass="entr" presetSubtype="4" presetID="2" grpId="1" fill="hold">
                                  <p:stCondLst>
                                    <p:cond delay="0"/>
                                  </p:stCondLst>
                                  <p:iterate type="el" backwards="0">
                                    <p:tmAbs val="0"/>
                                  </p:iterate>
                                  <p:childTnLst>
                                    <p:set>
                                      <p:cBhvr>
                                        <p:cTn id="43" fill="hold"/>
                                        <p:tgtEl>
                                          <p:spTgt spid="341">
                                            <p:txEl>
                                              <p:pRg st="6" end="6"/>
                                            </p:txEl>
                                          </p:spTgt>
                                        </p:tgtEl>
                                        <p:attrNameLst>
                                          <p:attrName>style.visibility</p:attrName>
                                        </p:attrNameLst>
                                      </p:cBhvr>
                                      <p:to>
                                        <p:strVal val="visible"/>
                                      </p:to>
                                    </p:set>
                                    <p:anim calcmode="lin" valueType="num">
                                      <p:cBhvr>
                                        <p:cTn id="44" dur="1000" fill="hold"/>
                                        <p:tgtEl>
                                          <p:spTgt spid="34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4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4" presetID="2" grpId="1" fill="hold">
                                  <p:stCondLst>
                                    <p:cond delay="0"/>
                                  </p:stCondLst>
                                  <p:iterate type="el" backwards="0">
                                    <p:tmAbs val="0"/>
                                  </p:iterate>
                                  <p:childTnLst>
                                    <p:set>
                                      <p:cBhvr>
                                        <p:cTn id="49" fill="hold"/>
                                        <p:tgtEl>
                                          <p:spTgt spid="341">
                                            <p:txEl>
                                              <p:pRg st="7" end="7"/>
                                            </p:txEl>
                                          </p:spTgt>
                                        </p:tgtEl>
                                        <p:attrNameLst>
                                          <p:attrName>style.visibility</p:attrName>
                                        </p:attrNameLst>
                                      </p:cBhvr>
                                      <p:to>
                                        <p:strVal val="visible"/>
                                      </p:to>
                                    </p:set>
                                    <p:anim calcmode="lin" valueType="num">
                                      <p:cBhvr>
                                        <p:cTn id="50" dur="1000" fill="hold"/>
                                        <p:tgtEl>
                                          <p:spTgt spid="34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41">
                                            <p:txEl>
                                              <p:pRg st="7" end="7"/>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nodeType="afterEffect" presetClass="entr" presetSubtype="4" presetID="2" grpId="5" fill="hold">
                                  <p:stCondLst>
                                    <p:cond delay="0"/>
                                  </p:stCondLst>
                                  <p:iterate type="el" backwards="0">
                                    <p:tmAbs val="0"/>
                                  </p:iterate>
                                  <p:childTnLst>
                                    <p:set>
                                      <p:cBhvr>
                                        <p:cTn id="54" fill="hold"/>
                                        <p:tgtEl>
                                          <p:spTgt spid="342"/>
                                        </p:tgtEl>
                                        <p:attrNameLst>
                                          <p:attrName>style.visibility</p:attrName>
                                        </p:attrNameLst>
                                      </p:cBhvr>
                                      <p:to>
                                        <p:strVal val="visible"/>
                                      </p:to>
                                    </p:set>
                                    <p:anim calcmode="lin" valueType="num">
                                      <p:cBhvr>
                                        <p:cTn id="55" dur="1000" fill="hold"/>
                                        <p:tgtEl>
                                          <p:spTgt spid="342"/>
                                        </p:tgtEl>
                                        <p:attrNameLst>
                                          <p:attrName>ppt_x</p:attrName>
                                        </p:attrNameLst>
                                      </p:cBhvr>
                                      <p:tavLst>
                                        <p:tav tm="0">
                                          <p:val>
                                            <p:strVal val="#ppt_x"/>
                                          </p:val>
                                        </p:tav>
                                        <p:tav tm="100000">
                                          <p:val>
                                            <p:strVal val="#ppt_x"/>
                                          </p:val>
                                        </p:tav>
                                      </p:tavLst>
                                    </p:anim>
                                    <p:anim calcmode="lin" valueType="num">
                                      <p:cBhvr>
                                        <p:cTn id="56" dur="1000" fill="hold"/>
                                        <p:tgtEl>
                                          <p:spTgt spid="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1" grpId="1"/>
      <p:bldP build="whole" bldLvl="1" animBg="1" rev="0" advAuto="0" spid="345" grpId="3"/>
      <p:bldP build="whole" bldLvl="1" animBg="1" rev="0" advAuto="0" spid="343" grpId="4"/>
      <p:bldP build="whole" bldLvl="1" animBg="1" rev="0" advAuto="0" spid="344" grpId="2"/>
      <p:bldP build="whole" bldLvl="1" animBg="1" rev="0" advAuto="0" spid="342" grpId="5"/>
    </p:bldLst>
  </p:timing>
</p:sld>
</file>

<file path=ppt/slides/slide8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A </a:t>
            </a:r>
            <a:r>
              <a:rPr sz="2400">
                <a:latin typeface="Arial Bold"/>
                <a:ea typeface="Arial Bold"/>
                <a:cs typeface="Arial Bold"/>
                <a:sym typeface="Arial Bold"/>
              </a:rPr>
              <a:t>corollary</a:t>
            </a:r>
            <a:r>
              <a:rPr sz="2400"/>
              <a:t> is a statement whose truth can be immediately deduced from a theorem that has already been proved.</a:t>
            </a:r>
          </a:p>
        </p:txBody>
      </p:sp>
      <p:sp>
        <p:nvSpPr>
          <p:cNvPr id="348" name="Shape 348"/>
          <p:cNvSpPr/>
          <p:nvPr/>
        </p:nvSpPr>
        <p:spPr>
          <a:xfrm>
            <a:off x="317500" y="457681"/>
            <a:ext cx="8229600" cy="6340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900">
                <a:solidFill>
                  <a:srgbClr val="FFFFFF"/>
                </a:solidFill>
              </a:defRPr>
            </a:lvl1pPr>
          </a:lstStyle>
          <a:p>
            <a:pPr lvl="0">
              <a:defRPr sz="1800">
                <a:solidFill>
                  <a:srgbClr val="000000"/>
                </a:solidFill>
              </a:defRPr>
            </a:pPr>
            <a:r>
              <a:rPr sz="3900">
                <a:solidFill>
                  <a:srgbClr val="FFFFFF"/>
                </a:solidFill>
              </a:rPr>
              <a:t>Deriving New Mathematics from Old</a:t>
            </a:r>
          </a:p>
        </p:txBody>
      </p:sp>
    </p:spTree>
  </p:cSld>
  <p:clrMapOvr>
    <a:masterClrMapping/>
  </p:clrMapOvr>
  <p:transition spd="med" advClick="1"/>
</p:sld>
</file>

<file path=ppt/slides/slide8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solidFill>
                  <a:srgbClr val="FFFFFF"/>
                </a:solidFill>
              </a:rPr>
              <a:t>Example 4 – </a:t>
            </a:r>
            <a:r>
              <a:rPr i="1" sz="3000">
                <a:solidFill>
                  <a:srgbClr val="FFFFFF"/>
                </a:solidFill>
              </a:rPr>
              <a:t>The Double of a Rational Number</a:t>
            </a:r>
          </a:p>
        </p:txBody>
      </p:sp>
      <p:sp>
        <p:nvSpPr>
          <p:cNvPr id="351" name="Shape 35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Derive the following as a corollary of Theorem 4.2.2.</a:t>
            </a:r>
            <a:endParaRPr sz="2400"/>
          </a:p>
          <a:p>
            <a:pPr lvl="0" marL="0" indent="0">
              <a:defRPr sz="1800"/>
            </a:pPr>
            <a:endParaRPr sz="2400"/>
          </a:p>
          <a:p>
            <a:pPr lvl="0" marL="0" indent="0">
              <a:defRPr sz="1800"/>
            </a:pPr>
            <a:endParaRPr sz="2400"/>
          </a:p>
          <a:p>
            <a:pPr lvl="0" marL="0" indent="0">
              <a:defRPr sz="1800"/>
            </a:pPr>
            <a:endParaRPr sz="2400"/>
          </a:p>
          <a:p>
            <a:pPr lvl="0" marL="0" indent="0">
              <a:defRPr sz="1800"/>
            </a:pPr>
            <a:endParaRPr sz="2400">
              <a:solidFill>
                <a:srgbClr val="00ADEE"/>
              </a:solidFill>
            </a:endParaRPr>
          </a:p>
          <a:p>
            <a:pPr lvl="0" marL="0" indent="0">
              <a:defRPr sz="1800"/>
            </a:pPr>
            <a:r>
              <a:rPr sz="2400">
                <a:solidFill>
                  <a:srgbClr val="00ADEE"/>
                </a:solidFill>
              </a:rPr>
              <a:t>Solution:</a:t>
            </a:r>
            <a:br>
              <a:rPr sz="2400">
                <a:solidFill>
                  <a:srgbClr val="00ADEE"/>
                </a:solidFill>
              </a:rPr>
            </a:br>
            <a:r>
              <a:rPr sz="2400"/>
              <a:t>The double of a number is just its sum with itself. </a:t>
            </a:r>
            <a:endParaRPr sz="2400"/>
          </a:p>
          <a:p>
            <a:pPr lvl="0" marL="0" indent="0">
              <a:defRPr sz="1800"/>
            </a:pPr>
            <a:endParaRPr sz="800"/>
          </a:p>
          <a:p>
            <a:pPr lvl="0" marL="0" indent="0">
              <a:defRPr sz="1800"/>
            </a:pPr>
            <a:r>
              <a:rPr sz="2400"/>
              <a:t>But since the sum of any two rational numbers is rational (Theorem 4.2.2), the sum of a rational number with itself is rational. </a:t>
            </a:r>
            <a:endParaRPr sz="2400"/>
          </a:p>
          <a:p>
            <a:pPr lvl="0" marL="0" indent="0">
              <a:defRPr sz="1800"/>
            </a:pPr>
            <a:endParaRPr sz="800"/>
          </a:p>
          <a:p>
            <a:pPr lvl="0" marL="0" indent="0">
              <a:defRPr sz="1800"/>
            </a:pPr>
            <a:r>
              <a:rPr sz="2400"/>
              <a:t>Hence the double of a rational number is rational. </a:t>
            </a:r>
          </a:p>
        </p:txBody>
      </p:sp>
      <p:pic>
        <p:nvPicPr>
          <p:cNvPr id="352" name="image.png"/>
          <p:cNvPicPr/>
          <p:nvPr/>
        </p:nvPicPr>
        <p:blipFill>
          <a:blip r:embed="rId2">
            <a:extLst/>
          </a:blip>
          <a:stretch>
            <a:fillRect/>
          </a:stretch>
        </p:blipFill>
        <p:spPr>
          <a:xfrm>
            <a:off x="449262" y="2133600"/>
            <a:ext cx="8245476" cy="94456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51">
                                            <p:txEl>
                                              <p:pRg st="5" end="5"/>
                                            </p:txEl>
                                          </p:spTgt>
                                        </p:tgtEl>
                                        <p:attrNameLst>
                                          <p:attrName>style.visibility</p:attrName>
                                        </p:attrNameLst>
                                      </p:cBhvr>
                                      <p:to>
                                        <p:strVal val="visible"/>
                                      </p:to>
                                    </p:set>
                                    <p:anim calcmode="lin" valueType="num">
                                      <p:cBhvr>
                                        <p:cTn id="7" dur="1000" fill="hold"/>
                                        <p:tgtEl>
                                          <p:spTgt spid="351">
                                            <p:txEl>
                                              <p:pRg st="5" end="5"/>
                                            </p:txEl>
                                          </p:spTgt>
                                        </p:tgtEl>
                                        <p:attrNameLst>
                                          <p:attrName>ppt_x</p:attrName>
                                        </p:attrNameLst>
                                      </p:cBhvr>
                                      <p:tavLst>
                                        <p:tav tm="0">
                                          <p:val>
                                            <p:strVal val="#ppt_x"/>
                                          </p:val>
                                        </p:tav>
                                        <p:tav tm="100000">
                                          <p:val>
                                            <p:strVal val="#ppt_x"/>
                                          </p:val>
                                        </p:tav>
                                      </p:tavLst>
                                    </p:anim>
                                    <p:anim calcmode="lin" valueType="num">
                                      <p:cBhvr>
                                        <p:cTn id="8" dur="1000" fill="hold"/>
                                        <p:tgtEl>
                                          <p:spTgt spid="351">
                                            <p:txEl>
                                              <p:pRg st="5" end="5"/>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51">
                                            <p:txEl>
                                              <p:pRg st="6" end="6"/>
                                            </p:txEl>
                                          </p:spTgt>
                                        </p:tgtEl>
                                        <p:attrNameLst>
                                          <p:attrName>style.visibility</p:attrName>
                                        </p:attrNameLst>
                                      </p:cBhvr>
                                      <p:to>
                                        <p:strVal val="visible"/>
                                      </p:to>
                                    </p:set>
                                    <p:anim calcmode="lin" valueType="num">
                                      <p:cBhvr>
                                        <p:cTn id="12" dur="1000" fill="hold"/>
                                        <p:tgtEl>
                                          <p:spTgt spid="351">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3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351">
                                            <p:txEl>
                                              <p:pRg st="7" end="7"/>
                                            </p:txEl>
                                          </p:spTgt>
                                        </p:tgtEl>
                                        <p:attrNameLst>
                                          <p:attrName>style.visibility</p:attrName>
                                        </p:attrNameLst>
                                      </p:cBhvr>
                                      <p:to>
                                        <p:strVal val="visible"/>
                                      </p:to>
                                    </p:set>
                                    <p:anim calcmode="lin" valueType="num">
                                      <p:cBhvr>
                                        <p:cTn id="18" dur="1000" fill="hold"/>
                                        <p:tgtEl>
                                          <p:spTgt spid="351">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51">
                                            <p:txEl>
                                              <p:pRg st="7" end="7"/>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1" fill="hold">
                                  <p:stCondLst>
                                    <p:cond delay="0"/>
                                  </p:stCondLst>
                                  <p:iterate type="el" backwards="0">
                                    <p:tmAbs val="0"/>
                                  </p:iterate>
                                  <p:childTnLst>
                                    <p:set>
                                      <p:cBhvr>
                                        <p:cTn id="22" fill="hold"/>
                                        <p:tgtEl>
                                          <p:spTgt spid="351">
                                            <p:txEl>
                                              <p:pRg st="8" end="8"/>
                                            </p:txEl>
                                          </p:spTgt>
                                        </p:tgtEl>
                                        <p:attrNameLst>
                                          <p:attrName>style.visibility</p:attrName>
                                        </p:attrNameLst>
                                      </p:cBhvr>
                                      <p:to>
                                        <p:strVal val="visible"/>
                                      </p:to>
                                    </p:set>
                                    <p:anim calcmode="lin" valueType="num">
                                      <p:cBhvr>
                                        <p:cTn id="23" dur="1000" fill="hold"/>
                                        <p:tgtEl>
                                          <p:spTgt spid="351">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351">
                                            <p:txEl>
                                              <p:pRg st="9" end="9"/>
                                            </p:txEl>
                                          </p:spTgt>
                                        </p:tgtEl>
                                        <p:attrNameLst>
                                          <p:attrName>style.visibility</p:attrName>
                                        </p:attrNameLst>
                                      </p:cBhvr>
                                      <p:to>
                                        <p:strVal val="visible"/>
                                      </p:to>
                                    </p:set>
                                    <p:anim calcmode="lin" valueType="num">
                                      <p:cBhvr>
                                        <p:cTn id="29" dur="1000" fill="hold"/>
                                        <p:tgtEl>
                                          <p:spTgt spid="351">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5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1" grpId="1"/>
    </p:bldLst>
  </p:timing>
</p:sld>
</file>

<file path=ppt/slides/slide8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4 – </a:t>
            </a:r>
            <a:r>
              <a:rPr i="1" sz="4000">
                <a:solidFill>
                  <a:srgbClr val="FFFFFF"/>
                </a:solidFill>
              </a:rPr>
              <a:t>Solution</a:t>
            </a:r>
          </a:p>
        </p:txBody>
      </p:sp>
      <p:sp>
        <p:nvSpPr>
          <p:cNvPr id="355" name="Shape 35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t>Here is a formal version of this argument: </a:t>
            </a:r>
            <a:endParaRPr sz="2400"/>
          </a:p>
          <a:p>
            <a:pPr lvl="0" marL="0" indent="0">
              <a:tabLst>
                <a:tab pos="1371600" algn="l"/>
                <a:tab pos="1536700" algn="l"/>
              </a:tabLst>
              <a:defRPr sz="1800"/>
            </a:pPr>
            <a:endParaRPr sz="2400">
              <a:solidFill>
                <a:srgbClr val="00ADEE"/>
              </a:solidFill>
            </a:endParaRPr>
          </a:p>
          <a:p>
            <a:pPr lvl="0" marL="0" indent="0">
              <a:tabLst>
                <a:tab pos="1371600" algn="l"/>
                <a:tab pos="1536700" algn="l"/>
              </a:tabLst>
              <a:defRPr sz="1800"/>
            </a:pPr>
            <a:r>
              <a:rPr sz="2400">
                <a:latin typeface="Arial Bold"/>
                <a:ea typeface="Arial Bold"/>
                <a:cs typeface="Arial Bold"/>
                <a:sym typeface="Arial Bold"/>
              </a:rPr>
              <a:t>Proof:</a:t>
            </a:r>
            <a:endParaRPr sz="2400">
              <a:latin typeface="Arial Bold"/>
              <a:ea typeface="Arial Bold"/>
              <a:cs typeface="Arial Bold"/>
              <a:sym typeface="Arial Bold"/>
            </a:endParaRPr>
          </a:p>
          <a:p>
            <a:pPr lvl="0" marL="0" indent="0">
              <a:tabLst>
                <a:tab pos="1371600" algn="l"/>
                <a:tab pos="1536700" algn="l"/>
              </a:tabLst>
              <a:defRPr sz="1800"/>
            </a:pPr>
            <a:r>
              <a:rPr sz="2400"/>
              <a:t>Suppose </a:t>
            </a:r>
            <a:r>
              <a:rPr i="1" sz="2400"/>
              <a:t>r</a:t>
            </a:r>
            <a:r>
              <a:rPr sz="2400"/>
              <a:t> is any rational number. Then 2</a:t>
            </a:r>
            <a:r>
              <a:rPr i="1" sz="2400"/>
              <a:t>r</a:t>
            </a:r>
            <a:r>
              <a:rPr sz="2400"/>
              <a:t> = </a:t>
            </a:r>
            <a:r>
              <a:rPr i="1" sz="2400"/>
              <a:t>r</a:t>
            </a:r>
            <a:r>
              <a:rPr sz="2400"/>
              <a:t> + </a:t>
            </a:r>
            <a:r>
              <a:rPr i="1" sz="2400"/>
              <a:t>r</a:t>
            </a:r>
            <a:r>
              <a:rPr sz="2400"/>
              <a:t> is a sum of two rational numbers. </a:t>
            </a:r>
            <a:endParaRPr sz="2400"/>
          </a:p>
          <a:p>
            <a:pPr lvl="0" marL="0" indent="0">
              <a:tabLst>
                <a:tab pos="1371600" algn="l"/>
                <a:tab pos="1536700" algn="l"/>
              </a:tabLst>
              <a:defRPr sz="1800"/>
            </a:pPr>
            <a:endParaRPr sz="1200"/>
          </a:p>
          <a:p>
            <a:pPr lvl="0" marL="0" indent="0">
              <a:tabLst>
                <a:tab pos="1371600" algn="l"/>
                <a:tab pos="1536700" algn="l"/>
              </a:tabLst>
              <a:defRPr sz="1800"/>
            </a:pPr>
            <a:r>
              <a:rPr sz="2400"/>
              <a:t>So, by Theorem 4.2.2, 2</a:t>
            </a:r>
            <a:r>
              <a:rPr i="1" sz="2400"/>
              <a:t>r</a:t>
            </a:r>
            <a:r>
              <a:rPr sz="2400"/>
              <a:t> is rational.</a:t>
            </a:r>
          </a:p>
        </p:txBody>
      </p:sp>
      <p:sp>
        <p:nvSpPr>
          <p:cNvPr id="356" name="Shape 356"/>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55"/>
                                        </p:tgtEl>
                                        <p:attrNameLst>
                                          <p:attrName>style.visibility</p:attrName>
                                        </p:attrNameLst>
                                      </p:cBhvr>
                                      <p:to>
                                        <p:strVal val="visible"/>
                                      </p:to>
                                    </p:set>
                                    <p:anim calcmode="lin" valueType="num">
                                      <p:cBhvr>
                                        <p:cTn id="7" dur="1000" fill="hold"/>
                                        <p:tgtEl>
                                          <p:spTgt spid="355"/>
                                        </p:tgtEl>
                                        <p:attrNameLst>
                                          <p:attrName>ppt_x</p:attrName>
                                        </p:attrNameLst>
                                      </p:cBhvr>
                                      <p:tavLst>
                                        <p:tav tm="0">
                                          <p:val>
                                            <p:strVal val="#ppt_x"/>
                                          </p:val>
                                        </p:tav>
                                        <p:tav tm="100000">
                                          <p:val>
                                            <p:strVal val="#ppt_x"/>
                                          </p:val>
                                        </p:tav>
                                      </p:tavLst>
                                    </p:anim>
                                    <p:anim calcmode="lin" valueType="num">
                                      <p:cBhvr>
                                        <p:cTn id="8" dur="1000" fill="hold"/>
                                        <p:tgtEl>
                                          <p:spTgt spid="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5"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Proving Existential Statements</a:t>
            </a:r>
          </a:p>
        </p:txBody>
      </p:sp>
      <p:sp>
        <p:nvSpPr>
          <p:cNvPr id="47" name="Shape 4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We have known that a statement in the form</a:t>
            </a:r>
            <a:endParaRPr sz="2400"/>
          </a:p>
          <a:p>
            <a:pPr lvl="0" marL="0" indent="0">
              <a:defRPr sz="1800"/>
            </a:pPr>
            <a:r>
              <a:rPr sz="2400"/>
              <a:t>                         ∃</a:t>
            </a:r>
            <a:r>
              <a:rPr i="1" sz="2400"/>
              <a:t>x</a:t>
            </a:r>
            <a:r>
              <a:rPr sz="2400"/>
              <a:t> </a:t>
            </a:r>
            <a:r>
              <a:rPr sz="2400">
                <a:latin typeface="Symbol"/>
                <a:ea typeface="Symbol"/>
                <a:cs typeface="Symbol"/>
                <a:sym typeface="Symbol"/>
              </a:rPr>
              <a:t>∈</a:t>
            </a:r>
            <a:r>
              <a:rPr sz="2400"/>
              <a:t> </a:t>
            </a:r>
            <a:r>
              <a:rPr i="1" sz="2400"/>
              <a:t>D</a:t>
            </a:r>
            <a:r>
              <a:rPr sz="2400"/>
              <a:t> such that </a:t>
            </a:r>
            <a:r>
              <a:rPr i="1" sz="2400"/>
              <a:t>Q</a:t>
            </a:r>
            <a:r>
              <a:rPr sz="2400"/>
              <a:t>(</a:t>
            </a:r>
            <a:r>
              <a:rPr i="1" sz="2400"/>
              <a:t>x</a:t>
            </a:r>
            <a:r>
              <a:rPr sz="2400"/>
              <a:t>)</a:t>
            </a:r>
            <a:endParaRPr sz="2400"/>
          </a:p>
          <a:p>
            <a:pPr lvl="0" marL="0" indent="0">
              <a:defRPr sz="1800"/>
            </a:pPr>
            <a:endParaRPr sz="2400"/>
          </a:p>
          <a:p>
            <a:pPr lvl="0" marL="0" indent="0">
              <a:defRPr sz="1800"/>
            </a:pPr>
            <a:r>
              <a:rPr sz="2400"/>
              <a:t>is true if, and only if,</a:t>
            </a:r>
            <a:endParaRPr sz="2400"/>
          </a:p>
          <a:p>
            <a:pPr lvl="0" marL="0" indent="0">
              <a:defRPr sz="1800"/>
            </a:pPr>
            <a:r>
              <a:rPr i="1" sz="2400"/>
              <a:t>                   Q</a:t>
            </a:r>
            <a:r>
              <a:rPr sz="2400"/>
              <a:t>(</a:t>
            </a:r>
            <a:r>
              <a:rPr i="1" sz="2400"/>
              <a:t>x</a:t>
            </a:r>
            <a:r>
              <a:rPr sz="2400"/>
              <a:t>) is true for at least one </a:t>
            </a:r>
            <a:r>
              <a:rPr i="1" sz="2400"/>
              <a:t>x</a:t>
            </a:r>
            <a:r>
              <a:rPr sz="2400"/>
              <a:t> in </a:t>
            </a:r>
            <a:r>
              <a:rPr i="1" sz="2400"/>
              <a:t>D</a:t>
            </a:r>
            <a:r>
              <a:rPr sz="2400"/>
              <a:t>.</a:t>
            </a:r>
            <a:endParaRPr sz="2400"/>
          </a:p>
          <a:p>
            <a:pPr lvl="0" marL="0" indent="0">
              <a:defRPr sz="1800"/>
            </a:pPr>
            <a:endParaRPr sz="2400"/>
          </a:p>
          <a:p>
            <a:pPr lvl="0" marL="0" indent="0">
              <a:defRPr sz="1800"/>
            </a:pPr>
            <a:r>
              <a:rPr sz="2400"/>
              <a:t>One way to prove this is to find an </a:t>
            </a:r>
            <a:r>
              <a:rPr i="1" sz="2400"/>
              <a:t>x</a:t>
            </a:r>
            <a:r>
              <a:rPr sz="2400"/>
              <a:t> in </a:t>
            </a:r>
            <a:r>
              <a:rPr i="1" sz="2400"/>
              <a:t>D</a:t>
            </a:r>
            <a:r>
              <a:rPr sz="2400"/>
              <a:t> that makes </a:t>
            </a:r>
            <a:r>
              <a:rPr i="1" sz="2400"/>
              <a:t>Q</a:t>
            </a:r>
            <a:r>
              <a:rPr sz="2400"/>
              <a:t>(</a:t>
            </a:r>
            <a:r>
              <a:rPr i="1" sz="2400"/>
              <a:t>x</a:t>
            </a:r>
            <a:r>
              <a:rPr sz="2400"/>
              <a:t>) true.</a:t>
            </a:r>
            <a:endParaRPr sz="2400"/>
          </a:p>
          <a:p>
            <a:pPr lvl="0" marL="0" indent="0">
              <a:defRPr sz="1800"/>
            </a:pPr>
            <a:endParaRPr sz="2400"/>
          </a:p>
          <a:p>
            <a:pPr lvl="0" marL="0" indent="0">
              <a:defRPr sz="1800"/>
            </a:pPr>
            <a:r>
              <a:rPr sz="2400"/>
              <a:t>Another way is to give a set of directions for finding such an </a:t>
            </a:r>
            <a:r>
              <a:rPr i="1" sz="2400"/>
              <a:t>x</a:t>
            </a:r>
            <a:r>
              <a:rPr sz="2400"/>
              <a:t>. Both of these methods are called </a:t>
            </a:r>
            <a:r>
              <a:rPr sz="2400">
                <a:latin typeface="Arial Bold"/>
                <a:ea typeface="Arial Bold"/>
                <a:cs typeface="Arial Bold"/>
                <a:sym typeface="Arial Bold"/>
              </a:rPr>
              <a:t>constructive proofs of existence</a:t>
            </a:r>
            <a:r>
              <a:rPr sz="2400"/>
              <a:t>.</a:t>
            </a:r>
          </a:p>
        </p:txBody>
      </p:sp>
    </p:spTree>
  </p:cSld>
  <p:clrMapOvr>
    <a:masterClrMapping/>
  </p:clrMapOvr>
  <p:transition spd="med" advClick="1"/>
</p:sld>
</file>

<file path=ppt/slides/slide9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Shape 358"/>
          <p:cNvSpPr/>
          <p:nvPr/>
        </p:nvSpPr>
        <p:spPr>
          <a:xfrm>
            <a:off x="2133600" y="6248400"/>
            <a:ext cx="5486400"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spcBef>
                <a:spcPts val="1000"/>
              </a:spcBef>
            </a:pPr>
            <a:r>
              <a:rPr sz="1400"/>
              <a:t>Copyright © Cengage Learning. All rights reserved.</a:t>
            </a:r>
            <a:r>
              <a:t> </a:t>
            </a:r>
          </a:p>
        </p:txBody>
      </p:sp>
      <p:sp>
        <p:nvSpPr>
          <p:cNvPr id="359" name="Shape 359"/>
          <p:cNvSpPr/>
          <p:nvPr/>
        </p:nvSpPr>
        <p:spPr>
          <a:xfrm>
            <a:off x="2362200" y="2541587"/>
            <a:ext cx="6337300" cy="11432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3600">
                <a:solidFill>
                  <a:srgbClr val="16669E"/>
                </a:solidFill>
              </a:defRPr>
            </a:lvl1pPr>
          </a:lstStyle>
          <a:p>
            <a:pPr lvl="0">
              <a:defRPr sz="1800">
                <a:solidFill>
                  <a:srgbClr val="000000"/>
                </a:solidFill>
              </a:defRPr>
            </a:pPr>
            <a:r>
              <a:rPr sz="3600">
                <a:solidFill>
                  <a:srgbClr val="16669E"/>
                </a:solidFill>
              </a:rPr>
              <a:t>Direct Proof and Counterexample III: Divisibility</a:t>
            </a:r>
          </a:p>
        </p:txBody>
      </p:sp>
      <p:grpSp>
        <p:nvGrpSpPr>
          <p:cNvPr id="362" name="Group 362"/>
          <p:cNvGrpSpPr/>
          <p:nvPr/>
        </p:nvGrpSpPr>
        <p:grpSpPr>
          <a:xfrm>
            <a:off x="279399" y="2209799"/>
            <a:ext cx="8534401" cy="1600201"/>
            <a:chOff x="0" y="0"/>
            <a:chExt cx="8534400" cy="1600200"/>
          </a:xfrm>
        </p:grpSpPr>
        <p:sp>
          <p:nvSpPr>
            <p:cNvPr id="360" name="Shape 360"/>
            <p:cNvSpPr/>
            <p:nvPr/>
          </p:nvSpPr>
          <p:spPr>
            <a:xfrm>
              <a:off x="1447800" y="304800"/>
              <a:ext cx="7086600"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8" y="0"/>
                  </a:moveTo>
                  <a:lnTo>
                    <a:pt x="21600" y="0"/>
                  </a:lnTo>
                  <a:lnTo>
                    <a:pt x="21600" y="18000"/>
                  </a:lnTo>
                  <a:cubicBezTo>
                    <a:pt x="21600" y="19988"/>
                    <a:pt x="21305" y="21600"/>
                    <a:pt x="20942" y="21600"/>
                  </a:cubicBezTo>
                  <a:lnTo>
                    <a:pt x="0" y="21600"/>
                  </a:lnTo>
                  <a:lnTo>
                    <a:pt x="0" y="3600"/>
                  </a:lnTo>
                  <a:cubicBezTo>
                    <a:pt x="0" y="1612"/>
                    <a:pt x="295" y="0"/>
                    <a:pt x="658" y="0"/>
                  </a:cubicBezTo>
                  <a:close/>
                </a:path>
              </a:pathLst>
            </a:custGeom>
            <a:noFill/>
            <a:ln w="57150" cap="flat">
              <a:solidFill>
                <a:srgbClr val="CBDB2B"/>
              </a:solidFill>
              <a:prstDash val="solid"/>
              <a:round/>
            </a:ln>
            <a:effectLst/>
          </p:spPr>
          <p:txBody>
            <a:bodyPr wrap="square" lIns="0" tIns="0" rIns="0" bIns="0" numCol="1" anchor="ctr">
              <a:noAutofit/>
            </a:bodyPr>
            <a:lstStyle/>
            <a:p>
              <a:pPr lvl="0"/>
            </a:p>
          </p:txBody>
        </p:sp>
        <p:sp>
          <p:nvSpPr>
            <p:cNvPr id="361" name="Shape 361"/>
            <p:cNvSpPr/>
            <p:nvPr/>
          </p:nvSpPr>
          <p:spPr>
            <a:xfrm>
              <a:off x="-1" y="-1"/>
              <a:ext cx="2438401" cy="60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0" y="0"/>
                  </a:moveTo>
                  <a:lnTo>
                    <a:pt x="21600" y="0"/>
                  </a:lnTo>
                  <a:lnTo>
                    <a:pt x="21600" y="18000"/>
                  </a:lnTo>
                  <a:cubicBezTo>
                    <a:pt x="21600" y="19988"/>
                    <a:pt x="21197" y="21600"/>
                    <a:pt x="20700" y="21600"/>
                  </a:cubicBezTo>
                  <a:lnTo>
                    <a:pt x="0" y="21600"/>
                  </a:lnTo>
                  <a:lnTo>
                    <a:pt x="0" y="3600"/>
                  </a:lnTo>
                  <a:cubicBezTo>
                    <a:pt x="0" y="1612"/>
                    <a:pt x="403" y="0"/>
                    <a:pt x="900" y="0"/>
                  </a:cubicBezTo>
                  <a:close/>
                </a:path>
              </a:pathLst>
            </a:custGeom>
            <a:solidFill>
              <a:srgbClr val="16669E"/>
            </a:solidFill>
            <a:ln w="12700" cap="flat">
              <a:noFill/>
              <a:miter lim="400000"/>
            </a:ln>
            <a:effectLst/>
          </p:spPr>
          <p:txBody>
            <a:bodyPr wrap="square" lIns="0" tIns="0" rIns="0" bIns="0" numCol="1" anchor="ctr">
              <a:noAutofit/>
            </a:bodyPr>
            <a:lstStyle/>
            <a:p>
              <a:pPr lvl="0"/>
            </a:p>
          </p:txBody>
        </p:sp>
      </p:grpSp>
      <p:sp>
        <p:nvSpPr>
          <p:cNvPr id="363" name="Shape 363"/>
          <p:cNvSpPr/>
          <p:nvPr/>
        </p:nvSpPr>
        <p:spPr>
          <a:xfrm>
            <a:off x="385762" y="2268537"/>
            <a:ext cx="2122585" cy="47433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2600">
                <a:solidFill>
                  <a:srgbClr val="FFFFFF"/>
                </a:solidFill>
                <a:latin typeface="Arial Bold"/>
                <a:ea typeface="Arial Bold"/>
                <a:cs typeface="Arial Bold"/>
                <a:sym typeface="Arial Bold"/>
              </a:defRPr>
            </a:lvl1pPr>
          </a:lstStyle>
          <a:p>
            <a:pPr lvl="0">
              <a:defRPr sz="1800">
                <a:solidFill>
                  <a:srgbClr val="000000"/>
                </a:solidFill>
              </a:defRPr>
            </a:pPr>
            <a:r>
              <a:rPr sz="2600">
                <a:solidFill>
                  <a:srgbClr val="FFFFFF"/>
                </a:solidFill>
              </a:rPr>
              <a:t>SECTION 4.3</a:t>
            </a:r>
          </a:p>
        </p:txBody>
      </p:sp>
    </p:spTree>
  </p:cSld>
  <p:clrMapOvr>
    <a:masterClrMapping/>
  </p:clrMapOvr>
  <p:transition spd="med" advClick="1"/>
</p:sld>
</file>

<file path=ppt/slides/slide9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5" name="Shape 36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000">
                <a:solidFill>
                  <a:srgbClr val="FFFFFF"/>
                </a:solidFill>
              </a:defRPr>
            </a:lvl1pPr>
          </a:lstStyle>
          <a:p>
            <a:pPr lvl="0">
              <a:defRPr sz="1800">
                <a:solidFill>
                  <a:srgbClr val="000000"/>
                </a:solidFill>
              </a:defRPr>
            </a:pPr>
            <a:r>
              <a:rPr sz="3000">
                <a:solidFill>
                  <a:srgbClr val="FFFFFF"/>
                </a:solidFill>
              </a:rPr>
              <a:t>Direct Proof and Counterexample III: Divisibility</a:t>
            </a:r>
          </a:p>
        </p:txBody>
      </p:sp>
      <p:sp>
        <p:nvSpPr>
          <p:cNvPr id="366" name="Shape 36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The notion of divisibility is the central concept of one of the most beautiful subjects in advanced mathematics: </a:t>
            </a:r>
            <a:r>
              <a:rPr sz="2400">
                <a:latin typeface="Arial Bold"/>
                <a:ea typeface="Arial Bold"/>
                <a:cs typeface="Arial Bold"/>
                <a:sym typeface="Arial Bold"/>
              </a:rPr>
              <a:t>number theory</a:t>
            </a:r>
            <a:r>
              <a:rPr sz="2400"/>
              <a:t>, the study of properties of integers.</a:t>
            </a:r>
          </a:p>
        </p:txBody>
      </p:sp>
      <p:pic>
        <p:nvPicPr>
          <p:cNvPr id="367" name="image.png"/>
          <p:cNvPicPr/>
          <p:nvPr/>
        </p:nvPicPr>
        <p:blipFill>
          <a:blip r:embed="rId2">
            <a:extLst/>
          </a:blip>
          <a:stretch>
            <a:fillRect/>
          </a:stretch>
        </p:blipFill>
        <p:spPr>
          <a:xfrm>
            <a:off x="533400" y="2714625"/>
            <a:ext cx="7864475" cy="3902075"/>
          </a:xfrm>
          <a:prstGeom prst="rect">
            <a:avLst/>
          </a:prstGeom>
          <a:ln w="12700">
            <a:miter lim="400000"/>
          </a:ln>
        </p:spPr>
      </p:pic>
    </p:spTree>
  </p:cSld>
  <p:clrMapOvr>
    <a:masterClrMapping/>
  </p:clrMapOvr>
  <p:transition spd="med" advClick="1"/>
</p:sld>
</file>

<file path=ppt/slides/slide9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 – </a:t>
            </a:r>
            <a:r>
              <a:rPr i="1" sz="4000">
                <a:solidFill>
                  <a:srgbClr val="FFFFFF"/>
                </a:solidFill>
              </a:rPr>
              <a:t>Divisibility</a:t>
            </a:r>
          </a:p>
        </p:txBody>
      </p:sp>
      <p:sp>
        <p:nvSpPr>
          <p:cNvPr id="370" name="Shape 37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tabLst>
                <a:tab pos="457200" algn="l"/>
                <a:tab pos="1371600" algn="l"/>
                <a:tab pos="1536700" algn="l"/>
              </a:tabLst>
              <a:defRPr sz="1800"/>
            </a:pPr>
            <a:r>
              <a:rPr sz="2400">
                <a:latin typeface="Arial Bold"/>
                <a:ea typeface="Arial Bold"/>
                <a:cs typeface="Arial Bold"/>
                <a:sym typeface="Arial Bold"/>
              </a:rPr>
              <a:t>a. </a:t>
            </a:r>
            <a:r>
              <a:rPr sz="2400"/>
              <a:t>Is 21 divisible by 3? </a:t>
            </a:r>
            <a:endParaRPr sz="2400"/>
          </a:p>
          <a:p>
            <a:pPr lvl="0" marL="457200" indent="-457200">
              <a:tabLst>
                <a:tab pos="457200" algn="l"/>
                <a:tab pos="1371600" algn="l"/>
                <a:tab pos="1536700" algn="l"/>
              </a:tabLst>
              <a:defRPr sz="1800"/>
            </a:pPr>
            <a:endParaRPr sz="2400"/>
          </a:p>
          <a:p>
            <a:pPr lvl="0" marL="457200" indent="-457200">
              <a:tabLst>
                <a:tab pos="457200" algn="l"/>
                <a:tab pos="1371600" algn="l"/>
                <a:tab pos="1536700" algn="l"/>
              </a:tabLst>
              <a:defRPr sz="1800"/>
            </a:pPr>
            <a:r>
              <a:rPr sz="2400">
                <a:latin typeface="Arial Bold"/>
                <a:ea typeface="Arial Bold"/>
                <a:cs typeface="Arial Bold"/>
                <a:sym typeface="Arial Bold"/>
              </a:rPr>
              <a:t>b. </a:t>
            </a:r>
            <a:r>
              <a:rPr sz="2400"/>
              <a:t>Does 5 divide 40? </a:t>
            </a:r>
            <a:endParaRPr sz="2400"/>
          </a:p>
          <a:p>
            <a:pPr lvl="0" marL="457200" indent="-457200">
              <a:tabLst>
                <a:tab pos="457200" algn="l"/>
                <a:tab pos="1371600" algn="l"/>
                <a:tab pos="1536700" algn="l"/>
              </a:tabLst>
              <a:defRPr sz="1800"/>
            </a:pPr>
            <a:endParaRPr sz="2400"/>
          </a:p>
          <a:p>
            <a:pPr lvl="0" marL="457200" indent="-457200">
              <a:tabLst>
                <a:tab pos="457200" algn="l"/>
                <a:tab pos="1371600" algn="l"/>
                <a:tab pos="1536700" algn="l"/>
              </a:tabLst>
              <a:defRPr sz="1800"/>
            </a:pPr>
            <a:r>
              <a:rPr sz="2400">
                <a:latin typeface="Arial Bold"/>
                <a:ea typeface="Arial Bold"/>
                <a:cs typeface="Arial Bold"/>
                <a:sym typeface="Arial Bold"/>
              </a:rPr>
              <a:t>c. </a:t>
            </a:r>
            <a:r>
              <a:rPr sz="2400"/>
              <a:t>Does 7</a:t>
            </a:r>
            <a:r>
              <a:rPr sz="800"/>
              <a:t> </a:t>
            </a:r>
            <a:r>
              <a:rPr sz="2400"/>
              <a:t>|</a:t>
            </a:r>
            <a:r>
              <a:rPr sz="800"/>
              <a:t> </a:t>
            </a:r>
            <a:r>
              <a:rPr sz="2400"/>
              <a:t>42?</a:t>
            </a:r>
            <a:endParaRPr sz="2400"/>
          </a:p>
          <a:p>
            <a:pPr lvl="0" marL="457200" indent="-457200">
              <a:buSzPct val="100000"/>
              <a:buAutoNum type="alphaLcPeriod" startAt="1"/>
              <a:tabLst>
                <a:tab pos="457200" algn="l"/>
                <a:tab pos="1371600" algn="l"/>
                <a:tab pos="1536700" algn="l"/>
              </a:tabLst>
              <a:defRPr sz="1800"/>
            </a:pPr>
            <a:endParaRPr sz="2400"/>
          </a:p>
          <a:p>
            <a:pPr lvl="0" marL="457200" indent="-457200">
              <a:tabLst>
                <a:tab pos="457200" algn="l"/>
                <a:tab pos="1371600" algn="l"/>
                <a:tab pos="1536700" algn="l"/>
              </a:tabLst>
              <a:defRPr sz="1800"/>
            </a:pPr>
            <a:r>
              <a:rPr sz="2400">
                <a:latin typeface="Arial Bold"/>
                <a:ea typeface="Arial Bold"/>
                <a:cs typeface="Arial Bold"/>
                <a:sym typeface="Arial Bold"/>
              </a:rPr>
              <a:t>d. </a:t>
            </a:r>
            <a:r>
              <a:rPr sz="2400"/>
              <a:t>Is 32 a multiple of −16? </a:t>
            </a:r>
            <a:endParaRPr sz="2400"/>
          </a:p>
          <a:p>
            <a:pPr lvl="0" marL="457200" indent="-457200">
              <a:tabLst>
                <a:tab pos="457200" algn="l"/>
                <a:tab pos="1371600" algn="l"/>
                <a:tab pos="1536700" algn="l"/>
              </a:tabLst>
              <a:defRPr sz="1800"/>
            </a:pPr>
            <a:endParaRPr sz="2400"/>
          </a:p>
          <a:p>
            <a:pPr lvl="0" marL="457200" indent="-457200">
              <a:tabLst>
                <a:tab pos="457200" algn="l"/>
                <a:tab pos="1371600" algn="l"/>
                <a:tab pos="1536700" algn="l"/>
              </a:tabLst>
              <a:defRPr sz="1800"/>
            </a:pPr>
            <a:r>
              <a:rPr sz="2400">
                <a:latin typeface="Arial Bold"/>
                <a:ea typeface="Arial Bold"/>
                <a:cs typeface="Arial Bold"/>
                <a:sym typeface="Arial Bold"/>
              </a:rPr>
              <a:t>e. </a:t>
            </a:r>
            <a:r>
              <a:rPr sz="2400"/>
              <a:t>Is 6 a factor of 54? </a:t>
            </a:r>
            <a:endParaRPr sz="2400"/>
          </a:p>
          <a:p>
            <a:pPr lvl="0" marL="457200" indent="-457200">
              <a:tabLst>
                <a:tab pos="457200" algn="l"/>
                <a:tab pos="1371600" algn="l"/>
                <a:tab pos="1536700" algn="l"/>
              </a:tabLst>
              <a:defRPr sz="1800"/>
            </a:pPr>
            <a:endParaRPr sz="2400"/>
          </a:p>
          <a:p>
            <a:pPr lvl="0" marL="457200" indent="-457200">
              <a:tabLst>
                <a:tab pos="457200" algn="l"/>
                <a:tab pos="1371600" algn="l"/>
                <a:tab pos="1536700" algn="l"/>
              </a:tabLst>
              <a:defRPr sz="1800"/>
            </a:pPr>
            <a:r>
              <a:rPr sz="2400">
                <a:latin typeface="Arial Bold"/>
                <a:ea typeface="Arial Bold"/>
                <a:cs typeface="Arial Bold"/>
                <a:sym typeface="Arial Bold"/>
              </a:rPr>
              <a:t>f. </a:t>
            </a:r>
            <a:r>
              <a:rPr sz="2400"/>
              <a:t>Is 7 a factor of −7?</a:t>
            </a:r>
          </a:p>
        </p:txBody>
      </p:sp>
    </p:spTree>
  </p:cSld>
  <p:clrMapOvr>
    <a:masterClrMapping/>
  </p:clrMapOvr>
  <p:transition spd="med" advClick="1"/>
</p:sld>
</file>

<file path=ppt/slides/slide9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Shape 37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000">
                <a:solidFill>
                  <a:srgbClr val="FFFFFF"/>
                </a:solidFill>
              </a:defRPr>
            </a:lvl1pPr>
          </a:lstStyle>
          <a:p>
            <a:pPr lvl="0">
              <a:defRPr sz="1800">
                <a:solidFill>
                  <a:srgbClr val="000000"/>
                </a:solidFill>
              </a:defRPr>
            </a:pPr>
            <a:r>
              <a:rPr sz="3000">
                <a:solidFill>
                  <a:srgbClr val="FFFFFF"/>
                </a:solidFill>
              </a:rPr>
              <a:t>Direct Proof and Counterexample III: Divisibility</a:t>
            </a:r>
          </a:p>
        </p:txBody>
      </p:sp>
      <p:sp>
        <p:nvSpPr>
          <p:cNvPr id="373" name="Shape 37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896111">
              <a:defRPr sz="1800"/>
            </a:pPr>
            <a:r>
              <a:rPr sz="2352"/>
              <a:t>Two useful properties of divisibility are</a:t>
            </a:r>
            <a:endParaRPr sz="2352"/>
          </a:p>
          <a:p>
            <a:pPr lvl="0" marL="0" indent="0" defTabSz="896111">
              <a:defRPr sz="1800"/>
            </a:pPr>
            <a:endParaRPr sz="2352"/>
          </a:p>
          <a:p>
            <a:pPr lvl="0" marL="0" indent="0" defTabSz="896111">
              <a:defRPr sz="1800"/>
            </a:pPr>
            <a:endParaRPr sz="2352"/>
          </a:p>
          <a:p>
            <a:pPr lvl="0" marL="0" indent="0" defTabSz="896111">
              <a:defRPr sz="1800"/>
            </a:pPr>
            <a:endParaRPr sz="2352"/>
          </a:p>
          <a:p>
            <a:pPr lvl="0" marL="0" indent="0" defTabSz="896111">
              <a:defRPr sz="1800"/>
            </a:pPr>
            <a:endParaRPr sz="2352"/>
          </a:p>
          <a:p>
            <a:pPr lvl="0" marL="0" indent="0" defTabSz="896111">
              <a:defRPr sz="1800"/>
            </a:pPr>
            <a:endParaRPr sz="2352"/>
          </a:p>
          <a:p>
            <a:pPr lvl="0" marL="0" indent="0" defTabSz="896111">
              <a:defRPr sz="1800"/>
            </a:pPr>
            <a:endParaRPr sz="2352"/>
          </a:p>
          <a:p>
            <a:pPr lvl="0" marL="0" indent="0" defTabSz="896111">
              <a:defRPr sz="1800"/>
            </a:pPr>
            <a:endParaRPr sz="2352"/>
          </a:p>
          <a:p>
            <a:pPr lvl="0" marL="0" indent="0" defTabSz="896111">
              <a:defRPr sz="1800"/>
            </a:pPr>
            <a:endParaRPr sz="2352"/>
          </a:p>
          <a:p>
            <a:pPr lvl="0" marL="0" indent="0" defTabSz="896111">
              <a:defRPr sz="1800"/>
            </a:pPr>
            <a:r>
              <a:rPr sz="2352"/>
              <a:t>One of the most useful properties of divisibility is that it is transitive. If one number divides a second and the second number divides a third, then the first number divides the third.</a:t>
            </a:r>
          </a:p>
        </p:txBody>
      </p:sp>
      <p:pic>
        <p:nvPicPr>
          <p:cNvPr id="374" name="image.png"/>
          <p:cNvPicPr/>
          <p:nvPr/>
        </p:nvPicPr>
        <p:blipFill>
          <a:blip r:embed="rId2">
            <a:extLst/>
          </a:blip>
          <a:stretch>
            <a:fillRect/>
          </a:stretch>
        </p:blipFill>
        <p:spPr>
          <a:xfrm>
            <a:off x="536575" y="2175668"/>
            <a:ext cx="8299450" cy="944564"/>
          </a:xfrm>
          <a:prstGeom prst="rect">
            <a:avLst/>
          </a:prstGeom>
          <a:ln w="12700">
            <a:miter lim="400000"/>
          </a:ln>
        </p:spPr>
      </p:pic>
      <p:pic>
        <p:nvPicPr>
          <p:cNvPr id="375" name="image.png"/>
          <p:cNvPicPr/>
          <p:nvPr/>
        </p:nvPicPr>
        <p:blipFill>
          <a:blip r:embed="rId3">
            <a:extLst/>
          </a:blip>
          <a:stretch>
            <a:fillRect/>
          </a:stretch>
        </p:blipFill>
        <p:spPr>
          <a:xfrm>
            <a:off x="549275" y="3596481"/>
            <a:ext cx="8274050" cy="987426"/>
          </a:xfrm>
          <a:prstGeom prst="rect">
            <a:avLst/>
          </a:prstGeom>
          <a:ln w="12700">
            <a:miter lim="400000"/>
          </a:ln>
        </p:spPr>
      </p:pic>
    </p:spTree>
  </p:cSld>
  <p:clrMapOvr>
    <a:masterClrMapping/>
  </p:clrMapOvr>
  <p:transition spd="med" advClick="1"/>
</p:sld>
</file>

<file path=ppt/slides/slide9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7" name="Shape 37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800">
                <a:solidFill>
                  <a:srgbClr val="FFFFFF"/>
                </a:solidFill>
              </a:rPr>
              <a:t>Example 1 – </a:t>
            </a:r>
            <a:r>
              <a:rPr i="1" sz="2800">
                <a:solidFill>
                  <a:srgbClr val="FFFFFF"/>
                </a:solidFill>
              </a:rPr>
              <a:t>Divisibility of Algebraic Expressions</a:t>
            </a:r>
          </a:p>
        </p:txBody>
      </p:sp>
      <p:sp>
        <p:nvSpPr>
          <p:cNvPr id="378" name="Shape 37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latin typeface="Arial Bold"/>
                <a:ea typeface="Arial Bold"/>
                <a:cs typeface="Arial Bold"/>
                <a:sym typeface="Arial Bold"/>
              </a:rPr>
              <a:t>a. </a:t>
            </a:r>
            <a:r>
              <a:rPr sz="2400"/>
              <a:t>If </a:t>
            </a:r>
            <a:r>
              <a:rPr i="1" sz="2400"/>
              <a:t>a</a:t>
            </a:r>
            <a:r>
              <a:rPr sz="2400"/>
              <a:t> and </a:t>
            </a:r>
            <a:r>
              <a:rPr i="1" sz="2400"/>
              <a:t>b</a:t>
            </a:r>
            <a:r>
              <a:rPr sz="2400"/>
              <a:t> are integers, is 3</a:t>
            </a:r>
            <a:r>
              <a:rPr i="1" sz="2400"/>
              <a:t>a</a:t>
            </a:r>
            <a:r>
              <a:rPr sz="2400"/>
              <a:t> + 3</a:t>
            </a:r>
            <a:r>
              <a:rPr i="1" sz="2400"/>
              <a:t>b</a:t>
            </a:r>
            <a:r>
              <a:rPr sz="2400"/>
              <a:t> divisible by 3?</a:t>
            </a:r>
            <a:endParaRPr sz="2400"/>
          </a:p>
          <a:p>
            <a:pPr lvl="0" marL="0" indent="0">
              <a:tabLst>
                <a:tab pos="1371600" algn="l"/>
                <a:tab pos="1536700" algn="l"/>
              </a:tabLst>
              <a:defRPr sz="1800"/>
            </a:pPr>
            <a:endParaRPr sz="2400"/>
          </a:p>
          <a:p>
            <a:pPr lvl="0" marL="0" indent="0">
              <a:tabLst>
                <a:tab pos="1371600" algn="l"/>
                <a:tab pos="1536700" algn="l"/>
              </a:tabLst>
              <a:defRPr sz="1800"/>
            </a:pPr>
            <a:r>
              <a:rPr sz="2400">
                <a:latin typeface="Arial Bold"/>
                <a:ea typeface="Arial Bold"/>
                <a:cs typeface="Arial Bold"/>
                <a:sym typeface="Arial Bold"/>
              </a:rPr>
              <a:t>b. </a:t>
            </a:r>
            <a:r>
              <a:rPr sz="2400"/>
              <a:t>If </a:t>
            </a:r>
            <a:r>
              <a:rPr i="1" sz="2400"/>
              <a:t>k</a:t>
            </a:r>
            <a:r>
              <a:rPr sz="2400"/>
              <a:t> and</a:t>
            </a:r>
            <a:r>
              <a:rPr i="1" sz="2400"/>
              <a:t> m </a:t>
            </a:r>
            <a:r>
              <a:rPr sz="2400"/>
              <a:t>are integers, is 10</a:t>
            </a:r>
            <a:r>
              <a:rPr i="1" sz="2400"/>
              <a:t>km</a:t>
            </a:r>
            <a:r>
              <a:rPr sz="2400"/>
              <a:t> divisible by 5?</a:t>
            </a:r>
            <a:endParaRPr sz="2400"/>
          </a:p>
          <a:p>
            <a:pPr lvl="0" marL="0" indent="0">
              <a:tabLst>
                <a:tab pos="1371600" algn="l"/>
                <a:tab pos="1536700" algn="l"/>
              </a:tabLst>
              <a:defRPr sz="1800"/>
            </a:pPr>
            <a:endParaRPr sz="2400"/>
          </a:p>
          <a:p>
            <a:pPr lvl="0" marL="0" indent="0">
              <a:tabLst>
                <a:tab pos="1371600" algn="l"/>
                <a:tab pos="1536700" algn="l"/>
              </a:tabLst>
              <a:defRPr sz="1800"/>
            </a:pPr>
            <a:r>
              <a:rPr sz="2400">
                <a:solidFill>
                  <a:srgbClr val="00ADEE"/>
                </a:solidFill>
              </a:rPr>
              <a:t>Solution:</a:t>
            </a:r>
            <a:br>
              <a:rPr sz="2400">
                <a:solidFill>
                  <a:srgbClr val="00ADEE"/>
                </a:solidFill>
              </a:rPr>
            </a:br>
            <a:r>
              <a:rPr sz="2400">
                <a:latin typeface="Arial Bold"/>
                <a:ea typeface="Arial Bold"/>
                <a:cs typeface="Arial Bold"/>
                <a:sym typeface="Arial Bold"/>
              </a:rPr>
              <a:t>a. </a:t>
            </a:r>
            <a:r>
              <a:rPr sz="2400"/>
              <a:t>Yes. By the distributive law of algebra, 3</a:t>
            </a:r>
            <a:r>
              <a:rPr i="1" sz="2400"/>
              <a:t>a</a:t>
            </a:r>
            <a:r>
              <a:rPr sz="2400"/>
              <a:t> + 3</a:t>
            </a:r>
            <a:r>
              <a:rPr i="1" sz="2400"/>
              <a:t>b</a:t>
            </a:r>
            <a:r>
              <a:rPr sz="2400"/>
              <a:t> = 3(</a:t>
            </a:r>
            <a:r>
              <a:rPr i="1" sz="2400"/>
              <a:t>a</a:t>
            </a:r>
            <a:r>
              <a:rPr sz="2400"/>
              <a:t> + </a:t>
            </a:r>
            <a:r>
              <a:rPr i="1" sz="2400"/>
              <a:t>b</a:t>
            </a:r>
            <a:r>
              <a:rPr sz="2400"/>
              <a:t>)</a:t>
            </a:r>
            <a:br>
              <a:rPr sz="2400"/>
            </a:br>
            <a:r>
              <a:rPr sz="2400"/>
              <a:t>    and </a:t>
            </a:r>
            <a:r>
              <a:rPr i="1" sz="2400"/>
              <a:t>a</a:t>
            </a:r>
            <a:r>
              <a:rPr sz="2400"/>
              <a:t> + </a:t>
            </a:r>
            <a:r>
              <a:rPr i="1" sz="2400"/>
              <a:t>b</a:t>
            </a:r>
            <a:r>
              <a:rPr sz="2400"/>
              <a:t> is an integer because it is a sum of two</a:t>
            </a:r>
            <a:br>
              <a:rPr sz="2400"/>
            </a:br>
            <a:r>
              <a:rPr sz="2400"/>
              <a:t>    integers.</a:t>
            </a:r>
            <a:endParaRPr sz="2400"/>
          </a:p>
          <a:p>
            <a:pPr lvl="0" marL="0" indent="0">
              <a:tabLst>
                <a:tab pos="1371600" algn="l"/>
                <a:tab pos="1536700" algn="l"/>
              </a:tabLst>
              <a:defRPr sz="1800"/>
            </a:pPr>
            <a:endParaRPr sz="2400"/>
          </a:p>
          <a:p>
            <a:pPr lvl="0" marL="0" indent="0">
              <a:tabLst>
                <a:tab pos="1371600" algn="l"/>
                <a:tab pos="1536700" algn="l"/>
              </a:tabLst>
              <a:defRPr sz="1800"/>
            </a:pPr>
            <a:r>
              <a:rPr sz="2400">
                <a:latin typeface="Arial Bold"/>
                <a:ea typeface="Arial Bold"/>
                <a:cs typeface="Arial Bold"/>
                <a:sym typeface="Arial Bold"/>
              </a:rPr>
              <a:t>b. </a:t>
            </a:r>
            <a:r>
              <a:rPr sz="2400"/>
              <a:t>Yes. By the associative law of algebra, 10</a:t>
            </a:r>
            <a:r>
              <a:rPr i="1" sz="2400"/>
              <a:t>km</a:t>
            </a:r>
            <a:r>
              <a:rPr sz="2400"/>
              <a:t> = 5</a:t>
            </a:r>
            <a:r>
              <a:rPr sz="2400">
                <a:latin typeface="Arial Bold"/>
                <a:ea typeface="Arial Bold"/>
                <a:cs typeface="Arial Bold"/>
                <a:sym typeface="Arial Bold"/>
              </a:rPr>
              <a:t> </a:t>
            </a:r>
            <a:r>
              <a:rPr sz="2000">
                <a:latin typeface="Wingdings 2"/>
                <a:ea typeface="Wingdings 2"/>
                <a:cs typeface="Wingdings 2"/>
                <a:sym typeface="Wingdings 2"/>
              </a:rPr>
              <a:t>●</a:t>
            </a:r>
            <a:r>
              <a:rPr sz="2400"/>
              <a:t> (2</a:t>
            </a:r>
            <a:r>
              <a:rPr i="1" sz="2400"/>
              <a:t>km</a:t>
            </a:r>
            <a:r>
              <a:rPr sz="2400"/>
              <a:t>)</a:t>
            </a:r>
            <a:br>
              <a:rPr sz="2400"/>
            </a:br>
            <a:r>
              <a:rPr sz="2400"/>
              <a:t>    and 2</a:t>
            </a:r>
            <a:r>
              <a:rPr i="1" sz="2400"/>
              <a:t>km</a:t>
            </a:r>
            <a:r>
              <a:rPr sz="2400"/>
              <a:t> is an integer because it is a product of three</a:t>
            </a:r>
            <a:br>
              <a:rPr sz="2400"/>
            </a:br>
            <a:r>
              <a:rPr sz="2400"/>
              <a:t>    integers.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78">
                                            <p:txEl>
                                              <p:pRg st="4" end="4"/>
                                            </p:txEl>
                                          </p:spTgt>
                                        </p:tgtEl>
                                        <p:attrNameLst>
                                          <p:attrName>style.visibility</p:attrName>
                                        </p:attrNameLst>
                                      </p:cBhvr>
                                      <p:to>
                                        <p:strVal val="visible"/>
                                      </p:to>
                                    </p:set>
                                    <p:anim calcmode="lin" valueType="num">
                                      <p:cBhvr>
                                        <p:cTn id="7" dur="1000" fill="hold"/>
                                        <p:tgtEl>
                                          <p:spTgt spid="378">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378">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78">
                                            <p:txEl>
                                              <p:pRg st="5" end="5"/>
                                            </p:txEl>
                                          </p:spTgt>
                                        </p:tgtEl>
                                        <p:attrNameLst>
                                          <p:attrName>style.visibility</p:attrName>
                                        </p:attrNameLst>
                                      </p:cBhvr>
                                      <p:to>
                                        <p:strVal val="visible"/>
                                      </p:to>
                                    </p:set>
                                    <p:anim calcmode="lin" valueType="num">
                                      <p:cBhvr>
                                        <p:cTn id="12" dur="1000" fill="hold"/>
                                        <p:tgtEl>
                                          <p:spTgt spid="378">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7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378">
                                            <p:txEl>
                                              <p:pRg st="6" end="6"/>
                                            </p:txEl>
                                          </p:spTgt>
                                        </p:tgtEl>
                                        <p:attrNameLst>
                                          <p:attrName>style.visibility</p:attrName>
                                        </p:attrNameLst>
                                      </p:cBhvr>
                                      <p:to>
                                        <p:strVal val="visible"/>
                                      </p:to>
                                    </p:set>
                                    <p:anim calcmode="lin" valueType="num">
                                      <p:cBhvr>
                                        <p:cTn id="18" dur="1000" fill="hold"/>
                                        <p:tgtEl>
                                          <p:spTgt spid="378">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7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78" grpId="1"/>
    </p:bldLst>
  </p:timing>
</p:sld>
</file>

<file path=ppt/slides/slide9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Shape 38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000">
                <a:solidFill>
                  <a:srgbClr val="FFFFFF"/>
                </a:solidFill>
              </a:defRPr>
            </a:lvl1pPr>
          </a:lstStyle>
          <a:p>
            <a:pPr lvl="0">
              <a:defRPr sz="1800">
                <a:solidFill>
                  <a:srgbClr val="000000"/>
                </a:solidFill>
              </a:defRPr>
            </a:pPr>
            <a:r>
              <a:rPr sz="3000">
                <a:solidFill>
                  <a:srgbClr val="FFFFFF"/>
                </a:solidFill>
              </a:rPr>
              <a:t>Direct Proof and Counterexample III: Divisibility</a:t>
            </a:r>
          </a:p>
        </p:txBody>
      </p:sp>
      <p:sp>
        <p:nvSpPr>
          <p:cNvPr id="381" name="Shape 38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When the definition of divides is rewritten formally using the existential quantifier, the result is</a:t>
            </a:r>
            <a:endParaRPr sz="2400"/>
          </a:p>
          <a:p>
            <a:pPr lvl="0" marL="0" indent="0">
              <a:defRPr sz="1800"/>
            </a:pPr>
            <a:endParaRPr sz="2400"/>
          </a:p>
          <a:p>
            <a:pPr lvl="0" marL="0" indent="0" algn="ctr">
              <a:defRPr sz="1800"/>
            </a:pPr>
            <a:endParaRPr sz="2400"/>
          </a:p>
          <a:p>
            <a:pPr lvl="0" marL="0" indent="0" algn="ctr">
              <a:defRPr sz="1800"/>
            </a:pPr>
            <a:endParaRPr sz="2400"/>
          </a:p>
          <a:p>
            <a:pPr lvl="0" marL="0" indent="0">
              <a:defRPr sz="1800"/>
            </a:pPr>
            <a:r>
              <a:rPr sz="2400"/>
              <a:t>Since the negation of an existential statement is universal, it follows that </a:t>
            </a:r>
            <a:r>
              <a:rPr i="1" sz="2400"/>
              <a:t>d</a:t>
            </a:r>
            <a:r>
              <a:rPr sz="2400"/>
              <a:t> does not divide </a:t>
            </a:r>
            <a:r>
              <a:rPr i="1" sz="2400"/>
              <a:t>n</a:t>
            </a:r>
            <a:r>
              <a:rPr sz="2400"/>
              <a:t> (denoted        ) if, and only if, </a:t>
            </a:r>
            <a:r>
              <a:rPr sz="2400">
                <a:latin typeface="Symbol"/>
                <a:ea typeface="Symbol"/>
                <a:cs typeface="Symbol"/>
                <a:sym typeface="Symbol"/>
              </a:rPr>
              <a:t>∀</a:t>
            </a:r>
            <a:r>
              <a:rPr sz="2400"/>
              <a:t> integers </a:t>
            </a:r>
            <a:r>
              <a:rPr i="1" sz="2400"/>
              <a:t>k</a:t>
            </a:r>
            <a:r>
              <a:rPr sz="2400"/>
              <a:t>, </a:t>
            </a:r>
            <a:r>
              <a:rPr i="1" sz="2400"/>
              <a:t>n</a:t>
            </a:r>
            <a:r>
              <a:rPr sz="2400"/>
              <a:t> ≠ </a:t>
            </a:r>
            <a:r>
              <a:rPr i="1" sz="2400"/>
              <a:t>dk</a:t>
            </a:r>
            <a:r>
              <a:rPr sz="2400"/>
              <a:t>, or, in other words, the quotient </a:t>
            </a:r>
            <a:r>
              <a:rPr i="1" sz="2400"/>
              <a:t>n</a:t>
            </a:r>
            <a:r>
              <a:rPr sz="2400"/>
              <a:t>/</a:t>
            </a:r>
            <a:r>
              <a:rPr i="1" sz="2400"/>
              <a:t>d</a:t>
            </a:r>
            <a:r>
              <a:rPr sz="2400"/>
              <a:t> is not an integer.</a:t>
            </a:r>
          </a:p>
        </p:txBody>
      </p:sp>
      <p:pic>
        <p:nvPicPr>
          <p:cNvPr id="382" name="image.png"/>
          <p:cNvPicPr/>
          <p:nvPr/>
        </p:nvPicPr>
        <p:blipFill>
          <a:blip r:embed="rId2">
            <a:extLst/>
          </a:blip>
          <a:stretch>
            <a:fillRect/>
          </a:stretch>
        </p:blipFill>
        <p:spPr>
          <a:xfrm>
            <a:off x="6029325" y="3944937"/>
            <a:ext cx="561975" cy="290513"/>
          </a:xfrm>
          <a:prstGeom prst="rect">
            <a:avLst/>
          </a:prstGeom>
          <a:ln w="12700">
            <a:miter lim="400000"/>
          </a:ln>
        </p:spPr>
      </p:pic>
      <p:pic>
        <p:nvPicPr>
          <p:cNvPr id="383" name="image.png"/>
          <p:cNvPicPr/>
          <p:nvPr/>
        </p:nvPicPr>
        <p:blipFill>
          <a:blip r:embed="rId3">
            <a:extLst/>
          </a:blip>
          <a:stretch>
            <a:fillRect/>
          </a:stretch>
        </p:blipFill>
        <p:spPr>
          <a:xfrm>
            <a:off x="828675" y="5219700"/>
            <a:ext cx="7486650" cy="1181100"/>
          </a:xfrm>
          <a:prstGeom prst="rect">
            <a:avLst/>
          </a:prstGeom>
          <a:ln w="12700">
            <a:miter lim="400000"/>
          </a:ln>
        </p:spPr>
      </p:pic>
      <p:pic>
        <p:nvPicPr>
          <p:cNvPr id="384" name="image.png"/>
          <p:cNvPicPr/>
          <p:nvPr/>
        </p:nvPicPr>
        <p:blipFill>
          <a:blip r:embed="rId4">
            <a:extLst/>
          </a:blip>
          <a:stretch>
            <a:fillRect/>
          </a:stretch>
        </p:blipFill>
        <p:spPr>
          <a:xfrm>
            <a:off x="1371600" y="2667000"/>
            <a:ext cx="5538788" cy="476250"/>
          </a:xfrm>
          <a:prstGeom prst="rect">
            <a:avLst/>
          </a:prstGeom>
          <a:ln w="12700">
            <a:miter lim="400000"/>
          </a:ln>
        </p:spPr>
      </p:pic>
    </p:spTree>
  </p:cSld>
  <p:clrMapOvr>
    <a:masterClrMapping/>
  </p:clrMapOvr>
  <p:transition spd="med" advClick="1"/>
</p:sld>
</file>

<file path=ppt/slides/slide9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 name="Shape 38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800">
                <a:solidFill>
                  <a:srgbClr val="FFFFFF"/>
                </a:solidFill>
              </a:rPr>
              <a:t>Example 4 – </a:t>
            </a:r>
            <a:r>
              <a:rPr i="1" sz="3800">
                <a:solidFill>
                  <a:srgbClr val="FFFFFF"/>
                </a:solidFill>
              </a:rPr>
              <a:t>Checking Nondivisibility</a:t>
            </a:r>
          </a:p>
        </p:txBody>
      </p:sp>
      <p:sp>
        <p:nvSpPr>
          <p:cNvPr id="387" name="Shape 38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Does 4 | 15?</a:t>
            </a:r>
            <a:endParaRPr sz="2400"/>
          </a:p>
          <a:p>
            <a:pPr lvl="0" marL="0" indent="0">
              <a:defRPr sz="1800"/>
            </a:pPr>
            <a:endParaRPr sz="2400"/>
          </a:p>
          <a:p>
            <a:pPr lvl="0" marL="0" indent="0">
              <a:defRPr sz="1800"/>
            </a:pPr>
            <a:r>
              <a:rPr sz="2400">
                <a:solidFill>
                  <a:srgbClr val="00ADEE"/>
                </a:solidFill>
              </a:rPr>
              <a:t>Solution:</a:t>
            </a:r>
            <a:endParaRPr sz="2400">
              <a:solidFill>
                <a:srgbClr val="00ADEE"/>
              </a:solidFill>
            </a:endParaRPr>
          </a:p>
          <a:p>
            <a:pPr lvl="0" marL="0" indent="0">
              <a:defRPr sz="1800"/>
            </a:pPr>
            <a:r>
              <a:rPr sz="2400"/>
              <a:t>No,               , which is not an integer.</a:t>
            </a:r>
          </a:p>
        </p:txBody>
      </p:sp>
      <p:pic>
        <p:nvPicPr>
          <p:cNvPr id="388" name="image.png"/>
          <p:cNvPicPr/>
          <p:nvPr/>
        </p:nvPicPr>
        <p:blipFill>
          <a:blip r:embed="rId2">
            <a:extLst/>
          </a:blip>
          <a:stretch>
            <a:fillRect/>
          </a:stretch>
        </p:blipFill>
        <p:spPr>
          <a:xfrm>
            <a:off x="982662" y="2709862"/>
            <a:ext cx="1252538" cy="5334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87">
                                            <p:txEl>
                                              <p:pRg st="2" end="2"/>
                                            </p:txEl>
                                          </p:spTgt>
                                        </p:tgtEl>
                                        <p:attrNameLst>
                                          <p:attrName>style.visibility</p:attrName>
                                        </p:attrNameLst>
                                      </p:cBhvr>
                                      <p:to>
                                        <p:strVal val="visible"/>
                                      </p:to>
                                    </p:set>
                                    <p:anim calcmode="lin" valueType="num">
                                      <p:cBhvr>
                                        <p:cTn id="7" dur="1000" fill="hold"/>
                                        <p:tgtEl>
                                          <p:spTgt spid="387">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387">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87">
                                            <p:txEl>
                                              <p:pRg st="3" end="3"/>
                                            </p:txEl>
                                          </p:spTgt>
                                        </p:tgtEl>
                                        <p:attrNameLst>
                                          <p:attrName>style.visibility</p:attrName>
                                        </p:attrNameLst>
                                      </p:cBhvr>
                                      <p:to>
                                        <p:strVal val="visible"/>
                                      </p:to>
                                    </p:set>
                                    <p:anim calcmode="lin" valueType="num">
                                      <p:cBhvr>
                                        <p:cTn id="12" dur="1000" fill="hold"/>
                                        <p:tgtEl>
                                          <p:spTgt spid="387">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87">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2" fill="hold">
                                  <p:stCondLst>
                                    <p:cond delay="0"/>
                                  </p:stCondLst>
                                  <p:iterate type="el" backwards="0">
                                    <p:tmAbs val="0"/>
                                  </p:iterate>
                                  <p:childTnLst>
                                    <p:set>
                                      <p:cBhvr>
                                        <p:cTn id="16" fill="hold"/>
                                        <p:tgtEl>
                                          <p:spTgt spid="388"/>
                                        </p:tgtEl>
                                        <p:attrNameLst>
                                          <p:attrName>style.visibility</p:attrName>
                                        </p:attrNameLst>
                                      </p:cBhvr>
                                      <p:to>
                                        <p:strVal val="visible"/>
                                      </p:to>
                                    </p:set>
                                    <p:anim calcmode="lin" valueType="num">
                                      <p:cBhvr>
                                        <p:cTn id="17" dur="1000" fill="hold"/>
                                        <p:tgtEl>
                                          <p:spTgt spid="388"/>
                                        </p:tgtEl>
                                        <p:attrNameLst>
                                          <p:attrName>ppt_x</p:attrName>
                                        </p:attrNameLst>
                                      </p:cBhvr>
                                      <p:tavLst>
                                        <p:tav tm="0">
                                          <p:val>
                                            <p:strVal val="#ppt_x"/>
                                          </p:val>
                                        </p:tav>
                                        <p:tav tm="100000">
                                          <p:val>
                                            <p:strVal val="#ppt_x"/>
                                          </p:val>
                                        </p:tav>
                                      </p:tavLst>
                                    </p:anim>
                                    <p:anim calcmode="lin" valueType="num">
                                      <p:cBhvr>
                                        <p:cTn id="18" dur="1000" fill="hold"/>
                                        <p:tgtEl>
                                          <p:spTgt spid="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8" grpId="2"/>
      <p:bldP build="p" bldLvl="5" animBg="1" rev="0" advAuto="0" spid="387" grpId="1"/>
    </p:bldLst>
  </p:timing>
</p:sld>
</file>

<file path=ppt/slides/slide9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0" name="Shape 390"/>
          <p:cNvSpPr/>
          <p:nvPr/>
        </p:nvSpPr>
        <p:spPr>
          <a:xfrm>
            <a:off x="1115089" y="3276600"/>
            <a:ext cx="7218622" cy="6463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4000">
                <a:solidFill>
                  <a:srgbClr val="00ADEE"/>
                </a:solidFill>
              </a:defRPr>
            </a:lvl1pPr>
          </a:lstStyle>
          <a:p>
            <a:pPr lvl="0">
              <a:defRPr sz="1800">
                <a:solidFill>
                  <a:srgbClr val="000000"/>
                </a:solidFill>
              </a:defRPr>
            </a:pPr>
            <a:r>
              <a:rPr sz="4000">
                <a:solidFill>
                  <a:srgbClr val="00ADEE"/>
                </a:solidFill>
              </a:rPr>
              <a:t>Proving Properties of Divisibility</a:t>
            </a:r>
          </a:p>
        </p:txBody>
      </p:sp>
    </p:spTree>
  </p:cSld>
  <p:clrMapOvr>
    <a:masterClrMapping/>
  </p:clrMapOvr>
  <p:transition spd="med" advClick="1"/>
</p:sld>
</file>

<file path=ppt/slides/slide9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800">
                <a:solidFill>
                  <a:srgbClr val="FFFFFF"/>
                </a:solidFill>
              </a:rPr>
              <a:t>Example 6 – </a:t>
            </a:r>
            <a:r>
              <a:rPr i="1" sz="3800">
                <a:solidFill>
                  <a:srgbClr val="FFFFFF"/>
                </a:solidFill>
              </a:rPr>
              <a:t>Transitivity of Divisibility</a:t>
            </a:r>
          </a:p>
        </p:txBody>
      </p:sp>
      <p:sp>
        <p:nvSpPr>
          <p:cNvPr id="393" name="Shape 39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defRPr sz="1800"/>
            </a:pPr>
            <a:r>
              <a:rPr sz="2400"/>
              <a:t>Prove that for all integers </a:t>
            </a:r>
            <a:r>
              <a:rPr i="1" sz="2400"/>
              <a:t>a</a:t>
            </a:r>
            <a:r>
              <a:rPr sz="2400"/>
              <a:t>, </a:t>
            </a:r>
            <a:r>
              <a:rPr i="1" sz="2400"/>
              <a:t>b</a:t>
            </a:r>
            <a:r>
              <a:rPr sz="2400"/>
              <a:t>, and </a:t>
            </a:r>
            <a:r>
              <a:rPr i="1" sz="2400"/>
              <a:t>c</a:t>
            </a:r>
            <a:r>
              <a:rPr sz="2400"/>
              <a:t>, if </a:t>
            </a:r>
            <a:r>
              <a:rPr i="1" sz="2400"/>
              <a:t>a</a:t>
            </a:r>
            <a:r>
              <a:rPr sz="2400"/>
              <a:t> | </a:t>
            </a:r>
            <a:r>
              <a:rPr i="1" sz="2400"/>
              <a:t>b</a:t>
            </a:r>
            <a:r>
              <a:rPr sz="2400"/>
              <a:t> and </a:t>
            </a:r>
            <a:r>
              <a:rPr i="1" sz="2400"/>
              <a:t>b</a:t>
            </a:r>
            <a:r>
              <a:rPr sz="2400"/>
              <a:t> | </a:t>
            </a:r>
            <a:r>
              <a:rPr i="1" sz="2400"/>
              <a:t>c</a:t>
            </a:r>
            <a:r>
              <a:rPr sz="2400"/>
              <a:t>, then </a:t>
            </a:r>
            <a:r>
              <a:rPr i="1" sz="2400"/>
              <a:t>a</a:t>
            </a:r>
            <a:r>
              <a:rPr sz="2400"/>
              <a:t> | </a:t>
            </a:r>
            <a:r>
              <a:rPr i="1" sz="2400"/>
              <a:t>c</a:t>
            </a:r>
            <a:r>
              <a:rPr sz="2400"/>
              <a:t>.</a:t>
            </a:r>
            <a:endParaRPr sz="2400"/>
          </a:p>
          <a:p>
            <a:pPr lvl="0" marL="0" indent="0">
              <a:defRPr sz="1800"/>
            </a:pPr>
            <a:endParaRPr sz="2400">
              <a:solidFill>
                <a:srgbClr val="00ADEE"/>
              </a:solidFill>
            </a:endParaRPr>
          </a:p>
          <a:p>
            <a:pPr lvl="0" marL="0" indent="0">
              <a:defRPr sz="1800"/>
            </a:pPr>
            <a:r>
              <a:rPr sz="2400">
                <a:solidFill>
                  <a:srgbClr val="00ADEE"/>
                </a:solidFill>
              </a:rPr>
              <a:t>Solution:</a:t>
            </a:r>
            <a:br>
              <a:rPr sz="2400">
                <a:solidFill>
                  <a:srgbClr val="00ADEE"/>
                </a:solidFill>
              </a:rPr>
            </a:br>
            <a:r>
              <a:rPr sz="2400"/>
              <a:t>Since the statement to be proved is already written formally, you can immediately pick out the starting point, or first sentence of the proof, and the conclusion that must be shown.</a:t>
            </a:r>
            <a:endParaRPr sz="2400"/>
          </a:p>
          <a:p>
            <a:pPr lvl="0" marL="0" indent="0">
              <a:defRPr sz="1800"/>
            </a:pPr>
            <a:endParaRPr sz="2400"/>
          </a:p>
          <a:p>
            <a:pPr lvl="0" marL="0" indent="0">
              <a:defRPr sz="1800"/>
            </a:pPr>
            <a:r>
              <a:rPr sz="2400">
                <a:latin typeface="Arial Bold"/>
                <a:ea typeface="Arial Bold"/>
                <a:cs typeface="Arial Bold"/>
                <a:sym typeface="Arial Bold"/>
              </a:rPr>
              <a:t>Starting Point:</a:t>
            </a:r>
            <a:r>
              <a:rPr b="1" i="1" sz="2400"/>
              <a:t> </a:t>
            </a:r>
            <a:r>
              <a:rPr sz="2400"/>
              <a:t>Suppose </a:t>
            </a:r>
            <a:r>
              <a:rPr i="1" sz="2400"/>
              <a:t>a</a:t>
            </a:r>
            <a:r>
              <a:rPr sz="2400"/>
              <a:t>, </a:t>
            </a:r>
            <a:r>
              <a:rPr i="1" sz="2400"/>
              <a:t>b</a:t>
            </a:r>
            <a:r>
              <a:rPr sz="2400"/>
              <a:t>, and </a:t>
            </a:r>
            <a:r>
              <a:rPr i="1" sz="2400"/>
              <a:t>c</a:t>
            </a:r>
            <a:r>
              <a:rPr sz="2400"/>
              <a:t> are particular but</a:t>
            </a:r>
            <a:br>
              <a:rPr sz="2400"/>
            </a:br>
            <a:r>
              <a:rPr sz="2400"/>
              <a:t>                          arbitrarily chosen integers such that </a:t>
            </a:r>
            <a:r>
              <a:rPr i="1" sz="2400"/>
              <a:t>a</a:t>
            </a:r>
            <a:r>
              <a:rPr sz="2400"/>
              <a:t> | </a:t>
            </a:r>
            <a:r>
              <a:rPr i="1" sz="2400"/>
              <a:t>b</a:t>
            </a:r>
            <a:br>
              <a:rPr i="1" sz="2400"/>
            </a:br>
            <a:r>
              <a:rPr sz="2400"/>
              <a:t>                          and </a:t>
            </a:r>
            <a:r>
              <a:rPr i="1" sz="2400"/>
              <a:t>b</a:t>
            </a:r>
            <a:r>
              <a:rPr sz="2400"/>
              <a:t> | </a:t>
            </a:r>
            <a:r>
              <a:rPr i="1" sz="2400"/>
              <a:t>c</a:t>
            </a:r>
            <a:r>
              <a:rPr sz="2400"/>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93">
                                            <p:txEl>
                                              <p:pRg st="2" end="2"/>
                                            </p:txEl>
                                          </p:spTgt>
                                        </p:tgtEl>
                                        <p:attrNameLst>
                                          <p:attrName>style.visibility</p:attrName>
                                        </p:attrNameLst>
                                      </p:cBhvr>
                                      <p:to>
                                        <p:strVal val="visible"/>
                                      </p:to>
                                    </p:set>
                                    <p:anim calcmode="lin" valueType="num">
                                      <p:cBhvr>
                                        <p:cTn id="7" dur="1000" fill="hold"/>
                                        <p:tgtEl>
                                          <p:spTgt spid="393">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39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93">
                                            <p:txEl>
                                              <p:pRg st="3" end="3"/>
                                            </p:txEl>
                                          </p:spTgt>
                                        </p:tgtEl>
                                        <p:attrNameLst>
                                          <p:attrName>style.visibility</p:attrName>
                                        </p:attrNameLst>
                                      </p:cBhvr>
                                      <p:to>
                                        <p:strVal val="visible"/>
                                      </p:to>
                                    </p:set>
                                    <p:anim calcmode="lin" valueType="num">
                                      <p:cBhvr>
                                        <p:cTn id="12" dur="1000" fill="hold"/>
                                        <p:tgtEl>
                                          <p:spTgt spid="39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9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393">
                                            <p:txEl>
                                              <p:pRg st="4" end="4"/>
                                            </p:txEl>
                                          </p:spTgt>
                                        </p:tgtEl>
                                        <p:attrNameLst>
                                          <p:attrName>style.visibility</p:attrName>
                                        </p:attrNameLst>
                                      </p:cBhvr>
                                      <p:to>
                                        <p:strVal val="visible"/>
                                      </p:to>
                                    </p:set>
                                    <p:anim calcmode="lin" valueType="num">
                                      <p:cBhvr>
                                        <p:cTn id="18" dur="1000" fill="hold"/>
                                        <p:tgtEl>
                                          <p:spTgt spid="39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9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3" grpId="1"/>
    </p:bldLst>
  </p:timing>
</p:sld>
</file>

<file path=ppt/slides/slide9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5" name="Shape 39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6 – </a:t>
            </a:r>
            <a:r>
              <a:rPr i="1" sz="4000">
                <a:solidFill>
                  <a:srgbClr val="FFFFFF"/>
                </a:solidFill>
              </a:rPr>
              <a:t>Solution</a:t>
            </a:r>
          </a:p>
        </p:txBody>
      </p:sp>
      <p:sp>
        <p:nvSpPr>
          <p:cNvPr id="396" name="Shape 39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tabLst>
                <a:tab pos="1371600" algn="l"/>
                <a:tab pos="1536700" algn="l"/>
              </a:tabLst>
              <a:defRPr sz="1800"/>
            </a:pPr>
            <a:r>
              <a:rPr sz="2400">
                <a:latin typeface="Arial Bold"/>
                <a:ea typeface="Arial Bold"/>
                <a:cs typeface="Arial Bold"/>
                <a:sym typeface="Arial Bold"/>
              </a:rPr>
              <a:t>To Show:</a:t>
            </a:r>
            <a:r>
              <a:rPr b="1" i="1" sz="2400"/>
              <a:t> </a:t>
            </a:r>
            <a:r>
              <a:rPr i="1" sz="2400"/>
              <a:t>a</a:t>
            </a:r>
            <a:r>
              <a:rPr sz="2400"/>
              <a:t> | </a:t>
            </a:r>
            <a:r>
              <a:rPr i="1" sz="2400"/>
              <a:t>c</a:t>
            </a:r>
            <a:r>
              <a:rPr sz="2400"/>
              <a:t>.</a:t>
            </a:r>
            <a:endParaRPr sz="2400"/>
          </a:p>
          <a:p>
            <a:pPr lvl="0" marL="0" indent="0">
              <a:tabLst>
                <a:tab pos="1371600" algn="l"/>
                <a:tab pos="1536700" algn="l"/>
              </a:tabLst>
              <a:defRPr sz="1800"/>
            </a:pPr>
            <a:endParaRPr sz="1000"/>
          </a:p>
          <a:p>
            <a:pPr lvl="0" marL="0" indent="0">
              <a:tabLst>
                <a:tab pos="1371600" algn="l"/>
                <a:tab pos="1536700" algn="l"/>
              </a:tabLst>
              <a:defRPr sz="1800"/>
            </a:pPr>
            <a:r>
              <a:rPr sz="2400"/>
              <a:t>You need to show that </a:t>
            </a:r>
            <a:r>
              <a:rPr i="1" sz="2400"/>
              <a:t>a</a:t>
            </a:r>
            <a:r>
              <a:rPr sz="2400"/>
              <a:t> | </a:t>
            </a:r>
            <a:r>
              <a:rPr i="1" sz="2400"/>
              <a:t>c</a:t>
            </a:r>
            <a:r>
              <a:rPr sz="2400"/>
              <a:t>, or, in other words, that</a:t>
            </a:r>
            <a:endParaRPr sz="2400"/>
          </a:p>
          <a:p>
            <a:pPr lvl="0" marL="0" indent="0">
              <a:tabLst>
                <a:tab pos="1371600" algn="l"/>
                <a:tab pos="1536700" algn="l"/>
              </a:tabLst>
              <a:defRPr sz="1800"/>
            </a:pPr>
            <a:endParaRPr sz="2400"/>
          </a:p>
          <a:p>
            <a:pPr lvl="0" marL="0" indent="0">
              <a:tabLst>
                <a:tab pos="1371600" algn="l"/>
                <a:tab pos="1536700" algn="l"/>
              </a:tabLst>
              <a:defRPr sz="1800"/>
            </a:pPr>
            <a:endParaRPr sz="1500"/>
          </a:p>
          <a:p>
            <a:pPr lvl="0" marL="0" indent="0">
              <a:tabLst>
                <a:tab pos="1371600" algn="l"/>
                <a:tab pos="1536700" algn="l"/>
              </a:tabLst>
              <a:defRPr sz="1800"/>
            </a:pPr>
            <a:r>
              <a:rPr sz="2400"/>
              <a:t>But since </a:t>
            </a:r>
            <a:r>
              <a:rPr i="1" sz="2400"/>
              <a:t>a </a:t>
            </a:r>
            <a:r>
              <a:rPr sz="2400"/>
              <a:t>|</a:t>
            </a:r>
            <a:r>
              <a:rPr i="1" sz="2400"/>
              <a:t> b</a:t>
            </a:r>
            <a:r>
              <a:rPr sz="2400"/>
              <a:t>,</a:t>
            </a:r>
            <a:endParaRPr sz="2400"/>
          </a:p>
          <a:p>
            <a:pPr lvl="0" marL="0" indent="0">
              <a:tabLst>
                <a:tab pos="1371600" algn="l"/>
                <a:tab pos="1536700" algn="l"/>
              </a:tabLst>
              <a:defRPr sz="1800"/>
            </a:pPr>
            <a:endParaRPr sz="2400"/>
          </a:p>
          <a:p>
            <a:pPr lvl="0" marL="0" indent="0">
              <a:tabLst>
                <a:tab pos="1371600" algn="l"/>
                <a:tab pos="1536700" algn="l"/>
              </a:tabLst>
              <a:defRPr sz="1800"/>
            </a:pPr>
            <a:endParaRPr sz="2400"/>
          </a:p>
          <a:p>
            <a:pPr lvl="0" marL="0" indent="0">
              <a:tabLst>
                <a:tab pos="1371600" algn="l"/>
                <a:tab pos="1536700" algn="l"/>
              </a:tabLst>
              <a:defRPr sz="1800"/>
            </a:pPr>
            <a:r>
              <a:rPr sz="2400"/>
              <a:t>And since </a:t>
            </a:r>
            <a:r>
              <a:rPr i="1" sz="2400"/>
              <a:t>b</a:t>
            </a:r>
            <a:r>
              <a:rPr sz="2400"/>
              <a:t> | </a:t>
            </a:r>
            <a:r>
              <a:rPr i="1" sz="2400"/>
              <a:t>c</a:t>
            </a:r>
            <a:r>
              <a:rPr sz="2400"/>
              <a:t>,</a:t>
            </a:r>
            <a:endParaRPr sz="2400"/>
          </a:p>
          <a:p>
            <a:pPr lvl="0" marL="0" indent="0">
              <a:tabLst>
                <a:tab pos="1371600" algn="l"/>
                <a:tab pos="1536700" algn="l"/>
              </a:tabLst>
              <a:defRPr sz="1800"/>
            </a:pPr>
            <a:endParaRPr sz="2400"/>
          </a:p>
          <a:p>
            <a:pPr lvl="0" marL="0" indent="0">
              <a:tabLst>
                <a:tab pos="1371600" algn="l"/>
                <a:tab pos="1536700" algn="l"/>
              </a:tabLst>
              <a:defRPr sz="1800"/>
            </a:pPr>
            <a:endParaRPr sz="1200"/>
          </a:p>
          <a:p>
            <a:pPr lvl="0" marL="0" indent="0">
              <a:tabLst>
                <a:tab pos="1371600" algn="l"/>
                <a:tab pos="1536700" algn="l"/>
              </a:tabLst>
              <a:defRPr sz="1800"/>
            </a:pPr>
            <a:r>
              <a:rPr sz="2400"/>
              <a:t>Equation 4.3.2 expresses </a:t>
            </a:r>
            <a:r>
              <a:rPr i="1" sz="2400"/>
              <a:t>c</a:t>
            </a:r>
            <a:r>
              <a:rPr sz="2400"/>
              <a:t> in terms of </a:t>
            </a:r>
            <a:r>
              <a:rPr i="1" sz="2400"/>
              <a:t>b</a:t>
            </a:r>
            <a:r>
              <a:rPr sz="2400"/>
              <a:t>, and equation 4.3.1 expresses </a:t>
            </a:r>
            <a:r>
              <a:rPr i="1" sz="2400"/>
              <a:t>b</a:t>
            </a:r>
            <a:r>
              <a:rPr sz="2400"/>
              <a:t> in terms of </a:t>
            </a:r>
            <a:r>
              <a:rPr i="1" sz="2400"/>
              <a:t>a</a:t>
            </a:r>
            <a:r>
              <a:rPr sz="2400"/>
              <a:t>.</a:t>
            </a:r>
          </a:p>
        </p:txBody>
      </p:sp>
      <p:sp>
        <p:nvSpPr>
          <p:cNvPr id="397" name="Shape 39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398" name="image.png"/>
          <p:cNvPicPr/>
          <p:nvPr/>
        </p:nvPicPr>
        <p:blipFill>
          <a:blip r:embed="rId2">
            <a:extLst/>
          </a:blip>
          <a:stretch>
            <a:fillRect/>
          </a:stretch>
        </p:blipFill>
        <p:spPr>
          <a:xfrm>
            <a:off x="2686050" y="2681287"/>
            <a:ext cx="2724150" cy="595313"/>
          </a:xfrm>
          <a:prstGeom prst="rect">
            <a:avLst/>
          </a:prstGeom>
          <a:ln w="12700">
            <a:miter lim="400000"/>
          </a:ln>
        </p:spPr>
      </p:pic>
      <p:pic>
        <p:nvPicPr>
          <p:cNvPr id="399" name="image.png"/>
          <p:cNvPicPr/>
          <p:nvPr/>
        </p:nvPicPr>
        <p:blipFill>
          <a:blip r:embed="rId3">
            <a:extLst/>
          </a:blip>
          <a:stretch>
            <a:fillRect/>
          </a:stretch>
        </p:blipFill>
        <p:spPr>
          <a:xfrm>
            <a:off x="1333500" y="3690937"/>
            <a:ext cx="6896100" cy="590551"/>
          </a:xfrm>
          <a:prstGeom prst="rect">
            <a:avLst/>
          </a:prstGeom>
          <a:ln w="12700">
            <a:miter lim="400000"/>
          </a:ln>
        </p:spPr>
      </p:pic>
      <p:pic>
        <p:nvPicPr>
          <p:cNvPr id="400" name="image.png"/>
          <p:cNvPicPr/>
          <p:nvPr/>
        </p:nvPicPr>
        <p:blipFill>
          <a:blip r:embed="rId4">
            <a:extLst/>
          </a:blip>
          <a:stretch>
            <a:fillRect/>
          </a:stretch>
        </p:blipFill>
        <p:spPr>
          <a:xfrm>
            <a:off x="1228725" y="5062537"/>
            <a:ext cx="7000875" cy="40481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96">
                                            <p:txEl>
                                              <p:pRg st="5" end="5"/>
                                            </p:txEl>
                                          </p:spTgt>
                                        </p:tgtEl>
                                        <p:attrNameLst>
                                          <p:attrName>style.visibility</p:attrName>
                                        </p:attrNameLst>
                                      </p:cBhvr>
                                      <p:to>
                                        <p:strVal val="visible"/>
                                      </p:to>
                                    </p:set>
                                    <p:anim calcmode="lin" valueType="num">
                                      <p:cBhvr>
                                        <p:cTn id="7" dur="1000" fill="hold"/>
                                        <p:tgtEl>
                                          <p:spTgt spid="396">
                                            <p:txEl>
                                              <p:pRg st="5" end="5"/>
                                            </p:txEl>
                                          </p:spTgt>
                                        </p:tgtEl>
                                        <p:attrNameLst>
                                          <p:attrName>ppt_x</p:attrName>
                                        </p:attrNameLst>
                                      </p:cBhvr>
                                      <p:tavLst>
                                        <p:tav tm="0">
                                          <p:val>
                                            <p:strVal val="#ppt_x"/>
                                          </p:val>
                                        </p:tav>
                                        <p:tav tm="100000">
                                          <p:val>
                                            <p:strVal val="#ppt_x"/>
                                          </p:val>
                                        </p:tav>
                                      </p:tavLst>
                                    </p:anim>
                                    <p:anim calcmode="lin" valueType="num">
                                      <p:cBhvr>
                                        <p:cTn id="8" dur="1000" fill="hold"/>
                                        <p:tgtEl>
                                          <p:spTgt spid="396">
                                            <p:txEl>
                                              <p:pRg st="5" end="5"/>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399"/>
                                        </p:tgtEl>
                                        <p:attrNameLst>
                                          <p:attrName>style.visibility</p:attrName>
                                        </p:attrNameLst>
                                      </p:cBhvr>
                                      <p:to>
                                        <p:strVal val="visible"/>
                                      </p:to>
                                    </p:set>
                                    <p:anim calcmode="lin" valueType="num">
                                      <p:cBhvr>
                                        <p:cTn id="12" dur="1000" fill="hold"/>
                                        <p:tgtEl>
                                          <p:spTgt spid="399"/>
                                        </p:tgtEl>
                                        <p:attrNameLst>
                                          <p:attrName>ppt_x</p:attrName>
                                        </p:attrNameLst>
                                      </p:cBhvr>
                                      <p:tavLst>
                                        <p:tav tm="0">
                                          <p:val>
                                            <p:strVal val="#ppt_x"/>
                                          </p:val>
                                        </p:tav>
                                        <p:tav tm="100000">
                                          <p:val>
                                            <p:strVal val="#ppt_x"/>
                                          </p:val>
                                        </p:tav>
                                      </p:tavLst>
                                    </p:anim>
                                    <p:anim calcmode="lin" valueType="num">
                                      <p:cBhvr>
                                        <p:cTn id="13" dur="1000" fill="hold"/>
                                        <p:tgtEl>
                                          <p:spTgt spid="39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396">
                                            <p:txEl>
                                              <p:pRg st="6" end="6"/>
                                            </p:txEl>
                                          </p:spTgt>
                                        </p:tgtEl>
                                        <p:attrNameLst>
                                          <p:attrName>style.visibility</p:attrName>
                                        </p:attrNameLst>
                                      </p:cBhvr>
                                      <p:to>
                                        <p:strVal val="visible"/>
                                      </p:to>
                                    </p:set>
                                    <p:anim calcmode="lin" valueType="num">
                                      <p:cBhvr>
                                        <p:cTn id="17" dur="1000" fill="hold"/>
                                        <p:tgtEl>
                                          <p:spTgt spid="396">
                                            <p:txEl>
                                              <p:pRg st="6" end="6"/>
                                            </p:txEl>
                                          </p:spTgt>
                                        </p:tgtEl>
                                        <p:attrNameLst>
                                          <p:attrName>ppt_x</p:attrName>
                                        </p:attrNameLst>
                                      </p:cBhvr>
                                      <p:tavLst>
                                        <p:tav tm="0">
                                          <p:val>
                                            <p:strVal val="#ppt_x"/>
                                          </p:val>
                                        </p:tav>
                                        <p:tav tm="100000">
                                          <p:val>
                                            <p:strVal val="#ppt_x"/>
                                          </p:val>
                                        </p:tav>
                                      </p:tavLst>
                                    </p:anim>
                                    <p:anim calcmode="lin" valueType="num">
                                      <p:cBhvr>
                                        <p:cTn id="18" dur="1000" fill="hold"/>
                                        <p:tgtEl>
                                          <p:spTgt spid="396">
                                            <p:txEl>
                                              <p:pRg st="6" end="6"/>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396">
                                            <p:txEl>
                                              <p:pRg st="7" end="7"/>
                                            </p:txEl>
                                          </p:spTgt>
                                        </p:tgtEl>
                                        <p:attrNameLst>
                                          <p:attrName>style.visibility</p:attrName>
                                        </p:attrNameLst>
                                      </p:cBhvr>
                                      <p:to>
                                        <p:strVal val="visible"/>
                                      </p:to>
                                    </p:set>
                                    <p:anim calcmode="lin" valueType="num">
                                      <p:cBhvr>
                                        <p:cTn id="22" dur="1000" fill="hold"/>
                                        <p:tgtEl>
                                          <p:spTgt spid="396">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9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4" presetID="2" grpId="1" fill="hold">
                                  <p:stCondLst>
                                    <p:cond delay="0"/>
                                  </p:stCondLst>
                                  <p:iterate type="el" backwards="0">
                                    <p:tmAbs val="0"/>
                                  </p:iterate>
                                  <p:childTnLst>
                                    <p:set>
                                      <p:cBhvr>
                                        <p:cTn id="27" fill="hold"/>
                                        <p:tgtEl>
                                          <p:spTgt spid="396">
                                            <p:txEl>
                                              <p:pRg st="8" end="8"/>
                                            </p:txEl>
                                          </p:spTgt>
                                        </p:tgtEl>
                                        <p:attrNameLst>
                                          <p:attrName>style.visibility</p:attrName>
                                        </p:attrNameLst>
                                      </p:cBhvr>
                                      <p:to>
                                        <p:strVal val="visible"/>
                                      </p:to>
                                    </p:set>
                                    <p:anim calcmode="lin" valueType="num">
                                      <p:cBhvr>
                                        <p:cTn id="28" dur="1000" fill="hold"/>
                                        <p:tgtEl>
                                          <p:spTgt spid="396">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96">
                                            <p:txEl>
                                              <p:pRg st="8" end="8"/>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nodeType="afterEffect" presetClass="entr" presetSubtype="4" presetID="2" grpId="3" fill="hold">
                                  <p:stCondLst>
                                    <p:cond delay="0"/>
                                  </p:stCondLst>
                                  <p:iterate type="el" backwards="0">
                                    <p:tmAbs val="0"/>
                                  </p:iterate>
                                  <p:childTnLst>
                                    <p:set>
                                      <p:cBhvr>
                                        <p:cTn id="32" fill="hold"/>
                                        <p:tgtEl>
                                          <p:spTgt spid="400"/>
                                        </p:tgtEl>
                                        <p:attrNameLst>
                                          <p:attrName>style.visibility</p:attrName>
                                        </p:attrNameLst>
                                      </p:cBhvr>
                                      <p:to>
                                        <p:strVal val="visible"/>
                                      </p:to>
                                    </p:set>
                                    <p:anim calcmode="lin" valueType="num">
                                      <p:cBhvr>
                                        <p:cTn id="33" dur="1000" fill="hold"/>
                                        <p:tgtEl>
                                          <p:spTgt spid="400"/>
                                        </p:tgtEl>
                                        <p:attrNameLst>
                                          <p:attrName>ppt_x</p:attrName>
                                        </p:attrNameLst>
                                      </p:cBhvr>
                                      <p:tavLst>
                                        <p:tav tm="0">
                                          <p:val>
                                            <p:strVal val="#ppt_x"/>
                                          </p:val>
                                        </p:tav>
                                        <p:tav tm="100000">
                                          <p:val>
                                            <p:strVal val="#ppt_x"/>
                                          </p:val>
                                        </p:tav>
                                      </p:tavLst>
                                    </p:anim>
                                    <p:anim calcmode="lin" valueType="num">
                                      <p:cBhvr>
                                        <p:cTn id="34" dur="1000" fill="hold"/>
                                        <p:tgtEl>
                                          <p:spTgt spid="400"/>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nodeType="afterEffect" presetClass="entr" presetSubtype="4" presetID="2" grpId="1" fill="hold">
                                  <p:stCondLst>
                                    <p:cond delay="0"/>
                                  </p:stCondLst>
                                  <p:iterate type="el" backwards="0">
                                    <p:tmAbs val="0"/>
                                  </p:iterate>
                                  <p:childTnLst>
                                    <p:set>
                                      <p:cBhvr>
                                        <p:cTn id="37" fill="hold"/>
                                        <p:tgtEl>
                                          <p:spTgt spid="396">
                                            <p:txEl>
                                              <p:pRg st="9" end="9"/>
                                            </p:txEl>
                                          </p:spTgt>
                                        </p:tgtEl>
                                        <p:attrNameLst>
                                          <p:attrName>style.visibility</p:attrName>
                                        </p:attrNameLst>
                                      </p:cBhvr>
                                      <p:to>
                                        <p:strVal val="visible"/>
                                      </p:to>
                                    </p:set>
                                    <p:anim calcmode="lin" valueType="num">
                                      <p:cBhvr>
                                        <p:cTn id="38" dur="1000" fill="hold"/>
                                        <p:tgtEl>
                                          <p:spTgt spid="396">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396">
                                            <p:txEl>
                                              <p:pRg st="9" end="9"/>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nodeType="afterEffect" presetClass="entr" presetSubtype="4" presetID="2" grpId="1" fill="hold">
                                  <p:stCondLst>
                                    <p:cond delay="0"/>
                                  </p:stCondLst>
                                  <p:iterate type="el" backwards="0">
                                    <p:tmAbs val="0"/>
                                  </p:iterate>
                                  <p:childTnLst>
                                    <p:set>
                                      <p:cBhvr>
                                        <p:cTn id="42" fill="hold"/>
                                        <p:tgtEl>
                                          <p:spTgt spid="396">
                                            <p:txEl>
                                              <p:pRg st="10" end="10"/>
                                            </p:txEl>
                                          </p:spTgt>
                                        </p:tgtEl>
                                        <p:attrNameLst>
                                          <p:attrName>style.visibility</p:attrName>
                                        </p:attrNameLst>
                                      </p:cBhvr>
                                      <p:to>
                                        <p:strVal val="visible"/>
                                      </p:to>
                                    </p:set>
                                    <p:anim calcmode="lin" valueType="num">
                                      <p:cBhvr>
                                        <p:cTn id="43" dur="1000" fill="hold"/>
                                        <p:tgtEl>
                                          <p:spTgt spid="396">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9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4" presetID="2" grpId="1" fill="hold">
                                  <p:stCondLst>
                                    <p:cond delay="0"/>
                                  </p:stCondLst>
                                  <p:iterate type="el" backwards="0">
                                    <p:tmAbs val="0"/>
                                  </p:iterate>
                                  <p:childTnLst>
                                    <p:set>
                                      <p:cBhvr>
                                        <p:cTn id="48" fill="hold"/>
                                        <p:tgtEl>
                                          <p:spTgt spid="396">
                                            <p:txEl>
                                              <p:pRg st="11" end="11"/>
                                            </p:txEl>
                                          </p:spTgt>
                                        </p:tgtEl>
                                        <p:attrNameLst>
                                          <p:attrName>style.visibility</p:attrName>
                                        </p:attrNameLst>
                                      </p:cBhvr>
                                      <p:to>
                                        <p:strVal val="visible"/>
                                      </p:to>
                                    </p:set>
                                    <p:anim calcmode="lin" valueType="num">
                                      <p:cBhvr>
                                        <p:cTn id="49" dur="1000" fill="hold"/>
                                        <p:tgtEl>
                                          <p:spTgt spid="396">
                                            <p:txEl>
                                              <p:pRg st="11" end="11"/>
                                            </p:txEl>
                                          </p:spTgt>
                                        </p:tgtEl>
                                        <p:attrNameLst>
                                          <p:attrName>ppt_x</p:attrName>
                                        </p:attrNameLst>
                                      </p:cBhvr>
                                      <p:tavLst>
                                        <p:tav tm="0">
                                          <p:val>
                                            <p:strVal val="#ppt_x"/>
                                          </p:val>
                                        </p:tav>
                                        <p:tav tm="100000">
                                          <p:val>
                                            <p:strVal val="#ppt_x"/>
                                          </p:val>
                                        </p:tav>
                                      </p:tavLst>
                                    </p:anim>
                                    <p:anim calcmode="lin" valueType="num">
                                      <p:cBhvr>
                                        <p:cTn id="50" dur="1000" fill="hold"/>
                                        <p:tgtEl>
                                          <p:spTgt spid="39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0" grpId="3"/>
      <p:bldP build="p" bldLvl="5" animBg="1" rev="0" advAuto="0" spid="396" grpId="1"/>
      <p:bldP build="whole" bldLvl="1" animBg="1" rev="0" advAuto="0" spid="399" grpId="2"/>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