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ph type="sldImg"/>
          </p:nvPr>
        </p:nvSpPr>
        <p:spPr>
          <a:xfrm>
            <a:off x="1143000" y="685800"/>
            <a:ext cx="4572000" cy="3429000"/>
          </a:xfrm>
          <a:prstGeom prst="rect">
            <a:avLst/>
          </a:prstGeom>
        </p:spPr>
        <p:txBody>
          <a:bodyPr/>
          <a:lstStyle/>
          <a:p>
            <a:pPr lvl="0"/>
          </a:p>
        </p:txBody>
      </p:sp>
      <p:sp>
        <p:nvSpPr>
          <p:cNvPr id="12" name="Shape 1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0">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8496300" y="6388100"/>
            <a:ext cx="647700" cy="350662"/>
          </a:xfrm>
          <a:prstGeom prst="rect">
            <a:avLst/>
          </a:prstGeom>
          <a:ln w="12700">
            <a:miter lim="400000"/>
          </a:ln>
        </p:spPr>
        <p:txBody>
          <a:bodyPr lIns="45719" rIns="45719">
            <a:spAutoFit/>
          </a:bodyPr>
          <a:lstStyle/>
          <a:p>
            <a:pPr lvl="0">
              <a:spcBef>
                <a:spcPts val="1000"/>
              </a:spcBef>
            </a:pPr>
          </a:p>
        </p:txBody>
      </p:sp>
      <p:sp>
        <p:nvSpPr>
          <p:cNvPr id="3" name="Shape 3"/>
          <p:cNvSpPr/>
          <p:nvPr/>
        </p:nvSpPr>
        <p:spPr>
          <a:xfrm>
            <a:off x="304799" y="384175"/>
            <a:ext cx="8763002" cy="831850"/>
          </a:xfrm>
          <a:prstGeom prst="rect">
            <a:avLst/>
          </a:prstGeom>
          <a:solidFill>
            <a:srgbClr val="16669E"/>
          </a:solidFill>
          <a:ln w="12700">
            <a:miter lim="400000"/>
          </a:ln>
        </p:spPr>
        <p:txBody>
          <a:bodyPr lIns="0" tIns="0" rIns="0" bIns="0" anchor="ctr"/>
          <a:lstStyle/>
          <a:p>
            <a:pPr lvl="0" algn="ctr">
              <a:defRPr>
                <a:solidFill>
                  <a:srgbClr val="FFFFFF"/>
                </a:solidFill>
              </a:defRPr>
            </a:pPr>
          </a:p>
        </p:txBody>
      </p:sp>
      <p:sp>
        <p:nvSpPr>
          <p:cNvPr id="4" name="Shape 4"/>
          <p:cNvSpPr/>
          <p:nvPr/>
        </p:nvSpPr>
        <p:spPr>
          <a:xfrm>
            <a:off x="12700" y="38100"/>
            <a:ext cx="609600" cy="609600"/>
          </a:xfrm>
          <a:prstGeom prst="diamond">
            <a:avLst/>
          </a:prstGeom>
          <a:solidFill>
            <a:srgbClr val="CBDB2B"/>
          </a:solidFill>
          <a:ln w="12700">
            <a:miter lim="400000"/>
          </a:ln>
        </p:spPr>
        <p:txBody>
          <a:bodyPr lIns="0" tIns="0" rIns="0" bIns="0" anchor="ctr"/>
          <a:lstStyle/>
          <a:p>
            <a:pPr lvl="0" algn="ctr">
              <a:defRPr>
                <a:solidFill>
                  <a:srgbClr val="FFFFFF"/>
                </a:solidFill>
              </a:defRPr>
            </a:pPr>
          </a:p>
        </p:txBody>
      </p:sp>
      <p:sp>
        <p:nvSpPr>
          <p:cNvPr id="5" name="Shape 5"/>
          <p:cNvSpPr/>
          <p:nvPr/>
        </p:nvSpPr>
        <p:spPr>
          <a:xfrm>
            <a:off x="127000" y="152400"/>
            <a:ext cx="381000" cy="381000"/>
          </a:xfrm>
          <a:prstGeom prst="diamond">
            <a:avLst/>
          </a:prstGeom>
          <a:solidFill>
            <a:srgbClr val="16669E"/>
          </a:solidFill>
          <a:ln w="12700">
            <a:miter lim="400000"/>
          </a:ln>
        </p:spPr>
        <p:txBody>
          <a:bodyPr lIns="0" tIns="0" rIns="0" bIns="0" anchor="ctr"/>
          <a:lstStyle/>
          <a:p>
            <a:pPr lvl="0" algn="ctr">
              <a:defRPr>
                <a:solidFill>
                  <a:srgbClr val="FFFFFF"/>
                </a:solidFill>
              </a:defRPr>
            </a:pPr>
          </a:p>
        </p:txBody>
      </p:sp>
      <p:sp>
        <p:nvSpPr>
          <p:cNvPr id="6" name="Shape 6"/>
          <p:cNvSpPr/>
          <p:nvPr>
            <p:ph type="sldNum" sz="quarter" idx="2"/>
          </p:nvPr>
        </p:nvSpPr>
        <p:spPr>
          <a:xfrm>
            <a:off x="6553200" y="6245225"/>
            <a:ext cx="2133600" cy="350662"/>
          </a:xfrm>
          <a:prstGeom prst="rect">
            <a:avLst/>
          </a:prstGeom>
          <a:ln w="12700">
            <a:miter lim="400000"/>
          </a:ln>
        </p:spPr>
        <p:txBody>
          <a:bodyPr lIns="45719" rIns="45719">
            <a:spAutoFit/>
          </a:body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defRPr sz="4000">
          <a:latin typeface="Arial"/>
          <a:ea typeface="Arial"/>
          <a:cs typeface="Arial"/>
          <a:sym typeface="Arial"/>
        </a:defRPr>
      </a:lvl1pPr>
      <a:lvl2pPr>
        <a:defRPr sz="4000">
          <a:latin typeface="Arial"/>
          <a:ea typeface="Arial"/>
          <a:cs typeface="Arial"/>
          <a:sym typeface="Arial"/>
        </a:defRPr>
      </a:lvl2pPr>
      <a:lvl3pPr>
        <a:defRPr sz="4000">
          <a:latin typeface="Arial"/>
          <a:ea typeface="Arial"/>
          <a:cs typeface="Arial"/>
          <a:sym typeface="Arial"/>
        </a:defRPr>
      </a:lvl3pPr>
      <a:lvl4pPr>
        <a:defRPr sz="4000">
          <a:latin typeface="Arial"/>
          <a:ea typeface="Arial"/>
          <a:cs typeface="Arial"/>
          <a:sym typeface="Arial"/>
        </a:defRPr>
      </a:lvl4pPr>
      <a:lvl5pPr>
        <a:defRPr sz="4000">
          <a:latin typeface="Arial"/>
          <a:ea typeface="Arial"/>
          <a:cs typeface="Arial"/>
          <a:sym typeface="Arial"/>
        </a:defRPr>
      </a:lvl5pPr>
      <a:lvl6pPr indent="457200">
        <a:defRPr sz="4000">
          <a:latin typeface="Arial"/>
          <a:ea typeface="Arial"/>
          <a:cs typeface="Arial"/>
          <a:sym typeface="Arial"/>
        </a:defRPr>
      </a:lvl6pPr>
      <a:lvl7pPr indent="914400">
        <a:defRPr sz="4000">
          <a:latin typeface="Arial"/>
          <a:ea typeface="Arial"/>
          <a:cs typeface="Arial"/>
          <a:sym typeface="Arial"/>
        </a:defRPr>
      </a:lvl7pPr>
      <a:lvl8pPr indent="1371600">
        <a:defRPr sz="4000">
          <a:latin typeface="Arial"/>
          <a:ea typeface="Arial"/>
          <a:cs typeface="Arial"/>
          <a:sym typeface="Arial"/>
        </a:defRPr>
      </a:lvl8pPr>
      <a:lvl9pPr indent="1828800">
        <a:defRPr sz="4000">
          <a:latin typeface="Arial"/>
          <a:ea typeface="Arial"/>
          <a:cs typeface="Arial"/>
          <a:sym typeface="Arial"/>
        </a:defRPr>
      </a:lvl9pPr>
    </p:titleStyle>
    <p:bodyStyle>
      <a:lvl1pPr marL="342900" indent="-342900">
        <a:spcBef>
          <a:spcPts val="500"/>
        </a:spcBef>
        <a:buSzPct val="100000"/>
        <a:buChar char="–"/>
        <a:defRPr sz="2400">
          <a:latin typeface="Arial"/>
          <a:ea typeface="Arial"/>
          <a:cs typeface="Arial"/>
          <a:sym typeface="Arial"/>
        </a:defRPr>
      </a:lvl1pPr>
      <a:lvl2pPr marL="702128" indent="-244928">
        <a:spcBef>
          <a:spcPts val="500"/>
        </a:spcBef>
        <a:buSzPct val="100000"/>
        <a:buChar char="•"/>
        <a:defRPr sz="2400">
          <a:latin typeface="Arial"/>
          <a:ea typeface="Arial"/>
          <a:cs typeface="Arial"/>
          <a:sym typeface="Arial"/>
        </a:defRPr>
      </a:lvl2pPr>
      <a:lvl3pPr marL="1143000" indent="-228600">
        <a:spcBef>
          <a:spcPts val="500"/>
        </a:spcBef>
        <a:buSzPct val="100000"/>
        <a:buChar char="–"/>
        <a:defRPr sz="2400">
          <a:latin typeface="Arial"/>
          <a:ea typeface="Arial"/>
          <a:cs typeface="Arial"/>
          <a:sym typeface="Arial"/>
        </a:defRPr>
      </a:lvl3pPr>
      <a:lvl4pPr marL="1645920" indent="-274320">
        <a:spcBef>
          <a:spcPts val="500"/>
        </a:spcBef>
        <a:buSzPct val="100000"/>
        <a:buChar char="•"/>
        <a:defRPr sz="2400">
          <a:latin typeface="Arial"/>
          <a:ea typeface="Arial"/>
          <a:cs typeface="Arial"/>
          <a:sym typeface="Arial"/>
        </a:defRPr>
      </a:lvl4pPr>
      <a:lvl5pPr marL="2133600" indent="-304800">
        <a:spcBef>
          <a:spcPts val="500"/>
        </a:spcBef>
        <a:buSzPct val="100000"/>
        <a:buChar char="–"/>
        <a:defRPr sz="2400">
          <a:latin typeface="Arial"/>
          <a:ea typeface="Arial"/>
          <a:cs typeface="Arial"/>
          <a:sym typeface="Arial"/>
        </a:defRPr>
      </a:lvl5pPr>
      <a:lvl6pPr marL="2590800" indent="-304800">
        <a:spcBef>
          <a:spcPts val="500"/>
        </a:spcBef>
        <a:buSzPct val="100000"/>
        <a:buChar char="•"/>
        <a:defRPr sz="2400">
          <a:latin typeface="Arial"/>
          <a:ea typeface="Arial"/>
          <a:cs typeface="Arial"/>
          <a:sym typeface="Arial"/>
        </a:defRPr>
      </a:lvl6pPr>
      <a:lvl7pPr marL="3048000" indent="-304800">
        <a:spcBef>
          <a:spcPts val="500"/>
        </a:spcBef>
        <a:buSzPct val="100000"/>
        <a:buChar char="•"/>
        <a:defRPr sz="2400">
          <a:latin typeface="Arial"/>
          <a:ea typeface="Arial"/>
          <a:cs typeface="Arial"/>
          <a:sym typeface="Arial"/>
        </a:defRPr>
      </a:lvl7pPr>
      <a:lvl8pPr marL="3505200" indent="-304800">
        <a:spcBef>
          <a:spcPts val="500"/>
        </a:spcBef>
        <a:buSzPct val="100000"/>
        <a:buChar char="•"/>
        <a:defRPr sz="2400">
          <a:latin typeface="Arial"/>
          <a:ea typeface="Arial"/>
          <a:cs typeface="Arial"/>
          <a:sym typeface="Arial"/>
        </a:defRPr>
      </a:lvl8pPr>
      <a:lvl9pPr marL="3962400" indent="-304800">
        <a:spcBef>
          <a:spcPts val="500"/>
        </a:spcBef>
        <a:buSzPct val="100000"/>
        <a:buChar char="•"/>
        <a:defRPr sz="2400">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a:defRPr>
          <a:solidFill>
            <a:schemeClr val="tx1"/>
          </a:solidFill>
          <a:latin typeface="+mn-lt"/>
          <a:ea typeface="+mn-ea"/>
          <a:cs typeface="+mn-cs"/>
          <a:sym typeface="Arial"/>
        </a:defRPr>
      </a:lvl6pPr>
      <a:lvl7pPr>
        <a:defRPr>
          <a:solidFill>
            <a:schemeClr val="tx1"/>
          </a:solidFill>
          <a:latin typeface="+mn-lt"/>
          <a:ea typeface="+mn-ea"/>
          <a:cs typeface="+mn-cs"/>
          <a:sym typeface="Arial"/>
        </a:defRPr>
      </a:lvl7pPr>
      <a:lvl8pPr>
        <a:defRPr>
          <a:solidFill>
            <a:schemeClr val="tx1"/>
          </a:solidFill>
          <a:latin typeface="+mn-lt"/>
          <a:ea typeface="+mn-ea"/>
          <a:cs typeface="+mn-cs"/>
          <a:sym typeface="Arial"/>
        </a:defRPr>
      </a:lvl8pPr>
      <a:lvl9pPr>
        <a:defRPr>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png"/></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3.png"/></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4.png"/></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6.png"/><Relationship Id="rId3" Type="http://schemas.openxmlformats.org/officeDocument/2006/relationships/image" Target="../media/image87.png"/></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 Id="rId3" Type="http://schemas.openxmlformats.org/officeDocument/2006/relationships/image" Target="../media/image90.png"/></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2.png"/></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4.png"/></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5.png"/></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9.png"/><Relationship Id="rId3" Type="http://schemas.openxmlformats.org/officeDocument/2006/relationships/image" Target="../media/image100.png"/><Relationship Id="rId4" Type="http://schemas.openxmlformats.org/officeDocument/2006/relationships/image" Target="../media/image101.png"/></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3.png"/><Relationship Id="rId3" Type="http://schemas.openxmlformats.org/officeDocument/2006/relationships/image" Target="../media/image104.png"/></Relationships>

</file>

<file path=ppt/slides/_rels/slide1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 Id="rId3" Type="http://schemas.openxmlformats.org/officeDocument/2006/relationships/image" Target="../media/image10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 Id="rId3" Type="http://schemas.openxmlformats.org/officeDocument/2006/relationships/image" Target="../media/image107.png"/></Relationships>

</file>

<file path=ppt/slides/_rels/slide1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8.png"/><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s>

</file>

<file path=ppt/slides/_rels/slide1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s>

</file>

<file path=ppt/slides/_rels/slide1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5.png"/></Relationships>

</file>

<file path=ppt/slides/_rels/slide1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6.png"/><Relationship Id="rId3" Type="http://schemas.openxmlformats.org/officeDocument/2006/relationships/image" Target="../media/image117.pn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s>

</file>

<file path=ppt/slides/_rels/slide1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2.png"/><Relationship Id="rId3" Type="http://schemas.openxmlformats.org/officeDocument/2006/relationships/image" Target="../media/image121.png"/></Relationships>

</file>

<file path=ppt/slides/_rels/slide1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3.png"/></Relationships>

</file>

<file path=ppt/slides/_rels/slide1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4.png"/><Relationship Id="rId3" Type="http://schemas.openxmlformats.org/officeDocument/2006/relationships/image" Target="../media/image125.png"/></Relationships>

</file>

<file path=ppt/slides/_rels/slide1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2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 Id="rId3" Type="http://schemas.openxmlformats.org/officeDocument/2006/relationships/image" Target="../media/image44.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 Id="rId3" Type="http://schemas.openxmlformats.org/officeDocument/2006/relationships/image" Target="../media/image58.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 Id="rId3" Type="http://schemas.openxmlformats.org/officeDocument/2006/relationships/image" Target="../media/image60.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png"/><Relationship Id="rId3" Type="http://schemas.openxmlformats.org/officeDocument/2006/relationships/image" Target="../media/image69.pn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png"/></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png"/></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png"/></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 Id="rId3" Type="http://schemas.openxmlformats.org/officeDocument/2006/relationships/image" Target="../media/image76.png"/></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png"/></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 name="Picture1.jpg" descr="Picture1.jpg"/>
          <p:cNvPicPr/>
          <p:nvPr/>
        </p:nvPicPr>
        <p:blipFill>
          <a:blip r:embed="rId2">
            <a:extLst/>
          </a:blip>
          <a:stretch>
            <a:fillRect/>
          </a:stretch>
        </p:blipFill>
        <p:spPr>
          <a:xfrm>
            <a:off x="0" y="6350"/>
            <a:ext cx="9144000" cy="6178550"/>
          </a:xfrm>
          <a:prstGeom prst="rect">
            <a:avLst/>
          </a:prstGeom>
          <a:ln w="12700">
            <a:miter lim="400000"/>
          </a:ln>
        </p:spPr>
      </p:pic>
      <p:sp>
        <p:nvSpPr>
          <p:cNvPr id="15" name="Shape 15"/>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16" name="Shape 16"/>
          <p:cNvSpPr/>
          <p:nvPr/>
        </p:nvSpPr>
        <p:spPr>
          <a:xfrm>
            <a:off x="6426200" y="168535"/>
            <a:ext cx="2667000" cy="39476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spcBef>
                <a:spcPts val="1600"/>
              </a:spcBef>
              <a:defRPr sz="2800">
                <a:solidFill>
                  <a:srgbClr val="FFFFFF"/>
                </a:solidFill>
                <a:latin typeface="Arial Bold"/>
                <a:ea typeface="Arial Bold"/>
                <a:cs typeface="Arial Bold"/>
                <a:sym typeface="Arial Bold"/>
              </a:defRPr>
            </a:lvl1pPr>
          </a:lstStyle>
          <a:p>
            <a:pPr lvl="0">
              <a:defRPr sz="1800">
                <a:solidFill>
                  <a:srgbClr val="000000"/>
                </a:solidFill>
              </a:defRPr>
            </a:pPr>
            <a:r>
              <a:rPr sz="2800">
                <a:solidFill>
                  <a:srgbClr val="FFFFFF"/>
                </a:solidFill>
              </a:rPr>
              <a:t>CHAPTER 10</a:t>
            </a:r>
          </a:p>
        </p:txBody>
      </p:sp>
      <p:sp>
        <p:nvSpPr>
          <p:cNvPr id="17" name="Shape 17"/>
          <p:cNvSpPr/>
          <p:nvPr/>
        </p:nvSpPr>
        <p:spPr>
          <a:xfrm>
            <a:off x="3745800" y="774700"/>
            <a:ext cx="5260787" cy="646321"/>
          </a:xfrm>
          <a:prstGeom prst="rect">
            <a:avLst/>
          </a:prstGeom>
          <a:ln w="12700">
            <a:miter lim="400000"/>
          </a:ln>
          <a:effectLst>
            <a:outerShdw sx="100000" sy="100000" kx="0" ky="0" algn="b" rotWithShape="0" blurRad="63500" dist="38100" dir="2700000">
              <a:srgbClr val="000000">
                <a:alpha val="79998"/>
              </a:srgbClr>
            </a:outerShdw>
          </a:effectLst>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FFFFFF"/>
                </a:solidFill>
              </a:defRPr>
            </a:lvl1pPr>
          </a:lstStyle>
          <a:p>
            <a:pPr lvl="0">
              <a:defRPr sz="1800">
                <a:solidFill>
                  <a:srgbClr val="000000"/>
                </a:solidFill>
              </a:defRPr>
            </a:pPr>
            <a:r>
              <a:rPr sz="4000">
                <a:solidFill>
                  <a:srgbClr val="FFFFFF"/>
                </a:solidFill>
              </a:rPr>
              <a:t>GRAPHS AND TREES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image.png"/>
          <p:cNvPicPr/>
          <p:nvPr/>
        </p:nvPicPr>
        <p:blipFill>
          <a:blip r:embed="rId2">
            <a:extLst/>
          </a:blip>
          <a:stretch>
            <a:fillRect/>
          </a:stretch>
        </p:blipFill>
        <p:spPr>
          <a:xfrm>
            <a:off x="2362200" y="1701800"/>
            <a:ext cx="3581400" cy="2519363"/>
          </a:xfrm>
          <a:prstGeom prst="rect">
            <a:avLst/>
          </a:prstGeom>
          <a:ln w="12700">
            <a:miter lim="400000"/>
          </a:ln>
        </p:spPr>
      </p:pic>
      <p:sp>
        <p:nvSpPr>
          <p:cNvPr id="52" name="Shape 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Terminology</a:t>
            </a:r>
          </a:p>
        </p:txBody>
      </p:sp>
      <p:sp>
        <p:nvSpPr>
          <p:cNvPr id="53" name="Shape 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Consider the following graph:</a:t>
            </a:r>
            <a:endParaRPr sz="2400"/>
          </a:p>
          <a:p>
            <a:pPr lvl="0" marL="0" indent="0">
              <a:spcBef>
                <a:spcPts val="0"/>
              </a:spcBef>
              <a:buSzTx/>
              <a:buNone/>
              <a:defRPr sz="1800"/>
            </a:pPr>
            <a:endParaRPr sz="2400"/>
          </a:p>
          <a:p>
            <a:pPr lvl="0" marL="0" indent="0">
              <a:spcBef>
                <a:spcPts val="0"/>
              </a:spcBef>
              <a:buSzTx/>
              <a:buNone/>
              <a:defRPr sz="1800"/>
            </a:pPr>
            <a:endParaRPr sz="2400">
              <a:solidFill>
                <a:srgbClr val="00ADEE"/>
              </a:solidFill>
            </a:endParaRPr>
          </a:p>
          <a:p>
            <a:pPr lvl="0" marL="0" indent="0">
              <a:spcBef>
                <a:spcPts val="0"/>
              </a:spcBef>
              <a:buSzTx/>
              <a:buNone/>
              <a:defRPr sz="1800"/>
            </a:pPr>
            <a:endParaRPr sz="2400">
              <a:solidFill>
                <a:srgbClr val="00ADEE"/>
              </a:solidFill>
            </a:endParaRPr>
          </a:p>
          <a:p>
            <a:pPr lvl="0" marL="0" indent="0">
              <a:spcBef>
                <a:spcPts val="0"/>
              </a:spcBef>
              <a:buSzTx/>
              <a:buNone/>
              <a:defRPr sz="1800"/>
            </a:pPr>
            <a:endParaRPr sz="2400">
              <a:solidFill>
                <a:srgbClr val="00ADEE"/>
              </a:solidFill>
            </a:endParaRPr>
          </a:p>
          <a:p>
            <a:pPr lvl="0" marL="0" indent="0">
              <a:spcBef>
                <a:spcPts val="0"/>
              </a:spcBef>
              <a:buSzTx/>
              <a:buNone/>
              <a:defRPr sz="1800"/>
            </a:pPr>
            <a:endParaRPr sz="2400">
              <a:solidFill>
                <a:srgbClr val="00ADEE"/>
              </a:solidFill>
            </a:endParaRPr>
          </a:p>
          <a:p>
            <a:pPr lvl="0" marL="0" indent="0">
              <a:spcBef>
                <a:spcPts val="0"/>
              </a:spcBef>
              <a:buSzTx/>
              <a:buNone/>
              <a:defRPr sz="1800"/>
            </a:pPr>
            <a:endParaRPr sz="2400">
              <a:solidFill>
                <a:srgbClr val="00ADEE"/>
              </a:solidFill>
            </a:endParaRPr>
          </a:p>
          <a:p>
            <a:pPr lvl="0" marL="0" indent="0">
              <a:spcBef>
                <a:spcPts val="0"/>
              </a:spcBef>
              <a:buSzTx/>
              <a:buNone/>
              <a:defRPr sz="1800"/>
            </a:pPr>
            <a:endParaRPr sz="1000">
              <a:solidFill>
                <a:srgbClr val="00ADEE"/>
              </a:solidFill>
            </a:endParaRPr>
          </a:p>
          <a:p>
            <a:pPr lvl="0" marL="0" indent="0">
              <a:spcBef>
                <a:spcPts val="0"/>
              </a:spcBef>
              <a:buSzTx/>
              <a:buNone/>
              <a:defRPr sz="1800"/>
            </a:pPr>
            <a:r>
              <a:rPr sz="2400">
                <a:latin typeface="Arial Bold"/>
                <a:ea typeface="Arial Bold"/>
                <a:cs typeface="Arial Bold"/>
                <a:sym typeface="Arial Bold"/>
              </a:rPr>
              <a:t>a.</a:t>
            </a:r>
            <a:r>
              <a:rPr sz="2400"/>
              <a:t> Write the vertex set and the edge set, and give a table</a:t>
            </a:r>
            <a:br>
              <a:rPr sz="2400"/>
            </a:br>
            <a:r>
              <a:rPr sz="2400"/>
              <a:t>    showing the edge-endpoint  function.</a:t>
            </a:r>
            <a:endParaRPr sz="2400"/>
          </a:p>
          <a:p>
            <a:pPr lvl="0" marL="0" indent="0">
              <a:spcBef>
                <a:spcPts val="0"/>
              </a:spcBef>
              <a:buChar char="•"/>
              <a:defRPr sz="1800"/>
            </a:pPr>
            <a:endParaRPr sz="1200"/>
          </a:p>
          <a:p>
            <a:pPr lvl="0" marL="0" indent="0">
              <a:spcBef>
                <a:spcPts val="0"/>
              </a:spcBef>
              <a:buSzTx/>
              <a:buNone/>
              <a:defRPr sz="1800"/>
            </a:pPr>
            <a:r>
              <a:rPr sz="2400">
                <a:latin typeface="Arial Bold"/>
                <a:ea typeface="Arial Bold"/>
                <a:cs typeface="Arial Bold"/>
                <a:sym typeface="Arial Bold"/>
              </a:rPr>
              <a:t>b.</a:t>
            </a:r>
            <a:r>
              <a:rPr sz="2400"/>
              <a:t> Find all edges that are incident on </a:t>
            </a:r>
            <a:r>
              <a:rPr i="1" sz="2400"/>
              <a:t>v</a:t>
            </a:r>
            <a:r>
              <a:rPr baseline="-25000" sz="2400"/>
              <a:t>1</a:t>
            </a:r>
            <a:r>
              <a:rPr sz="2400"/>
              <a:t>, all vertices that </a:t>
            </a:r>
            <a:br>
              <a:rPr sz="2400"/>
            </a:br>
            <a:r>
              <a:rPr sz="2400"/>
              <a:t>    are adjacent to </a:t>
            </a:r>
            <a:r>
              <a:rPr i="1" sz="2400"/>
              <a:t>v</a:t>
            </a:r>
            <a:r>
              <a:rPr baseline="-25000" sz="2400"/>
              <a:t>1</a:t>
            </a:r>
            <a:r>
              <a:rPr sz="2400"/>
              <a:t>, all edges that are adjacent to </a:t>
            </a:r>
            <a:r>
              <a:rPr i="1" sz="2400"/>
              <a:t>e</a:t>
            </a:r>
            <a:r>
              <a:rPr baseline="-25000" sz="2400"/>
              <a:t>1</a:t>
            </a:r>
            <a:r>
              <a:rPr sz="2400"/>
              <a:t>, all </a:t>
            </a:r>
            <a:br>
              <a:rPr sz="2400"/>
            </a:br>
            <a:r>
              <a:rPr sz="2400"/>
              <a:t>    loops, all parallel edges, all vertices that are adjacent to</a:t>
            </a:r>
            <a:br>
              <a:rPr sz="2400"/>
            </a:br>
            <a:r>
              <a:rPr sz="2400"/>
              <a:t>    themselves, and all isolated vertices.</a:t>
            </a:r>
          </a:p>
        </p:txBody>
      </p:sp>
    </p:spTree>
  </p:cSld>
  <p:clrMapOvr>
    <a:masterClrMapping/>
  </p:clrMapOvr>
  <p:transitio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nvSpPr>
        <p:spPr>
          <a:xfrm>
            <a:off x="1298396" y="3276600"/>
            <a:ext cx="6852008"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Matrices and Directed Graphs</a:t>
            </a:r>
          </a:p>
        </p:txBody>
      </p:sp>
    </p:spTree>
  </p:cSld>
  <p:clrMapOvr>
    <a:masterClrMapping/>
  </p:clrMapOvr>
  <p:transitio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spcBef>
                <a:spcPts val="0"/>
              </a:spcBef>
              <a:buSzTx/>
              <a:buNone/>
            </a:lvl1pPr>
          </a:lstStyle>
          <a:p>
            <a:pPr lvl="0">
              <a:defRPr sz="1800"/>
            </a:pPr>
            <a:r>
              <a:rPr sz="2400"/>
              <a:t>Consider the directed graph shown in Figure 10.3.1.</a:t>
            </a:r>
          </a:p>
        </p:txBody>
      </p:sp>
      <p:sp>
        <p:nvSpPr>
          <p:cNvPr id="411" name="Shape 41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 and Directed Graphs</a:t>
            </a:r>
          </a:p>
        </p:txBody>
      </p:sp>
      <p:pic>
        <p:nvPicPr>
          <p:cNvPr id="412" name="image.png"/>
          <p:cNvPicPr/>
          <p:nvPr/>
        </p:nvPicPr>
        <p:blipFill>
          <a:blip r:embed="rId2">
            <a:extLst/>
          </a:blip>
          <a:stretch>
            <a:fillRect/>
          </a:stretch>
        </p:blipFill>
        <p:spPr>
          <a:xfrm>
            <a:off x="1600200" y="2286000"/>
            <a:ext cx="5349875" cy="2498725"/>
          </a:xfrm>
          <a:prstGeom prst="rect">
            <a:avLst/>
          </a:prstGeom>
          <a:ln w="12700">
            <a:miter lim="400000"/>
          </a:ln>
        </p:spPr>
      </p:pic>
      <p:sp>
        <p:nvSpPr>
          <p:cNvPr id="413" name="Shape 413"/>
          <p:cNvSpPr/>
          <p:nvPr/>
        </p:nvSpPr>
        <p:spPr>
          <a:xfrm>
            <a:off x="3603625" y="5429250"/>
            <a:ext cx="1273175" cy="2642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latin typeface="Arial Bold"/>
                <a:ea typeface="Arial Bold"/>
                <a:cs typeface="Arial Bold"/>
                <a:sym typeface="Arial Bold"/>
              </a:defRPr>
            </a:lvl1pPr>
          </a:lstStyle>
          <a:p>
            <a:pPr lvl="0">
              <a:defRPr sz="1800"/>
            </a:pPr>
            <a:r>
              <a:rPr sz="1200"/>
              <a:t>Figure 10.3.1</a:t>
            </a:r>
          </a:p>
        </p:txBody>
      </p:sp>
      <p:sp>
        <p:nvSpPr>
          <p:cNvPr id="414" name="Shape 414"/>
          <p:cNvSpPr/>
          <p:nvPr/>
        </p:nvSpPr>
        <p:spPr>
          <a:xfrm>
            <a:off x="2536825" y="5029200"/>
            <a:ext cx="3657600" cy="2888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400"/>
            </a:lvl1pPr>
          </a:lstStyle>
          <a:p>
            <a:pPr lvl="0">
              <a:defRPr sz="1800"/>
            </a:pPr>
            <a:r>
              <a:rPr sz="1400"/>
              <a:t>A Directed Graph and Its Adjacency Matrix</a:t>
            </a:r>
          </a:p>
        </p:txBody>
      </p:sp>
    </p:spTree>
  </p:cSld>
  <p:clrMapOvr>
    <a:masterClrMapping/>
  </p:clrMapOvr>
  <p:transitio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This graph can be represented by the matrix </a:t>
            </a:r>
            <a:r>
              <a:rPr sz="2400">
                <a:latin typeface="Arial Bold"/>
                <a:ea typeface="Arial Bold"/>
                <a:cs typeface="Arial Bold"/>
                <a:sym typeface="Arial Bold"/>
              </a:rPr>
              <a:t>A</a:t>
            </a:r>
            <a:r>
              <a:rPr sz="2400"/>
              <a:t> = (</a:t>
            </a:r>
            <a:r>
              <a:rPr i="1" sz="2400"/>
              <a:t>a</a:t>
            </a:r>
            <a:r>
              <a:rPr baseline="-25000" i="1" sz="2400"/>
              <a:t>i j</a:t>
            </a:r>
            <a:r>
              <a:rPr sz="2400"/>
              <a:t>) for which </a:t>
            </a:r>
            <a:r>
              <a:rPr i="1" sz="2400"/>
              <a:t>a</a:t>
            </a:r>
            <a:r>
              <a:rPr baseline="-25000" i="1" sz="2400"/>
              <a:t>i j</a:t>
            </a:r>
            <a:r>
              <a:rPr sz="2400"/>
              <a:t> = the number of arrows from </a:t>
            </a:r>
            <a:r>
              <a:rPr i="1" sz="2400"/>
              <a:t>v</a:t>
            </a:r>
            <a:r>
              <a:rPr baseline="-25000" i="1" sz="2400"/>
              <a:t>i</a:t>
            </a:r>
            <a:r>
              <a:rPr sz="2400"/>
              <a:t> to </a:t>
            </a:r>
            <a:r>
              <a:rPr i="1" sz="2400"/>
              <a:t>v</a:t>
            </a:r>
            <a:r>
              <a:rPr baseline="-25000" i="1" sz="2400"/>
              <a:t>j</a:t>
            </a:r>
            <a:r>
              <a:rPr sz="2400"/>
              <a:t>, for all </a:t>
            </a:r>
            <a:r>
              <a:rPr i="1" sz="2400"/>
              <a:t>i</a:t>
            </a:r>
            <a:r>
              <a:rPr sz="2400"/>
              <a:t> = 1, 2, 3 and </a:t>
            </a:r>
            <a:r>
              <a:rPr i="1" sz="2400"/>
              <a:t>j</a:t>
            </a:r>
            <a:r>
              <a:rPr sz="2400"/>
              <a:t> = 1, 2, 3. </a:t>
            </a:r>
            <a:endParaRPr sz="2400"/>
          </a:p>
          <a:p>
            <a:pPr lvl="0" marL="0" indent="0">
              <a:spcBef>
                <a:spcPts val="0"/>
              </a:spcBef>
              <a:buSzTx/>
              <a:buNone/>
              <a:defRPr sz="1800"/>
            </a:pPr>
            <a:endParaRPr sz="2400"/>
          </a:p>
          <a:p>
            <a:pPr lvl="0" marL="0" indent="0">
              <a:spcBef>
                <a:spcPts val="0"/>
              </a:spcBef>
              <a:buSzTx/>
              <a:buNone/>
              <a:defRPr sz="1800"/>
            </a:pPr>
            <a:r>
              <a:rPr sz="2400"/>
              <a:t>Thus </a:t>
            </a:r>
            <a:r>
              <a:rPr i="1" sz="2400"/>
              <a:t>a</a:t>
            </a:r>
            <a:r>
              <a:rPr baseline="-25000" sz="2400"/>
              <a:t>11</a:t>
            </a:r>
            <a:r>
              <a:rPr sz="2400"/>
              <a:t> = 1 because there is one arrow from </a:t>
            </a:r>
            <a:r>
              <a:rPr i="1" sz="2400"/>
              <a:t>v</a:t>
            </a:r>
            <a:r>
              <a:rPr baseline="-25000" sz="2400"/>
              <a:t>1</a:t>
            </a:r>
            <a:r>
              <a:rPr sz="2400"/>
              <a:t> to </a:t>
            </a:r>
            <a:r>
              <a:rPr i="1" sz="2400"/>
              <a:t>v</a:t>
            </a:r>
            <a:r>
              <a:rPr baseline="-25000" sz="2400"/>
              <a:t>1</a:t>
            </a:r>
            <a:r>
              <a:rPr sz="2400"/>
              <a:t>, </a:t>
            </a:r>
            <a:br>
              <a:rPr sz="2400"/>
            </a:br>
            <a:r>
              <a:rPr i="1" sz="2400"/>
              <a:t>a</a:t>
            </a:r>
            <a:r>
              <a:rPr baseline="-25000" sz="2400"/>
              <a:t>12</a:t>
            </a:r>
            <a:r>
              <a:rPr sz="2400"/>
              <a:t> = 0 because there is no arrow from </a:t>
            </a:r>
            <a:r>
              <a:rPr i="1" sz="2400"/>
              <a:t>v</a:t>
            </a:r>
            <a:r>
              <a:rPr baseline="-25000" sz="2400"/>
              <a:t>1</a:t>
            </a:r>
            <a:r>
              <a:rPr sz="2400"/>
              <a:t> to </a:t>
            </a:r>
            <a:r>
              <a:rPr i="1" sz="2400"/>
              <a:t>v</a:t>
            </a:r>
            <a:r>
              <a:rPr baseline="-25000" sz="2400"/>
              <a:t>2</a:t>
            </a:r>
            <a:r>
              <a:rPr sz="2400"/>
              <a:t>, </a:t>
            </a:r>
            <a:r>
              <a:rPr i="1" sz="2400"/>
              <a:t>a</a:t>
            </a:r>
            <a:r>
              <a:rPr baseline="-25000" sz="2400"/>
              <a:t>23</a:t>
            </a:r>
            <a:r>
              <a:rPr sz="2400"/>
              <a:t> = 2 because there are two arrows from </a:t>
            </a:r>
            <a:r>
              <a:rPr i="1" sz="2400"/>
              <a:t>v</a:t>
            </a:r>
            <a:r>
              <a:rPr baseline="-25000" sz="2400"/>
              <a:t>2</a:t>
            </a:r>
            <a:r>
              <a:rPr sz="2400"/>
              <a:t> to </a:t>
            </a:r>
            <a:r>
              <a:rPr i="1" sz="2400"/>
              <a:t>v</a:t>
            </a:r>
            <a:r>
              <a:rPr baseline="-25000" sz="2400"/>
              <a:t>3</a:t>
            </a:r>
            <a:r>
              <a:rPr sz="2400"/>
              <a:t>, and so forth. </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A</a:t>
            </a:r>
            <a:r>
              <a:rPr sz="2400"/>
              <a:t> is called the </a:t>
            </a:r>
            <a:r>
              <a:rPr i="1" sz="2400"/>
              <a:t>adjacency matrix</a:t>
            </a:r>
            <a:r>
              <a:rPr sz="2400"/>
              <a:t> of the directed graph. </a:t>
            </a:r>
            <a:endParaRPr sz="2400"/>
          </a:p>
          <a:p>
            <a:pPr lvl="0" marL="0" indent="0">
              <a:spcBef>
                <a:spcPts val="0"/>
              </a:spcBef>
              <a:buSzTx/>
              <a:buNone/>
              <a:defRPr sz="1800"/>
            </a:pPr>
            <a:endParaRPr sz="2400"/>
          </a:p>
          <a:p>
            <a:pPr lvl="0" marL="0" indent="0">
              <a:buSzTx/>
              <a:buNone/>
              <a:defRPr sz="1800"/>
            </a:pPr>
            <a:r>
              <a:rPr sz="2400"/>
              <a:t>For convenient reference, the rows and columns of </a:t>
            </a:r>
            <a:r>
              <a:rPr sz="2400">
                <a:latin typeface="Arial Bold"/>
                <a:ea typeface="Arial Bold"/>
                <a:cs typeface="Arial Bold"/>
                <a:sym typeface="Arial Bold"/>
              </a:rPr>
              <a:t>A </a:t>
            </a:r>
            <a:r>
              <a:rPr sz="2400"/>
              <a:t>are often labeled with the vertices of the graph</a:t>
            </a:r>
            <a:r>
              <a:rPr sz="2400">
                <a:latin typeface="Arial Bold"/>
                <a:ea typeface="Arial Bold"/>
                <a:cs typeface="Arial Bold"/>
                <a:sym typeface="Arial Bold"/>
              </a:rPr>
              <a:t> </a:t>
            </a:r>
            <a:r>
              <a:rPr i="1" sz="2400"/>
              <a:t>G</a:t>
            </a:r>
            <a:r>
              <a:rPr sz="2400"/>
              <a:t>.</a:t>
            </a:r>
          </a:p>
        </p:txBody>
      </p:sp>
      <p:sp>
        <p:nvSpPr>
          <p:cNvPr id="417" name="Shape 41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 and Directed Graphs</a:t>
            </a:r>
          </a:p>
        </p:txBody>
      </p:sp>
    </p:spTree>
  </p:cSld>
  <p:clrMapOvr>
    <a:masterClrMapping/>
  </p:clrMapOvr>
  <p:transitio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spcBef>
                <a:spcPts val="0"/>
              </a:spcBef>
              <a:buSzTx/>
              <a:buNone/>
              <a:defRPr sz="1800"/>
            </a:pPr>
            <a:endParaRPr sz="1000"/>
          </a:p>
          <a:p>
            <a:pPr lvl="0" marL="0" indent="0">
              <a:spcBef>
                <a:spcPts val="0"/>
              </a:spcBef>
              <a:buSzTx/>
              <a:buNone/>
              <a:defRPr sz="1800"/>
            </a:pPr>
            <a:r>
              <a:rPr sz="2400"/>
              <a:t>Note that nonzero entries along the main diagonal of an adjacency matrix indicate the presence of loops, and entries larger than 1 correspond to parallel edges. </a:t>
            </a:r>
            <a:endParaRPr sz="2400"/>
          </a:p>
          <a:p>
            <a:pPr lvl="0" marL="0" indent="0">
              <a:spcBef>
                <a:spcPts val="0"/>
              </a:spcBef>
              <a:buSzTx/>
              <a:buNone/>
              <a:defRPr sz="1800"/>
            </a:pPr>
            <a:endParaRPr sz="2400"/>
          </a:p>
          <a:p>
            <a:pPr lvl="0" marL="0" indent="0">
              <a:spcBef>
                <a:spcPts val="0"/>
              </a:spcBef>
              <a:buSzTx/>
              <a:buNone/>
              <a:defRPr sz="1800"/>
            </a:pPr>
            <a:r>
              <a:rPr sz="2400"/>
              <a:t>Moreover, if the vertices of a directed graph are reordered, then the entries in the rows and columns of the corresponding adjacency matrix are moved around.</a:t>
            </a:r>
          </a:p>
        </p:txBody>
      </p:sp>
      <p:sp>
        <p:nvSpPr>
          <p:cNvPr id="420" name="Shape 42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 and Directed Graphs</a:t>
            </a:r>
          </a:p>
        </p:txBody>
      </p:sp>
      <p:pic>
        <p:nvPicPr>
          <p:cNvPr id="421" name="image.png"/>
          <p:cNvPicPr/>
          <p:nvPr/>
        </p:nvPicPr>
        <p:blipFill>
          <a:blip r:embed="rId2">
            <a:extLst/>
          </a:blip>
          <a:stretch>
            <a:fillRect/>
          </a:stretch>
        </p:blipFill>
        <p:spPr>
          <a:xfrm>
            <a:off x="609600" y="1524000"/>
            <a:ext cx="7772400" cy="1565275"/>
          </a:xfrm>
          <a:prstGeom prst="rect">
            <a:avLst/>
          </a:prstGeom>
          <a:ln w="12700">
            <a:miter lim="400000"/>
          </a:ln>
        </p:spPr>
      </p:pic>
    </p:spTree>
  </p:cSld>
  <p:clrMapOvr>
    <a:masterClrMapping/>
  </p:clrMapOvr>
  <p:transitio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000">
                <a:solidFill>
                  <a:srgbClr val="FFFFFF"/>
                </a:solidFill>
              </a:rPr>
              <a:t>Example 2 – </a:t>
            </a:r>
            <a:r>
              <a:rPr i="1" sz="3000">
                <a:solidFill>
                  <a:srgbClr val="FFFFFF"/>
                </a:solidFill>
              </a:rPr>
              <a:t>The Adjacency Matrix of a Graph</a:t>
            </a:r>
          </a:p>
        </p:txBody>
      </p:sp>
      <p:sp>
        <p:nvSpPr>
          <p:cNvPr id="424" name="Shape 42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spcBef>
                <a:spcPts val="0"/>
              </a:spcBef>
              <a:buSzTx/>
              <a:buNone/>
            </a:lvl1pPr>
          </a:lstStyle>
          <a:p>
            <a:pPr lvl="0">
              <a:defRPr sz="1800"/>
            </a:pPr>
            <a:r>
              <a:rPr sz="2400"/>
              <a:t>The two directed graphs shown below differ only in the ordering of their vertices. Find their adjacency matrices.</a:t>
            </a:r>
          </a:p>
        </p:txBody>
      </p:sp>
      <p:pic>
        <p:nvPicPr>
          <p:cNvPr id="425" name="image.png"/>
          <p:cNvPicPr/>
          <p:nvPr/>
        </p:nvPicPr>
        <p:blipFill>
          <a:blip r:embed="rId2">
            <a:extLst/>
          </a:blip>
          <a:srcRect l="0" t="0" r="0" b="15788"/>
          <a:stretch>
            <a:fillRect/>
          </a:stretch>
        </p:blipFill>
        <p:spPr>
          <a:xfrm>
            <a:off x="990600" y="2743200"/>
            <a:ext cx="6915150" cy="1828800"/>
          </a:xfrm>
          <a:prstGeom prst="rect">
            <a:avLst/>
          </a:prstGeom>
          <a:ln w="12700">
            <a:miter lim="400000"/>
          </a:ln>
        </p:spPr>
      </p:pic>
      <p:sp>
        <p:nvSpPr>
          <p:cNvPr id="426" name="Shape 426"/>
          <p:cNvSpPr/>
          <p:nvPr/>
        </p:nvSpPr>
        <p:spPr>
          <a:xfrm>
            <a:off x="1600200" y="4648200"/>
            <a:ext cx="1393825" cy="2642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latin typeface="Arial Bold"/>
                <a:ea typeface="Arial Bold"/>
                <a:cs typeface="Arial Bold"/>
                <a:sym typeface="Arial Bold"/>
              </a:defRPr>
            </a:lvl1pPr>
          </a:lstStyle>
          <a:p>
            <a:pPr lvl="0">
              <a:defRPr sz="1800"/>
            </a:pPr>
            <a:r>
              <a:rPr sz="1200"/>
              <a:t>(a)</a:t>
            </a:r>
          </a:p>
        </p:txBody>
      </p:sp>
      <p:sp>
        <p:nvSpPr>
          <p:cNvPr id="427" name="Shape 427"/>
          <p:cNvSpPr/>
          <p:nvPr/>
        </p:nvSpPr>
        <p:spPr>
          <a:xfrm>
            <a:off x="5562600" y="4648200"/>
            <a:ext cx="1393825" cy="2642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latin typeface="Arial Bold"/>
                <a:ea typeface="Arial Bold"/>
                <a:cs typeface="Arial Bold"/>
                <a:sym typeface="Arial Bold"/>
              </a:defRPr>
            </a:lvl1pPr>
          </a:lstStyle>
          <a:p>
            <a:pPr lvl="0">
              <a:defRPr sz="1800"/>
            </a:pPr>
            <a:r>
              <a:rPr sz="1200"/>
              <a:t>(b)</a:t>
            </a:r>
          </a:p>
        </p:txBody>
      </p:sp>
    </p:spTree>
  </p:cSld>
  <p:clrMapOvr>
    <a:masterClrMapping/>
  </p:clrMapOvr>
  <p:transitio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430" name="Shape 43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Since both graphs have three vertices, both adjacency matrices are 3 </a:t>
            </a:r>
            <a:r>
              <a:rPr sz="2400">
                <a:latin typeface="Symbol"/>
                <a:ea typeface="Symbol"/>
                <a:cs typeface="Symbol"/>
                <a:sym typeface="Symbol"/>
              </a:rPr>
              <a:t>×</a:t>
            </a:r>
            <a:r>
              <a:rPr sz="2400"/>
              <a:t> 3 matrices.</a:t>
            </a:r>
            <a:endParaRPr sz="2400"/>
          </a:p>
          <a:p>
            <a:pPr lvl="0" marL="0" indent="0">
              <a:spcBef>
                <a:spcPts val="0"/>
              </a:spcBef>
              <a:buSzTx/>
              <a:buNone/>
              <a:defRPr sz="1800"/>
            </a:pPr>
            <a:endParaRPr sz="1400"/>
          </a:p>
          <a:p>
            <a:pPr lvl="0" marL="0" indent="0">
              <a:spcBef>
                <a:spcPts val="0"/>
              </a:spcBef>
              <a:buSzTx/>
              <a:buNone/>
              <a:defRPr sz="1800"/>
            </a:pPr>
            <a:r>
              <a:rPr sz="2400"/>
              <a:t>For (a), all entries in the first row are 0 since there are no arrows from </a:t>
            </a:r>
            <a:r>
              <a:rPr i="1" sz="2400"/>
              <a:t>v</a:t>
            </a:r>
            <a:r>
              <a:rPr baseline="-25000" sz="2400"/>
              <a:t>1</a:t>
            </a:r>
            <a:r>
              <a:rPr i="1" sz="2400"/>
              <a:t> </a:t>
            </a:r>
            <a:r>
              <a:rPr sz="2400"/>
              <a:t>to any other vertex. </a:t>
            </a:r>
            <a:endParaRPr sz="2400"/>
          </a:p>
          <a:p>
            <a:pPr lvl="0" marL="0" indent="0">
              <a:spcBef>
                <a:spcPts val="0"/>
              </a:spcBef>
              <a:buSzTx/>
              <a:buNone/>
              <a:defRPr sz="1800"/>
            </a:pPr>
            <a:endParaRPr sz="2400"/>
          </a:p>
          <a:p>
            <a:pPr lvl="0" marL="0" indent="0">
              <a:spcBef>
                <a:spcPts val="0"/>
              </a:spcBef>
              <a:buSzTx/>
              <a:buNone/>
              <a:defRPr sz="1800"/>
            </a:pPr>
            <a:r>
              <a:rPr sz="2400"/>
              <a:t>For (b), the first two entries in the first row are 1 and the third entry is 0 since from </a:t>
            </a:r>
            <a:r>
              <a:rPr i="1" sz="2400"/>
              <a:t>v</a:t>
            </a:r>
            <a:r>
              <a:rPr baseline="-25000" sz="2400"/>
              <a:t>1</a:t>
            </a:r>
            <a:r>
              <a:rPr i="1" sz="2400"/>
              <a:t> </a:t>
            </a:r>
            <a:r>
              <a:rPr sz="2400"/>
              <a:t>there are single arrows to </a:t>
            </a:r>
            <a:r>
              <a:rPr i="1" sz="2400"/>
              <a:t>v</a:t>
            </a:r>
            <a:r>
              <a:rPr baseline="-25000" sz="2400"/>
              <a:t>1</a:t>
            </a:r>
            <a:r>
              <a:rPr i="1" sz="2400"/>
              <a:t> </a:t>
            </a:r>
            <a:r>
              <a:rPr sz="2400"/>
              <a:t>and to </a:t>
            </a:r>
            <a:r>
              <a:rPr i="1" sz="2400"/>
              <a:t>v</a:t>
            </a:r>
            <a:r>
              <a:rPr baseline="-25000" sz="2400"/>
              <a:t>2</a:t>
            </a:r>
            <a:r>
              <a:rPr i="1" sz="2400"/>
              <a:t> </a:t>
            </a:r>
            <a:r>
              <a:rPr sz="2400"/>
              <a:t>and no arrows to </a:t>
            </a:r>
            <a:r>
              <a:rPr i="1" sz="2400"/>
              <a:t>v</a:t>
            </a:r>
            <a:r>
              <a:rPr baseline="-25000" sz="2400"/>
              <a:t>3</a:t>
            </a:r>
            <a:r>
              <a:rPr i="1" sz="2400"/>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30">
                                            <p:txEl>
                                              <p:pRg st="2" end="2"/>
                                            </p:txEl>
                                          </p:spTgt>
                                        </p:tgtEl>
                                        <p:attrNameLst>
                                          <p:attrName>style.visibility</p:attrName>
                                        </p:attrNameLst>
                                      </p:cBhvr>
                                      <p:to>
                                        <p:strVal val="visible"/>
                                      </p:to>
                                    </p:set>
                                    <p:anim calcmode="lin" valueType="num">
                                      <p:cBhvr>
                                        <p:cTn id="7" dur="1000" fill="hold"/>
                                        <p:tgtEl>
                                          <p:spTgt spid="430">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30">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30">
                                            <p:txEl>
                                              <p:pRg st="3" end="3"/>
                                            </p:txEl>
                                          </p:spTgt>
                                        </p:tgtEl>
                                        <p:attrNameLst>
                                          <p:attrName>style.visibility</p:attrName>
                                        </p:attrNameLst>
                                      </p:cBhvr>
                                      <p:to>
                                        <p:strVal val="visible"/>
                                      </p:to>
                                    </p:set>
                                    <p:anim calcmode="lin" valueType="num">
                                      <p:cBhvr>
                                        <p:cTn id="12" dur="1000" fill="hold"/>
                                        <p:tgtEl>
                                          <p:spTgt spid="430">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4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30">
                                            <p:txEl>
                                              <p:pRg st="4" end="4"/>
                                            </p:txEl>
                                          </p:spTgt>
                                        </p:tgtEl>
                                        <p:attrNameLst>
                                          <p:attrName>style.visibility</p:attrName>
                                        </p:attrNameLst>
                                      </p:cBhvr>
                                      <p:to>
                                        <p:strVal val="visible"/>
                                      </p:to>
                                    </p:set>
                                    <p:anim calcmode="lin" valueType="num">
                                      <p:cBhvr>
                                        <p:cTn id="18" dur="1000" fill="hold"/>
                                        <p:tgtEl>
                                          <p:spTgt spid="430">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0" grpId="1"/>
    </p:bldLst>
  </p:timing>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433" name="Shape 43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spcBef>
                <a:spcPts val="0"/>
              </a:spcBef>
              <a:buSzTx/>
              <a:buNone/>
            </a:lvl1pPr>
          </a:lstStyle>
          <a:p>
            <a:pPr lvl="0">
              <a:defRPr sz="1800"/>
            </a:pPr>
            <a:r>
              <a:rPr sz="2400"/>
              <a:t>Continuing the analysis in this way, you obtain the following two adjacency matrices:</a:t>
            </a:r>
          </a:p>
        </p:txBody>
      </p:sp>
      <p:pic>
        <p:nvPicPr>
          <p:cNvPr id="434" name="image.png"/>
          <p:cNvPicPr/>
          <p:nvPr/>
        </p:nvPicPr>
        <p:blipFill>
          <a:blip r:embed="rId2">
            <a:extLst/>
          </a:blip>
          <a:srcRect l="471" t="8108" r="0" b="16334"/>
          <a:stretch>
            <a:fillRect/>
          </a:stretch>
        </p:blipFill>
        <p:spPr>
          <a:xfrm>
            <a:off x="1863724" y="2971799"/>
            <a:ext cx="5375276" cy="1295401"/>
          </a:xfrm>
          <a:prstGeom prst="rect">
            <a:avLst/>
          </a:prstGeom>
          <a:ln w="12700">
            <a:miter lim="400000"/>
          </a:ln>
        </p:spPr>
      </p:pic>
      <p:sp>
        <p:nvSpPr>
          <p:cNvPr id="435" name="Shape 435"/>
          <p:cNvSpPr/>
          <p:nvPr/>
        </p:nvSpPr>
        <p:spPr>
          <a:xfrm>
            <a:off x="2416175" y="4524375"/>
            <a:ext cx="1393825" cy="2642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latin typeface="Arial Bold"/>
                <a:ea typeface="Arial Bold"/>
                <a:cs typeface="Arial Bold"/>
                <a:sym typeface="Arial Bold"/>
              </a:defRPr>
            </a:lvl1pPr>
          </a:lstStyle>
          <a:p>
            <a:pPr lvl="0">
              <a:defRPr sz="1800"/>
            </a:pPr>
            <a:r>
              <a:rPr sz="1200"/>
              <a:t>(a)</a:t>
            </a:r>
          </a:p>
        </p:txBody>
      </p:sp>
      <p:sp>
        <p:nvSpPr>
          <p:cNvPr id="436" name="Shape 436"/>
          <p:cNvSpPr/>
          <p:nvPr/>
        </p:nvSpPr>
        <p:spPr>
          <a:xfrm>
            <a:off x="5700712" y="4529137"/>
            <a:ext cx="1393826" cy="2642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200">
                <a:latin typeface="Arial Bold"/>
                <a:ea typeface="Arial Bold"/>
                <a:cs typeface="Arial Bold"/>
                <a:sym typeface="Arial Bold"/>
              </a:defRPr>
            </a:lvl1pPr>
          </a:lstStyle>
          <a:p>
            <a:pPr lvl="0">
              <a:defRPr sz="1800"/>
            </a:pPr>
            <a:r>
              <a:rPr sz="1200"/>
              <a:t>(b)</a:t>
            </a:r>
          </a:p>
        </p:txBody>
      </p:sp>
      <p:sp>
        <p:nvSpPr>
          <p:cNvPr id="437" name="Shape 43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9" name="Shape 43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If you are given a square matrix with nonnegative integer entries, you can construct a directed graph with that matrix as its adjacency matrix. </a:t>
            </a:r>
            <a:endParaRPr sz="2400"/>
          </a:p>
          <a:p>
            <a:pPr lvl="0" marL="0" indent="0">
              <a:spcBef>
                <a:spcPts val="0"/>
              </a:spcBef>
              <a:buSzTx/>
              <a:buNone/>
              <a:defRPr sz="1800"/>
            </a:pPr>
            <a:endParaRPr sz="2400"/>
          </a:p>
          <a:p>
            <a:pPr lvl="0" marL="0" indent="0">
              <a:spcBef>
                <a:spcPts val="0"/>
              </a:spcBef>
              <a:buSzTx/>
              <a:buNone/>
              <a:defRPr sz="1800"/>
            </a:pPr>
            <a:r>
              <a:rPr sz="2400"/>
              <a:t>However, the matrix does not tell you how to label the edges, so the directed graph is not uniquely determined.</a:t>
            </a:r>
          </a:p>
        </p:txBody>
      </p:sp>
      <p:sp>
        <p:nvSpPr>
          <p:cNvPr id="440" name="Shape 44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 and Directed Graphs</a:t>
            </a:r>
          </a:p>
        </p:txBody>
      </p:sp>
    </p:spTree>
  </p:cSld>
  <p:clrMapOvr>
    <a:masterClrMapping/>
  </p:clrMapOvr>
  <p:transition spd="med" advClick="1"/>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Shape 442"/>
          <p:cNvSpPr/>
          <p:nvPr/>
        </p:nvSpPr>
        <p:spPr>
          <a:xfrm>
            <a:off x="1015870" y="3276600"/>
            <a:ext cx="7417059"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Matrices and Undirected Graphs</a:t>
            </a:r>
          </a:p>
        </p:txBody>
      </p:sp>
    </p:spTree>
  </p:cSld>
  <p:clrMapOvr>
    <a:masterClrMapping/>
  </p:clrMapOvr>
  <p:transition spd="med" advClick="1"/>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Once you know how to associate a matrix with a directed graph, the definition of the matrix corresponding to an undirected graph should seem natural to you.</a:t>
            </a:r>
            <a:endParaRPr sz="2400"/>
          </a:p>
          <a:p>
            <a:pPr lvl="0" marL="0" indent="0">
              <a:spcBef>
                <a:spcPts val="0"/>
              </a:spcBef>
              <a:buSzTx/>
              <a:buNone/>
              <a:defRPr sz="1800"/>
            </a:pPr>
            <a:endParaRPr sz="2400"/>
          </a:p>
          <a:p>
            <a:pPr lvl="0" marL="0" indent="0">
              <a:spcBef>
                <a:spcPts val="0"/>
              </a:spcBef>
              <a:buSzTx/>
              <a:buNone/>
              <a:defRPr sz="1800"/>
            </a:pPr>
            <a:r>
              <a:rPr sz="2400"/>
              <a:t> As before, you must order the vertices of the graph, but in this case you simply set the </a:t>
            </a:r>
            <a:r>
              <a:rPr i="1" sz="2400"/>
              <a:t>i</a:t>
            </a:r>
            <a:r>
              <a:rPr i="1" sz="1200"/>
              <a:t> </a:t>
            </a:r>
            <a:r>
              <a:rPr i="1" sz="2400"/>
              <a:t>j</a:t>
            </a:r>
            <a:r>
              <a:rPr i="1" sz="1200"/>
              <a:t> </a:t>
            </a:r>
            <a:r>
              <a:rPr sz="2400"/>
              <a:t>th entry of the adjacency matrix equal to the number of edges connecting the </a:t>
            </a:r>
            <a:r>
              <a:rPr i="1" sz="2400"/>
              <a:t>i</a:t>
            </a:r>
            <a:r>
              <a:rPr i="1" sz="1200"/>
              <a:t> </a:t>
            </a:r>
            <a:r>
              <a:rPr sz="2400"/>
              <a:t>th and </a:t>
            </a:r>
            <a:r>
              <a:rPr i="1" sz="2400"/>
              <a:t>j</a:t>
            </a:r>
            <a:r>
              <a:rPr i="1" sz="1200"/>
              <a:t> </a:t>
            </a:r>
            <a:r>
              <a:rPr sz="2400"/>
              <a:t>th vertices of the graph.</a:t>
            </a:r>
          </a:p>
        </p:txBody>
      </p:sp>
      <p:sp>
        <p:nvSpPr>
          <p:cNvPr id="445" name="Shape 44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 and Undirected Graphs</a:t>
            </a:r>
          </a:p>
        </p:txBody>
      </p:sp>
      <p:pic>
        <p:nvPicPr>
          <p:cNvPr id="446" name="image.png"/>
          <p:cNvPicPr/>
          <p:nvPr/>
        </p:nvPicPr>
        <p:blipFill>
          <a:blip r:embed="rId2">
            <a:extLst/>
          </a:blip>
          <a:stretch>
            <a:fillRect/>
          </a:stretch>
        </p:blipFill>
        <p:spPr>
          <a:xfrm>
            <a:off x="1350962" y="4654550"/>
            <a:ext cx="6650038" cy="1822450"/>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1(a) – </a:t>
            </a:r>
            <a:r>
              <a:rPr i="1" sz="4000">
                <a:solidFill>
                  <a:srgbClr val="FFFFFF"/>
                </a:solidFill>
              </a:rPr>
              <a:t>Solution</a:t>
            </a:r>
          </a:p>
        </p:txBody>
      </p:sp>
      <p:sp>
        <p:nvSpPr>
          <p:cNvPr id="56" name="Shape 5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vertex set = {</a:t>
            </a:r>
            <a:r>
              <a:rPr i="1" sz="2400"/>
              <a:t>v</a:t>
            </a:r>
            <a:r>
              <a:rPr baseline="-25000" sz="2400"/>
              <a:t>1</a:t>
            </a:r>
            <a:r>
              <a:rPr sz="2400"/>
              <a:t>, </a:t>
            </a:r>
            <a:r>
              <a:rPr i="1" sz="2400"/>
              <a:t>v</a:t>
            </a:r>
            <a:r>
              <a:rPr baseline="-25000" sz="2400"/>
              <a:t>2</a:t>
            </a:r>
            <a:r>
              <a:rPr sz="2400"/>
              <a:t>, </a:t>
            </a:r>
            <a:r>
              <a:rPr i="1" sz="2400"/>
              <a:t>v</a:t>
            </a:r>
            <a:r>
              <a:rPr baseline="-25000" sz="2400"/>
              <a:t>3</a:t>
            </a:r>
            <a:r>
              <a:rPr sz="2400"/>
              <a:t>, </a:t>
            </a:r>
            <a:r>
              <a:rPr i="1" sz="2400"/>
              <a:t>v</a:t>
            </a:r>
            <a:r>
              <a:rPr baseline="-25000" sz="2400"/>
              <a:t>4</a:t>
            </a:r>
            <a:r>
              <a:rPr sz="2400"/>
              <a:t>, </a:t>
            </a:r>
            <a:r>
              <a:rPr i="1" sz="2400"/>
              <a:t>v</a:t>
            </a:r>
            <a:r>
              <a:rPr baseline="-25000" sz="2400"/>
              <a:t>5</a:t>
            </a:r>
            <a:r>
              <a:rPr sz="2400"/>
              <a:t>, </a:t>
            </a:r>
            <a:r>
              <a:rPr i="1" sz="2400"/>
              <a:t>v</a:t>
            </a:r>
            <a:r>
              <a:rPr baseline="-25000" sz="2400"/>
              <a:t>6</a:t>
            </a:r>
            <a:r>
              <a:rPr sz="2400"/>
              <a:t>}</a:t>
            </a:r>
            <a:endParaRPr sz="2400"/>
          </a:p>
          <a:p>
            <a:pPr lvl="0" marL="0" indent="0">
              <a:spcBef>
                <a:spcPts val="0"/>
              </a:spcBef>
              <a:buSzTx/>
              <a:buNone/>
              <a:defRPr sz="1800"/>
            </a:pPr>
            <a:r>
              <a:rPr sz="2400"/>
              <a:t>edge set = {</a:t>
            </a:r>
            <a:r>
              <a:rPr i="1" sz="2400"/>
              <a:t>e</a:t>
            </a:r>
            <a:r>
              <a:rPr baseline="-25000" sz="2400"/>
              <a:t>1</a:t>
            </a:r>
            <a:r>
              <a:rPr sz="2400"/>
              <a:t>, </a:t>
            </a:r>
            <a:r>
              <a:rPr i="1" sz="2400"/>
              <a:t>e</a:t>
            </a:r>
            <a:r>
              <a:rPr baseline="-25000" sz="2400"/>
              <a:t>2</a:t>
            </a:r>
            <a:r>
              <a:rPr sz="2400"/>
              <a:t>, </a:t>
            </a:r>
            <a:r>
              <a:rPr i="1" sz="2400"/>
              <a:t>e</a:t>
            </a:r>
            <a:r>
              <a:rPr baseline="-25000" sz="2400"/>
              <a:t>3</a:t>
            </a:r>
            <a:r>
              <a:rPr sz="2400"/>
              <a:t>, </a:t>
            </a:r>
            <a:r>
              <a:rPr i="1" sz="2400"/>
              <a:t>e</a:t>
            </a:r>
            <a:r>
              <a:rPr baseline="-25000" sz="2400"/>
              <a:t>4</a:t>
            </a:r>
            <a:r>
              <a:rPr sz="2400"/>
              <a:t>, </a:t>
            </a:r>
            <a:r>
              <a:rPr i="1" sz="2400"/>
              <a:t>e</a:t>
            </a:r>
            <a:r>
              <a:rPr baseline="-25000" sz="2400"/>
              <a:t>5</a:t>
            </a:r>
            <a:r>
              <a:rPr sz="2400"/>
              <a:t>, </a:t>
            </a:r>
            <a:r>
              <a:rPr i="1" sz="2400"/>
              <a:t>e</a:t>
            </a:r>
            <a:r>
              <a:rPr baseline="-25000" sz="2400"/>
              <a:t>6</a:t>
            </a:r>
            <a:r>
              <a:rPr sz="2400"/>
              <a:t>, </a:t>
            </a:r>
            <a:r>
              <a:rPr i="1" sz="2400"/>
              <a:t>e</a:t>
            </a:r>
            <a:r>
              <a:rPr baseline="-25000" sz="2400"/>
              <a:t>7</a:t>
            </a:r>
            <a:r>
              <a:rPr sz="2400"/>
              <a:t>}</a:t>
            </a:r>
            <a:endParaRPr sz="2400"/>
          </a:p>
          <a:p>
            <a:pPr lvl="0" marL="0" indent="0">
              <a:spcBef>
                <a:spcPts val="0"/>
              </a:spcBef>
              <a:buSzTx/>
              <a:buNone/>
              <a:defRPr sz="1800"/>
            </a:pPr>
            <a:endParaRPr sz="2400"/>
          </a:p>
          <a:p>
            <a:pPr lvl="0" marL="0" indent="0">
              <a:spcBef>
                <a:spcPts val="0"/>
              </a:spcBef>
              <a:buSzTx/>
              <a:buNone/>
              <a:defRPr sz="1800"/>
            </a:pPr>
            <a:r>
              <a:rPr sz="2400"/>
              <a:t>edge-endpoint function:</a:t>
            </a:r>
          </a:p>
        </p:txBody>
      </p:sp>
      <p:pic>
        <p:nvPicPr>
          <p:cNvPr id="57" name="image.png"/>
          <p:cNvPicPr/>
          <p:nvPr/>
        </p:nvPicPr>
        <p:blipFill>
          <a:blip r:embed="rId2">
            <a:extLst/>
          </a:blip>
          <a:stretch>
            <a:fillRect/>
          </a:stretch>
        </p:blipFill>
        <p:spPr>
          <a:xfrm>
            <a:off x="3367087" y="3155950"/>
            <a:ext cx="2668588" cy="33210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6"/>
                                        </p:tgtEl>
                                        <p:attrNameLst>
                                          <p:attrName>style.visibility</p:attrName>
                                        </p:attrNameLst>
                                      </p:cBhvr>
                                      <p:to>
                                        <p:strVal val="visible"/>
                                      </p:to>
                                    </p:set>
                                    <p:anim calcmode="lin" valueType="num">
                                      <p:cBhvr>
                                        <p:cTn id="7" dur="1000" fill="hold"/>
                                        <p:tgtEl>
                                          <p:spTgt spid="56"/>
                                        </p:tgtEl>
                                        <p:attrNameLst>
                                          <p:attrName>ppt_x</p:attrName>
                                        </p:attrNameLst>
                                      </p:cBhvr>
                                      <p:tavLst>
                                        <p:tav tm="0">
                                          <p:val>
                                            <p:strVal val="#ppt_x"/>
                                          </p:val>
                                        </p:tav>
                                        <p:tav tm="100000">
                                          <p:val>
                                            <p:strVal val="#ppt_x"/>
                                          </p:val>
                                        </p:tav>
                                      </p:tavLst>
                                    </p:anim>
                                    <p:anim calcmode="lin" valueType="num">
                                      <p:cBhvr>
                                        <p:cTn id="8" dur="1000" fill="hold"/>
                                        <p:tgtEl>
                                          <p:spTgt spid="5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7"/>
                                        </p:tgtEl>
                                        <p:attrNameLst>
                                          <p:attrName>style.visibility</p:attrName>
                                        </p:attrNameLst>
                                      </p:cBhvr>
                                      <p:to>
                                        <p:strVal val="visible"/>
                                      </p:to>
                                    </p:se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1"/>
      <p:bldP build="whole" bldLvl="1" animBg="1" rev="0" advAuto="0" spid="57" grpId="2"/>
    </p:bldLst>
  </p:timing>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600">
                <a:solidFill>
                  <a:srgbClr val="FFFFFF"/>
                </a:solidFill>
              </a:rPr>
              <a:t>Example 4 – </a:t>
            </a:r>
            <a:r>
              <a:rPr i="1" sz="2600">
                <a:solidFill>
                  <a:srgbClr val="FFFFFF"/>
                </a:solidFill>
              </a:rPr>
              <a:t>Finding the Adjacency Matrix of a Graph</a:t>
            </a:r>
          </a:p>
        </p:txBody>
      </p:sp>
      <p:sp>
        <p:nvSpPr>
          <p:cNvPr id="449" name="Shape 44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Find the adjacency matrix for the graph </a:t>
            </a:r>
            <a:r>
              <a:rPr i="1" sz="2400"/>
              <a:t>G </a:t>
            </a:r>
            <a:r>
              <a:rPr sz="2400"/>
              <a:t>shown below.</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buSzTx/>
              <a:buNone/>
              <a:tabLst>
                <a:tab pos="457200" algn="l"/>
                <a:tab pos="1371600" algn="l"/>
                <a:tab pos="1536700" algn="l"/>
              </a:tabLst>
              <a:defRPr sz="1800"/>
            </a:pPr>
            <a:r>
              <a:rPr sz="2400"/>
              <a:t>	</a:t>
            </a:r>
          </a:p>
        </p:txBody>
      </p:sp>
      <p:pic>
        <p:nvPicPr>
          <p:cNvPr id="450" name="image.png"/>
          <p:cNvPicPr/>
          <p:nvPr/>
        </p:nvPicPr>
        <p:blipFill>
          <a:blip r:embed="rId2">
            <a:extLst/>
          </a:blip>
          <a:stretch>
            <a:fillRect/>
          </a:stretch>
        </p:blipFill>
        <p:spPr>
          <a:xfrm>
            <a:off x="3581400" y="1981200"/>
            <a:ext cx="1752600" cy="2527300"/>
          </a:xfrm>
          <a:prstGeom prst="rect">
            <a:avLst/>
          </a:prstGeom>
          <a:ln w="12700">
            <a:miter lim="400000"/>
          </a:ln>
        </p:spPr>
      </p:pic>
      <p:pic>
        <p:nvPicPr>
          <p:cNvPr id="451" name="image.png"/>
          <p:cNvPicPr/>
          <p:nvPr/>
        </p:nvPicPr>
        <p:blipFill>
          <a:blip r:embed="rId3">
            <a:extLst/>
          </a:blip>
          <a:stretch>
            <a:fillRect/>
          </a:stretch>
        </p:blipFill>
        <p:spPr>
          <a:xfrm>
            <a:off x="2705100" y="4800600"/>
            <a:ext cx="3000375" cy="17843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49"/>
                                        </p:tgtEl>
                                        <p:attrNameLst>
                                          <p:attrName>style.visibility</p:attrName>
                                        </p:attrNameLst>
                                      </p:cBhvr>
                                      <p:to>
                                        <p:strVal val="visible"/>
                                      </p:to>
                                    </p:set>
                                    <p:anim calcmode="lin" valueType="num">
                                      <p:cBhvr>
                                        <p:cTn id="7" dur="1000" fill="hold"/>
                                        <p:tgtEl>
                                          <p:spTgt spid="449"/>
                                        </p:tgtEl>
                                        <p:attrNameLst>
                                          <p:attrName>ppt_x</p:attrName>
                                        </p:attrNameLst>
                                      </p:cBhvr>
                                      <p:tavLst>
                                        <p:tav tm="0">
                                          <p:val>
                                            <p:strVal val="#ppt_x"/>
                                          </p:val>
                                        </p:tav>
                                        <p:tav tm="100000">
                                          <p:val>
                                            <p:strVal val="#ppt_x"/>
                                          </p:val>
                                        </p:tav>
                                      </p:tavLst>
                                    </p:anim>
                                    <p:anim calcmode="lin" valueType="num">
                                      <p:cBhvr>
                                        <p:cTn id="8" dur="1000" fill="hold"/>
                                        <p:tgtEl>
                                          <p:spTgt spid="44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451"/>
                                        </p:tgtEl>
                                        <p:attrNameLst>
                                          <p:attrName>style.visibility</p:attrName>
                                        </p:attrNameLst>
                                      </p:cBhvr>
                                      <p:to>
                                        <p:strVal val="visible"/>
                                      </p:to>
                                    </p:set>
                                    <p:anim calcmode="lin" valueType="num">
                                      <p:cBhvr>
                                        <p:cTn id="12" dur="1000" fill="hold"/>
                                        <p:tgtEl>
                                          <p:spTgt spid="451"/>
                                        </p:tgtEl>
                                        <p:attrNameLst>
                                          <p:attrName>ppt_x</p:attrName>
                                        </p:attrNameLst>
                                      </p:cBhvr>
                                      <p:tavLst>
                                        <p:tav tm="0">
                                          <p:val>
                                            <p:strVal val="#ppt_x"/>
                                          </p:val>
                                        </p:tav>
                                        <p:tav tm="100000">
                                          <p:val>
                                            <p:strVal val="#ppt_x"/>
                                          </p:val>
                                        </p:tav>
                                      </p:tavLst>
                                    </p:anim>
                                    <p:anim calcmode="lin" valueType="num">
                                      <p:cBhvr>
                                        <p:cTn id="13" dur="1000" fill="hold"/>
                                        <p:tgtEl>
                                          <p:spTgt spid="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2"/>
      <p:bldP build="whole" bldLvl="1" animBg="1" rev="0" advAuto="0" spid="449" grpId="1"/>
    </p:bldLst>
  </p:timing>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Note that if the matrix </a:t>
            </a:r>
            <a:r>
              <a:rPr sz="2400">
                <a:latin typeface="Arial Bold"/>
                <a:ea typeface="Arial Bold"/>
                <a:cs typeface="Arial Bold"/>
                <a:sym typeface="Arial Bold"/>
              </a:rPr>
              <a:t>A </a:t>
            </a:r>
            <a:r>
              <a:rPr sz="2400"/>
              <a:t>= (</a:t>
            </a:r>
            <a:r>
              <a:rPr i="1" sz="2400"/>
              <a:t>a</a:t>
            </a:r>
            <a:r>
              <a:rPr baseline="-25000" i="1" sz="2400"/>
              <a:t>i</a:t>
            </a:r>
            <a:r>
              <a:rPr baseline="-25000" i="1" sz="1200"/>
              <a:t> </a:t>
            </a:r>
            <a:r>
              <a:rPr baseline="-25000" i="1" sz="2400"/>
              <a:t>j</a:t>
            </a:r>
            <a:r>
              <a:rPr sz="2400"/>
              <a:t>) in Example 4 is flipped across its main diagonal, it looks the same: </a:t>
            </a:r>
            <a:r>
              <a:rPr i="1" sz="2400"/>
              <a:t>a</a:t>
            </a:r>
            <a:r>
              <a:rPr baseline="-25000" i="1" sz="2400"/>
              <a:t>i</a:t>
            </a:r>
            <a:r>
              <a:rPr baseline="-25000" i="1" sz="1200"/>
              <a:t> </a:t>
            </a:r>
            <a:r>
              <a:rPr baseline="-25000" i="1" sz="2400"/>
              <a:t>j</a:t>
            </a:r>
            <a:r>
              <a:rPr sz="2400"/>
              <a:t> = </a:t>
            </a:r>
            <a:r>
              <a:rPr i="1" sz="2400"/>
              <a:t>a</a:t>
            </a:r>
            <a:r>
              <a:rPr baseline="-25000" i="1" sz="2400"/>
              <a:t>j</a:t>
            </a:r>
            <a:r>
              <a:rPr baseline="-25000" i="1" sz="1200"/>
              <a:t> </a:t>
            </a:r>
            <a:r>
              <a:rPr baseline="-25000" i="1" sz="2400"/>
              <a:t>i</a:t>
            </a:r>
            <a:r>
              <a:rPr sz="2400"/>
              <a:t>, for </a:t>
            </a:r>
            <a:r>
              <a:rPr i="1" sz="2400"/>
              <a:t>i</a:t>
            </a:r>
            <a:r>
              <a:rPr sz="2400"/>
              <a:t>, </a:t>
            </a:r>
            <a:br>
              <a:rPr sz="2400"/>
            </a:br>
            <a:r>
              <a:rPr i="1" sz="2400"/>
              <a:t>j</a:t>
            </a:r>
            <a:r>
              <a:rPr sz="2400"/>
              <a:t> = 1, 2, . . . , </a:t>
            </a:r>
            <a:r>
              <a:rPr i="1" sz="2400"/>
              <a:t>n</a:t>
            </a:r>
            <a:r>
              <a:rPr sz="2400"/>
              <a:t>. Such a matrix is said to be </a:t>
            </a:r>
            <a:r>
              <a:rPr i="1" sz="2400"/>
              <a:t>symmetric</a:t>
            </a:r>
            <a:r>
              <a:rPr sz="2400"/>
              <a:t>.</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It is easy to see that the matrix of </a:t>
            </a:r>
            <a:r>
              <a:rPr i="1" sz="2400"/>
              <a:t>any</a:t>
            </a:r>
            <a:r>
              <a:rPr sz="2400"/>
              <a:t> undirected graph is symmetric since it is always the case that the number of edges joining </a:t>
            </a:r>
            <a:r>
              <a:rPr i="1" sz="2400"/>
              <a:t>v</a:t>
            </a:r>
            <a:r>
              <a:rPr baseline="-25000" i="1" sz="2400"/>
              <a:t>i</a:t>
            </a:r>
            <a:r>
              <a:rPr sz="2400"/>
              <a:t> and </a:t>
            </a:r>
            <a:r>
              <a:rPr i="1" sz="2400"/>
              <a:t>v</a:t>
            </a:r>
            <a:r>
              <a:rPr baseline="-25000" i="1" sz="2400"/>
              <a:t>j</a:t>
            </a:r>
            <a:r>
              <a:rPr sz="2400"/>
              <a:t> equals the number of edges joining </a:t>
            </a:r>
            <a:r>
              <a:rPr i="1" sz="2400"/>
              <a:t>v</a:t>
            </a:r>
            <a:r>
              <a:rPr baseline="-25000" i="1" sz="2400"/>
              <a:t>j</a:t>
            </a:r>
            <a:r>
              <a:rPr sz="2400"/>
              <a:t> </a:t>
            </a:r>
            <a:r>
              <a:rPr sz="2400"/>
              <a:t>and </a:t>
            </a:r>
            <a:r>
              <a:rPr i="1" sz="2400"/>
              <a:t>v</a:t>
            </a:r>
            <a:r>
              <a:rPr baseline="-25000" i="1" sz="2400"/>
              <a:t>i</a:t>
            </a:r>
            <a:r>
              <a:rPr sz="2400"/>
              <a:t> for all </a:t>
            </a:r>
            <a:r>
              <a:rPr i="1" sz="2400"/>
              <a:t>i</a:t>
            </a:r>
            <a:r>
              <a:rPr sz="2400"/>
              <a:t>, </a:t>
            </a:r>
            <a:r>
              <a:rPr i="1" sz="2400"/>
              <a:t>j</a:t>
            </a:r>
            <a:r>
              <a:rPr sz="2400"/>
              <a:t> = 1, 2, . . . , </a:t>
            </a:r>
            <a:r>
              <a:rPr i="1" sz="2400"/>
              <a:t>n</a:t>
            </a:r>
            <a:r>
              <a:rPr sz="2400"/>
              <a:t>.</a:t>
            </a:r>
          </a:p>
        </p:txBody>
      </p:sp>
      <p:sp>
        <p:nvSpPr>
          <p:cNvPr id="454" name="Shape 45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 and Undirected Graphs</a:t>
            </a:r>
          </a:p>
        </p:txBody>
      </p:sp>
      <p:pic>
        <p:nvPicPr>
          <p:cNvPr id="455" name="image.png"/>
          <p:cNvPicPr/>
          <p:nvPr/>
        </p:nvPicPr>
        <p:blipFill>
          <a:blip r:embed="rId2">
            <a:extLst/>
          </a:blip>
          <a:stretch>
            <a:fillRect/>
          </a:stretch>
        </p:blipFill>
        <p:spPr>
          <a:xfrm>
            <a:off x="685800" y="2895600"/>
            <a:ext cx="7889875" cy="1592263"/>
          </a:xfrm>
          <a:prstGeom prst="rect">
            <a:avLst/>
          </a:prstGeom>
          <a:ln w="12700">
            <a:miter lim="400000"/>
          </a:ln>
        </p:spPr>
      </p:pic>
    </p:spTree>
  </p:cSld>
  <p:clrMapOvr>
    <a:masterClrMapping/>
  </p:clrMapOvr>
  <p:transition spd="med" advClick="1"/>
</p:sld>
</file>

<file path=ppt/slides/slide1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nvSpPr>
        <p:spPr>
          <a:xfrm>
            <a:off x="1777995" y="3276600"/>
            <a:ext cx="5892810" cy="12178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ctr"/>
            <a:r>
              <a:rPr sz="4000">
                <a:solidFill>
                  <a:srgbClr val="00ADEE"/>
                </a:solidFill>
              </a:rPr>
              <a:t>Matrices and Connected </a:t>
            </a:r>
            <a:endParaRPr sz="4000">
              <a:solidFill>
                <a:srgbClr val="00ADEE"/>
              </a:solidFill>
            </a:endParaRPr>
          </a:p>
          <a:p>
            <a:pPr lvl="0" algn="ctr"/>
            <a:r>
              <a:rPr sz="4000">
                <a:solidFill>
                  <a:srgbClr val="00ADEE"/>
                </a:solidFill>
              </a:rPr>
              <a:t>Components</a:t>
            </a:r>
          </a:p>
        </p:txBody>
      </p:sp>
    </p:spTree>
  </p:cSld>
  <p:clrMapOvr>
    <a:masterClrMapping/>
  </p:clrMapOvr>
  <p:transition spd="med" advClick="1"/>
</p:sld>
</file>

<file path=ppt/slides/slide1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9" name="Shape 45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Consider a graph </a:t>
            </a:r>
            <a:r>
              <a:rPr i="1" sz="2400"/>
              <a:t>G</a:t>
            </a:r>
            <a:r>
              <a:rPr sz="2400"/>
              <a:t>, as shown below, that consists of several connected components.</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The adjacency matrix of </a:t>
            </a:r>
            <a:r>
              <a:rPr i="1" sz="2400"/>
              <a:t>G </a:t>
            </a:r>
            <a:r>
              <a:rPr sz="2400"/>
              <a:t>is</a:t>
            </a:r>
          </a:p>
        </p:txBody>
      </p:sp>
      <p:sp>
        <p:nvSpPr>
          <p:cNvPr id="460" name="Shape 46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700">
                <a:solidFill>
                  <a:srgbClr val="FFFFFF"/>
                </a:solidFill>
              </a:defRPr>
            </a:lvl1pPr>
          </a:lstStyle>
          <a:p>
            <a:pPr lvl="0">
              <a:defRPr sz="1800">
                <a:solidFill>
                  <a:srgbClr val="000000"/>
                </a:solidFill>
              </a:defRPr>
            </a:pPr>
            <a:r>
              <a:rPr sz="3700">
                <a:solidFill>
                  <a:srgbClr val="FFFFFF"/>
                </a:solidFill>
              </a:rPr>
              <a:t>Matrices and Connected Components</a:t>
            </a:r>
          </a:p>
        </p:txBody>
      </p:sp>
      <p:pic>
        <p:nvPicPr>
          <p:cNvPr id="461" name="image.png"/>
          <p:cNvPicPr/>
          <p:nvPr/>
        </p:nvPicPr>
        <p:blipFill>
          <a:blip r:embed="rId2">
            <a:extLst/>
          </a:blip>
          <a:stretch>
            <a:fillRect/>
          </a:stretch>
        </p:blipFill>
        <p:spPr>
          <a:xfrm>
            <a:off x="2757487" y="2362200"/>
            <a:ext cx="3810001" cy="1606550"/>
          </a:xfrm>
          <a:prstGeom prst="rect">
            <a:avLst/>
          </a:prstGeom>
          <a:ln w="12700">
            <a:miter lim="400000"/>
          </a:ln>
        </p:spPr>
      </p:pic>
      <p:pic>
        <p:nvPicPr>
          <p:cNvPr id="462" name="image.png"/>
          <p:cNvPicPr/>
          <p:nvPr/>
        </p:nvPicPr>
        <p:blipFill>
          <a:blip r:embed="rId3">
            <a:extLst/>
          </a:blip>
          <a:stretch>
            <a:fillRect/>
          </a:stretch>
        </p:blipFill>
        <p:spPr>
          <a:xfrm>
            <a:off x="3594100" y="4572000"/>
            <a:ext cx="2730500" cy="1973263"/>
          </a:xfrm>
          <a:prstGeom prst="rect">
            <a:avLst/>
          </a:prstGeom>
          <a:ln w="12700">
            <a:miter lim="400000"/>
          </a:ln>
        </p:spPr>
      </p:pic>
    </p:spTree>
  </p:cSld>
  <p:clrMapOvr>
    <a:masterClrMapping/>
  </p:clrMapOvr>
  <p:transition spd="med" advClick="1"/>
</p:sld>
</file>

<file path=ppt/slides/slide1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Shape 46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As you can see, </a:t>
            </a:r>
            <a:r>
              <a:rPr sz="2400">
                <a:latin typeface="Arial Bold"/>
                <a:ea typeface="Arial Bold"/>
                <a:cs typeface="Arial Bold"/>
                <a:sym typeface="Arial Bold"/>
              </a:rPr>
              <a:t>A</a:t>
            </a:r>
            <a:r>
              <a:rPr sz="2400"/>
              <a:t> consists of square matrix blocks (of different sizes) down its diagonal and blocks of 0’s everywhere else. </a:t>
            </a:r>
            <a:endParaRPr sz="2400"/>
          </a:p>
          <a:p>
            <a:pPr lvl="0" marL="0" indent="0">
              <a:spcBef>
                <a:spcPts val="0"/>
              </a:spcBef>
              <a:buSzTx/>
              <a:buNone/>
              <a:defRPr sz="1800"/>
            </a:pPr>
            <a:endParaRPr sz="1600"/>
          </a:p>
          <a:p>
            <a:pPr lvl="0" marL="0" indent="0">
              <a:spcBef>
                <a:spcPts val="0"/>
              </a:spcBef>
              <a:buSzTx/>
              <a:buNone/>
              <a:defRPr sz="1800"/>
            </a:pPr>
            <a:r>
              <a:rPr sz="2400"/>
              <a:t>The reason is that vertices in each connected component share no edges with vertices in other connected components.</a:t>
            </a:r>
            <a:endParaRPr sz="2400"/>
          </a:p>
          <a:p>
            <a:pPr lvl="0" marL="0" indent="0">
              <a:spcBef>
                <a:spcPts val="0"/>
              </a:spcBef>
              <a:buSzTx/>
              <a:buNone/>
              <a:defRPr sz="1800"/>
            </a:pPr>
            <a:endParaRPr sz="1600"/>
          </a:p>
          <a:p>
            <a:pPr lvl="0" marL="0" indent="0">
              <a:spcBef>
                <a:spcPts val="0"/>
              </a:spcBef>
              <a:buSzTx/>
              <a:buNone/>
              <a:defRPr sz="1800"/>
            </a:pPr>
            <a:r>
              <a:rPr sz="2400"/>
              <a:t>For instance, since </a:t>
            </a:r>
            <a:r>
              <a:rPr i="1" sz="2400"/>
              <a:t>v</a:t>
            </a:r>
            <a:r>
              <a:rPr baseline="-25000" sz="2400"/>
              <a:t>1</a:t>
            </a:r>
            <a:r>
              <a:rPr sz="2400"/>
              <a:t>, </a:t>
            </a:r>
            <a:r>
              <a:rPr i="1" sz="2400"/>
              <a:t>v</a:t>
            </a:r>
            <a:r>
              <a:rPr baseline="-25000" sz="2400"/>
              <a:t>2</a:t>
            </a:r>
            <a:r>
              <a:rPr sz="2400"/>
              <a:t>, and </a:t>
            </a:r>
            <a:r>
              <a:rPr i="1" sz="2400"/>
              <a:t>v</a:t>
            </a:r>
            <a:r>
              <a:rPr baseline="-25000" sz="2400"/>
              <a:t>3</a:t>
            </a:r>
            <a:r>
              <a:rPr sz="2400"/>
              <a:t> share no edges with </a:t>
            </a:r>
            <a:r>
              <a:rPr i="1" sz="2400"/>
              <a:t>v</a:t>
            </a:r>
            <a:r>
              <a:rPr baseline="-25000" sz="2400"/>
              <a:t>4</a:t>
            </a:r>
            <a:r>
              <a:rPr sz="2400"/>
              <a:t>, </a:t>
            </a:r>
            <a:r>
              <a:rPr i="1" sz="2400"/>
              <a:t>v</a:t>
            </a:r>
            <a:r>
              <a:rPr baseline="-25000" sz="2400"/>
              <a:t>5</a:t>
            </a:r>
            <a:r>
              <a:rPr sz="2400"/>
              <a:t>, </a:t>
            </a:r>
            <a:r>
              <a:rPr i="1" sz="2400"/>
              <a:t>v</a:t>
            </a:r>
            <a:r>
              <a:rPr baseline="-25000" sz="2400"/>
              <a:t>6</a:t>
            </a:r>
            <a:r>
              <a:rPr sz="2400"/>
              <a:t>, or </a:t>
            </a:r>
            <a:r>
              <a:rPr i="1" sz="2400"/>
              <a:t>v</a:t>
            </a:r>
            <a:r>
              <a:rPr baseline="-25000" sz="2400"/>
              <a:t>7</a:t>
            </a:r>
            <a:r>
              <a:rPr sz="2400"/>
              <a:t>, all entries in the top three rows to the right of the third column are 0 and all entries in the left three columns below the third row are also 0. </a:t>
            </a:r>
            <a:endParaRPr sz="2400"/>
          </a:p>
          <a:p>
            <a:pPr lvl="0" marL="0" indent="0">
              <a:spcBef>
                <a:spcPts val="0"/>
              </a:spcBef>
              <a:buSzTx/>
              <a:buNone/>
              <a:defRPr sz="1800"/>
            </a:pPr>
            <a:endParaRPr sz="1600"/>
          </a:p>
          <a:p>
            <a:pPr lvl="0" marL="0" indent="0">
              <a:spcBef>
                <a:spcPts val="0"/>
              </a:spcBef>
              <a:buSzTx/>
              <a:buNone/>
              <a:defRPr sz="1800"/>
            </a:pPr>
            <a:r>
              <a:rPr sz="2400"/>
              <a:t>Sometimes matrices whose entries are all 0’s are themselves denoted 0.</a:t>
            </a:r>
          </a:p>
        </p:txBody>
      </p:sp>
      <p:sp>
        <p:nvSpPr>
          <p:cNvPr id="465" name="Shape 46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700">
                <a:solidFill>
                  <a:srgbClr val="FFFFFF"/>
                </a:solidFill>
              </a:defRPr>
            </a:lvl1pPr>
          </a:lstStyle>
          <a:p>
            <a:pPr lvl="0">
              <a:defRPr sz="1800">
                <a:solidFill>
                  <a:srgbClr val="000000"/>
                </a:solidFill>
              </a:defRPr>
            </a:pPr>
            <a:r>
              <a:rPr sz="3700">
                <a:solidFill>
                  <a:srgbClr val="FFFFFF"/>
                </a:solidFill>
              </a:rPr>
              <a:t>Matrices and Connected Components</a:t>
            </a:r>
          </a:p>
        </p:txBody>
      </p:sp>
    </p:spTree>
  </p:cSld>
  <p:clrMapOvr>
    <a:masterClrMapping/>
  </p:clrMapOvr>
  <p:transition spd="med" advClick="1"/>
</p:sld>
</file>

<file path=ppt/slides/slide1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Shape 46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If this convention is followed here, </a:t>
            </a:r>
            <a:r>
              <a:rPr sz="2400">
                <a:latin typeface="Arial Bold"/>
                <a:ea typeface="Arial Bold"/>
                <a:cs typeface="Arial Bold"/>
                <a:sym typeface="Arial Bold"/>
              </a:rPr>
              <a:t>A </a:t>
            </a:r>
            <a:r>
              <a:rPr sz="2400"/>
              <a:t>is written as</a:t>
            </a:r>
          </a:p>
        </p:txBody>
      </p:sp>
      <p:sp>
        <p:nvSpPr>
          <p:cNvPr id="468" name="Shape 46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700">
                <a:solidFill>
                  <a:srgbClr val="FFFFFF"/>
                </a:solidFill>
              </a:defRPr>
            </a:lvl1pPr>
          </a:lstStyle>
          <a:p>
            <a:pPr lvl="0">
              <a:defRPr sz="1800">
                <a:solidFill>
                  <a:srgbClr val="000000"/>
                </a:solidFill>
              </a:defRPr>
            </a:pPr>
            <a:r>
              <a:rPr sz="3700">
                <a:solidFill>
                  <a:srgbClr val="FFFFFF"/>
                </a:solidFill>
              </a:rPr>
              <a:t>Matrices and Connected Components</a:t>
            </a:r>
          </a:p>
        </p:txBody>
      </p:sp>
      <p:pic>
        <p:nvPicPr>
          <p:cNvPr id="469" name="image.png"/>
          <p:cNvPicPr/>
          <p:nvPr/>
        </p:nvPicPr>
        <p:blipFill>
          <a:blip r:embed="rId2">
            <a:extLst/>
          </a:blip>
          <a:stretch>
            <a:fillRect/>
          </a:stretch>
        </p:blipFill>
        <p:spPr>
          <a:xfrm>
            <a:off x="3186112" y="2341562"/>
            <a:ext cx="2773363" cy="2041526"/>
          </a:xfrm>
          <a:prstGeom prst="rect">
            <a:avLst/>
          </a:prstGeom>
          <a:ln w="12700">
            <a:miter lim="400000"/>
          </a:ln>
        </p:spPr>
      </p:pic>
    </p:spTree>
  </p:cSld>
  <p:clrMapOvr>
    <a:masterClrMapping/>
  </p:clrMapOvr>
  <p:transition spd="med" advClick="1"/>
</p:sld>
</file>

<file path=ppt/slides/slide1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1" name="Shape 47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 previous reasoning can be generalized to prove the following theorem:</a:t>
            </a:r>
          </a:p>
        </p:txBody>
      </p:sp>
      <p:sp>
        <p:nvSpPr>
          <p:cNvPr id="472" name="Shape 4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700">
                <a:solidFill>
                  <a:srgbClr val="FFFFFF"/>
                </a:solidFill>
              </a:defRPr>
            </a:lvl1pPr>
          </a:lstStyle>
          <a:p>
            <a:pPr lvl="0">
              <a:defRPr sz="1800">
                <a:solidFill>
                  <a:srgbClr val="000000"/>
                </a:solidFill>
              </a:defRPr>
            </a:pPr>
            <a:r>
              <a:rPr sz="3700">
                <a:solidFill>
                  <a:srgbClr val="FFFFFF"/>
                </a:solidFill>
              </a:rPr>
              <a:t>Matrices and Connected Components</a:t>
            </a:r>
          </a:p>
        </p:txBody>
      </p:sp>
      <p:pic>
        <p:nvPicPr>
          <p:cNvPr id="473" name="image.png"/>
          <p:cNvPicPr/>
          <p:nvPr/>
        </p:nvPicPr>
        <p:blipFill>
          <a:blip r:embed="rId2">
            <a:extLst/>
          </a:blip>
          <a:stretch>
            <a:fillRect/>
          </a:stretch>
        </p:blipFill>
        <p:spPr>
          <a:xfrm>
            <a:off x="676275" y="2438400"/>
            <a:ext cx="7648575" cy="3581400"/>
          </a:xfrm>
          <a:prstGeom prst="rect">
            <a:avLst/>
          </a:prstGeom>
          <a:ln w="12700">
            <a:miter lim="400000"/>
          </a:ln>
        </p:spPr>
      </p:pic>
    </p:spTree>
  </p:cSld>
  <p:clrMapOvr>
    <a:masterClrMapping/>
  </p:clrMapOvr>
  <p:transition spd="med" advClick="1"/>
</p:sld>
</file>

<file path=ppt/slides/slide1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5" name="Shape 475"/>
          <p:cNvSpPr/>
          <p:nvPr/>
        </p:nvSpPr>
        <p:spPr>
          <a:xfrm>
            <a:off x="2442140" y="3276600"/>
            <a:ext cx="4564520"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Matrix Multiplication</a:t>
            </a:r>
          </a:p>
        </p:txBody>
      </p:sp>
    </p:spTree>
  </p:cSld>
  <p:clrMapOvr>
    <a:masterClrMapping/>
  </p:clrMapOvr>
  <p:transition spd="med" advClick="1"/>
</p:sld>
</file>

<file path=ppt/slides/slide1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Matrix multiplication is an enormously useful operation that arises in many contexts, including the investigation of walks in graphs. </a:t>
            </a:r>
            <a:endParaRPr sz="2400"/>
          </a:p>
          <a:p>
            <a:pPr lvl="0" marL="0" indent="0">
              <a:spcBef>
                <a:spcPts val="0"/>
              </a:spcBef>
              <a:buSzTx/>
              <a:buNone/>
              <a:defRPr sz="1800"/>
            </a:pPr>
            <a:endParaRPr sz="2400"/>
          </a:p>
          <a:p>
            <a:pPr lvl="0" marL="0" indent="0">
              <a:spcBef>
                <a:spcPts val="0"/>
              </a:spcBef>
              <a:buSzTx/>
              <a:buNone/>
              <a:defRPr sz="1800"/>
            </a:pPr>
            <a:r>
              <a:rPr sz="2400"/>
              <a:t>Although matrix multiplication can be defined in quite abstract settings, the definition for matrices whose entries are real numbers will be sufficient for our applications.</a:t>
            </a:r>
            <a:endParaRPr sz="2400"/>
          </a:p>
          <a:p>
            <a:pPr lvl="0" marL="0" indent="0">
              <a:spcBef>
                <a:spcPts val="0"/>
              </a:spcBef>
              <a:buSzTx/>
              <a:buNone/>
              <a:defRPr sz="1800"/>
            </a:pPr>
            <a:endParaRPr sz="2400"/>
          </a:p>
          <a:p>
            <a:pPr lvl="0" marL="0" indent="0">
              <a:spcBef>
                <a:spcPts val="0"/>
              </a:spcBef>
              <a:buSzTx/>
              <a:buNone/>
              <a:defRPr sz="1800"/>
            </a:pPr>
            <a:r>
              <a:rPr sz="2400"/>
              <a:t>The product of two matrices is built up of </a:t>
            </a:r>
            <a:r>
              <a:rPr i="1" sz="2400"/>
              <a:t>scalar</a:t>
            </a:r>
            <a:r>
              <a:rPr sz="2400"/>
              <a:t> or </a:t>
            </a:r>
            <a:r>
              <a:rPr i="1" sz="2400"/>
              <a:t>dot</a:t>
            </a:r>
            <a:r>
              <a:rPr sz="2400"/>
              <a:t> products of their individual rows and columns.</a:t>
            </a:r>
          </a:p>
        </p:txBody>
      </p:sp>
      <p:sp>
        <p:nvSpPr>
          <p:cNvPr id="478" name="Shape 47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spTree>
  </p:cSld>
  <p:clrMapOvr>
    <a:masterClrMapping/>
  </p:clrMapOvr>
  <p:transition spd="med" advClick="1"/>
</p:sld>
</file>

<file path=ppt/slides/slide1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Shape 48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More generally, if </a:t>
            </a:r>
            <a:r>
              <a:rPr sz="2400">
                <a:latin typeface="Arial Bold"/>
                <a:ea typeface="Arial Bold"/>
                <a:cs typeface="Arial Bold"/>
                <a:sym typeface="Arial Bold"/>
              </a:rPr>
              <a:t>A</a:t>
            </a:r>
            <a:r>
              <a:rPr sz="2400"/>
              <a:t> and </a:t>
            </a:r>
            <a:r>
              <a:rPr sz="2400">
                <a:latin typeface="Arial Bold"/>
                <a:ea typeface="Arial Bold"/>
                <a:cs typeface="Arial Bold"/>
                <a:sym typeface="Arial Bold"/>
              </a:rPr>
              <a:t>B</a:t>
            </a:r>
            <a:r>
              <a:rPr sz="2400"/>
              <a:t> are matrices whose entries are real numbers and if </a:t>
            </a:r>
            <a:r>
              <a:rPr sz="2400">
                <a:latin typeface="Arial Bold"/>
                <a:ea typeface="Arial Bold"/>
                <a:cs typeface="Arial Bold"/>
                <a:sym typeface="Arial Bold"/>
              </a:rPr>
              <a:t>A</a:t>
            </a:r>
            <a:r>
              <a:rPr sz="2400"/>
              <a:t> and </a:t>
            </a:r>
            <a:r>
              <a:rPr sz="2400">
                <a:latin typeface="Arial Bold"/>
                <a:ea typeface="Arial Bold"/>
                <a:cs typeface="Arial Bold"/>
                <a:sym typeface="Arial Bold"/>
              </a:rPr>
              <a:t>B</a:t>
            </a:r>
            <a:r>
              <a:rPr sz="2400"/>
              <a:t> have </a:t>
            </a:r>
            <a:r>
              <a:rPr i="1" sz="2400"/>
              <a:t>compatible sizes</a:t>
            </a:r>
            <a:r>
              <a:rPr sz="2400"/>
              <a:t> in the sense that the number of columns of </a:t>
            </a:r>
            <a:r>
              <a:rPr sz="2400">
                <a:latin typeface="Arial Bold"/>
                <a:ea typeface="Arial Bold"/>
                <a:cs typeface="Arial Bold"/>
                <a:sym typeface="Arial Bold"/>
              </a:rPr>
              <a:t>A</a:t>
            </a:r>
            <a:r>
              <a:rPr sz="2400"/>
              <a:t> equals the number of rows of </a:t>
            </a:r>
            <a:r>
              <a:rPr sz="2400">
                <a:latin typeface="Arial Bold"/>
                <a:ea typeface="Arial Bold"/>
                <a:cs typeface="Arial Bold"/>
                <a:sym typeface="Arial Bold"/>
              </a:rPr>
              <a:t>B</a:t>
            </a:r>
            <a:r>
              <a:rPr sz="2400"/>
              <a:t>, then the product </a:t>
            </a:r>
            <a:r>
              <a:rPr sz="2400">
                <a:latin typeface="Arial Bold"/>
                <a:ea typeface="Arial Bold"/>
                <a:cs typeface="Arial Bold"/>
                <a:sym typeface="Arial Bold"/>
              </a:rPr>
              <a:t>AB</a:t>
            </a:r>
            <a:r>
              <a:rPr sz="2400"/>
              <a:t> is defined. </a:t>
            </a:r>
          </a:p>
        </p:txBody>
      </p:sp>
      <p:sp>
        <p:nvSpPr>
          <p:cNvPr id="481" name="Shape 48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pic>
        <p:nvPicPr>
          <p:cNvPr id="482" name="image.png"/>
          <p:cNvPicPr/>
          <p:nvPr/>
        </p:nvPicPr>
        <p:blipFill>
          <a:blip r:embed="rId2">
            <a:extLst/>
          </a:blip>
          <a:stretch>
            <a:fillRect/>
          </a:stretch>
        </p:blipFill>
        <p:spPr>
          <a:xfrm>
            <a:off x="685800" y="1487487"/>
            <a:ext cx="7696200" cy="3008313"/>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1(a) – </a:t>
            </a:r>
            <a:r>
              <a:rPr i="1" sz="4000">
                <a:solidFill>
                  <a:srgbClr val="FFFFFF"/>
                </a:solidFill>
              </a:rPr>
              <a:t>Solution</a:t>
            </a:r>
          </a:p>
        </p:txBody>
      </p:sp>
      <p:sp>
        <p:nvSpPr>
          <p:cNvPr id="60" name="Shape 6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Note that the isolated vertex </a:t>
            </a:r>
            <a:r>
              <a:rPr i="1" sz="2400"/>
              <a:t>v</a:t>
            </a:r>
            <a:r>
              <a:rPr baseline="-25000" sz="2400"/>
              <a:t>4</a:t>
            </a:r>
            <a:r>
              <a:rPr sz="2400"/>
              <a:t> does not appear in this table. </a:t>
            </a:r>
            <a:endParaRPr sz="2400"/>
          </a:p>
          <a:p>
            <a:pPr lvl="0" marL="0" indent="0">
              <a:spcBef>
                <a:spcPts val="0"/>
              </a:spcBef>
              <a:buSzTx/>
              <a:buNone/>
              <a:defRPr sz="1800"/>
            </a:pPr>
            <a:endParaRPr sz="2400"/>
          </a:p>
          <a:p>
            <a:pPr lvl="0" marL="0" indent="0">
              <a:spcBef>
                <a:spcPts val="0"/>
              </a:spcBef>
              <a:buSzTx/>
              <a:buNone/>
              <a:defRPr sz="1800"/>
            </a:pPr>
            <a:r>
              <a:rPr sz="2400"/>
              <a:t>Although each edge must have either one or two endpoints, a vertex need not be an endpoint of an edge.</a:t>
            </a:r>
          </a:p>
        </p:txBody>
      </p:sp>
      <p:sp>
        <p:nvSpPr>
          <p:cNvPr id="61" name="Shape 61"/>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0"/>
                                        </p:tgtEl>
                                        <p:attrNameLst>
                                          <p:attrName>style.visibility</p:attrName>
                                        </p:attrNameLst>
                                      </p:cBhvr>
                                      <p:to>
                                        <p:strVal val="visible"/>
                                      </p:to>
                                    </p:set>
                                    <p:anim calcmode="lin" valueType="num">
                                      <p:cBhvr>
                                        <p:cTn id="7" dur="1000" fill="hold"/>
                                        <p:tgtEl>
                                          <p:spTgt spid="60"/>
                                        </p:tgtEl>
                                        <p:attrNameLst>
                                          <p:attrName>ppt_x</p:attrName>
                                        </p:attrNameLst>
                                      </p:cBhvr>
                                      <p:tavLst>
                                        <p:tav tm="0">
                                          <p:val>
                                            <p:strVal val="#ppt_x"/>
                                          </p:val>
                                        </p:tav>
                                        <p:tav tm="100000">
                                          <p:val>
                                            <p:strVal val="#ppt_x"/>
                                          </p:val>
                                        </p:tav>
                                      </p:tavLst>
                                    </p:anim>
                                    <p:anim calcmode="lin" valueType="num">
                                      <p:cBhvr>
                                        <p:cTn id="8"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Lst>
  </p:timing>
</p:sld>
</file>

<file path=ppt/slides/slide1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4" name="Shape 48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It is the matrix whose </a:t>
            </a:r>
            <a:r>
              <a:rPr i="1" sz="2400"/>
              <a:t>i j</a:t>
            </a:r>
            <a:r>
              <a:rPr i="1" sz="1200"/>
              <a:t> </a:t>
            </a:r>
            <a:r>
              <a:rPr sz="2400"/>
              <a:t>th entry is the scalar product of the </a:t>
            </a:r>
            <a:endParaRPr sz="2400"/>
          </a:p>
          <a:p>
            <a:pPr lvl="0" marL="0" indent="0">
              <a:spcBef>
                <a:spcPts val="0"/>
              </a:spcBef>
              <a:buSzTx/>
              <a:buNone/>
              <a:defRPr sz="1800"/>
            </a:pPr>
            <a:r>
              <a:rPr i="1" sz="2400"/>
              <a:t>i</a:t>
            </a:r>
            <a:r>
              <a:rPr i="1" sz="1200"/>
              <a:t> </a:t>
            </a:r>
            <a:r>
              <a:rPr sz="2400"/>
              <a:t>th row of </a:t>
            </a:r>
            <a:r>
              <a:rPr sz="2400">
                <a:latin typeface="Arial Bold"/>
                <a:ea typeface="Arial Bold"/>
                <a:cs typeface="Arial Bold"/>
                <a:sym typeface="Arial Bold"/>
              </a:rPr>
              <a:t>A</a:t>
            </a:r>
            <a:r>
              <a:rPr sz="2400"/>
              <a:t> times the </a:t>
            </a:r>
            <a:r>
              <a:rPr i="1" sz="2400"/>
              <a:t>j</a:t>
            </a:r>
            <a:r>
              <a:rPr sz="1200"/>
              <a:t> </a:t>
            </a:r>
            <a:r>
              <a:rPr sz="2400"/>
              <a:t>th column of </a:t>
            </a:r>
            <a:r>
              <a:rPr sz="2400">
                <a:latin typeface="Arial Bold"/>
                <a:ea typeface="Arial Bold"/>
                <a:cs typeface="Arial Bold"/>
                <a:sym typeface="Arial Bold"/>
              </a:rPr>
              <a:t>B</a:t>
            </a:r>
            <a:r>
              <a:rPr sz="2400"/>
              <a:t>, for all possible values of </a:t>
            </a:r>
            <a:r>
              <a:rPr i="1" sz="2400"/>
              <a:t>i</a:t>
            </a:r>
            <a:r>
              <a:rPr sz="2400"/>
              <a:t> and </a:t>
            </a:r>
            <a:r>
              <a:rPr i="1" sz="2400"/>
              <a:t>j</a:t>
            </a:r>
            <a:r>
              <a:rPr sz="2400"/>
              <a:t>.</a:t>
            </a:r>
          </a:p>
        </p:txBody>
      </p:sp>
      <p:sp>
        <p:nvSpPr>
          <p:cNvPr id="485" name="Shape 48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spTree>
  </p:cSld>
  <p:clrMapOvr>
    <a:masterClrMapping/>
  </p:clrMapOvr>
  <p:transition spd="med" advClick="1"/>
</p:sld>
</file>

<file path=ppt/slides/slide1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7" name="Shape 48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pic>
        <p:nvPicPr>
          <p:cNvPr id="488" name="image.png"/>
          <p:cNvPicPr/>
          <p:nvPr/>
        </p:nvPicPr>
        <p:blipFill>
          <a:blip r:embed="rId2">
            <a:extLst/>
          </a:blip>
          <a:stretch>
            <a:fillRect/>
          </a:stretch>
        </p:blipFill>
        <p:spPr>
          <a:xfrm>
            <a:off x="1447800" y="1352550"/>
            <a:ext cx="6445250" cy="5413375"/>
          </a:xfrm>
          <a:prstGeom prst="rect">
            <a:avLst/>
          </a:prstGeom>
          <a:ln w="12700">
            <a:miter lim="400000"/>
          </a:ln>
        </p:spPr>
      </p:pic>
    </p:spTree>
  </p:cSld>
  <p:clrMapOvr>
    <a:masterClrMapping/>
  </p:clrMapOvr>
  <p:transition spd="med" advClick="1"/>
</p:sld>
</file>

<file path=ppt/slides/slide1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400">
                <a:solidFill>
                  <a:srgbClr val="FFFFFF"/>
                </a:solidFill>
              </a:rPr>
              <a:t>Example 7 – </a:t>
            </a:r>
            <a:r>
              <a:rPr i="1" sz="3400">
                <a:solidFill>
                  <a:srgbClr val="FFFFFF"/>
                </a:solidFill>
              </a:rPr>
              <a:t>Computing a Matrix Product</a:t>
            </a:r>
          </a:p>
        </p:txBody>
      </p:sp>
      <p:sp>
        <p:nvSpPr>
          <p:cNvPr id="491" name="Shape 49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solidFill>
                <a:srgbClr val="00ADEE"/>
              </a:solidFill>
            </a:endParaRPr>
          </a:p>
          <a:p>
            <a:pPr lvl="0" marL="0" indent="0">
              <a:buSzTx/>
              <a:buNone/>
              <a:tabLst>
                <a:tab pos="457200" algn="l"/>
                <a:tab pos="1371600" algn="l"/>
                <a:tab pos="1536700" algn="l"/>
              </a:tabLst>
              <a:defRPr sz="1800"/>
            </a:pPr>
            <a:endParaRPr sz="1200">
              <a:solidFill>
                <a:srgbClr val="00ADEE"/>
              </a:solidFill>
            </a:endParaRPr>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spcBef>
                <a:spcPts val="0"/>
              </a:spcBef>
              <a:buSzTx/>
              <a:buNone/>
              <a:tabLst>
                <a:tab pos="457200" algn="l"/>
                <a:tab pos="1371600" algn="l"/>
                <a:tab pos="1536700" algn="l"/>
              </a:tabLst>
              <a:defRPr sz="1800"/>
            </a:pPr>
            <a:r>
              <a:rPr sz="2400">
                <a:latin typeface="Arial Bold"/>
                <a:ea typeface="Arial Bold"/>
                <a:cs typeface="Arial Bold"/>
                <a:sym typeface="Arial Bold"/>
              </a:rPr>
              <a:t>A</a:t>
            </a:r>
            <a:r>
              <a:rPr sz="2400"/>
              <a:t> has size 2 </a:t>
            </a:r>
            <a:r>
              <a:rPr sz="2400">
                <a:latin typeface="Symbol"/>
                <a:ea typeface="Symbol"/>
                <a:cs typeface="Symbol"/>
                <a:sym typeface="Symbol"/>
              </a:rPr>
              <a:t>×</a:t>
            </a:r>
            <a:r>
              <a:rPr sz="2400"/>
              <a:t> 3 and </a:t>
            </a:r>
            <a:r>
              <a:rPr sz="2400">
                <a:latin typeface="Arial Bold"/>
                <a:ea typeface="Arial Bold"/>
                <a:cs typeface="Arial Bold"/>
                <a:sym typeface="Arial Bold"/>
              </a:rPr>
              <a:t>B</a:t>
            </a:r>
            <a:r>
              <a:rPr sz="2400"/>
              <a:t> has size 3 </a:t>
            </a:r>
            <a:r>
              <a:rPr sz="2400">
                <a:latin typeface="Symbol"/>
                <a:ea typeface="Symbol"/>
                <a:cs typeface="Symbol"/>
                <a:sym typeface="Symbol"/>
              </a:rPr>
              <a:t>×</a:t>
            </a:r>
            <a:r>
              <a:rPr sz="2400"/>
              <a:t> 2, so the number of columns of </a:t>
            </a:r>
            <a:r>
              <a:rPr sz="2400">
                <a:latin typeface="Arial Bold"/>
                <a:ea typeface="Arial Bold"/>
                <a:cs typeface="Arial Bold"/>
                <a:sym typeface="Arial Bold"/>
              </a:rPr>
              <a:t>A</a:t>
            </a:r>
            <a:r>
              <a:rPr sz="2400"/>
              <a:t> equals the number of rows of </a:t>
            </a:r>
            <a:r>
              <a:rPr sz="2400">
                <a:latin typeface="Arial Bold"/>
                <a:ea typeface="Arial Bold"/>
                <a:cs typeface="Arial Bold"/>
                <a:sym typeface="Arial Bold"/>
              </a:rPr>
              <a:t>B</a:t>
            </a:r>
            <a:r>
              <a:rPr sz="2400"/>
              <a:t> and the matrix product of </a:t>
            </a:r>
            <a:r>
              <a:rPr sz="2400">
                <a:latin typeface="Arial Bold"/>
                <a:ea typeface="Arial Bold"/>
                <a:cs typeface="Arial Bold"/>
                <a:sym typeface="Arial Bold"/>
              </a:rPr>
              <a:t>A</a:t>
            </a:r>
            <a:r>
              <a:rPr sz="2400"/>
              <a:t> and </a:t>
            </a:r>
            <a:r>
              <a:rPr sz="2400">
                <a:latin typeface="Arial Bold"/>
                <a:ea typeface="Arial Bold"/>
                <a:cs typeface="Arial Bold"/>
                <a:sym typeface="Arial Bold"/>
              </a:rPr>
              <a:t>B</a:t>
            </a:r>
            <a:r>
              <a:rPr sz="2400"/>
              <a:t> can be computed. </a:t>
            </a:r>
            <a:endParaRPr sz="2400"/>
          </a:p>
          <a:p>
            <a:pPr lvl="0" marL="0" indent="0">
              <a:lnSpc>
                <a:spcPct val="120000"/>
              </a:lnSpc>
              <a:buSzTx/>
              <a:buNone/>
              <a:tabLst>
                <a:tab pos="457200" algn="l"/>
                <a:tab pos="1371600" algn="l"/>
                <a:tab pos="1536700" algn="l"/>
              </a:tabLst>
              <a:defRPr sz="1800"/>
            </a:pPr>
            <a:r>
              <a:rPr sz="2400"/>
              <a:t>	</a:t>
            </a:r>
          </a:p>
        </p:txBody>
      </p:sp>
      <p:pic>
        <p:nvPicPr>
          <p:cNvPr id="492" name="image.png"/>
          <p:cNvPicPr/>
          <p:nvPr/>
        </p:nvPicPr>
        <p:blipFill>
          <a:blip r:embed="rId2">
            <a:extLst/>
          </a:blip>
          <a:stretch>
            <a:fillRect/>
          </a:stretch>
        </p:blipFill>
        <p:spPr>
          <a:xfrm>
            <a:off x="649287" y="1641475"/>
            <a:ext cx="6275388" cy="7969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91">
                                            <p:txEl>
                                              <p:pRg st="3" end="3"/>
                                            </p:txEl>
                                          </p:spTgt>
                                        </p:tgtEl>
                                        <p:attrNameLst>
                                          <p:attrName>style.visibility</p:attrName>
                                        </p:attrNameLst>
                                      </p:cBhvr>
                                      <p:to>
                                        <p:strVal val="visible"/>
                                      </p:to>
                                    </p:set>
                                    <p:anim calcmode="lin" valueType="num">
                                      <p:cBhvr>
                                        <p:cTn id="7" dur="1000" fill="hold"/>
                                        <p:tgtEl>
                                          <p:spTgt spid="491">
                                            <p:txEl>
                                              <p:pRg st="3" end="3"/>
                                            </p:txEl>
                                          </p:spTgt>
                                        </p:tgtEl>
                                        <p:attrNameLst>
                                          <p:attrName>ppt_x</p:attrName>
                                        </p:attrNameLst>
                                      </p:cBhvr>
                                      <p:tavLst>
                                        <p:tav tm="0">
                                          <p:val>
                                            <p:strVal val="#ppt_x"/>
                                          </p:val>
                                        </p:tav>
                                        <p:tav tm="100000">
                                          <p:val>
                                            <p:strVal val="#ppt_x"/>
                                          </p:val>
                                        </p:tav>
                                      </p:tavLst>
                                    </p:anim>
                                    <p:anim calcmode="lin" valueType="num">
                                      <p:cBhvr>
                                        <p:cTn id="8" dur="1000" fill="hold"/>
                                        <p:tgtEl>
                                          <p:spTgt spid="491">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491">
                                            <p:txEl>
                                              <p:pRg st="4" end="4"/>
                                            </p:txEl>
                                          </p:spTgt>
                                        </p:tgtEl>
                                        <p:attrNameLst>
                                          <p:attrName>style.visibility</p:attrName>
                                        </p:attrNameLst>
                                      </p:cBhvr>
                                      <p:to>
                                        <p:strVal val="visible"/>
                                      </p:to>
                                    </p:set>
                                    <p:anim calcmode="lin" valueType="num">
                                      <p:cBhvr>
                                        <p:cTn id="12" dur="1000" fill="hold"/>
                                        <p:tgtEl>
                                          <p:spTgt spid="491">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491">
                                            <p:txEl>
                                              <p:pRg st="5" end="5"/>
                                            </p:txEl>
                                          </p:spTgt>
                                        </p:tgtEl>
                                        <p:attrNameLst>
                                          <p:attrName>style.visibility</p:attrName>
                                        </p:attrNameLst>
                                      </p:cBhvr>
                                      <p:to>
                                        <p:strVal val="visible"/>
                                      </p:to>
                                    </p:set>
                                    <p:anim calcmode="lin" valueType="num">
                                      <p:cBhvr>
                                        <p:cTn id="18" dur="1000" fill="hold"/>
                                        <p:tgtEl>
                                          <p:spTgt spid="491">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1" grpId="1"/>
    </p:bldLst>
  </p:timing>
</p:sld>
</file>

<file path=ppt/slides/slide1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495" name="Shape 49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nSpc>
                <a:spcPct val="120000"/>
              </a:lnSpc>
              <a:buSzTx/>
              <a:buNone/>
              <a:tabLst>
                <a:tab pos="457200" algn="l"/>
                <a:tab pos="1371600" algn="l"/>
                <a:tab pos="1536700" algn="l"/>
              </a:tabLst>
              <a:defRPr sz="1800"/>
            </a:pPr>
            <a:r>
              <a:rPr sz="2400"/>
              <a:t>Then</a:t>
            </a:r>
            <a:endParaRPr sz="2400">
              <a:solidFill>
                <a:srgbClr val="00ADEE"/>
              </a:solidFill>
            </a:endParaRPr>
          </a:p>
          <a:p>
            <a:pPr lvl="0" marL="0" indent="0">
              <a:lnSpc>
                <a:spcPct val="120000"/>
              </a:lnSpc>
              <a:buSzTx/>
              <a:buNone/>
              <a:tabLst>
                <a:tab pos="457200" algn="l"/>
                <a:tab pos="1371600" algn="l"/>
                <a:tab pos="1536700" algn="l"/>
              </a:tabLst>
              <a:defRPr sz="1800"/>
            </a:pPr>
            <a:endParaRPr sz="2400">
              <a:solidFill>
                <a:srgbClr val="00ADEE"/>
              </a:solidFill>
            </a:endParaRPr>
          </a:p>
          <a:p>
            <a:pPr lvl="0" marL="0" indent="0">
              <a:lnSpc>
                <a:spcPct val="120000"/>
              </a:lnSpc>
              <a:buSzTx/>
              <a:buNone/>
              <a:tabLst>
                <a:tab pos="457200" algn="l"/>
                <a:tab pos="1371600" algn="l"/>
                <a:tab pos="1536700" algn="l"/>
              </a:tabLst>
              <a:defRPr sz="1800"/>
            </a:pPr>
            <a:endParaRPr sz="2400">
              <a:solidFill>
                <a:srgbClr val="00ADEE"/>
              </a:solidFill>
            </a:endParaRPr>
          </a:p>
          <a:p>
            <a:pPr lvl="0" marL="0" indent="0">
              <a:lnSpc>
                <a:spcPct val="120000"/>
              </a:lnSpc>
              <a:buSzTx/>
              <a:buNone/>
              <a:tabLst>
                <a:tab pos="457200" algn="l"/>
                <a:tab pos="1371600" algn="l"/>
                <a:tab pos="1536700" algn="l"/>
              </a:tabLst>
              <a:defRPr sz="1800"/>
            </a:pPr>
            <a:endParaRPr sz="1200"/>
          </a:p>
          <a:p>
            <a:pPr lvl="0" marL="0" indent="0">
              <a:lnSpc>
                <a:spcPct val="120000"/>
              </a:lnSpc>
              <a:buSzTx/>
              <a:buNone/>
              <a:tabLst>
                <a:tab pos="457200" algn="l"/>
                <a:tab pos="1371600" algn="l"/>
                <a:tab pos="1536700" algn="l"/>
              </a:tabLst>
              <a:defRPr sz="1800"/>
            </a:pPr>
            <a:r>
              <a:rPr sz="2400"/>
              <a:t>where</a:t>
            </a:r>
          </a:p>
        </p:txBody>
      </p:sp>
      <p:pic>
        <p:nvPicPr>
          <p:cNvPr id="496" name="image.png"/>
          <p:cNvPicPr/>
          <p:nvPr/>
        </p:nvPicPr>
        <p:blipFill>
          <a:blip r:embed="rId2">
            <a:extLst/>
          </a:blip>
          <a:stretch>
            <a:fillRect/>
          </a:stretch>
        </p:blipFill>
        <p:spPr>
          <a:xfrm>
            <a:off x="808037" y="5029200"/>
            <a:ext cx="7954963" cy="942975"/>
          </a:xfrm>
          <a:prstGeom prst="rect">
            <a:avLst/>
          </a:prstGeom>
          <a:ln w="12700">
            <a:miter lim="400000"/>
          </a:ln>
        </p:spPr>
      </p:pic>
      <p:sp>
        <p:nvSpPr>
          <p:cNvPr id="497" name="Shape 49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498" name="image.png"/>
          <p:cNvPicPr/>
          <p:nvPr/>
        </p:nvPicPr>
        <p:blipFill>
          <a:blip r:embed="rId3">
            <a:extLst/>
          </a:blip>
          <a:stretch>
            <a:fillRect/>
          </a:stretch>
        </p:blipFill>
        <p:spPr>
          <a:xfrm>
            <a:off x="1447800" y="2057400"/>
            <a:ext cx="4940300" cy="1208088"/>
          </a:xfrm>
          <a:prstGeom prst="rect">
            <a:avLst/>
          </a:prstGeom>
          <a:ln w="12700">
            <a:miter lim="400000"/>
          </a:ln>
        </p:spPr>
      </p:pic>
      <p:pic>
        <p:nvPicPr>
          <p:cNvPr id="499" name="image.png"/>
          <p:cNvPicPr/>
          <p:nvPr/>
        </p:nvPicPr>
        <p:blipFill>
          <a:blip r:embed="rId4">
            <a:extLst/>
          </a:blip>
          <a:stretch>
            <a:fillRect/>
          </a:stretch>
        </p:blipFill>
        <p:spPr>
          <a:xfrm>
            <a:off x="792162" y="3771900"/>
            <a:ext cx="7954963" cy="10287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95"/>
                                        </p:tgtEl>
                                        <p:attrNameLst>
                                          <p:attrName>style.visibility</p:attrName>
                                        </p:attrNameLst>
                                      </p:cBhvr>
                                      <p:to>
                                        <p:strVal val="visible"/>
                                      </p:to>
                                    </p:set>
                                    <p:anim calcmode="lin" valueType="num">
                                      <p:cBhvr>
                                        <p:cTn id="7" dur="1000" fill="hold"/>
                                        <p:tgtEl>
                                          <p:spTgt spid="495"/>
                                        </p:tgtEl>
                                        <p:attrNameLst>
                                          <p:attrName>ppt_x</p:attrName>
                                        </p:attrNameLst>
                                      </p:cBhvr>
                                      <p:tavLst>
                                        <p:tav tm="0">
                                          <p:val>
                                            <p:strVal val="#ppt_x"/>
                                          </p:val>
                                        </p:tav>
                                        <p:tav tm="100000">
                                          <p:val>
                                            <p:strVal val="#ppt_x"/>
                                          </p:val>
                                        </p:tav>
                                      </p:tavLst>
                                    </p:anim>
                                    <p:anim calcmode="lin" valueType="num">
                                      <p:cBhvr>
                                        <p:cTn id="8" dur="1000" fill="hold"/>
                                        <p:tgtEl>
                                          <p:spTgt spid="49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499"/>
                                        </p:tgtEl>
                                        <p:attrNameLst>
                                          <p:attrName>style.visibility</p:attrName>
                                        </p:attrNameLst>
                                      </p:cBhvr>
                                      <p:to>
                                        <p:strVal val="visible"/>
                                      </p:to>
                                    </p:set>
                                    <p:anim calcmode="lin" valueType="num">
                                      <p:cBhvr>
                                        <p:cTn id="12" dur="1000" fill="hold"/>
                                        <p:tgtEl>
                                          <p:spTgt spid="499"/>
                                        </p:tgtEl>
                                        <p:attrNameLst>
                                          <p:attrName>ppt_x</p:attrName>
                                        </p:attrNameLst>
                                      </p:cBhvr>
                                      <p:tavLst>
                                        <p:tav tm="0">
                                          <p:val>
                                            <p:strVal val="#ppt_x"/>
                                          </p:val>
                                        </p:tav>
                                        <p:tav tm="100000">
                                          <p:val>
                                            <p:strVal val="#ppt_x"/>
                                          </p:val>
                                        </p:tav>
                                      </p:tavLst>
                                    </p:anim>
                                    <p:anim calcmode="lin" valueType="num">
                                      <p:cBhvr>
                                        <p:cTn id="13" dur="1000" fill="hold"/>
                                        <p:tgtEl>
                                          <p:spTgt spid="4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496"/>
                                        </p:tgtEl>
                                        <p:attrNameLst>
                                          <p:attrName>style.visibility</p:attrName>
                                        </p:attrNameLst>
                                      </p:cBhvr>
                                      <p:to>
                                        <p:strVal val="visible"/>
                                      </p:to>
                                    </p:set>
                                    <p:anim calcmode="lin" valueType="num">
                                      <p:cBhvr>
                                        <p:cTn id="18" dur="1000" fill="hold"/>
                                        <p:tgtEl>
                                          <p:spTgt spid="496"/>
                                        </p:tgtEl>
                                        <p:attrNameLst>
                                          <p:attrName>ppt_x</p:attrName>
                                        </p:attrNameLst>
                                      </p:cBhvr>
                                      <p:tavLst>
                                        <p:tav tm="0">
                                          <p:val>
                                            <p:strVal val="#ppt_x"/>
                                          </p:val>
                                        </p:tav>
                                        <p:tav tm="100000">
                                          <p:val>
                                            <p:strVal val="#ppt_x"/>
                                          </p:val>
                                        </p:tav>
                                      </p:tavLst>
                                    </p:anim>
                                    <p:anim calcmode="lin" valueType="num">
                                      <p:cBhvr>
                                        <p:cTn id="19" dur="1000" fill="hold"/>
                                        <p:tgtEl>
                                          <p:spTgt spid="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6" grpId="3"/>
      <p:bldP build="whole" bldLvl="1" animBg="1" rev="0" advAuto="0" spid="495" grpId="1"/>
      <p:bldP build="whole" bldLvl="1" animBg="1" rev="0" advAuto="0" spid="499" grpId="2"/>
    </p:bldLst>
  </p:timing>
</p:sld>
</file>

<file path=ppt/slides/slide1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1" name="Shape 50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502" name="Shape 50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nSpc>
                <a:spcPct val="120000"/>
              </a:lnSpc>
              <a:buSzTx/>
              <a:buNone/>
              <a:tabLst>
                <a:tab pos="457200" algn="l"/>
                <a:tab pos="1371600" algn="l"/>
                <a:tab pos="1536700" algn="l"/>
              </a:tabLst>
              <a:defRPr sz="1800"/>
            </a:pPr>
            <a:endParaRPr sz="2400"/>
          </a:p>
          <a:p>
            <a:pPr lvl="0" marL="0" indent="0">
              <a:lnSpc>
                <a:spcPct val="120000"/>
              </a:lnSpc>
              <a:buSzTx/>
              <a:buNone/>
              <a:tabLst>
                <a:tab pos="457200" algn="l"/>
                <a:tab pos="1371600" algn="l"/>
                <a:tab pos="1536700" algn="l"/>
              </a:tabLst>
              <a:defRPr sz="1800"/>
            </a:pPr>
            <a:endParaRPr sz="2400"/>
          </a:p>
          <a:p>
            <a:pPr lvl="0" marL="0" indent="0">
              <a:lnSpc>
                <a:spcPct val="120000"/>
              </a:lnSpc>
              <a:buSzTx/>
              <a:buNone/>
              <a:tabLst>
                <a:tab pos="457200" algn="l"/>
                <a:tab pos="1371600" algn="l"/>
                <a:tab pos="1536700" algn="l"/>
              </a:tabLst>
              <a:defRPr sz="1800"/>
            </a:pPr>
            <a:endParaRPr sz="2400"/>
          </a:p>
          <a:p>
            <a:pPr lvl="0" marL="0" indent="0">
              <a:lnSpc>
                <a:spcPct val="120000"/>
              </a:lnSpc>
              <a:buSzTx/>
              <a:buNone/>
              <a:tabLst>
                <a:tab pos="457200" algn="l"/>
                <a:tab pos="1371600" algn="l"/>
                <a:tab pos="1536700" algn="l"/>
              </a:tabLst>
              <a:defRPr sz="1800"/>
            </a:pPr>
            <a:endParaRPr sz="2400"/>
          </a:p>
          <a:p>
            <a:pPr lvl="0" marL="0" indent="0">
              <a:lnSpc>
                <a:spcPct val="120000"/>
              </a:lnSpc>
              <a:buSzTx/>
              <a:buNone/>
              <a:tabLst>
                <a:tab pos="457200" algn="l"/>
                <a:tab pos="1371600" algn="l"/>
                <a:tab pos="1536700" algn="l"/>
              </a:tabLst>
              <a:defRPr sz="1800"/>
            </a:pPr>
            <a:endParaRPr sz="2400"/>
          </a:p>
          <a:p>
            <a:pPr lvl="0" marL="0" indent="0">
              <a:lnSpc>
                <a:spcPct val="120000"/>
              </a:lnSpc>
              <a:buSzTx/>
              <a:buNone/>
              <a:tabLst>
                <a:tab pos="457200" algn="l"/>
                <a:tab pos="1371600" algn="l"/>
                <a:tab pos="1536700" algn="l"/>
              </a:tabLst>
              <a:defRPr sz="1800"/>
            </a:pPr>
            <a:endParaRPr sz="2400"/>
          </a:p>
          <a:p>
            <a:pPr lvl="0" marL="0" indent="0">
              <a:lnSpc>
                <a:spcPct val="120000"/>
              </a:lnSpc>
              <a:buSzTx/>
              <a:buNone/>
              <a:tabLst>
                <a:tab pos="457200" algn="l"/>
                <a:tab pos="1371600" algn="l"/>
                <a:tab pos="1536700" algn="l"/>
              </a:tabLst>
              <a:defRPr sz="1800"/>
            </a:pPr>
            <a:r>
              <a:rPr sz="2400"/>
              <a:t>Hence</a:t>
            </a:r>
          </a:p>
        </p:txBody>
      </p:sp>
      <p:pic>
        <p:nvPicPr>
          <p:cNvPr id="503" name="image.png"/>
          <p:cNvPicPr/>
          <p:nvPr/>
        </p:nvPicPr>
        <p:blipFill>
          <a:blip r:embed="rId2">
            <a:extLst/>
          </a:blip>
          <a:stretch>
            <a:fillRect/>
          </a:stretch>
        </p:blipFill>
        <p:spPr>
          <a:xfrm>
            <a:off x="609600" y="3200400"/>
            <a:ext cx="8045450" cy="1084263"/>
          </a:xfrm>
          <a:prstGeom prst="rect">
            <a:avLst/>
          </a:prstGeom>
          <a:ln w="12700">
            <a:miter lim="400000"/>
          </a:ln>
        </p:spPr>
      </p:pic>
      <p:pic>
        <p:nvPicPr>
          <p:cNvPr id="504" name="image.png"/>
          <p:cNvPicPr/>
          <p:nvPr/>
        </p:nvPicPr>
        <p:blipFill>
          <a:blip r:embed="rId3">
            <a:extLst/>
          </a:blip>
          <a:stretch>
            <a:fillRect/>
          </a:stretch>
        </p:blipFill>
        <p:spPr>
          <a:xfrm>
            <a:off x="3429000" y="4933950"/>
            <a:ext cx="2074863" cy="857250"/>
          </a:xfrm>
          <a:prstGeom prst="rect">
            <a:avLst/>
          </a:prstGeom>
          <a:ln w="12700">
            <a:miter lim="400000"/>
          </a:ln>
        </p:spPr>
      </p:pic>
      <p:sp>
        <p:nvSpPr>
          <p:cNvPr id="505" name="Shape 50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06" name="image.png"/>
          <p:cNvPicPr/>
          <p:nvPr/>
        </p:nvPicPr>
        <p:blipFill>
          <a:blip r:embed="rId4">
            <a:extLst/>
          </a:blip>
          <a:stretch>
            <a:fillRect/>
          </a:stretch>
        </p:blipFill>
        <p:spPr>
          <a:xfrm>
            <a:off x="381000" y="1752600"/>
            <a:ext cx="8126413" cy="10636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03"/>
                                        </p:tgtEl>
                                        <p:attrNameLst>
                                          <p:attrName>style.visibility</p:attrName>
                                        </p:attrNameLst>
                                      </p:cBhvr>
                                      <p:to>
                                        <p:strVal val="visible"/>
                                      </p:to>
                                    </p:set>
                                    <p:anim calcmode="lin" valueType="num">
                                      <p:cBhvr>
                                        <p:cTn id="7" dur="1000" fill="hold"/>
                                        <p:tgtEl>
                                          <p:spTgt spid="503"/>
                                        </p:tgtEl>
                                        <p:attrNameLst>
                                          <p:attrName>ppt_x</p:attrName>
                                        </p:attrNameLst>
                                      </p:cBhvr>
                                      <p:tavLst>
                                        <p:tav tm="0">
                                          <p:val>
                                            <p:strVal val="#ppt_x"/>
                                          </p:val>
                                        </p:tav>
                                        <p:tav tm="100000">
                                          <p:val>
                                            <p:strVal val="#ppt_x"/>
                                          </p:val>
                                        </p:tav>
                                      </p:tavLst>
                                    </p:anim>
                                    <p:anim calcmode="lin" valueType="num">
                                      <p:cBhvr>
                                        <p:cTn id="8" dur="1000" fill="hold"/>
                                        <p:tgtEl>
                                          <p:spTgt spid="5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502"/>
                                        </p:tgtEl>
                                        <p:attrNameLst>
                                          <p:attrName>style.visibility</p:attrName>
                                        </p:attrNameLst>
                                      </p:cBhvr>
                                      <p:to>
                                        <p:strVal val="visible"/>
                                      </p:to>
                                    </p:set>
                                    <p:anim calcmode="lin" valueType="num">
                                      <p:cBhvr>
                                        <p:cTn id="13" dur="1000" fill="hold"/>
                                        <p:tgtEl>
                                          <p:spTgt spid="502"/>
                                        </p:tgtEl>
                                        <p:attrNameLst>
                                          <p:attrName>ppt_x</p:attrName>
                                        </p:attrNameLst>
                                      </p:cBhvr>
                                      <p:tavLst>
                                        <p:tav tm="0">
                                          <p:val>
                                            <p:strVal val="#ppt_x"/>
                                          </p:val>
                                        </p:tav>
                                        <p:tav tm="100000">
                                          <p:val>
                                            <p:strVal val="#ppt_x"/>
                                          </p:val>
                                        </p:tav>
                                      </p:tavLst>
                                    </p:anim>
                                    <p:anim calcmode="lin" valueType="num">
                                      <p:cBhvr>
                                        <p:cTn id="14" dur="1000" fill="hold"/>
                                        <p:tgtEl>
                                          <p:spTgt spid="50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nodeType="afterEffect" presetClass="entr" presetSubtype="4" presetID="2" grpId="3" fill="hold">
                                  <p:stCondLst>
                                    <p:cond delay="0"/>
                                  </p:stCondLst>
                                  <p:iterate type="el" backwards="0">
                                    <p:tmAbs val="0"/>
                                  </p:iterate>
                                  <p:childTnLst>
                                    <p:set>
                                      <p:cBhvr>
                                        <p:cTn id="17" fill="hold"/>
                                        <p:tgtEl>
                                          <p:spTgt spid="504"/>
                                        </p:tgtEl>
                                        <p:attrNameLst>
                                          <p:attrName>style.visibility</p:attrName>
                                        </p:attrNameLst>
                                      </p:cBhvr>
                                      <p:to>
                                        <p:strVal val="visible"/>
                                      </p:to>
                                    </p:set>
                                    <p:anim calcmode="lin" valueType="num">
                                      <p:cBhvr>
                                        <p:cTn id="18" dur="1000" fill="hold"/>
                                        <p:tgtEl>
                                          <p:spTgt spid="504"/>
                                        </p:tgtEl>
                                        <p:attrNameLst>
                                          <p:attrName>ppt_x</p:attrName>
                                        </p:attrNameLst>
                                      </p:cBhvr>
                                      <p:tavLst>
                                        <p:tav tm="0">
                                          <p:val>
                                            <p:strVal val="#ppt_x"/>
                                          </p:val>
                                        </p:tav>
                                        <p:tav tm="100000">
                                          <p:val>
                                            <p:strVal val="#ppt_x"/>
                                          </p:val>
                                        </p:tav>
                                      </p:tavLst>
                                    </p:anim>
                                    <p:anim calcmode="lin" valueType="num">
                                      <p:cBhvr>
                                        <p:cTn id="19" dur="1000" fill="hold"/>
                                        <p:tgtEl>
                                          <p:spTgt spid="5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4" grpId="3"/>
      <p:bldP build="whole" bldLvl="1" animBg="1" rev="0" advAuto="0" spid="503" grpId="1"/>
      <p:bldP build="whole" bldLvl="1" animBg="1" rev="0" advAuto="0" spid="502" grpId="2"/>
    </p:bldLst>
  </p:timing>
</p:sld>
</file>

<file path=ppt/slides/slide1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Shape 50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Matrix multiplication is both similar to and different from multiplication of real numbers. </a:t>
            </a:r>
            <a:endParaRPr sz="2400"/>
          </a:p>
          <a:p>
            <a:pPr lvl="0" marL="0" indent="0">
              <a:spcBef>
                <a:spcPts val="0"/>
              </a:spcBef>
              <a:buSzTx/>
              <a:buNone/>
              <a:defRPr sz="1800"/>
            </a:pPr>
            <a:endParaRPr sz="2400"/>
          </a:p>
          <a:p>
            <a:pPr lvl="0" marL="0" indent="0">
              <a:spcBef>
                <a:spcPts val="0"/>
              </a:spcBef>
              <a:buSzTx/>
              <a:buNone/>
              <a:defRPr sz="1800"/>
            </a:pPr>
            <a:r>
              <a:rPr sz="2400"/>
              <a:t>One difference is that although the product of any two numbers can be formed, only matrices with compatible sizes can be multiplied.</a:t>
            </a:r>
            <a:endParaRPr sz="2400"/>
          </a:p>
          <a:p>
            <a:pPr lvl="0" marL="0" indent="0">
              <a:spcBef>
                <a:spcPts val="0"/>
              </a:spcBef>
              <a:buSzTx/>
              <a:buNone/>
              <a:defRPr sz="1800"/>
            </a:pPr>
            <a:endParaRPr sz="2400"/>
          </a:p>
          <a:p>
            <a:pPr lvl="0" marL="0" indent="0">
              <a:spcBef>
                <a:spcPts val="0"/>
              </a:spcBef>
              <a:buSzTx/>
              <a:buNone/>
              <a:defRPr sz="1800"/>
            </a:pPr>
            <a:r>
              <a:rPr sz="2400"/>
              <a:t>Also, multiplication of real numbers is commutative (for all real numbers </a:t>
            </a:r>
            <a:r>
              <a:rPr i="1" sz="2400"/>
              <a:t>a </a:t>
            </a:r>
            <a:r>
              <a:rPr sz="2400"/>
              <a:t>and</a:t>
            </a:r>
            <a:r>
              <a:rPr i="1" sz="2400"/>
              <a:t> b</a:t>
            </a:r>
            <a:r>
              <a:rPr sz="2400"/>
              <a:t>,</a:t>
            </a:r>
            <a:r>
              <a:rPr i="1" sz="2400"/>
              <a:t> ab </a:t>
            </a:r>
            <a:r>
              <a:rPr sz="2400"/>
              <a:t>=</a:t>
            </a:r>
            <a:r>
              <a:rPr i="1" sz="2400"/>
              <a:t> ba</a:t>
            </a:r>
            <a:r>
              <a:rPr sz="2400"/>
              <a:t>),</a:t>
            </a:r>
            <a:r>
              <a:rPr i="1" sz="2400"/>
              <a:t> </a:t>
            </a:r>
            <a:r>
              <a:rPr sz="2400"/>
              <a:t>whereas matrix multiplication is not. </a:t>
            </a:r>
          </a:p>
        </p:txBody>
      </p:sp>
      <p:sp>
        <p:nvSpPr>
          <p:cNvPr id="509" name="Shape 5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spTree>
  </p:cSld>
  <p:clrMapOvr>
    <a:masterClrMapping/>
  </p:clrMapOvr>
  <p:transition spd="med" advClick="1"/>
</p:sld>
</file>

<file path=ppt/slides/slide1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1" name="Shape 51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For instance,</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1200"/>
          </a:p>
          <a:p>
            <a:pPr lvl="0" marL="0" indent="0">
              <a:spcBef>
                <a:spcPts val="0"/>
              </a:spcBef>
              <a:buSzTx/>
              <a:buNone/>
              <a:defRPr sz="1800"/>
            </a:pPr>
            <a:r>
              <a:rPr sz="2400"/>
              <a:t>On the other hand, both real number and matrix multiplications are associative ((</a:t>
            </a:r>
            <a:r>
              <a:rPr i="1" sz="2400"/>
              <a:t>ab</a:t>
            </a:r>
            <a:r>
              <a:rPr sz="2400"/>
              <a:t>)</a:t>
            </a:r>
            <a:r>
              <a:rPr i="1" sz="2400"/>
              <a:t>c</a:t>
            </a:r>
            <a:r>
              <a:rPr sz="2400"/>
              <a:t> = </a:t>
            </a:r>
            <a:r>
              <a:rPr i="1" sz="2400"/>
              <a:t>a</a:t>
            </a:r>
            <a:r>
              <a:rPr sz="2400"/>
              <a:t>(</a:t>
            </a:r>
            <a:r>
              <a:rPr i="1" sz="2400"/>
              <a:t>bc</a:t>
            </a:r>
            <a:r>
              <a:rPr sz="2400"/>
              <a:t>), for all elements </a:t>
            </a:r>
            <a:r>
              <a:rPr i="1" sz="2400"/>
              <a:t>a</a:t>
            </a:r>
            <a:r>
              <a:rPr sz="2400"/>
              <a:t>, </a:t>
            </a:r>
            <a:r>
              <a:rPr i="1" sz="2400"/>
              <a:t>b</a:t>
            </a:r>
            <a:r>
              <a:rPr sz="2400"/>
              <a:t>, and </a:t>
            </a:r>
            <a:r>
              <a:rPr i="1" sz="2400"/>
              <a:t>c</a:t>
            </a:r>
            <a:r>
              <a:rPr sz="2400"/>
              <a:t> for which the products are defined).</a:t>
            </a:r>
            <a:endParaRPr sz="2400"/>
          </a:p>
          <a:p>
            <a:pPr lvl="0" marL="0" indent="0">
              <a:spcBef>
                <a:spcPts val="0"/>
              </a:spcBef>
              <a:buSzTx/>
              <a:buNone/>
              <a:defRPr sz="1800"/>
            </a:pPr>
            <a:endParaRPr sz="2400"/>
          </a:p>
          <a:p>
            <a:pPr lvl="0" marL="0" indent="0">
              <a:buSzTx/>
              <a:buNone/>
              <a:defRPr sz="1800"/>
            </a:pPr>
            <a:r>
              <a:rPr sz="2400"/>
              <a:t>As far as multiplicative identities are concerned, there are both similarities and differences between real numbers and matrices.</a:t>
            </a:r>
          </a:p>
        </p:txBody>
      </p:sp>
      <p:sp>
        <p:nvSpPr>
          <p:cNvPr id="512" name="Shape 51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pic>
        <p:nvPicPr>
          <p:cNvPr id="513" name="image.png"/>
          <p:cNvPicPr/>
          <p:nvPr/>
        </p:nvPicPr>
        <p:blipFill>
          <a:blip r:embed="rId2">
            <a:extLst/>
          </a:blip>
          <a:stretch>
            <a:fillRect/>
          </a:stretch>
        </p:blipFill>
        <p:spPr>
          <a:xfrm>
            <a:off x="990600" y="2022475"/>
            <a:ext cx="7278688" cy="914400"/>
          </a:xfrm>
          <a:prstGeom prst="rect">
            <a:avLst/>
          </a:prstGeom>
          <a:ln w="12700">
            <a:miter lim="400000"/>
          </a:ln>
        </p:spPr>
      </p:pic>
    </p:spTree>
  </p:cSld>
  <p:clrMapOvr>
    <a:masterClrMapping/>
  </p:clrMapOvr>
  <p:transition spd="med" advClick="1"/>
</p:sld>
</file>

<file path=ppt/slides/slide1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5" name="Shape 51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You know that the number 1 acts as a multiplicative</a:t>
            </a:r>
            <a:endParaRPr sz="2400"/>
          </a:p>
          <a:p>
            <a:pPr lvl="0" marL="0" indent="0">
              <a:spcBef>
                <a:spcPts val="0"/>
              </a:spcBef>
              <a:buSzTx/>
              <a:buNone/>
              <a:defRPr sz="1800"/>
            </a:pPr>
            <a:r>
              <a:rPr sz="2400"/>
              <a:t>identity for products of real numbers. </a:t>
            </a:r>
            <a:endParaRPr sz="2400"/>
          </a:p>
          <a:p>
            <a:pPr lvl="0" marL="0" indent="0">
              <a:spcBef>
                <a:spcPts val="0"/>
              </a:spcBef>
              <a:buSzTx/>
              <a:buNone/>
              <a:defRPr sz="1800"/>
            </a:pPr>
            <a:endParaRPr sz="2400"/>
          </a:p>
          <a:p>
            <a:pPr lvl="0" marL="0" indent="0">
              <a:spcBef>
                <a:spcPts val="0"/>
              </a:spcBef>
              <a:buSzTx/>
              <a:buNone/>
              <a:defRPr sz="1800"/>
            </a:pPr>
            <a:r>
              <a:rPr sz="2400"/>
              <a:t>It turns out that there are certain matrices, called </a:t>
            </a:r>
            <a:r>
              <a:rPr i="1" sz="2400"/>
              <a:t>identity matrices</a:t>
            </a:r>
            <a:r>
              <a:rPr sz="2400"/>
              <a:t>, that act as multiplicative identities for certain matrix products. </a:t>
            </a:r>
          </a:p>
        </p:txBody>
      </p:sp>
      <p:sp>
        <p:nvSpPr>
          <p:cNvPr id="516" name="Shape 51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spTree>
  </p:cSld>
  <p:clrMapOvr>
    <a:masterClrMapping/>
  </p:clrMapOvr>
  <p:transition spd="med" advClick="1"/>
</p:sld>
</file>

<file path=ppt/slides/slide1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For instance, mentally perform the following matrix multiplications to check that for any real numbers </a:t>
            </a:r>
            <a:r>
              <a:rPr i="1" sz="2400"/>
              <a:t>a</a:t>
            </a:r>
            <a:r>
              <a:rPr sz="2400"/>
              <a:t>, </a:t>
            </a:r>
            <a:r>
              <a:rPr i="1" sz="2400"/>
              <a:t>b</a:t>
            </a:r>
            <a:r>
              <a:rPr sz="2400"/>
              <a:t>, </a:t>
            </a:r>
            <a:r>
              <a:rPr i="1" sz="2400"/>
              <a:t>c</a:t>
            </a:r>
            <a:r>
              <a:rPr sz="2400"/>
              <a:t>, </a:t>
            </a:r>
            <a:r>
              <a:rPr i="1" sz="2400"/>
              <a:t>d</a:t>
            </a:r>
            <a:r>
              <a:rPr sz="2400"/>
              <a:t>, </a:t>
            </a:r>
            <a:r>
              <a:rPr i="1" sz="2400"/>
              <a:t>e</a:t>
            </a:r>
            <a:r>
              <a:rPr sz="2400"/>
              <a:t>, </a:t>
            </a:r>
            <a:r>
              <a:rPr i="1" sz="2400"/>
              <a:t>f</a:t>
            </a:r>
            <a:r>
              <a:rPr sz="2400"/>
              <a:t>, </a:t>
            </a:r>
            <a:r>
              <a:rPr i="1" sz="2400"/>
              <a:t>g</a:t>
            </a:r>
            <a:r>
              <a:rPr sz="2400"/>
              <a:t>, </a:t>
            </a:r>
            <a:r>
              <a:rPr i="1" sz="2400"/>
              <a:t>h</a:t>
            </a:r>
            <a:r>
              <a:rPr sz="2400"/>
              <a:t> and </a:t>
            </a:r>
            <a:r>
              <a:rPr i="1" sz="2400"/>
              <a:t>i</a:t>
            </a:r>
            <a:r>
              <a:rPr sz="2400"/>
              <a:t>,</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and</a:t>
            </a:r>
          </a:p>
        </p:txBody>
      </p:sp>
      <p:sp>
        <p:nvSpPr>
          <p:cNvPr id="519" name="Shape 51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pic>
        <p:nvPicPr>
          <p:cNvPr id="520" name="image.png"/>
          <p:cNvPicPr/>
          <p:nvPr/>
        </p:nvPicPr>
        <p:blipFill>
          <a:blip r:embed="rId2">
            <a:extLst/>
          </a:blip>
          <a:stretch>
            <a:fillRect/>
          </a:stretch>
        </p:blipFill>
        <p:spPr>
          <a:xfrm>
            <a:off x="2438400" y="2590800"/>
            <a:ext cx="4267200" cy="952500"/>
          </a:xfrm>
          <a:prstGeom prst="rect">
            <a:avLst/>
          </a:prstGeom>
          <a:ln w="12700">
            <a:miter lim="400000"/>
          </a:ln>
        </p:spPr>
      </p:pic>
      <p:pic>
        <p:nvPicPr>
          <p:cNvPr id="521" name="image.png"/>
          <p:cNvPicPr/>
          <p:nvPr/>
        </p:nvPicPr>
        <p:blipFill>
          <a:blip r:embed="rId3">
            <a:extLst/>
          </a:blip>
          <a:stretch>
            <a:fillRect/>
          </a:stretch>
        </p:blipFill>
        <p:spPr>
          <a:xfrm>
            <a:off x="2190750" y="4191000"/>
            <a:ext cx="4819650" cy="1295400"/>
          </a:xfrm>
          <a:prstGeom prst="rect">
            <a:avLst/>
          </a:prstGeom>
          <a:ln w="12700">
            <a:miter lim="400000"/>
          </a:ln>
        </p:spPr>
      </p:pic>
    </p:spTree>
  </p:cSld>
  <p:clrMapOvr>
    <a:masterClrMapping/>
  </p:clrMapOvr>
  <p:transition spd="med" advClick="1"/>
</p:sld>
</file>

<file path=ppt/slides/slide1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3" name="Shape 52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These computations show that         acts as an identity on </a:t>
            </a:r>
            <a:endParaRPr sz="2400"/>
          </a:p>
          <a:p>
            <a:pPr lvl="0" marL="0" indent="0">
              <a:buSzTx/>
              <a:buNone/>
              <a:defRPr sz="1800"/>
            </a:pPr>
            <a:r>
              <a:rPr sz="2400"/>
              <a:t>the left side for multiplication with 2 </a:t>
            </a:r>
            <a:r>
              <a:rPr sz="2400">
                <a:latin typeface="Symbol"/>
                <a:ea typeface="Symbol"/>
                <a:cs typeface="Symbol"/>
                <a:sym typeface="Symbol"/>
              </a:rPr>
              <a:t>×</a:t>
            </a:r>
            <a:r>
              <a:rPr sz="2400"/>
              <a:t> 3 matrices and that</a:t>
            </a:r>
            <a:endParaRPr sz="2400"/>
          </a:p>
          <a:p>
            <a:pPr lvl="0" marL="0" indent="0">
              <a:buSzTx/>
              <a:buNone/>
              <a:defRPr sz="1800"/>
            </a:pPr>
            <a:endParaRPr sz="400"/>
          </a:p>
          <a:p>
            <a:pPr lvl="0" marL="0" indent="0">
              <a:spcBef>
                <a:spcPts val="1200"/>
              </a:spcBef>
              <a:buSzTx/>
              <a:buNone/>
              <a:defRPr sz="1800"/>
            </a:pPr>
            <a:r>
              <a:rPr sz="2400"/>
              <a:t>           acts as an identity on the right side for multiplication</a:t>
            </a:r>
            <a:endParaRPr sz="400"/>
          </a:p>
          <a:p>
            <a:pPr lvl="0" marL="0" indent="0">
              <a:spcBef>
                <a:spcPts val="1200"/>
              </a:spcBef>
              <a:buSzTx/>
              <a:buNone/>
              <a:defRPr sz="1800"/>
            </a:pPr>
            <a:r>
              <a:rPr sz="2400"/>
              <a:t>with 3 </a:t>
            </a:r>
            <a:r>
              <a:rPr sz="2400">
                <a:latin typeface="Symbol"/>
                <a:ea typeface="Symbol"/>
                <a:cs typeface="Symbol"/>
                <a:sym typeface="Symbol"/>
              </a:rPr>
              <a:t>×</a:t>
            </a:r>
            <a:r>
              <a:rPr sz="2400"/>
              <a:t> 3 matrices.</a:t>
            </a:r>
          </a:p>
        </p:txBody>
      </p:sp>
      <p:sp>
        <p:nvSpPr>
          <p:cNvPr id="524" name="Shape 52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pic>
        <p:nvPicPr>
          <p:cNvPr id="525" name="image.png"/>
          <p:cNvPicPr/>
          <p:nvPr/>
        </p:nvPicPr>
        <p:blipFill>
          <a:blip r:embed="rId2">
            <a:extLst/>
          </a:blip>
          <a:stretch>
            <a:fillRect/>
          </a:stretch>
        </p:blipFill>
        <p:spPr>
          <a:xfrm>
            <a:off x="4724400" y="1371600"/>
            <a:ext cx="650875" cy="600075"/>
          </a:xfrm>
          <a:prstGeom prst="rect">
            <a:avLst/>
          </a:prstGeom>
          <a:ln w="12700">
            <a:miter lim="400000"/>
          </a:ln>
        </p:spPr>
      </p:pic>
      <p:pic>
        <p:nvPicPr>
          <p:cNvPr id="526" name="image.png"/>
          <p:cNvPicPr/>
          <p:nvPr/>
        </p:nvPicPr>
        <p:blipFill>
          <a:blip r:embed="rId3">
            <a:extLst/>
          </a:blip>
          <a:stretch>
            <a:fillRect/>
          </a:stretch>
        </p:blipFill>
        <p:spPr>
          <a:xfrm>
            <a:off x="533400" y="2362200"/>
            <a:ext cx="882650" cy="676275"/>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1(b) – </a:t>
            </a:r>
            <a:r>
              <a:rPr i="1" sz="4000">
                <a:solidFill>
                  <a:srgbClr val="FFFFFF"/>
                </a:solidFill>
              </a:rPr>
              <a:t>Solution</a:t>
            </a:r>
          </a:p>
        </p:txBody>
      </p:sp>
      <p:sp>
        <p:nvSpPr>
          <p:cNvPr id="64" name="Shape 6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96111">
              <a:spcBef>
                <a:spcPts val="900"/>
              </a:spcBef>
              <a:buSzTx/>
              <a:buNone/>
              <a:defRPr sz="1800"/>
            </a:pPr>
            <a:r>
              <a:rPr i="1" sz="2352"/>
              <a:t>e</a:t>
            </a:r>
            <a:r>
              <a:rPr baseline="-25387" sz="2352"/>
              <a:t>1</a:t>
            </a:r>
            <a:r>
              <a:rPr sz="2352"/>
              <a:t>, </a:t>
            </a:r>
            <a:r>
              <a:rPr i="1" sz="2352"/>
              <a:t>e</a:t>
            </a:r>
            <a:r>
              <a:rPr baseline="-25387" sz="2352"/>
              <a:t>2</a:t>
            </a:r>
            <a:r>
              <a:rPr sz="2352"/>
              <a:t>, and </a:t>
            </a:r>
            <a:r>
              <a:rPr i="1" sz="2352"/>
              <a:t>e</a:t>
            </a:r>
            <a:r>
              <a:rPr baseline="-25387" sz="2352"/>
              <a:t>3</a:t>
            </a:r>
            <a:r>
              <a:rPr sz="2352"/>
              <a:t> are incident on </a:t>
            </a:r>
            <a:r>
              <a:rPr i="1" sz="2352"/>
              <a:t>v</a:t>
            </a:r>
            <a:r>
              <a:rPr baseline="-25387" sz="2352"/>
              <a:t>1</a:t>
            </a:r>
            <a:r>
              <a:rPr sz="2352"/>
              <a:t>. </a:t>
            </a:r>
            <a:endParaRPr sz="2352"/>
          </a:p>
          <a:p>
            <a:pPr lvl="0" marL="0" indent="0" defTabSz="896111">
              <a:spcBef>
                <a:spcPts val="900"/>
              </a:spcBef>
              <a:buSzTx/>
              <a:buNone/>
              <a:defRPr sz="1800"/>
            </a:pPr>
            <a:endParaRPr i="1" sz="980"/>
          </a:p>
          <a:p>
            <a:pPr lvl="0" marL="0" indent="0" defTabSz="896111">
              <a:spcBef>
                <a:spcPts val="900"/>
              </a:spcBef>
              <a:buSzTx/>
              <a:buNone/>
              <a:defRPr sz="1800"/>
            </a:pPr>
            <a:r>
              <a:rPr i="1" sz="2352"/>
              <a:t>v</a:t>
            </a:r>
            <a:r>
              <a:rPr baseline="-25387" sz="2352"/>
              <a:t>2</a:t>
            </a:r>
            <a:r>
              <a:rPr sz="2352"/>
              <a:t> and </a:t>
            </a:r>
            <a:r>
              <a:rPr i="1" sz="2352"/>
              <a:t>v</a:t>
            </a:r>
            <a:r>
              <a:rPr baseline="-25387" sz="2352"/>
              <a:t>3</a:t>
            </a:r>
            <a:r>
              <a:rPr sz="2352"/>
              <a:t> are adjacent to </a:t>
            </a:r>
            <a:r>
              <a:rPr i="1" sz="2352"/>
              <a:t>v</a:t>
            </a:r>
            <a:r>
              <a:rPr baseline="-25387" sz="2352"/>
              <a:t>1</a:t>
            </a:r>
            <a:r>
              <a:rPr sz="2352"/>
              <a:t>.</a:t>
            </a:r>
            <a:endParaRPr sz="2352"/>
          </a:p>
          <a:p>
            <a:pPr lvl="0" marL="0" indent="0" defTabSz="896111">
              <a:spcBef>
                <a:spcPts val="900"/>
              </a:spcBef>
              <a:buSzTx/>
              <a:buNone/>
              <a:defRPr sz="1800"/>
            </a:pPr>
            <a:endParaRPr sz="980"/>
          </a:p>
          <a:p>
            <a:pPr lvl="0" marL="0" indent="0" defTabSz="896111">
              <a:spcBef>
                <a:spcPts val="900"/>
              </a:spcBef>
              <a:buSzTx/>
              <a:buNone/>
              <a:defRPr sz="1800"/>
            </a:pPr>
            <a:r>
              <a:rPr i="1" sz="2352"/>
              <a:t>e</a:t>
            </a:r>
            <a:r>
              <a:rPr baseline="-25387" sz="2352"/>
              <a:t>2</a:t>
            </a:r>
            <a:r>
              <a:rPr sz="2352"/>
              <a:t>, </a:t>
            </a:r>
            <a:r>
              <a:rPr i="1" sz="2352"/>
              <a:t>e</a:t>
            </a:r>
            <a:r>
              <a:rPr baseline="-25387" sz="2352"/>
              <a:t>3</a:t>
            </a:r>
            <a:r>
              <a:rPr sz="2352"/>
              <a:t>, and </a:t>
            </a:r>
            <a:r>
              <a:rPr i="1" sz="2352"/>
              <a:t>e</a:t>
            </a:r>
            <a:r>
              <a:rPr baseline="-25387" sz="2352"/>
              <a:t>4</a:t>
            </a:r>
            <a:r>
              <a:rPr sz="2352"/>
              <a:t> are adjacent to </a:t>
            </a:r>
            <a:r>
              <a:rPr i="1" sz="2352"/>
              <a:t>e</a:t>
            </a:r>
            <a:r>
              <a:rPr baseline="-25387" sz="2352"/>
              <a:t>1</a:t>
            </a:r>
            <a:r>
              <a:rPr sz="2352"/>
              <a:t>.</a:t>
            </a:r>
            <a:endParaRPr sz="2352"/>
          </a:p>
          <a:p>
            <a:pPr lvl="0" marL="0" indent="0" defTabSz="896111">
              <a:spcBef>
                <a:spcPts val="900"/>
              </a:spcBef>
              <a:buSzTx/>
              <a:buNone/>
              <a:defRPr sz="1800"/>
            </a:pPr>
            <a:endParaRPr sz="980"/>
          </a:p>
          <a:p>
            <a:pPr lvl="0" marL="0" indent="0" defTabSz="896111">
              <a:spcBef>
                <a:spcPts val="900"/>
              </a:spcBef>
              <a:buSzTx/>
              <a:buNone/>
              <a:defRPr sz="1800"/>
            </a:pPr>
            <a:r>
              <a:rPr i="1" sz="2352"/>
              <a:t>e</a:t>
            </a:r>
            <a:r>
              <a:rPr baseline="-25387" sz="2352"/>
              <a:t>6</a:t>
            </a:r>
            <a:r>
              <a:rPr sz="2352"/>
              <a:t> and </a:t>
            </a:r>
            <a:r>
              <a:rPr i="1" sz="2352"/>
              <a:t>e</a:t>
            </a:r>
            <a:r>
              <a:rPr baseline="-25387" sz="2352"/>
              <a:t>7</a:t>
            </a:r>
            <a:r>
              <a:rPr sz="2352"/>
              <a:t> are loops.</a:t>
            </a:r>
            <a:endParaRPr sz="2352"/>
          </a:p>
          <a:p>
            <a:pPr lvl="0" marL="0" indent="0" defTabSz="896111">
              <a:spcBef>
                <a:spcPts val="900"/>
              </a:spcBef>
              <a:buSzTx/>
              <a:buNone/>
              <a:defRPr sz="1800"/>
            </a:pPr>
            <a:endParaRPr sz="980"/>
          </a:p>
          <a:p>
            <a:pPr lvl="0" marL="0" indent="0" defTabSz="896111">
              <a:spcBef>
                <a:spcPts val="900"/>
              </a:spcBef>
              <a:buSzTx/>
              <a:buNone/>
              <a:defRPr sz="1800"/>
            </a:pPr>
            <a:r>
              <a:rPr i="1" sz="2352"/>
              <a:t>e</a:t>
            </a:r>
            <a:r>
              <a:rPr baseline="-25387" sz="2352"/>
              <a:t>2</a:t>
            </a:r>
            <a:r>
              <a:rPr sz="2352"/>
              <a:t> and </a:t>
            </a:r>
            <a:r>
              <a:rPr i="1" sz="2352"/>
              <a:t>e</a:t>
            </a:r>
            <a:r>
              <a:rPr baseline="-25387" sz="2352"/>
              <a:t>3</a:t>
            </a:r>
            <a:r>
              <a:rPr sz="2352"/>
              <a:t> are parallel.</a:t>
            </a:r>
            <a:endParaRPr sz="2352"/>
          </a:p>
          <a:p>
            <a:pPr lvl="0" marL="0" indent="0" defTabSz="896111">
              <a:spcBef>
                <a:spcPts val="900"/>
              </a:spcBef>
              <a:buSzTx/>
              <a:buNone/>
              <a:defRPr sz="1800"/>
            </a:pPr>
            <a:endParaRPr sz="980"/>
          </a:p>
          <a:p>
            <a:pPr lvl="0" marL="0" indent="0" defTabSz="896111">
              <a:spcBef>
                <a:spcPts val="900"/>
              </a:spcBef>
              <a:buSzTx/>
              <a:buNone/>
              <a:defRPr sz="1800"/>
            </a:pPr>
            <a:r>
              <a:rPr i="1" sz="2352"/>
              <a:t>v</a:t>
            </a:r>
            <a:r>
              <a:rPr baseline="-25387" sz="2352"/>
              <a:t>5</a:t>
            </a:r>
            <a:r>
              <a:rPr sz="2352"/>
              <a:t> and </a:t>
            </a:r>
            <a:r>
              <a:rPr i="1" sz="2352"/>
              <a:t>v</a:t>
            </a:r>
            <a:r>
              <a:rPr baseline="-25387" sz="2352"/>
              <a:t>6</a:t>
            </a:r>
            <a:r>
              <a:rPr sz="2352"/>
              <a:t> are adjacent to themselves.</a:t>
            </a:r>
            <a:endParaRPr sz="2352"/>
          </a:p>
          <a:p>
            <a:pPr lvl="0" marL="0" indent="0" defTabSz="896111">
              <a:spcBef>
                <a:spcPts val="900"/>
              </a:spcBef>
              <a:buSzTx/>
              <a:buNone/>
              <a:defRPr sz="1800"/>
            </a:pPr>
            <a:endParaRPr sz="980"/>
          </a:p>
          <a:p>
            <a:pPr lvl="0" marL="0" indent="0" defTabSz="896111">
              <a:spcBef>
                <a:spcPts val="900"/>
              </a:spcBef>
              <a:buSzTx/>
              <a:buNone/>
              <a:defRPr sz="1800"/>
            </a:pPr>
            <a:r>
              <a:rPr i="1" sz="2352"/>
              <a:t>v</a:t>
            </a:r>
            <a:r>
              <a:rPr baseline="-25387" sz="2352"/>
              <a:t>4</a:t>
            </a:r>
            <a:r>
              <a:rPr sz="2352"/>
              <a:t> is an isolated vertex.</a:t>
            </a:r>
          </a:p>
        </p:txBody>
      </p:sp>
      <p:sp>
        <p:nvSpPr>
          <p:cNvPr id="65" name="Shape 65"/>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64">
                                            <p:txEl>
                                              <p:pRg st="2" end="2"/>
                                            </p:txEl>
                                          </p:spTgt>
                                        </p:tgtEl>
                                        <p:attrNameLst>
                                          <p:attrName>style.visibility</p:attrName>
                                        </p:attrNameLst>
                                      </p:cBhvr>
                                      <p:to>
                                        <p:strVal val="visible"/>
                                      </p:to>
                                    </p:set>
                                    <p:anim calcmode="lin" valueType="num">
                                      <p:cBhvr>
                                        <p:cTn id="7" dur="10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64">
                                            <p:txEl>
                                              <p:pRg st="3" end="3"/>
                                            </p:txEl>
                                          </p:spTgt>
                                        </p:tgtEl>
                                        <p:attrNameLst>
                                          <p:attrName>style.visibility</p:attrName>
                                        </p:attrNameLst>
                                      </p:cBhvr>
                                      <p:to>
                                        <p:strVal val="visible"/>
                                      </p:to>
                                    </p:set>
                                    <p:anim calcmode="lin" valueType="num">
                                      <p:cBhvr>
                                        <p:cTn id="12" dur="100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64">
                                            <p:txEl>
                                              <p:pRg st="4" end="4"/>
                                            </p:txEl>
                                          </p:spTgt>
                                        </p:tgtEl>
                                        <p:attrNameLst>
                                          <p:attrName>style.visibility</p:attrName>
                                        </p:attrNameLst>
                                      </p:cBhvr>
                                      <p:to>
                                        <p:strVal val="visible"/>
                                      </p:to>
                                    </p:set>
                                    <p:anim calcmode="lin" valueType="num">
                                      <p:cBhvr>
                                        <p:cTn id="18" dur="10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4">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64">
                                            <p:txEl>
                                              <p:pRg st="5" end="5"/>
                                            </p:txEl>
                                          </p:spTgt>
                                        </p:tgtEl>
                                        <p:attrNameLst>
                                          <p:attrName>style.visibility</p:attrName>
                                        </p:attrNameLst>
                                      </p:cBhvr>
                                      <p:to>
                                        <p:strVal val="visible"/>
                                      </p:to>
                                    </p:set>
                                    <p:anim calcmode="lin" valueType="num">
                                      <p:cBhvr>
                                        <p:cTn id="23" dur="100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64">
                                            <p:txEl>
                                              <p:pRg st="6" end="6"/>
                                            </p:txEl>
                                          </p:spTgt>
                                        </p:tgtEl>
                                        <p:attrNameLst>
                                          <p:attrName>style.visibility</p:attrName>
                                        </p:attrNameLst>
                                      </p:cBhvr>
                                      <p:to>
                                        <p:strVal val="visible"/>
                                      </p:to>
                                    </p:set>
                                    <p:anim calcmode="lin" valueType="num">
                                      <p:cBhvr>
                                        <p:cTn id="29" dur="10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4">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nodeType="afterEffect" presetClass="entr" presetSubtype="4" presetID="2" grpId="1" fill="hold">
                                  <p:stCondLst>
                                    <p:cond delay="0"/>
                                  </p:stCondLst>
                                  <p:iterate type="el" backwards="0">
                                    <p:tmAbs val="0"/>
                                  </p:iterate>
                                  <p:childTnLst>
                                    <p:set>
                                      <p:cBhvr>
                                        <p:cTn id="33" fill="hold"/>
                                        <p:tgtEl>
                                          <p:spTgt spid="64">
                                            <p:txEl>
                                              <p:pRg st="7" end="7"/>
                                            </p:txEl>
                                          </p:spTgt>
                                        </p:tgtEl>
                                        <p:attrNameLst>
                                          <p:attrName>style.visibility</p:attrName>
                                        </p:attrNameLst>
                                      </p:cBhvr>
                                      <p:to>
                                        <p:strVal val="visible"/>
                                      </p:to>
                                    </p:set>
                                    <p:anim calcmode="lin" valueType="num">
                                      <p:cBhvr>
                                        <p:cTn id="34" dur="100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6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4" presetID="2" grpId="1" fill="hold">
                                  <p:stCondLst>
                                    <p:cond delay="0"/>
                                  </p:stCondLst>
                                  <p:iterate type="el" backwards="0">
                                    <p:tmAbs val="0"/>
                                  </p:iterate>
                                  <p:childTnLst>
                                    <p:set>
                                      <p:cBhvr>
                                        <p:cTn id="39" fill="hold"/>
                                        <p:tgtEl>
                                          <p:spTgt spid="64">
                                            <p:txEl>
                                              <p:pRg st="8" end="8"/>
                                            </p:txEl>
                                          </p:spTgt>
                                        </p:tgtEl>
                                        <p:attrNameLst>
                                          <p:attrName>style.visibility</p:attrName>
                                        </p:attrNameLst>
                                      </p:cBhvr>
                                      <p:to>
                                        <p:strVal val="visible"/>
                                      </p:to>
                                    </p:set>
                                    <p:anim calcmode="lin" valueType="num">
                                      <p:cBhvr>
                                        <p:cTn id="40" dur="10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64">
                                            <p:txEl>
                                              <p:pRg st="8" end="8"/>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nodeType="afterEffect" presetClass="entr" presetSubtype="4" presetID="2" grpId="1" fill="hold">
                                  <p:stCondLst>
                                    <p:cond delay="0"/>
                                  </p:stCondLst>
                                  <p:iterate type="el" backwards="0">
                                    <p:tmAbs val="0"/>
                                  </p:iterate>
                                  <p:childTnLst>
                                    <p:set>
                                      <p:cBhvr>
                                        <p:cTn id="44" fill="hold"/>
                                        <p:tgtEl>
                                          <p:spTgt spid="64">
                                            <p:txEl>
                                              <p:pRg st="9" end="9"/>
                                            </p:txEl>
                                          </p:spTgt>
                                        </p:tgtEl>
                                        <p:attrNameLst>
                                          <p:attrName>style.visibility</p:attrName>
                                        </p:attrNameLst>
                                      </p:cBhvr>
                                      <p:to>
                                        <p:strVal val="visible"/>
                                      </p:to>
                                    </p:set>
                                    <p:anim calcmode="lin" valueType="num">
                                      <p:cBhvr>
                                        <p:cTn id="45" dur="1000" fill="hold"/>
                                        <p:tgtEl>
                                          <p:spTgt spid="64">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6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4" presetID="2" grpId="1" fill="hold">
                                  <p:stCondLst>
                                    <p:cond delay="0"/>
                                  </p:stCondLst>
                                  <p:iterate type="el" backwards="0">
                                    <p:tmAbs val="0"/>
                                  </p:iterate>
                                  <p:childTnLst>
                                    <p:set>
                                      <p:cBhvr>
                                        <p:cTn id="50" fill="hold"/>
                                        <p:tgtEl>
                                          <p:spTgt spid="64">
                                            <p:txEl>
                                              <p:pRg st="10" end="10"/>
                                            </p:txEl>
                                          </p:spTgt>
                                        </p:tgtEl>
                                        <p:attrNameLst>
                                          <p:attrName>style.visibility</p:attrName>
                                        </p:attrNameLst>
                                      </p:cBhvr>
                                      <p:to>
                                        <p:strVal val="visible"/>
                                      </p:to>
                                    </p:set>
                                    <p:anim calcmode="lin" valueType="num">
                                      <p:cBhvr>
                                        <p:cTn id="51" dur="10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64">
                                            <p:txEl>
                                              <p:pRg st="10" end="1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nodeType="afterEffect" presetClass="entr" presetSubtype="4" presetID="2" grpId="1" fill="hold">
                                  <p:stCondLst>
                                    <p:cond delay="0"/>
                                  </p:stCondLst>
                                  <p:iterate type="el" backwards="0">
                                    <p:tmAbs val="0"/>
                                  </p:iterate>
                                  <p:childTnLst>
                                    <p:set>
                                      <p:cBhvr>
                                        <p:cTn id="55" fill="hold"/>
                                        <p:tgtEl>
                                          <p:spTgt spid="64">
                                            <p:txEl>
                                              <p:pRg st="11" end="11"/>
                                            </p:txEl>
                                          </p:spTgt>
                                        </p:tgtEl>
                                        <p:attrNameLst>
                                          <p:attrName>style.visibility</p:attrName>
                                        </p:attrNameLst>
                                      </p:cBhvr>
                                      <p:to>
                                        <p:strVal val="visible"/>
                                      </p:to>
                                    </p:set>
                                    <p:anim calcmode="lin" valueType="num">
                                      <p:cBhvr>
                                        <p:cTn id="56" dur="1000" fill="hold"/>
                                        <p:tgtEl>
                                          <p:spTgt spid="64">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6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4" presetID="2" grpId="1" fill="hold">
                                  <p:stCondLst>
                                    <p:cond delay="0"/>
                                  </p:stCondLst>
                                  <p:iterate type="el" backwards="0">
                                    <p:tmAbs val="0"/>
                                  </p:iterate>
                                  <p:childTnLst>
                                    <p:set>
                                      <p:cBhvr>
                                        <p:cTn id="61" fill="hold"/>
                                        <p:tgtEl>
                                          <p:spTgt spid="64">
                                            <p:txEl>
                                              <p:pRg st="12" end="12"/>
                                            </p:txEl>
                                          </p:spTgt>
                                        </p:tgtEl>
                                        <p:attrNameLst>
                                          <p:attrName>style.visibility</p:attrName>
                                        </p:attrNameLst>
                                      </p:cBhvr>
                                      <p:to>
                                        <p:strVal val="visible"/>
                                      </p:to>
                                    </p:set>
                                    <p:anim calcmode="lin" valueType="num">
                                      <p:cBhvr>
                                        <p:cTn id="62" dur="1000" fill="hold"/>
                                        <p:tgtEl>
                                          <p:spTgt spid="64">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6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4" grpId="1"/>
    </p:bldLst>
  </p:timing>
</p:sld>
</file>

<file path=ppt/slides/slide1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8" name="Shape 52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Note that         cannot act as an identity on the right side for</a:t>
            </a:r>
            <a:endParaRPr sz="2400"/>
          </a:p>
          <a:p>
            <a:pPr lvl="0" marL="0" indent="0">
              <a:buSzTx/>
              <a:buNone/>
              <a:defRPr sz="1800"/>
            </a:pPr>
            <a:r>
              <a:rPr sz="2400"/>
              <a:t>multiplication with 2 </a:t>
            </a:r>
            <a:r>
              <a:rPr sz="2400">
                <a:latin typeface="Symbol"/>
                <a:ea typeface="Symbol"/>
                <a:cs typeface="Symbol"/>
                <a:sym typeface="Symbol"/>
              </a:rPr>
              <a:t>×</a:t>
            </a:r>
            <a:r>
              <a:rPr sz="2400"/>
              <a:t> 3 matrices because the sizes are not compatible.</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1200"/>
          </a:p>
          <a:p>
            <a:pPr lvl="0" marL="0" indent="0">
              <a:buSzTx/>
              <a:buNone/>
              <a:defRPr sz="1800"/>
            </a:pPr>
            <a:r>
              <a:rPr sz="2400"/>
              <a:t>The German mathematician Leopold Kronecker introduced the symbol </a:t>
            </a:r>
            <a:r>
              <a:rPr sz="2400">
                <a:latin typeface="Symbol"/>
                <a:ea typeface="Symbol"/>
                <a:cs typeface="Symbol"/>
                <a:sym typeface="Symbol"/>
              </a:rPr>
              <a:t>δ</a:t>
            </a:r>
            <a:r>
              <a:rPr baseline="-25000" i="1" sz="2400"/>
              <a:t>i j</a:t>
            </a:r>
            <a:r>
              <a:rPr i="1" sz="2400"/>
              <a:t> </a:t>
            </a:r>
            <a:r>
              <a:rPr sz="2400"/>
              <a:t>to make matrix computations more convenient. In his honor, this symbol is called the </a:t>
            </a:r>
            <a:r>
              <a:rPr i="1" sz="2400"/>
              <a:t>Kronecker delta</a:t>
            </a:r>
            <a:r>
              <a:rPr sz="2400"/>
              <a:t>.</a:t>
            </a:r>
            <a:r>
              <a:rPr i="1" sz="2400"/>
              <a:t> </a:t>
            </a:r>
          </a:p>
        </p:txBody>
      </p:sp>
      <p:sp>
        <p:nvSpPr>
          <p:cNvPr id="529" name="Shape 52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pic>
        <p:nvPicPr>
          <p:cNvPr id="530" name="image.png"/>
          <p:cNvPicPr/>
          <p:nvPr/>
        </p:nvPicPr>
        <p:blipFill>
          <a:blip r:embed="rId2">
            <a:extLst/>
          </a:blip>
          <a:stretch>
            <a:fillRect/>
          </a:stretch>
        </p:blipFill>
        <p:spPr>
          <a:xfrm>
            <a:off x="1809750" y="1439862"/>
            <a:ext cx="650875" cy="600076"/>
          </a:xfrm>
          <a:prstGeom prst="rect">
            <a:avLst/>
          </a:prstGeom>
          <a:ln w="12700">
            <a:miter lim="400000"/>
          </a:ln>
        </p:spPr>
      </p:pic>
      <p:pic>
        <p:nvPicPr>
          <p:cNvPr id="531" name="image.png"/>
          <p:cNvPicPr/>
          <p:nvPr/>
        </p:nvPicPr>
        <p:blipFill>
          <a:blip r:embed="rId3">
            <a:extLst/>
          </a:blip>
          <a:stretch>
            <a:fillRect/>
          </a:stretch>
        </p:blipFill>
        <p:spPr>
          <a:xfrm>
            <a:off x="536575" y="2770187"/>
            <a:ext cx="8074025" cy="2262188"/>
          </a:xfrm>
          <a:prstGeom prst="rect">
            <a:avLst/>
          </a:prstGeom>
          <a:ln w="12700">
            <a:miter lim="400000"/>
          </a:ln>
        </p:spPr>
      </p:pic>
    </p:spTree>
  </p:cSld>
  <p:clrMapOvr>
    <a:masterClrMapping/>
  </p:clrMapOvr>
  <p:transition spd="med" advClick="1"/>
</p:sld>
</file>

<file path=ppt/slides/slide1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3" name="Shape 53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Prove that if </a:t>
            </a:r>
            <a:r>
              <a:rPr sz="2400">
                <a:latin typeface="Arial Bold"/>
                <a:ea typeface="Arial Bold"/>
                <a:cs typeface="Arial Bold"/>
                <a:sym typeface="Arial Bold"/>
              </a:rPr>
              <a:t>A</a:t>
            </a:r>
            <a:r>
              <a:rPr sz="2400"/>
              <a:t> is any </a:t>
            </a:r>
            <a:r>
              <a:rPr i="1" sz="2400"/>
              <a:t>m</a:t>
            </a:r>
            <a:r>
              <a:rPr sz="2400"/>
              <a:t> </a:t>
            </a:r>
            <a:r>
              <a:rPr sz="2400">
                <a:latin typeface="Symbol"/>
                <a:ea typeface="Symbol"/>
                <a:cs typeface="Symbol"/>
                <a:sym typeface="Symbol"/>
              </a:rPr>
              <a:t>×</a:t>
            </a:r>
            <a:r>
              <a:rPr sz="2400"/>
              <a:t> </a:t>
            </a:r>
            <a:r>
              <a:rPr i="1" sz="2400"/>
              <a:t>n</a:t>
            </a:r>
            <a:r>
              <a:rPr sz="2400"/>
              <a:t> matrix and </a:t>
            </a:r>
            <a:r>
              <a:rPr sz="2400">
                <a:latin typeface="Arial Bold"/>
                <a:ea typeface="Arial Bold"/>
                <a:cs typeface="Arial Bold"/>
                <a:sym typeface="Arial Bold"/>
              </a:rPr>
              <a:t>I</a:t>
            </a:r>
            <a:r>
              <a:rPr sz="2400"/>
              <a:t> is the </a:t>
            </a:r>
            <a:r>
              <a:rPr i="1" sz="2400"/>
              <a:t>n</a:t>
            </a:r>
            <a:r>
              <a:rPr sz="2400"/>
              <a:t> </a:t>
            </a:r>
            <a:r>
              <a:rPr sz="2400">
                <a:latin typeface="Symbol"/>
                <a:ea typeface="Symbol"/>
                <a:cs typeface="Symbol"/>
                <a:sym typeface="Symbol"/>
              </a:rPr>
              <a:t>×</a:t>
            </a:r>
            <a:r>
              <a:rPr sz="2400"/>
              <a:t> </a:t>
            </a:r>
            <a:r>
              <a:rPr i="1" sz="2400"/>
              <a:t>n</a:t>
            </a:r>
            <a:r>
              <a:rPr sz="2400"/>
              <a:t> identity matrix, then </a:t>
            </a:r>
            <a:r>
              <a:rPr sz="2400">
                <a:latin typeface="Arial Bold"/>
                <a:ea typeface="Arial Bold"/>
                <a:cs typeface="Arial Bold"/>
                <a:sym typeface="Arial Bold"/>
              </a:rPr>
              <a:t>AI</a:t>
            </a:r>
            <a:r>
              <a:rPr sz="2400"/>
              <a:t> = </a:t>
            </a:r>
            <a:r>
              <a:rPr sz="2400">
                <a:latin typeface="Arial Bold"/>
                <a:ea typeface="Arial Bold"/>
                <a:cs typeface="Arial Bold"/>
                <a:sym typeface="Arial Bold"/>
              </a:rPr>
              <a:t>A</a:t>
            </a:r>
            <a:r>
              <a:rPr sz="2400"/>
              <a:t>. </a:t>
            </a:r>
            <a:endParaRPr sz="2400"/>
          </a:p>
          <a:p>
            <a:pPr lvl="0" marL="0" indent="0">
              <a:spcBef>
                <a:spcPts val="0"/>
              </a:spcBef>
              <a:buSzTx/>
              <a:buNone/>
              <a:defRPr sz="1800"/>
            </a:pPr>
            <a:endParaRPr sz="2400"/>
          </a:p>
          <a:p>
            <a:pPr lvl="0" marL="0" indent="0">
              <a:spcBef>
                <a:spcPts val="0"/>
              </a:spcBef>
              <a:buSzTx/>
              <a:buNone/>
              <a:defRPr sz="1800"/>
            </a:pPr>
            <a:r>
              <a:rPr sz="2400">
                <a:latin typeface="Arial Bold"/>
                <a:ea typeface="Arial Bold"/>
                <a:cs typeface="Arial Bold"/>
                <a:sym typeface="Arial Bold"/>
              </a:rPr>
              <a:t>Proof:</a:t>
            </a:r>
            <a:endParaRPr sz="2400">
              <a:latin typeface="Arial Bold"/>
              <a:ea typeface="Arial Bold"/>
              <a:cs typeface="Arial Bold"/>
              <a:sym typeface="Arial Bold"/>
            </a:endParaRPr>
          </a:p>
          <a:p>
            <a:pPr lvl="0" marL="0" indent="0">
              <a:spcBef>
                <a:spcPts val="0"/>
              </a:spcBef>
              <a:buSzTx/>
              <a:buNone/>
              <a:defRPr sz="1800"/>
            </a:pPr>
            <a:r>
              <a:rPr sz="2400"/>
              <a:t>Let </a:t>
            </a:r>
            <a:r>
              <a:rPr sz="2400">
                <a:latin typeface="Arial Bold"/>
                <a:ea typeface="Arial Bold"/>
                <a:cs typeface="Arial Bold"/>
                <a:sym typeface="Arial Bold"/>
              </a:rPr>
              <a:t>A</a:t>
            </a:r>
            <a:r>
              <a:rPr sz="2400"/>
              <a:t> be any </a:t>
            </a:r>
            <a:r>
              <a:rPr i="1" sz="2400"/>
              <a:t>n</a:t>
            </a:r>
            <a:r>
              <a:rPr sz="2400"/>
              <a:t> </a:t>
            </a:r>
            <a:r>
              <a:rPr sz="2400">
                <a:latin typeface="Symbol"/>
                <a:ea typeface="Symbol"/>
                <a:cs typeface="Symbol"/>
                <a:sym typeface="Symbol"/>
              </a:rPr>
              <a:t>×</a:t>
            </a:r>
            <a:r>
              <a:rPr sz="2400"/>
              <a:t> </a:t>
            </a:r>
            <a:r>
              <a:rPr i="1" sz="2400"/>
              <a:t>n</a:t>
            </a:r>
            <a:r>
              <a:rPr sz="2400"/>
              <a:t> matrix and let </a:t>
            </a:r>
            <a:r>
              <a:rPr i="1" sz="2400"/>
              <a:t>a</a:t>
            </a:r>
            <a:r>
              <a:rPr baseline="-25000" i="1" sz="2400"/>
              <a:t>i</a:t>
            </a:r>
            <a:r>
              <a:rPr baseline="-25000" i="1" sz="1200"/>
              <a:t> </a:t>
            </a:r>
            <a:r>
              <a:rPr baseline="-25000" i="1" sz="2400"/>
              <a:t>j</a:t>
            </a:r>
            <a:r>
              <a:rPr sz="2400"/>
              <a:t> be the </a:t>
            </a:r>
            <a:r>
              <a:rPr i="1" sz="2400"/>
              <a:t>i j</a:t>
            </a:r>
            <a:r>
              <a:rPr i="1" sz="1200"/>
              <a:t> </a:t>
            </a:r>
            <a:r>
              <a:rPr sz="2400"/>
              <a:t>th entry of </a:t>
            </a:r>
            <a:r>
              <a:rPr sz="2400">
                <a:latin typeface="Arial Bold"/>
                <a:ea typeface="Arial Bold"/>
                <a:cs typeface="Arial Bold"/>
                <a:sym typeface="Arial Bold"/>
              </a:rPr>
              <a:t>A</a:t>
            </a:r>
            <a:r>
              <a:rPr sz="2400"/>
              <a:t> for all integers </a:t>
            </a:r>
            <a:r>
              <a:rPr i="1" sz="2400"/>
              <a:t>i</a:t>
            </a:r>
            <a:r>
              <a:rPr sz="2400"/>
              <a:t> = 1, 2, . . . ,</a:t>
            </a:r>
            <a:r>
              <a:rPr i="1" sz="2400"/>
              <a:t>m</a:t>
            </a:r>
            <a:r>
              <a:rPr sz="2400"/>
              <a:t> and </a:t>
            </a:r>
            <a:r>
              <a:rPr i="1" sz="2400"/>
              <a:t>j</a:t>
            </a:r>
            <a:r>
              <a:rPr sz="2400"/>
              <a:t> = 1, 2, . . . , </a:t>
            </a:r>
            <a:r>
              <a:rPr i="1" sz="2400"/>
              <a:t>n</a:t>
            </a:r>
            <a:r>
              <a:rPr sz="2400"/>
              <a:t>. Consider the product </a:t>
            </a:r>
            <a:r>
              <a:rPr sz="2400">
                <a:latin typeface="Arial Bold"/>
                <a:ea typeface="Arial Bold"/>
                <a:cs typeface="Arial Bold"/>
                <a:sym typeface="Arial Bold"/>
              </a:rPr>
              <a:t>AI</a:t>
            </a:r>
            <a:r>
              <a:rPr sz="2400"/>
              <a:t>, where </a:t>
            </a:r>
            <a:r>
              <a:rPr sz="2400">
                <a:latin typeface="Arial Bold"/>
                <a:ea typeface="Arial Bold"/>
                <a:cs typeface="Arial Bold"/>
                <a:sym typeface="Arial Bold"/>
              </a:rPr>
              <a:t>I</a:t>
            </a:r>
            <a:r>
              <a:rPr sz="2400"/>
              <a:t> is the </a:t>
            </a:r>
            <a:r>
              <a:rPr i="1" sz="2400"/>
              <a:t>n</a:t>
            </a:r>
            <a:r>
              <a:rPr sz="2400"/>
              <a:t> </a:t>
            </a:r>
            <a:r>
              <a:rPr sz="2400">
                <a:latin typeface="Symbol"/>
                <a:ea typeface="Symbol"/>
                <a:cs typeface="Symbol"/>
                <a:sym typeface="Symbol"/>
              </a:rPr>
              <a:t>×</a:t>
            </a:r>
            <a:r>
              <a:rPr sz="2400"/>
              <a:t> </a:t>
            </a:r>
            <a:r>
              <a:rPr i="1" sz="2400"/>
              <a:t>n</a:t>
            </a:r>
            <a:r>
              <a:rPr sz="2400"/>
              <a:t> identity matrix.</a:t>
            </a:r>
          </a:p>
        </p:txBody>
      </p:sp>
      <p:sp>
        <p:nvSpPr>
          <p:cNvPr id="534" name="Shape 53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FFFF"/>
                </a:solidFill>
              </a:rPr>
              <a:t>Example 9 – </a:t>
            </a:r>
            <a:r>
              <a:rPr i="1" sz="2800">
                <a:solidFill>
                  <a:srgbClr val="FFFFFF"/>
                </a:solidFill>
              </a:rPr>
              <a:t>An Identity Matrix Acts as an Identity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33">
                                            <p:txEl>
                                              <p:pRg st="2" end="2"/>
                                            </p:txEl>
                                          </p:spTgt>
                                        </p:tgtEl>
                                        <p:attrNameLst>
                                          <p:attrName>style.visibility</p:attrName>
                                        </p:attrNameLst>
                                      </p:cBhvr>
                                      <p:to>
                                        <p:strVal val="visible"/>
                                      </p:to>
                                    </p:set>
                                    <p:anim calcmode="lin" valueType="num">
                                      <p:cBhvr>
                                        <p:cTn id="7" dur="1000" fill="hold"/>
                                        <p:tgtEl>
                                          <p:spTgt spid="53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53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533">
                                            <p:txEl>
                                              <p:pRg st="3" end="3"/>
                                            </p:txEl>
                                          </p:spTgt>
                                        </p:tgtEl>
                                        <p:attrNameLst>
                                          <p:attrName>style.visibility</p:attrName>
                                        </p:attrNameLst>
                                      </p:cBhvr>
                                      <p:to>
                                        <p:strVal val="visible"/>
                                      </p:to>
                                    </p:set>
                                    <p:anim calcmode="lin" valueType="num">
                                      <p:cBhvr>
                                        <p:cTn id="12" dur="1000" fill="hold"/>
                                        <p:tgtEl>
                                          <p:spTgt spid="53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33" grpId="1"/>
    </p:bldLst>
  </p:timing>
</p:sld>
</file>

<file path=ppt/slides/slide1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6" name="Shape 53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t>Observe that</a:t>
            </a: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r>
              <a:rPr sz="2400"/>
              <a:t>because</a:t>
            </a:r>
          </a:p>
        </p:txBody>
      </p:sp>
      <p:sp>
        <p:nvSpPr>
          <p:cNvPr id="537" name="Shape 53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FFFF"/>
                </a:solidFill>
              </a:rPr>
              <a:t>Example 9 – </a:t>
            </a:r>
            <a:r>
              <a:rPr i="1" sz="2800">
                <a:solidFill>
                  <a:srgbClr val="FFFFFF"/>
                </a:solidFill>
              </a:rPr>
              <a:t>An Identity Matrix Acts as an Identity</a:t>
            </a:r>
          </a:p>
        </p:txBody>
      </p:sp>
      <p:pic>
        <p:nvPicPr>
          <p:cNvPr id="538" name="image.png"/>
          <p:cNvPicPr/>
          <p:nvPr/>
        </p:nvPicPr>
        <p:blipFill>
          <a:blip r:embed="rId2">
            <a:extLst/>
          </a:blip>
          <a:stretch>
            <a:fillRect/>
          </a:stretch>
        </p:blipFill>
        <p:spPr>
          <a:xfrm>
            <a:off x="973137" y="2133600"/>
            <a:ext cx="7561263" cy="1593850"/>
          </a:xfrm>
          <a:prstGeom prst="rect">
            <a:avLst/>
          </a:prstGeom>
          <a:ln w="12700">
            <a:miter lim="400000"/>
          </a:ln>
        </p:spPr>
      </p:pic>
      <p:pic>
        <p:nvPicPr>
          <p:cNvPr id="539" name="image.png"/>
          <p:cNvPicPr/>
          <p:nvPr/>
        </p:nvPicPr>
        <p:blipFill>
          <a:blip r:embed="rId3">
            <a:extLst/>
          </a:blip>
          <a:stretch>
            <a:fillRect/>
          </a:stretch>
        </p:blipFill>
        <p:spPr>
          <a:xfrm>
            <a:off x="3352800" y="5638800"/>
            <a:ext cx="4706938" cy="454025"/>
          </a:xfrm>
          <a:prstGeom prst="rect">
            <a:avLst/>
          </a:prstGeom>
          <a:ln w="12700">
            <a:miter lim="400000"/>
          </a:ln>
        </p:spPr>
      </p:pic>
      <p:sp>
        <p:nvSpPr>
          <p:cNvPr id="540" name="Shape 540"/>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541" name="image.png"/>
          <p:cNvPicPr/>
          <p:nvPr/>
        </p:nvPicPr>
        <p:blipFill>
          <a:blip r:embed="rId4">
            <a:extLst/>
          </a:blip>
          <a:stretch>
            <a:fillRect/>
          </a:stretch>
        </p:blipFill>
        <p:spPr>
          <a:xfrm>
            <a:off x="1219200" y="4724400"/>
            <a:ext cx="6789738" cy="771525"/>
          </a:xfrm>
          <a:prstGeom prst="rect">
            <a:avLst/>
          </a:prstGeom>
          <a:ln w="12700">
            <a:miter lim="400000"/>
          </a:ln>
        </p:spPr>
      </p:pic>
      <p:pic>
        <p:nvPicPr>
          <p:cNvPr id="542" name="image.png"/>
          <p:cNvPicPr/>
          <p:nvPr/>
        </p:nvPicPr>
        <p:blipFill>
          <a:blip r:embed="rId5">
            <a:extLst/>
          </a:blip>
          <a:stretch>
            <a:fillRect/>
          </a:stretch>
        </p:blipFill>
        <p:spPr>
          <a:xfrm>
            <a:off x="3676650" y="6076950"/>
            <a:ext cx="2800350" cy="4762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36"/>
                                        </p:tgtEl>
                                        <p:attrNameLst>
                                          <p:attrName>style.visibility</p:attrName>
                                        </p:attrNameLst>
                                      </p:cBhvr>
                                      <p:to>
                                        <p:strVal val="visible"/>
                                      </p:to>
                                    </p:set>
                                    <p:anim calcmode="lin" valueType="num">
                                      <p:cBhvr>
                                        <p:cTn id="7" dur="1000" fill="hold"/>
                                        <p:tgtEl>
                                          <p:spTgt spid="536"/>
                                        </p:tgtEl>
                                        <p:attrNameLst>
                                          <p:attrName>ppt_x</p:attrName>
                                        </p:attrNameLst>
                                      </p:cBhvr>
                                      <p:tavLst>
                                        <p:tav tm="0">
                                          <p:val>
                                            <p:strVal val="#ppt_x"/>
                                          </p:val>
                                        </p:tav>
                                        <p:tav tm="100000">
                                          <p:val>
                                            <p:strVal val="#ppt_x"/>
                                          </p:val>
                                        </p:tav>
                                      </p:tavLst>
                                    </p:anim>
                                    <p:anim calcmode="lin" valueType="num">
                                      <p:cBhvr>
                                        <p:cTn id="8" dur="1000" fill="hold"/>
                                        <p:tgtEl>
                                          <p:spTgt spid="53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41"/>
                                        </p:tgtEl>
                                        <p:attrNameLst>
                                          <p:attrName>style.visibility</p:attrName>
                                        </p:attrNameLst>
                                      </p:cBhvr>
                                      <p:to>
                                        <p:strVal val="visible"/>
                                      </p:to>
                                    </p:set>
                                    <p:anim calcmode="lin" valueType="num">
                                      <p:cBhvr>
                                        <p:cTn id="12" dur="1000" fill="hold"/>
                                        <p:tgtEl>
                                          <p:spTgt spid="541"/>
                                        </p:tgtEl>
                                        <p:attrNameLst>
                                          <p:attrName>ppt_x</p:attrName>
                                        </p:attrNameLst>
                                      </p:cBhvr>
                                      <p:tavLst>
                                        <p:tav tm="0">
                                          <p:val>
                                            <p:strVal val="#ppt_x"/>
                                          </p:val>
                                        </p:tav>
                                        <p:tav tm="100000">
                                          <p:val>
                                            <p:strVal val="#ppt_x"/>
                                          </p:val>
                                        </p:tav>
                                      </p:tavLst>
                                    </p:anim>
                                    <p:anim calcmode="lin" valueType="num">
                                      <p:cBhvr>
                                        <p:cTn id="13" dur="1000" fill="hold"/>
                                        <p:tgtEl>
                                          <p:spTgt spid="5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539"/>
                                        </p:tgtEl>
                                        <p:attrNameLst>
                                          <p:attrName>style.visibility</p:attrName>
                                        </p:attrNameLst>
                                      </p:cBhvr>
                                      <p:to>
                                        <p:strVal val="visible"/>
                                      </p:to>
                                    </p:set>
                                    <p:anim calcmode="lin" valueType="num">
                                      <p:cBhvr>
                                        <p:cTn id="18" dur="1000" fill="hold"/>
                                        <p:tgtEl>
                                          <p:spTgt spid="539"/>
                                        </p:tgtEl>
                                        <p:attrNameLst>
                                          <p:attrName>ppt_x</p:attrName>
                                        </p:attrNameLst>
                                      </p:cBhvr>
                                      <p:tavLst>
                                        <p:tav tm="0">
                                          <p:val>
                                            <p:strVal val="#ppt_x"/>
                                          </p:val>
                                        </p:tav>
                                        <p:tav tm="100000">
                                          <p:val>
                                            <p:strVal val="#ppt_x"/>
                                          </p:val>
                                        </p:tav>
                                      </p:tavLst>
                                    </p:anim>
                                    <p:anim calcmode="lin" valueType="num">
                                      <p:cBhvr>
                                        <p:cTn id="19" dur="1000" fill="hold"/>
                                        <p:tgtEl>
                                          <p:spTgt spid="539"/>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4" fill="hold">
                                  <p:stCondLst>
                                    <p:cond delay="0"/>
                                  </p:stCondLst>
                                  <p:iterate type="el" backwards="0">
                                    <p:tmAbs val="0"/>
                                  </p:iterate>
                                  <p:childTnLst>
                                    <p:set>
                                      <p:cBhvr>
                                        <p:cTn id="22" fill="hold"/>
                                        <p:tgtEl>
                                          <p:spTgt spid="542"/>
                                        </p:tgtEl>
                                        <p:attrNameLst>
                                          <p:attrName>style.visibility</p:attrName>
                                        </p:attrNameLst>
                                      </p:cBhvr>
                                      <p:to>
                                        <p:strVal val="visible"/>
                                      </p:to>
                                    </p:set>
                                    <p:anim calcmode="lin" valueType="num">
                                      <p:cBhvr>
                                        <p:cTn id="23" dur="1000" fill="hold"/>
                                        <p:tgtEl>
                                          <p:spTgt spid="542"/>
                                        </p:tgtEl>
                                        <p:attrNameLst>
                                          <p:attrName>ppt_x</p:attrName>
                                        </p:attrNameLst>
                                      </p:cBhvr>
                                      <p:tavLst>
                                        <p:tav tm="0">
                                          <p:val>
                                            <p:strVal val="#ppt_x"/>
                                          </p:val>
                                        </p:tav>
                                        <p:tav tm="100000">
                                          <p:val>
                                            <p:strVal val="#ppt_x"/>
                                          </p:val>
                                        </p:tav>
                                      </p:tavLst>
                                    </p:anim>
                                    <p:anim calcmode="lin" valueType="num">
                                      <p:cBhvr>
                                        <p:cTn id="24" dur="1000" fill="hold"/>
                                        <p:tgtEl>
                                          <p:spTgt spid="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9" grpId="3"/>
      <p:bldP build="whole" bldLvl="1" animBg="1" rev="0" advAuto="0" spid="541" grpId="2"/>
      <p:bldP build="whole" bldLvl="1" animBg="1" rev="0" advAuto="0" spid="536" grpId="1"/>
      <p:bldP build="whole" bldLvl="1" animBg="1" rev="0" advAuto="0" spid="542" grpId="4"/>
    </p:bldLst>
  </p:timing>
</p:sld>
</file>

<file path=ppt/slides/slide1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4" name="Shape 54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endParaRPr sz="2400"/>
          </a:p>
          <a:p>
            <a:pPr lvl="0">
              <a:buSzTx/>
              <a:buNone/>
              <a:defRPr sz="1800"/>
            </a:pPr>
            <a:r>
              <a:rPr sz="2400"/>
              <a:t>Thus </a:t>
            </a:r>
            <a:r>
              <a:rPr sz="2400">
                <a:latin typeface="Arial Bold"/>
                <a:ea typeface="Arial Bold"/>
                <a:cs typeface="Arial Bold"/>
                <a:sym typeface="Arial Bold"/>
              </a:rPr>
              <a:t>AI </a:t>
            </a:r>
            <a:r>
              <a:rPr sz="2400"/>
              <a:t>=</a:t>
            </a:r>
            <a:r>
              <a:rPr sz="2400">
                <a:latin typeface="Arial Bold"/>
                <a:ea typeface="Arial Bold"/>
                <a:cs typeface="Arial Bold"/>
                <a:sym typeface="Arial Bold"/>
              </a:rPr>
              <a:t> A, </a:t>
            </a:r>
            <a:r>
              <a:rPr sz="2400"/>
              <a:t>as</a:t>
            </a:r>
            <a:r>
              <a:rPr sz="2400">
                <a:latin typeface="Arial Bold"/>
                <a:ea typeface="Arial Bold"/>
                <a:cs typeface="Arial Bold"/>
                <a:sym typeface="Arial Bold"/>
              </a:rPr>
              <a:t> </a:t>
            </a:r>
            <a:r>
              <a:rPr sz="2400"/>
              <a:t>was to be shown.</a:t>
            </a:r>
          </a:p>
        </p:txBody>
      </p:sp>
      <p:sp>
        <p:nvSpPr>
          <p:cNvPr id="545" name="Shape 54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FFFF"/>
                </a:solidFill>
              </a:rPr>
              <a:t>Example 9 – </a:t>
            </a:r>
            <a:r>
              <a:rPr i="1" sz="2800">
                <a:solidFill>
                  <a:srgbClr val="FFFFFF"/>
                </a:solidFill>
              </a:rPr>
              <a:t>An Identity Matrix Acts as an Identity</a:t>
            </a:r>
          </a:p>
        </p:txBody>
      </p:sp>
      <p:pic>
        <p:nvPicPr>
          <p:cNvPr id="546" name="image.png"/>
          <p:cNvPicPr/>
          <p:nvPr/>
        </p:nvPicPr>
        <p:blipFill>
          <a:blip r:embed="rId2">
            <a:extLst/>
          </a:blip>
          <a:stretch>
            <a:fillRect/>
          </a:stretch>
        </p:blipFill>
        <p:spPr>
          <a:xfrm>
            <a:off x="1571625" y="1554162"/>
            <a:ext cx="7419975" cy="428626"/>
          </a:xfrm>
          <a:prstGeom prst="rect">
            <a:avLst/>
          </a:prstGeom>
          <a:ln w="12700">
            <a:miter lim="400000"/>
          </a:ln>
        </p:spPr>
      </p:pic>
      <p:pic>
        <p:nvPicPr>
          <p:cNvPr id="547" name="image.png"/>
          <p:cNvPicPr/>
          <p:nvPr/>
        </p:nvPicPr>
        <p:blipFill>
          <a:blip r:embed="rId3">
            <a:extLst/>
          </a:blip>
          <a:stretch>
            <a:fillRect/>
          </a:stretch>
        </p:blipFill>
        <p:spPr>
          <a:xfrm>
            <a:off x="1600200" y="2316162"/>
            <a:ext cx="704850" cy="381001"/>
          </a:xfrm>
          <a:prstGeom prst="rect">
            <a:avLst/>
          </a:prstGeom>
          <a:ln w="12700">
            <a:miter lim="400000"/>
          </a:ln>
        </p:spPr>
      </p:pic>
      <p:pic>
        <p:nvPicPr>
          <p:cNvPr id="548" name="image.png"/>
          <p:cNvPicPr/>
          <p:nvPr/>
        </p:nvPicPr>
        <p:blipFill>
          <a:blip r:embed="rId4">
            <a:extLst/>
          </a:blip>
          <a:stretch>
            <a:fillRect/>
          </a:stretch>
        </p:blipFill>
        <p:spPr>
          <a:xfrm>
            <a:off x="1600200" y="3001962"/>
            <a:ext cx="2538413" cy="304801"/>
          </a:xfrm>
          <a:prstGeom prst="rect">
            <a:avLst/>
          </a:prstGeom>
          <a:ln w="12700">
            <a:miter lim="400000"/>
          </a:ln>
        </p:spPr>
      </p:pic>
      <p:sp>
        <p:nvSpPr>
          <p:cNvPr id="549" name="Shape 549"/>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47"/>
                                        </p:tgtEl>
                                        <p:attrNameLst>
                                          <p:attrName>style.visibility</p:attrName>
                                        </p:attrNameLst>
                                      </p:cBhvr>
                                      <p:to>
                                        <p:strVal val="visible"/>
                                      </p:to>
                                    </p:set>
                                    <p:anim calcmode="lin" valueType="num">
                                      <p:cBhvr>
                                        <p:cTn id="7" dur="1000" fill="hold"/>
                                        <p:tgtEl>
                                          <p:spTgt spid="547"/>
                                        </p:tgtEl>
                                        <p:attrNameLst>
                                          <p:attrName>ppt_x</p:attrName>
                                        </p:attrNameLst>
                                      </p:cBhvr>
                                      <p:tavLst>
                                        <p:tav tm="0">
                                          <p:val>
                                            <p:strVal val="#ppt_x"/>
                                          </p:val>
                                        </p:tav>
                                        <p:tav tm="100000">
                                          <p:val>
                                            <p:strVal val="#ppt_x"/>
                                          </p:val>
                                        </p:tav>
                                      </p:tavLst>
                                    </p:anim>
                                    <p:anim calcmode="lin" valueType="num">
                                      <p:cBhvr>
                                        <p:cTn id="8" dur="1000" fill="hold"/>
                                        <p:tgtEl>
                                          <p:spTgt spid="5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548"/>
                                        </p:tgtEl>
                                        <p:attrNameLst>
                                          <p:attrName>style.visibility</p:attrName>
                                        </p:attrNameLst>
                                      </p:cBhvr>
                                      <p:to>
                                        <p:strVal val="visible"/>
                                      </p:to>
                                    </p:set>
                                    <p:anim calcmode="lin" valueType="num">
                                      <p:cBhvr>
                                        <p:cTn id="13" dur="1000" fill="hold"/>
                                        <p:tgtEl>
                                          <p:spTgt spid="548"/>
                                        </p:tgtEl>
                                        <p:attrNameLst>
                                          <p:attrName>ppt_x</p:attrName>
                                        </p:attrNameLst>
                                      </p:cBhvr>
                                      <p:tavLst>
                                        <p:tav tm="0">
                                          <p:val>
                                            <p:strVal val="#ppt_x"/>
                                          </p:val>
                                        </p:tav>
                                        <p:tav tm="100000">
                                          <p:val>
                                            <p:strVal val="#ppt_x"/>
                                          </p:val>
                                        </p:tav>
                                      </p:tavLst>
                                    </p:anim>
                                    <p:anim calcmode="lin" valueType="num">
                                      <p:cBhvr>
                                        <p:cTn id="14" dur="1000" fill="hold"/>
                                        <p:tgtEl>
                                          <p:spTgt spid="54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nodeType="afterEffect" presetClass="entr" presetSubtype="4" presetID="2" grpId="3" fill="hold">
                                  <p:stCondLst>
                                    <p:cond delay="0"/>
                                  </p:stCondLst>
                                  <p:iterate type="el" backwards="0">
                                    <p:tmAbs val="0"/>
                                  </p:iterate>
                                  <p:childTnLst>
                                    <p:set>
                                      <p:cBhvr>
                                        <p:cTn id="17" fill="hold"/>
                                        <p:tgtEl>
                                          <p:spTgt spid="544"/>
                                        </p:tgtEl>
                                        <p:attrNameLst>
                                          <p:attrName>style.visibility</p:attrName>
                                        </p:attrNameLst>
                                      </p:cBhvr>
                                      <p:to>
                                        <p:strVal val="visible"/>
                                      </p:to>
                                    </p:set>
                                    <p:anim calcmode="lin" valueType="num">
                                      <p:cBhvr>
                                        <p:cTn id="18" dur="1000" fill="hold"/>
                                        <p:tgtEl>
                                          <p:spTgt spid="544"/>
                                        </p:tgtEl>
                                        <p:attrNameLst>
                                          <p:attrName>ppt_x</p:attrName>
                                        </p:attrNameLst>
                                      </p:cBhvr>
                                      <p:tavLst>
                                        <p:tav tm="0">
                                          <p:val>
                                            <p:strVal val="#ppt_x"/>
                                          </p:val>
                                        </p:tav>
                                        <p:tav tm="100000">
                                          <p:val>
                                            <p:strVal val="#ppt_x"/>
                                          </p:val>
                                        </p:tav>
                                      </p:tavLst>
                                    </p:anim>
                                    <p:anim calcmode="lin" valueType="num">
                                      <p:cBhvr>
                                        <p:cTn id="19" dur="1000" fill="hold"/>
                                        <p:tgtEl>
                                          <p:spTgt spid="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4" grpId="3"/>
      <p:bldP build="whole" bldLvl="1" animBg="1" rev="0" advAuto="0" spid="547" grpId="1"/>
      <p:bldP build="whole" bldLvl="1" animBg="1" rev="0" advAuto="0" spid="548" grpId="2"/>
    </p:bldLst>
  </p:timing>
</p:sld>
</file>

<file path=ppt/slides/slide1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1" name="Shape 55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There are also similarities and differences between real numbers and matrices with respect to the computation of powers. </a:t>
            </a:r>
            <a:endParaRPr sz="2400"/>
          </a:p>
          <a:p>
            <a:pPr lvl="0" marL="0" indent="0">
              <a:spcBef>
                <a:spcPts val="0"/>
              </a:spcBef>
              <a:buSzTx/>
              <a:buNone/>
              <a:defRPr sz="1800"/>
            </a:pPr>
            <a:endParaRPr sz="2400"/>
          </a:p>
          <a:p>
            <a:pPr lvl="0" marL="0" indent="0">
              <a:spcBef>
                <a:spcPts val="0"/>
              </a:spcBef>
              <a:buSzTx/>
              <a:buNone/>
              <a:defRPr sz="1800"/>
            </a:pPr>
            <a:r>
              <a:rPr sz="2400"/>
              <a:t>Any number can be raised to a nonnegative integer power, but a matrix can be multiplied by itself only if it has the same number of rows as columns.</a:t>
            </a:r>
            <a:endParaRPr sz="2400"/>
          </a:p>
          <a:p>
            <a:pPr lvl="0" marL="0" indent="0">
              <a:spcBef>
                <a:spcPts val="0"/>
              </a:spcBef>
              <a:buSzTx/>
              <a:buNone/>
              <a:defRPr sz="1800"/>
            </a:pPr>
            <a:endParaRPr sz="2400"/>
          </a:p>
          <a:p>
            <a:pPr lvl="0" marL="0" indent="0">
              <a:spcBef>
                <a:spcPts val="0"/>
              </a:spcBef>
              <a:buSzTx/>
              <a:buNone/>
              <a:defRPr sz="1800"/>
            </a:pPr>
            <a:r>
              <a:rPr sz="2400"/>
              <a:t>As for real numbers, however, the definition of matrix powers is recursive. </a:t>
            </a:r>
            <a:endParaRPr sz="2400"/>
          </a:p>
          <a:p>
            <a:pPr lvl="0" marL="0" indent="0">
              <a:spcBef>
                <a:spcPts val="0"/>
              </a:spcBef>
              <a:buSzTx/>
              <a:buNone/>
              <a:defRPr sz="1800"/>
            </a:pPr>
            <a:endParaRPr sz="2400"/>
          </a:p>
          <a:p>
            <a:pPr lvl="0" marL="0" indent="0">
              <a:spcBef>
                <a:spcPts val="0"/>
              </a:spcBef>
              <a:buSzTx/>
              <a:buNone/>
              <a:defRPr sz="1800"/>
            </a:pPr>
            <a:r>
              <a:rPr sz="2400"/>
              <a:t>Just as any number to the zero power is defined to be 1, so any </a:t>
            </a:r>
            <a:r>
              <a:rPr i="1" sz="2400"/>
              <a:t>n</a:t>
            </a:r>
            <a:r>
              <a:rPr sz="2400"/>
              <a:t> </a:t>
            </a:r>
            <a:r>
              <a:rPr sz="2400">
                <a:latin typeface="Symbol"/>
                <a:ea typeface="Symbol"/>
                <a:cs typeface="Symbol"/>
                <a:sym typeface="Symbol"/>
              </a:rPr>
              <a:t>×</a:t>
            </a:r>
            <a:r>
              <a:rPr sz="2400"/>
              <a:t> </a:t>
            </a:r>
            <a:r>
              <a:rPr i="1" sz="2400"/>
              <a:t>n</a:t>
            </a:r>
            <a:r>
              <a:rPr sz="2400"/>
              <a:t> matrix to the zero power is defined to be the </a:t>
            </a:r>
            <a:br>
              <a:rPr sz="2400"/>
            </a:br>
            <a:r>
              <a:rPr i="1" sz="2400"/>
              <a:t>n</a:t>
            </a:r>
            <a:r>
              <a:rPr sz="2400"/>
              <a:t> </a:t>
            </a:r>
            <a:r>
              <a:rPr sz="2400">
                <a:latin typeface="Symbol"/>
                <a:ea typeface="Symbol"/>
                <a:cs typeface="Symbol"/>
                <a:sym typeface="Symbol"/>
              </a:rPr>
              <a:t>×</a:t>
            </a:r>
            <a:r>
              <a:rPr sz="2400"/>
              <a:t> </a:t>
            </a:r>
            <a:r>
              <a:rPr i="1" sz="2400"/>
              <a:t>n</a:t>
            </a:r>
            <a:r>
              <a:rPr sz="2400"/>
              <a:t> identity matrix. </a:t>
            </a:r>
          </a:p>
        </p:txBody>
      </p:sp>
      <p:sp>
        <p:nvSpPr>
          <p:cNvPr id="552" name="Shape 5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spTree>
  </p:cSld>
  <p:clrMapOvr>
    <a:masterClrMapping/>
  </p:clrMapOvr>
  <p:transition spd="med" advClick="1"/>
</p:sld>
</file>

<file path=ppt/slides/slide1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4" name="Shape 55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a:t>
            </a:r>
            <a:r>
              <a:rPr i="1" sz="2400"/>
              <a:t>n</a:t>
            </a:r>
            <a:r>
              <a:rPr sz="2400"/>
              <a:t>th power of an </a:t>
            </a:r>
            <a:r>
              <a:rPr i="1" sz="2400"/>
              <a:t>n</a:t>
            </a:r>
            <a:r>
              <a:rPr sz="2400"/>
              <a:t> </a:t>
            </a:r>
            <a:r>
              <a:rPr sz="2400">
                <a:latin typeface="Symbol"/>
                <a:ea typeface="Symbol"/>
                <a:cs typeface="Symbol"/>
                <a:sym typeface="Symbol"/>
              </a:rPr>
              <a:t>×</a:t>
            </a:r>
            <a:r>
              <a:rPr sz="2400"/>
              <a:t> </a:t>
            </a:r>
            <a:r>
              <a:rPr i="1" sz="2400"/>
              <a:t>n</a:t>
            </a:r>
            <a:r>
              <a:rPr sz="2400"/>
              <a:t> matrix </a:t>
            </a:r>
            <a:r>
              <a:rPr sz="2400">
                <a:latin typeface="Arial Bold"/>
                <a:ea typeface="Arial Bold"/>
                <a:cs typeface="Arial Bold"/>
                <a:sym typeface="Arial Bold"/>
              </a:rPr>
              <a:t>A</a:t>
            </a:r>
            <a:r>
              <a:rPr sz="2400"/>
              <a:t> is defined to be the product of </a:t>
            </a:r>
            <a:r>
              <a:rPr sz="2400">
                <a:latin typeface="Arial Bold"/>
                <a:ea typeface="Arial Bold"/>
                <a:cs typeface="Arial Bold"/>
                <a:sym typeface="Arial Bold"/>
              </a:rPr>
              <a:t>A</a:t>
            </a:r>
            <a:r>
              <a:rPr sz="2400"/>
              <a:t> with its (</a:t>
            </a:r>
            <a:r>
              <a:rPr i="1" sz="2400"/>
              <a:t>n</a:t>
            </a:r>
            <a:r>
              <a:rPr sz="2400"/>
              <a:t> – 1)st power.</a:t>
            </a:r>
          </a:p>
        </p:txBody>
      </p:sp>
      <p:sp>
        <p:nvSpPr>
          <p:cNvPr id="555" name="Shape 55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Multiplication</a:t>
            </a:r>
          </a:p>
        </p:txBody>
      </p:sp>
      <p:pic>
        <p:nvPicPr>
          <p:cNvPr id="556" name="image.png"/>
          <p:cNvPicPr/>
          <p:nvPr/>
        </p:nvPicPr>
        <p:blipFill>
          <a:blip r:embed="rId2">
            <a:extLst/>
          </a:blip>
          <a:stretch>
            <a:fillRect/>
          </a:stretch>
        </p:blipFill>
        <p:spPr>
          <a:xfrm>
            <a:off x="568325" y="2590800"/>
            <a:ext cx="8321675" cy="1768475"/>
          </a:xfrm>
          <a:prstGeom prst="rect">
            <a:avLst/>
          </a:prstGeom>
          <a:ln w="12700">
            <a:miter lim="400000"/>
          </a:ln>
        </p:spPr>
      </p:pic>
    </p:spTree>
  </p:cSld>
  <p:clrMapOvr>
    <a:masterClrMapping/>
  </p:clrMapOvr>
  <p:transition spd="med" advClick="1"/>
</p:sld>
</file>

<file path=ppt/slides/slide1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10 – </a:t>
            </a:r>
            <a:r>
              <a:rPr i="1" sz="4000">
                <a:solidFill>
                  <a:srgbClr val="FFFFFF"/>
                </a:solidFill>
              </a:rPr>
              <a:t>Powers of a Matrix</a:t>
            </a:r>
          </a:p>
        </p:txBody>
      </p:sp>
      <p:sp>
        <p:nvSpPr>
          <p:cNvPr id="559" name="Shape 55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solidFill>
                <a:srgbClr val="00ADEE"/>
              </a:solidFill>
            </a:endParaRPr>
          </a:p>
          <a:p>
            <a:pPr lvl="0" marL="0" indent="0">
              <a:buSzTx/>
              <a:buNone/>
              <a:tabLst>
                <a:tab pos="457200" algn="l"/>
                <a:tab pos="1371600" algn="l"/>
                <a:tab pos="1536700" algn="l"/>
              </a:tabLst>
              <a:defRPr sz="1800"/>
            </a:pPr>
            <a:endParaRPr sz="2400">
              <a:solidFill>
                <a:srgbClr val="00ADEE"/>
              </a:solidFill>
            </a:endParaRPr>
          </a:p>
          <a:p>
            <a:pPr lvl="0" marL="0" indent="0">
              <a:buSzTx/>
              <a:buNone/>
              <a:tabLst>
                <a:tab pos="457200" algn="l"/>
                <a:tab pos="1371600" algn="l"/>
                <a:tab pos="1536700" algn="l"/>
              </a:tabLst>
              <a:defRPr sz="1800"/>
            </a:pPr>
            <a:r>
              <a:rPr sz="2400">
                <a:solidFill>
                  <a:srgbClr val="00ADEE"/>
                </a:solidFill>
              </a:rPr>
              <a:t>Solution:</a:t>
            </a:r>
            <a:endParaRPr sz="2400">
              <a:solidFill>
                <a:srgbClr val="00ADEE"/>
              </a:solidFill>
            </a:endParaRPr>
          </a:p>
          <a:p>
            <a:pPr lvl="0" marL="0" indent="0">
              <a:lnSpc>
                <a:spcPct val="120000"/>
              </a:lnSpc>
              <a:buSzTx/>
              <a:buNone/>
              <a:tabLst>
                <a:tab pos="457200" algn="l"/>
                <a:tab pos="1371600" algn="l"/>
                <a:tab pos="1536700" algn="l"/>
              </a:tabLst>
              <a:defRPr sz="1800"/>
            </a:pPr>
            <a:r>
              <a:rPr sz="2400"/>
              <a:t>	</a:t>
            </a:r>
          </a:p>
        </p:txBody>
      </p:sp>
      <p:pic>
        <p:nvPicPr>
          <p:cNvPr id="560" name="image.png"/>
          <p:cNvPicPr/>
          <p:nvPr/>
        </p:nvPicPr>
        <p:blipFill>
          <a:blip r:embed="rId2">
            <a:extLst/>
          </a:blip>
          <a:stretch>
            <a:fillRect/>
          </a:stretch>
        </p:blipFill>
        <p:spPr>
          <a:xfrm>
            <a:off x="762000" y="1473200"/>
            <a:ext cx="5429250" cy="819150"/>
          </a:xfrm>
          <a:prstGeom prst="rect">
            <a:avLst/>
          </a:prstGeom>
          <a:ln w="12700">
            <a:miter lim="400000"/>
          </a:ln>
        </p:spPr>
      </p:pic>
      <p:pic>
        <p:nvPicPr>
          <p:cNvPr id="561" name="image.png"/>
          <p:cNvPicPr/>
          <p:nvPr/>
        </p:nvPicPr>
        <p:blipFill>
          <a:blip r:embed="rId3">
            <a:extLst/>
          </a:blip>
          <a:stretch>
            <a:fillRect/>
          </a:stretch>
        </p:blipFill>
        <p:spPr>
          <a:xfrm>
            <a:off x="1911350" y="3200400"/>
            <a:ext cx="4389438" cy="685800"/>
          </a:xfrm>
          <a:prstGeom prst="rect">
            <a:avLst/>
          </a:prstGeom>
          <a:ln w="12700">
            <a:miter lim="400000"/>
          </a:ln>
        </p:spPr>
      </p:pic>
      <p:pic>
        <p:nvPicPr>
          <p:cNvPr id="562" name="image.png"/>
          <p:cNvPicPr/>
          <p:nvPr/>
        </p:nvPicPr>
        <p:blipFill>
          <a:blip r:embed="rId4">
            <a:extLst/>
          </a:blip>
          <a:stretch>
            <a:fillRect/>
          </a:stretch>
        </p:blipFill>
        <p:spPr>
          <a:xfrm>
            <a:off x="1835150" y="4038600"/>
            <a:ext cx="2443163" cy="423863"/>
          </a:xfrm>
          <a:prstGeom prst="rect">
            <a:avLst/>
          </a:prstGeom>
          <a:ln w="12700">
            <a:miter lim="400000"/>
          </a:ln>
        </p:spPr>
      </p:pic>
      <p:pic>
        <p:nvPicPr>
          <p:cNvPr id="563" name="image.png"/>
          <p:cNvPicPr/>
          <p:nvPr/>
        </p:nvPicPr>
        <p:blipFill>
          <a:blip r:embed="rId5">
            <a:extLst/>
          </a:blip>
          <a:stretch>
            <a:fillRect/>
          </a:stretch>
        </p:blipFill>
        <p:spPr>
          <a:xfrm>
            <a:off x="1835150" y="4841875"/>
            <a:ext cx="5211763" cy="720725"/>
          </a:xfrm>
          <a:prstGeom prst="rect">
            <a:avLst/>
          </a:prstGeom>
          <a:ln w="12700">
            <a:miter lim="400000"/>
          </a:ln>
        </p:spPr>
      </p:pic>
      <p:pic>
        <p:nvPicPr>
          <p:cNvPr id="564" name="image.png"/>
          <p:cNvPicPr/>
          <p:nvPr/>
        </p:nvPicPr>
        <p:blipFill>
          <a:blip r:embed="rId6">
            <a:extLst/>
          </a:blip>
          <a:stretch>
            <a:fillRect/>
          </a:stretch>
        </p:blipFill>
        <p:spPr>
          <a:xfrm>
            <a:off x="1797050" y="5905500"/>
            <a:ext cx="4568825" cy="7239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559"/>
                                        </p:tgtEl>
                                        <p:attrNameLst>
                                          <p:attrName>style.visibility</p:attrName>
                                        </p:attrNameLst>
                                      </p:cBhvr>
                                      <p:to>
                                        <p:strVal val="visible"/>
                                      </p:to>
                                    </p:set>
                                    <p:anim calcmode="lin" valueType="num">
                                      <p:cBhvr>
                                        <p:cTn id="7" dur="1000" fill="hold"/>
                                        <p:tgtEl>
                                          <p:spTgt spid="559"/>
                                        </p:tgtEl>
                                        <p:attrNameLst>
                                          <p:attrName>ppt_x</p:attrName>
                                        </p:attrNameLst>
                                      </p:cBhvr>
                                      <p:tavLst>
                                        <p:tav tm="0">
                                          <p:val>
                                            <p:strVal val="#ppt_x"/>
                                          </p:val>
                                        </p:tav>
                                        <p:tav tm="100000">
                                          <p:val>
                                            <p:strVal val="#ppt_x"/>
                                          </p:val>
                                        </p:tav>
                                      </p:tavLst>
                                    </p:anim>
                                    <p:anim calcmode="lin" valueType="num">
                                      <p:cBhvr>
                                        <p:cTn id="8" dur="1000" fill="hold"/>
                                        <p:tgtEl>
                                          <p:spTgt spid="55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561"/>
                                        </p:tgtEl>
                                        <p:attrNameLst>
                                          <p:attrName>style.visibility</p:attrName>
                                        </p:attrNameLst>
                                      </p:cBhvr>
                                      <p:to>
                                        <p:strVal val="visible"/>
                                      </p:to>
                                    </p:set>
                                    <p:anim calcmode="lin" valueType="num">
                                      <p:cBhvr>
                                        <p:cTn id="12" dur="1000" fill="hold"/>
                                        <p:tgtEl>
                                          <p:spTgt spid="561"/>
                                        </p:tgtEl>
                                        <p:attrNameLst>
                                          <p:attrName>ppt_x</p:attrName>
                                        </p:attrNameLst>
                                      </p:cBhvr>
                                      <p:tavLst>
                                        <p:tav tm="0">
                                          <p:val>
                                            <p:strVal val="#ppt_x"/>
                                          </p:val>
                                        </p:tav>
                                        <p:tav tm="100000">
                                          <p:val>
                                            <p:strVal val="#ppt_x"/>
                                          </p:val>
                                        </p:tav>
                                      </p:tavLst>
                                    </p:anim>
                                    <p:anim calcmode="lin" valueType="num">
                                      <p:cBhvr>
                                        <p:cTn id="13" dur="1000" fill="hold"/>
                                        <p:tgtEl>
                                          <p:spTgt spid="5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562"/>
                                        </p:tgtEl>
                                        <p:attrNameLst>
                                          <p:attrName>style.visibility</p:attrName>
                                        </p:attrNameLst>
                                      </p:cBhvr>
                                      <p:to>
                                        <p:strVal val="visible"/>
                                      </p:to>
                                    </p:set>
                                    <p:anim calcmode="lin" valueType="num">
                                      <p:cBhvr>
                                        <p:cTn id="18" dur="1000" fill="hold"/>
                                        <p:tgtEl>
                                          <p:spTgt spid="562"/>
                                        </p:tgtEl>
                                        <p:attrNameLst>
                                          <p:attrName>ppt_x</p:attrName>
                                        </p:attrNameLst>
                                      </p:cBhvr>
                                      <p:tavLst>
                                        <p:tav tm="0">
                                          <p:val>
                                            <p:strVal val="#ppt_x"/>
                                          </p:val>
                                        </p:tav>
                                        <p:tav tm="100000">
                                          <p:val>
                                            <p:strVal val="#ppt_x"/>
                                          </p:val>
                                        </p:tav>
                                      </p:tavLst>
                                    </p:anim>
                                    <p:anim calcmode="lin" valueType="num">
                                      <p:cBhvr>
                                        <p:cTn id="19" dur="1000" fill="hold"/>
                                        <p:tgtEl>
                                          <p:spTgt spid="56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4" fill="hold">
                                  <p:stCondLst>
                                    <p:cond delay="0"/>
                                  </p:stCondLst>
                                  <p:iterate type="el" backwards="0">
                                    <p:tmAbs val="0"/>
                                  </p:iterate>
                                  <p:childTnLst>
                                    <p:set>
                                      <p:cBhvr>
                                        <p:cTn id="23" fill="hold"/>
                                        <p:tgtEl>
                                          <p:spTgt spid="563"/>
                                        </p:tgtEl>
                                        <p:attrNameLst>
                                          <p:attrName>style.visibility</p:attrName>
                                        </p:attrNameLst>
                                      </p:cBhvr>
                                      <p:to>
                                        <p:strVal val="visible"/>
                                      </p:to>
                                    </p:set>
                                    <p:anim calcmode="lin" valueType="num">
                                      <p:cBhvr>
                                        <p:cTn id="24" dur="1000" fill="hold"/>
                                        <p:tgtEl>
                                          <p:spTgt spid="563"/>
                                        </p:tgtEl>
                                        <p:attrNameLst>
                                          <p:attrName>ppt_x</p:attrName>
                                        </p:attrNameLst>
                                      </p:cBhvr>
                                      <p:tavLst>
                                        <p:tav tm="0">
                                          <p:val>
                                            <p:strVal val="#ppt_x"/>
                                          </p:val>
                                        </p:tav>
                                        <p:tav tm="100000">
                                          <p:val>
                                            <p:strVal val="#ppt_x"/>
                                          </p:val>
                                        </p:tav>
                                      </p:tavLst>
                                    </p:anim>
                                    <p:anim calcmode="lin" valueType="num">
                                      <p:cBhvr>
                                        <p:cTn id="25" dur="1000" fill="hold"/>
                                        <p:tgtEl>
                                          <p:spTgt spid="56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4" presetID="2" grpId="5" fill="hold">
                                  <p:stCondLst>
                                    <p:cond delay="0"/>
                                  </p:stCondLst>
                                  <p:iterate type="el" backwards="0">
                                    <p:tmAbs val="0"/>
                                  </p:iterate>
                                  <p:childTnLst>
                                    <p:set>
                                      <p:cBhvr>
                                        <p:cTn id="29" fill="hold"/>
                                        <p:tgtEl>
                                          <p:spTgt spid="564"/>
                                        </p:tgtEl>
                                        <p:attrNameLst>
                                          <p:attrName>style.visibility</p:attrName>
                                        </p:attrNameLst>
                                      </p:cBhvr>
                                      <p:to>
                                        <p:strVal val="visible"/>
                                      </p:to>
                                    </p:set>
                                    <p:anim calcmode="lin" valueType="num">
                                      <p:cBhvr>
                                        <p:cTn id="30" dur="1000" fill="hold"/>
                                        <p:tgtEl>
                                          <p:spTgt spid="564"/>
                                        </p:tgtEl>
                                        <p:attrNameLst>
                                          <p:attrName>ppt_x</p:attrName>
                                        </p:attrNameLst>
                                      </p:cBhvr>
                                      <p:tavLst>
                                        <p:tav tm="0">
                                          <p:val>
                                            <p:strVal val="#ppt_x"/>
                                          </p:val>
                                        </p:tav>
                                        <p:tav tm="100000">
                                          <p:val>
                                            <p:strVal val="#ppt_x"/>
                                          </p:val>
                                        </p:tav>
                                      </p:tavLst>
                                    </p:anim>
                                    <p:anim calcmode="lin" valueType="num">
                                      <p:cBhvr>
                                        <p:cTn id="31" dur="1000" fill="hold"/>
                                        <p:tgtEl>
                                          <p:spTgt spid="5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3" grpId="4"/>
      <p:bldP build="whole" bldLvl="1" animBg="1" rev="0" advAuto="0" spid="559" grpId="1"/>
      <p:bldP build="whole" bldLvl="1" animBg="1" rev="0" advAuto="0" spid="562" grpId="3"/>
      <p:bldP build="whole" bldLvl="1" animBg="1" rev="0" advAuto="0" spid="561" grpId="2"/>
      <p:bldP build="whole" bldLvl="1" animBg="1" rev="0" advAuto="0" spid="564" grpId="5"/>
    </p:bldLst>
  </p:timing>
</p:sld>
</file>

<file path=ppt/slides/slide1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6" name="Shape 566"/>
          <p:cNvSpPr/>
          <p:nvPr/>
        </p:nvSpPr>
        <p:spPr>
          <a:xfrm>
            <a:off x="1519158" y="3276600"/>
            <a:ext cx="6410484"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lgn="ctr"/>
            <a:r>
              <a:rPr sz="4000">
                <a:solidFill>
                  <a:srgbClr val="00ADEE"/>
                </a:solidFill>
              </a:rPr>
              <a:t>Counting Walks of Length </a:t>
            </a:r>
            <a:r>
              <a:rPr i="1" sz="4000">
                <a:solidFill>
                  <a:srgbClr val="00ADEE"/>
                </a:solidFill>
              </a:rPr>
              <a:t>N</a:t>
            </a:r>
          </a:p>
        </p:txBody>
      </p:sp>
    </p:spTree>
  </p:cSld>
  <p:clrMapOvr>
    <a:masterClrMapping/>
  </p:clrMapOvr>
  <p:transition spd="med" advClick="1"/>
</p:sld>
</file>

<file path=ppt/slides/slide1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8" name="Shape 56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 walk in a graph consists of an alternating sequence of vertices and edges.</a:t>
            </a:r>
            <a:endParaRPr sz="2400"/>
          </a:p>
          <a:p>
            <a:pPr lvl="0" marL="0" indent="0">
              <a:buSzTx/>
              <a:buNone/>
              <a:defRPr sz="1800"/>
            </a:pPr>
            <a:endParaRPr sz="2400"/>
          </a:p>
          <a:p>
            <a:pPr lvl="0" marL="0" indent="0">
              <a:buSzTx/>
              <a:buNone/>
              <a:defRPr sz="1800"/>
            </a:pPr>
            <a:r>
              <a:rPr sz="2400"/>
              <a:t>If repeated edges are counted each time they occur, then the number of edges in the sequence is called the </a:t>
            </a:r>
            <a:r>
              <a:rPr sz="2400">
                <a:latin typeface="Arial Bold"/>
                <a:ea typeface="Arial Bold"/>
                <a:cs typeface="Arial Bold"/>
                <a:sym typeface="Arial Bold"/>
              </a:rPr>
              <a:t>length</a:t>
            </a:r>
            <a:r>
              <a:rPr sz="2400"/>
              <a:t> of the walk. </a:t>
            </a:r>
            <a:endParaRPr sz="2400"/>
          </a:p>
          <a:p>
            <a:pPr lvl="0" marL="0" indent="0">
              <a:buSzTx/>
              <a:buNone/>
              <a:defRPr sz="1800"/>
            </a:pPr>
            <a:endParaRPr sz="2400"/>
          </a:p>
          <a:p>
            <a:pPr lvl="0" marL="0" indent="0">
              <a:buSzTx/>
              <a:buNone/>
              <a:defRPr sz="1800"/>
            </a:pPr>
            <a:r>
              <a:rPr sz="2400"/>
              <a:t>For instance, the walk </a:t>
            </a:r>
            <a:r>
              <a:rPr i="1" sz="2400"/>
              <a:t>v</a:t>
            </a:r>
            <a:r>
              <a:rPr baseline="-25000" sz="2400"/>
              <a:t>2</a:t>
            </a:r>
            <a:r>
              <a:rPr i="1" sz="2400"/>
              <a:t>e</a:t>
            </a:r>
            <a:r>
              <a:rPr baseline="-25000" sz="2400"/>
              <a:t>3</a:t>
            </a:r>
            <a:r>
              <a:rPr i="1" sz="2400"/>
              <a:t>v</a:t>
            </a:r>
            <a:r>
              <a:rPr baseline="-25000" sz="2400"/>
              <a:t>3</a:t>
            </a:r>
            <a:r>
              <a:rPr i="1" sz="2400"/>
              <a:t>e</a:t>
            </a:r>
            <a:r>
              <a:rPr baseline="-25000" sz="2400"/>
              <a:t>4</a:t>
            </a:r>
            <a:r>
              <a:rPr i="1" sz="2400"/>
              <a:t>v</a:t>
            </a:r>
            <a:r>
              <a:rPr baseline="-25000" sz="2400"/>
              <a:t>2</a:t>
            </a:r>
            <a:r>
              <a:rPr i="1" sz="2400"/>
              <a:t>e</a:t>
            </a:r>
            <a:r>
              <a:rPr baseline="-25000" sz="2400"/>
              <a:t>2</a:t>
            </a:r>
            <a:r>
              <a:rPr i="1" sz="2400"/>
              <a:t>v</a:t>
            </a:r>
            <a:r>
              <a:rPr baseline="-25000" sz="2400"/>
              <a:t>2</a:t>
            </a:r>
            <a:r>
              <a:rPr i="1" sz="2400"/>
              <a:t>e</a:t>
            </a:r>
            <a:r>
              <a:rPr baseline="-25000" sz="2400"/>
              <a:t>3</a:t>
            </a:r>
            <a:r>
              <a:rPr i="1" sz="2400"/>
              <a:t>v</a:t>
            </a:r>
            <a:r>
              <a:rPr baseline="-25000" sz="2400"/>
              <a:t>3</a:t>
            </a:r>
            <a:r>
              <a:rPr sz="2400"/>
              <a:t> has length 4 (counting </a:t>
            </a:r>
            <a:r>
              <a:rPr i="1" sz="2400"/>
              <a:t>e</a:t>
            </a:r>
            <a:r>
              <a:rPr baseline="-25000" sz="2400"/>
              <a:t>3</a:t>
            </a:r>
            <a:r>
              <a:rPr sz="2400"/>
              <a:t> twice). </a:t>
            </a:r>
          </a:p>
        </p:txBody>
      </p:sp>
      <p:sp>
        <p:nvSpPr>
          <p:cNvPr id="569" name="Shape 5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spTree>
  </p:cSld>
  <p:clrMapOvr>
    <a:masterClrMapping/>
  </p:clrMapOvr>
  <p:transition spd="med" advClick="1"/>
</p:sld>
</file>

<file path=ppt/slides/slide1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1" name="Shape 57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Consider the following graph </a:t>
            </a:r>
            <a:r>
              <a:rPr i="1" sz="2400"/>
              <a:t>G</a:t>
            </a:r>
            <a:r>
              <a:rPr sz="2400"/>
              <a:t>:</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How many distinct walks of length 2 connect </a:t>
            </a:r>
            <a:r>
              <a:rPr i="1" sz="2400"/>
              <a:t>v</a:t>
            </a:r>
            <a:r>
              <a:rPr baseline="-25000" sz="2400"/>
              <a:t>2</a:t>
            </a:r>
            <a:r>
              <a:rPr sz="2400"/>
              <a:t> and </a:t>
            </a:r>
            <a:r>
              <a:rPr i="1" sz="2400"/>
              <a:t>v</a:t>
            </a:r>
            <a:r>
              <a:rPr baseline="-25000" sz="2400"/>
              <a:t>2</a:t>
            </a:r>
            <a:r>
              <a:rPr sz="2400"/>
              <a:t>?</a:t>
            </a:r>
          </a:p>
        </p:txBody>
      </p:sp>
      <p:sp>
        <p:nvSpPr>
          <p:cNvPr id="572" name="Shape 57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pic>
        <p:nvPicPr>
          <p:cNvPr id="573" name="image.png"/>
          <p:cNvPicPr/>
          <p:nvPr/>
        </p:nvPicPr>
        <p:blipFill>
          <a:blip r:embed="rId2">
            <a:extLst/>
          </a:blip>
          <a:srcRect l="3773" t="0" r="5659" b="2362"/>
          <a:stretch>
            <a:fillRect/>
          </a:stretch>
        </p:blipFill>
        <p:spPr>
          <a:xfrm>
            <a:off x="3505199" y="2079625"/>
            <a:ext cx="1752601" cy="2263775"/>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nvSpPr>
        <p:spPr>
          <a:xfrm>
            <a:off x="457200" y="1462087"/>
            <a:ext cx="8229600" cy="3281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As noted earlier, a given pictorial representation uniquely determines a graph. </a:t>
            </a:r>
            <a:endParaRPr sz="2400"/>
          </a:p>
          <a:p>
            <a:pPr lvl="0"/>
            <a:endParaRPr sz="2400"/>
          </a:p>
          <a:p>
            <a:pPr lvl="0"/>
            <a:r>
              <a:rPr sz="2400"/>
              <a:t>However, a given graph may have more than one pictorial representation. </a:t>
            </a:r>
            <a:endParaRPr sz="2400"/>
          </a:p>
          <a:p>
            <a:pPr lvl="0"/>
            <a:endParaRPr sz="2400"/>
          </a:p>
          <a:p>
            <a:pPr lvl="0"/>
            <a:r>
              <a:rPr sz="2400"/>
              <a:t>Such things as the lengths or curvatures of the edges and the relative position of the vertices on the page may vary from one pictorial representation to another.</a:t>
            </a:r>
          </a:p>
        </p:txBody>
      </p:sp>
      <p:sp>
        <p:nvSpPr>
          <p:cNvPr id="68" name="Shape 6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spTree>
  </p:cSld>
  <p:clrMapOvr>
    <a:masterClrMapping/>
  </p:clrMapOvr>
  <p:transition spd="med" advClick="1"/>
</p:sld>
</file>

<file path=ppt/slides/slide1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5" name="Shape 57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You can list the possibilities systematically as follows: From </a:t>
            </a:r>
            <a:r>
              <a:rPr i="1" sz="2400"/>
              <a:t>v</a:t>
            </a:r>
            <a:r>
              <a:rPr baseline="-25000" sz="2400"/>
              <a:t>1</a:t>
            </a:r>
            <a:r>
              <a:rPr sz="2400"/>
              <a:t>, the first edge of the walk must go to </a:t>
            </a:r>
            <a:r>
              <a:rPr i="1" sz="2400"/>
              <a:t>some</a:t>
            </a:r>
            <a:r>
              <a:rPr sz="2400"/>
              <a:t> vertex of </a:t>
            </a:r>
            <a:r>
              <a:rPr i="1" sz="2400"/>
              <a:t>G</a:t>
            </a:r>
            <a:r>
              <a:rPr sz="2400"/>
              <a:t>: </a:t>
            </a:r>
            <a:r>
              <a:rPr i="1" sz="2400"/>
              <a:t>v</a:t>
            </a:r>
            <a:r>
              <a:rPr baseline="-25000" sz="2400"/>
              <a:t>1</a:t>
            </a:r>
            <a:r>
              <a:rPr sz="2400"/>
              <a:t>, </a:t>
            </a:r>
            <a:r>
              <a:rPr i="1" sz="2400"/>
              <a:t>v</a:t>
            </a:r>
            <a:r>
              <a:rPr baseline="-25000" sz="2400"/>
              <a:t>2</a:t>
            </a:r>
            <a:r>
              <a:rPr sz="2400"/>
              <a:t>, or </a:t>
            </a:r>
            <a:r>
              <a:rPr i="1" sz="2400"/>
              <a:t>v</a:t>
            </a:r>
            <a:r>
              <a:rPr baseline="-25000" sz="2400"/>
              <a:t>3</a:t>
            </a:r>
            <a:r>
              <a:rPr sz="2400"/>
              <a:t>. There is one walk of length 2 from </a:t>
            </a:r>
            <a:r>
              <a:rPr i="1" sz="2400"/>
              <a:t>v</a:t>
            </a:r>
            <a:r>
              <a:rPr baseline="-25000" sz="2400"/>
              <a:t>2</a:t>
            </a:r>
            <a:r>
              <a:rPr sz="2400"/>
              <a:t> to </a:t>
            </a:r>
            <a:r>
              <a:rPr i="1" sz="2400"/>
              <a:t>v</a:t>
            </a:r>
            <a:r>
              <a:rPr baseline="-25000" sz="2400"/>
              <a:t>2</a:t>
            </a:r>
            <a:r>
              <a:rPr sz="2400"/>
              <a:t> that starts by going from </a:t>
            </a:r>
            <a:r>
              <a:rPr i="1" sz="2400"/>
              <a:t>v</a:t>
            </a:r>
            <a:r>
              <a:rPr baseline="-25000" sz="2400"/>
              <a:t>2</a:t>
            </a:r>
            <a:r>
              <a:rPr sz="2400"/>
              <a:t> to </a:t>
            </a:r>
            <a:r>
              <a:rPr i="1" sz="2400"/>
              <a:t>v</a:t>
            </a:r>
            <a:r>
              <a:rPr baseline="-25000" sz="2400"/>
              <a:t>1</a:t>
            </a:r>
            <a:r>
              <a:rPr sz="2400"/>
              <a:t>:</a:t>
            </a:r>
            <a:endParaRPr sz="2400"/>
          </a:p>
          <a:p>
            <a:pPr lvl="0" marL="0" indent="0">
              <a:buSzTx/>
              <a:buNone/>
              <a:defRPr sz="1800"/>
            </a:pPr>
            <a:endParaRPr sz="2400"/>
          </a:p>
          <a:p>
            <a:pPr lvl="0" marL="0" indent="0" algn="ctr">
              <a:buSzTx/>
              <a:buNone/>
              <a:defRPr sz="1800"/>
            </a:pPr>
            <a:r>
              <a:rPr i="1" sz="2400"/>
              <a:t>v</a:t>
            </a:r>
            <a:r>
              <a:rPr baseline="-25000" sz="2400"/>
              <a:t>2</a:t>
            </a:r>
            <a:r>
              <a:rPr i="1" sz="2400"/>
              <a:t>e</a:t>
            </a:r>
            <a:r>
              <a:rPr baseline="-25000" sz="2400"/>
              <a:t>1</a:t>
            </a:r>
            <a:r>
              <a:rPr i="1" sz="2400"/>
              <a:t>v</a:t>
            </a:r>
            <a:r>
              <a:rPr baseline="-25000" sz="2400"/>
              <a:t>1</a:t>
            </a:r>
            <a:r>
              <a:rPr i="1" sz="2400"/>
              <a:t>e</a:t>
            </a:r>
            <a:r>
              <a:rPr baseline="-25000" sz="2400"/>
              <a:t>1</a:t>
            </a:r>
            <a:r>
              <a:rPr i="1" sz="2400"/>
              <a:t>v</a:t>
            </a:r>
            <a:r>
              <a:rPr baseline="-25000" sz="2400"/>
              <a:t>2</a:t>
            </a:r>
            <a:r>
              <a:rPr i="1" sz="2400"/>
              <a:t>.</a:t>
            </a:r>
            <a:endParaRPr i="1" sz="2400"/>
          </a:p>
          <a:p>
            <a:pPr lvl="0" marL="0" indent="0">
              <a:buSzTx/>
              <a:buNone/>
              <a:defRPr sz="1800"/>
            </a:pPr>
            <a:endParaRPr i="1" sz="2400"/>
          </a:p>
          <a:p>
            <a:pPr lvl="0" marL="0" indent="0">
              <a:buSzTx/>
              <a:buNone/>
              <a:defRPr sz="1800"/>
            </a:pPr>
            <a:r>
              <a:rPr sz="2400"/>
              <a:t>There is one walk of length 2 from </a:t>
            </a:r>
            <a:r>
              <a:rPr i="1" sz="2400"/>
              <a:t>v</a:t>
            </a:r>
            <a:r>
              <a:rPr baseline="-25000" sz="2400"/>
              <a:t>2</a:t>
            </a:r>
            <a:r>
              <a:rPr i="1" sz="2400"/>
              <a:t> </a:t>
            </a:r>
            <a:r>
              <a:rPr sz="2400"/>
              <a:t>to</a:t>
            </a:r>
            <a:r>
              <a:rPr i="1" sz="2400"/>
              <a:t> v</a:t>
            </a:r>
            <a:r>
              <a:rPr baseline="-25000" sz="2400"/>
              <a:t>2</a:t>
            </a:r>
            <a:r>
              <a:rPr i="1" sz="2400"/>
              <a:t> </a:t>
            </a:r>
            <a:r>
              <a:rPr sz="2400"/>
              <a:t>that starts by going from </a:t>
            </a:r>
            <a:r>
              <a:rPr i="1" sz="2400"/>
              <a:t>v</a:t>
            </a:r>
            <a:r>
              <a:rPr baseline="-25000" sz="2400"/>
              <a:t>2</a:t>
            </a:r>
            <a:r>
              <a:rPr i="1" sz="2400"/>
              <a:t> </a:t>
            </a:r>
            <a:r>
              <a:rPr sz="2400"/>
              <a:t>to</a:t>
            </a:r>
            <a:r>
              <a:rPr i="1" sz="2400"/>
              <a:t> v</a:t>
            </a:r>
            <a:r>
              <a:rPr baseline="-25000" sz="2400"/>
              <a:t>2</a:t>
            </a:r>
            <a:r>
              <a:rPr sz="2400"/>
              <a:t>:</a:t>
            </a:r>
            <a:endParaRPr sz="2400"/>
          </a:p>
          <a:p>
            <a:pPr lvl="0" marL="0" indent="0">
              <a:buSzTx/>
              <a:buNone/>
              <a:defRPr sz="1800"/>
            </a:pPr>
            <a:endParaRPr i="1" sz="2400"/>
          </a:p>
          <a:p>
            <a:pPr lvl="0" marL="0" indent="0" algn="ctr">
              <a:buSzTx/>
              <a:buNone/>
              <a:defRPr sz="1800"/>
            </a:pPr>
            <a:r>
              <a:rPr i="1" sz="2400"/>
              <a:t>v</a:t>
            </a:r>
            <a:r>
              <a:rPr baseline="-25000" sz="2400"/>
              <a:t>2</a:t>
            </a:r>
            <a:r>
              <a:rPr i="1" sz="2400"/>
              <a:t>e</a:t>
            </a:r>
            <a:r>
              <a:rPr baseline="-25000" sz="2400"/>
              <a:t>2</a:t>
            </a:r>
            <a:r>
              <a:rPr i="1" sz="2400"/>
              <a:t>v</a:t>
            </a:r>
            <a:r>
              <a:rPr baseline="-25000" sz="2400"/>
              <a:t>2</a:t>
            </a:r>
            <a:r>
              <a:rPr i="1" sz="2400"/>
              <a:t>e</a:t>
            </a:r>
            <a:r>
              <a:rPr baseline="-25000" sz="2400"/>
              <a:t>2</a:t>
            </a:r>
            <a:r>
              <a:rPr i="1" sz="2400"/>
              <a:t>v</a:t>
            </a:r>
            <a:r>
              <a:rPr baseline="-25000" sz="2400"/>
              <a:t>2</a:t>
            </a:r>
            <a:r>
              <a:rPr i="1" sz="2400"/>
              <a:t>.</a:t>
            </a:r>
          </a:p>
        </p:txBody>
      </p:sp>
      <p:sp>
        <p:nvSpPr>
          <p:cNvPr id="576" name="Shape 57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spTree>
  </p:cSld>
  <p:clrMapOvr>
    <a:masterClrMapping/>
  </p:clrMapOvr>
  <p:transition spd="med" advClick="1"/>
</p:sld>
</file>

<file path=ppt/slides/slide1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8" name="Shape 57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And there are four walks of length 2 from </a:t>
            </a:r>
            <a:r>
              <a:rPr i="1" sz="2400"/>
              <a:t>v</a:t>
            </a:r>
            <a:r>
              <a:rPr baseline="-25000" sz="2400"/>
              <a:t>2</a:t>
            </a:r>
            <a:r>
              <a:rPr i="1" sz="2400"/>
              <a:t> to v</a:t>
            </a:r>
            <a:r>
              <a:rPr baseline="-25000" sz="2400"/>
              <a:t>2</a:t>
            </a:r>
            <a:r>
              <a:rPr i="1" sz="2400"/>
              <a:t> </a:t>
            </a:r>
            <a:r>
              <a:rPr sz="2400"/>
              <a:t>that start by going from </a:t>
            </a:r>
            <a:r>
              <a:rPr i="1" sz="2400"/>
              <a:t>v</a:t>
            </a:r>
            <a:r>
              <a:rPr baseline="-25000" sz="2400"/>
              <a:t>2</a:t>
            </a:r>
            <a:r>
              <a:rPr i="1" sz="2400"/>
              <a:t> </a:t>
            </a:r>
            <a:r>
              <a:rPr sz="2400"/>
              <a:t>to</a:t>
            </a:r>
            <a:r>
              <a:rPr i="1" sz="2400"/>
              <a:t> v</a:t>
            </a:r>
            <a:r>
              <a:rPr baseline="-25000" sz="2400"/>
              <a:t>3</a:t>
            </a:r>
            <a:r>
              <a:rPr sz="2400"/>
              <a:t>:</a:t>
            </a:r>
            <a:endParaRPr sz="2400"/>
          </a:p>
          <a:p>
            <a:pPr lvl="0" marL="0" indent="0">
              <a:spcBef>
                <a:spcPts val="0"/>
              </a:spcBef>
              <a:buSzTx/>
              <a:buNone/>
              <a:defRPr sz="1800"/>
            </a:pPr>
            <a:endParaRPr i="1" sz="2400"/>
          </a:p>
          <a:p>
            <a:pPr lvl="0" marL="0" indent="0" algn="ctr">
              <a:spcBef>
                <a:spcPts val="0"/>
              </a:spcBef>
              <a:buSzTx/>
              <a:buNone/>
              <a:defRPr sz="1800"/>
            </a:pPr>
            <a:r>
              <a:rPr i="1" sz="2400"/>
              <a:t>v</a:t>
            </a:r>
            <a:r>
              <a:rPr baseline="-25000" sz="2400"/>
              <a:t>2</a:t>
            </a:r>
            <a:r>
              <a:rPr i="1" sz="2400"/>
              <a:t>e</a:t>
            </a:r>
            <a:r>
              <a:rPr baseline="-25000" sz="2400"/>
              <a:t>3</a:t>
            </a:r>
            <a:r>
              <a:rPr i="1" sz="2400"/>
              <a:t>v</a:t>
            </a:r>
            <a:r>
              <a:rPr baseline="-25000" sz="2400"/>
              <a:t>3</a:t>
            </a:r>
            <a:r>
              <a:rPr i="1" sz="2400"/>
              <a:t>e</a:t>
            </a:r>
            <a:r>
              <a:rPr baseline="-25000" sz="2400"/>
              <a:t>4</a:t>
            </a:r>
            <a:r>
              <a:rPr i="1" sz="2400"/>
              <a:t>v</a:t>
            </a:r>
            <a:r>
              <a:rPr baseline="-25000" sz="2400"/>
              <a:t>2</a:t>
            </a:r>
            <a:r>
              <a:rPr i="1" sz="2400"/>
              <a:t>,</a:t>
            </a:r>
            <a:endParaRPr i="1" sz="2400"/>
          </a:p>
          <a:p>
            <a:pPr lvl="0" marL="0" indent="0" algn="ctr">
              <a:spcBef>
                <a:spcPts val="0"/>
              </a:spcBef>
              <a:buSzTx/>
              <a:buNone/>
              <a:defRPr sz="1800"/>
            </a:pPr>
            <a:endParaRPr i="1" sz="2400"/>
          </a:p>
          <a:p>
            <a:pPr lvl="0" marL="0" indent="0" algn="ctr">
              <a:spcBef>
                <a:spcPts val="0"/>
              </a:spcBef>
              <a:buSzTx/>
              <a:buNone/>
              <a:defRPr sz="1800"/>
            </a:pPr>
            <a:r>
              <a:rPr i="1" sz="2400"/>
              <a:t>v</a:t>
            </a:r>
            <a:r>
              <a:rPr baseline="-25000" sz="2400"/>
              <a:t>2</a:t>
            </a:r>
            <a:r>
              <a:rPr i="1" sz="2400"/>
              <a:t>e</a:t>
            </a:r>
            <a:r>
              <a:rPr baseline="-25000" sz="2400"/>
              <a:t>4</a:t>
            </a:r>
            <a:r>
              <a:rPr i="1" sz="2400"/>
              <a:t>v</a:t>
            </a:r>
            <a:r>
              <a:rPr baseline="-25000" sz="2400"/>
              <a:t>3</a:t>
            </a:r>
            <a:r>
              <a:rPr i="1" sz="2400"/>
              <a:t>e</a:t>
            </a:r>
            <a:r>
              <a:rPr baseline="-25000" sz="2400"/>
              <a:t>3</a:t>
            </a:r>
            <a:r>
              <a:rPr i="1" sz="2400"/>
              <a:t>v</a:t>
            </a:r>
            <a:r>
              <a:rPr baseline="-25000" sz="2400"/>
              <a:t>2</a:t>
            </a:r>
            <a:r>
              <a:rPr i="1" sz="2400"/>
              <a:t>,</a:t>
            </a:r>
            <a:endParaRPr i="1" sz="2400"/>
          </a:p>
          <a:p>
            <a:pPr lvl="0" marL="0" indent="0" algn="ctr">
              <a:spcBef>
                <a:spcPts val="0"/>
              </a:spcBef>
              <a:buSzTx/>
              <a:buNone/>
              <a:defRPr sz="1800"/>
            </a:pPr>
            <a:endParaRPr i="1" sz="2400"/>
          </a:p>
          <a:p>
            <a:pPr lvl="0" marL="0" indent="0" algn="ctr">
              <a:spcBef>
                <a:spcPts val="0"/>
              </a:spcBef>
              <a:buSzTx/>
              <a:buNone/>
              <a:defRPr sz="1800"/>
            </a:pPr>
            <a:r>
              <a:rPr i="1" sz="2400"/>
              <a:t>v</a:t>
            </a:r>
            <a:r>
              <a:rPr baseline="-25000" sz="2400"/>
              <a:t>2</a:t>
            </a:r>
            <a:r>
              <a:rPr i="1" sz="2400"/>
              <a:t>e</a:t>
            </a:r>
            <a:r>
              <a:rPr baseline="-25000" sz="2400"/>
              <a:t>3</a:t>
            </a:r>
            <a:r>
              <a:rPr i="1" sz="2400"/>
              <a:t>v</a:t>
            </a:r>
            <a:r>
              <a:rPr baseline="-25000" sz="2400"/>
              <a:t>3</a:t>
            </a:r>
            <a:r>
              <a:rPr i="1" sz="2400"/>
              <a:t>e</a:t>
            </a:r>
            <a:r>
              <a:rPr baseline="-25000" sz="2400"/>
              <a:t>3</a:t>
            </a:r>
            <a:r>
              <a:rPr i="1" sz="2400"/>
              <a:t>v</a:t>
            </a:r>
            <a:r>
              <a:rPr baseline="-25000" sz="2400"/>
              <a:t>2</a:t>
            </a:r>
            <a:r>
              <a:rPr i="1" sz="2400"/>
              <a:t>,</a:t>
            </a:r>
            <a:endParaRPr i="1" sz="2400"/>
          </a:p>
          <a:p>
            <a:pPr lvl="0" marL="0" indent="0" algn="ctr">
              <a:spcBef>
                <a:spcPts val="0"/>
              </a:spcBef>
              <a:buSzTx/>
              <a:buNone/>
              <a:defRPr sz="1800"/>
            </a:pPr>
            <a:endParaRPr i="1" sz="2400"/>
          </a:p>
          <a:p>
            <a:pPr lvl="0" marL="0" indent="0" algn="ctr">
              <a:spcBef>
                <a:spcPts val="0"/>
              </a:spcBef>
              <a:buSzTx/>
              <a:buNone/>
              <a:defRPr sz="1800"/>
            </a:pPr>
            <a:r>
              <a:rPr i="1" sz="2400"/>
              <a:t>v</a:t>
            </a:r>
            <a:r>
              <a:rPr baseline="-25000" sz="2400"/>
              <a:t>2</a:t>
            </a:r>
            <a:r>
              <a:rPr i="1" sz="2400"/>
              <a:t>e</a:t>
            </a:r>
            <a:r>
              <a:rPr baseline="-25000" sz="2400"/>
              <a:t>4</a:t>
            </a:r>
            <a:r>
              <a:rPr i="1" sz="2400"/>
              <a:t>v</a:t>
            </a:r>
            <a:r>
              <a:rPr baseline="-25000" sz="2400"/>
              <a:t>3</a:t>
            </a:r>
            <a:r>
              <a:rPr i="1" sz="2400"/>
              <a:t>e</a:t>
            </a:r>
            <a:r>
              <a:rPr baseline="-25000" sz="2400"/>
              <a:t>4</a:t>
            </a:r>
            <a:r>
              <a:rPr i="1" sz="2400"/>
              <a:t>v</a:t>
            </a:r>
            <a:r>
              <a:rPr baseline="-25000" sz="2400"/>
              <a:t>2</a:t>
            </a:r>
            <a:r>
              <a:rPr i="1" sz="2400"/>
              <a:t>.</a:t>
            </a:r>
            <a:endParaRPr i="1" sz="2400"/>
          </a:p>
          <a:p>
            <a:pPr lvl="0" marL="0" indent="0">
              <a:spcBef>
                <a:spcPts val="0"/>
              </a:spcBef>
              <a:buSzTx/>
              <a:buNone/>
              <a:defRPr sz="1800"/>
            </a:pPr>
            <a:endParaRPr i="1" sz="2400"/>
          </a:p>
          <a:p>
            <a:pPr lvl="0" marL="0" indent="0">
              <a:spcBef>
                <a:spcPts val="0"/>
              </a:spcBef>
              <a:buSzTx/>
              <a:buNone/>
              <a:defRPr sz="1800"/>
            </a:pPr>
            <a:r>
              <a:rPr sz="2400"/>
              <a:t>Thus the answer is six.</a:t>
            </a:r>
          </a:p>
        </p:txBody>
      </p:sp>
      <p:sp>
        <p:nvSpPr>
          <p:cNvPr id="579" name="Shape 57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spTree>
  </p:cSld>
  <p:clrMapOvr>
    <a:masterClrMapping/>
  </p:clrMapOvr>
  <p:transition spd="med" advClick="1"/>
</p:sld>
</file>

<file path=ppt/slides/slide1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general question of finding the number of walks that have a given length and connect two particular vertices of a graph can easily be answered using matrix multiplication.</a:t>
            </a:r>
            <a:endParaRPr sz="2400"/>
          </a:p>
          <a:p>
            <a:pPr lvl="0" marL="0" indent="0">
              <a:spcBef>
                <a:spcPts val="0"/>
              </a:spcBef>
              <a:buSzTx/>
              <a:buNone/>
              <a:defRPr sz="1800"/>
            </a:pPr>
            <a:endParaRPr sz="2400"/>
          </a:p>
          <a:p>
            <a:pPr lvl="0" marL="0" indent="0">
              <a:spcBef>
                <a:spcPts val="0"/>
              </a:spcBef>
              <a:buSzTx/>
              <a:buNone/>
              <a:defRPr sz="1800"/>
            </a:pPr>
            <a:r>
              <a:rPr sz="2400"/>
              <a:t>Consider the adjacency matrix </a:t>
            </a:r>
            <a:r>
              <a:rPr sz="2400">
                <a:latin typeface="Arial Bold"/>
                <a:ea typeface="Arial Bold"/>
                <a:cs typeface="Arial Bold"/>
                <a:sym typeface="Arial Bold"/>
              </a:rPr>
              <a:t>A</a:t>
            </a:r>
            <a:r>
              <a:rPr sz="2400"/>
              <a:t> of the graph </a:t>
            </a:r>
            <a:r>
              <a:rPr i="1" sz="2400"/>
              <a:t>G</a:t>
            </a:r>
            <a:r>
              <a:rPr sz="2400"/>
              <a:t>.</a:t>
            </a:r>
          </a:p>
        </p:txBody>
      </p:sp>
      <p:sp>
        <p:nvSpPr>
          <p:cNvPr id="582" name="Shape 58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pic>
        <p:nvPicPr>
          <p:cNvPr id="583" name="image.png"/>
          <p:cNvPicPr/>
          <p:nvPr/>
        </p:nvPicPr>
        <p:blipFill>
          <a:blip r:embed="rId2">
            <a:extLst/>
          </a:blip>
          <a:stretch>
            <a:fillRect/>
          </a:stretch>
        </p:blipFill>
        <p:spPr>
          <a:xfrm>
            <a:off x="4648200" y="4019550"/>
            <a:ext cx="2838450" cy="1543050"/>
          </a:xfrm>
          <a:prstGeom prst="rect">
            <a:avLst/>
          </a:prstGeom>
          <a:ln w="12700">
            <a:miter lim="400000"/>
          </a:ln>
        </p:spPr>
      </p:pic>
      <p:pic>
        <p:nvPicPr>
          <p:cNvPr id="584" name="image.png"/>
          <p:cNvPicPr/>
          <p:nvPr/>
        </p:nvPicPr>
        <p:blipFill>
          <a:blip r:embed="rId3">
            <a:extLst/>
          </a:blip>
          <a:srcRect l="3773" t="0" r="5659" b="2362"/>
          <a:stretch>
            <a:fillRect/>
          </a:stretch>
        </p:blipFill>
        <p:spPr>
          <a:xfrm>
            <a:off x="1981200" y="3832225"/>
            <a:ext cx="1752601" cy="2263775"/>
          </a:xfrm>
          <a:prstGeom prst="rect">
            <a:avLst/>
          </a:prstGeom>
          <a:ln w="12700">
            <a:miter lim="400000"/>
          </a:ln>
        </p:spPr>
      </p:pic>
    </p:spTree>
  </p:cSld>
  <p:clrMapOvr>
    <a:masterClrMapping/>
  </p:clrMapOvr>
  <p:transition spd="med" advClick="1"/>
</p:sld>
</file>

<file path=ppt/slides/slide1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6" name="Shape 58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Compute </a:t>
            </a:r>
            <a:r>
              <a:rPr sz="2400">
                <a:latin typeface="Arial Bold"/>
                <a:ea typeface="Arial Bold"/>
                <a:cs typeface="Arial Bold"/>
                <a:sym typeface="Arial Bold"/>
              </a:rPr>
              <a:t>A</a:t>
            </a:r>
            <a:r>
              <a:rPr baseline="30000" sz="2400">
                <a:latin typeface="Arial Bold"/>
                <a:ea typeface="Arial Bold"/>
                <a:cs typeface="Arial Bold"/>
                <a:sym typeface="Arial Bold"/>
              </a:rPr>
              <a:t>2</a:t>
            </a:r>
            <a:r>
              <a:rPr sz="2400"/>
              <a:t> as follows:</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Note that the entry in the second row and the second column is 6, which equals the number of walks of length 2 from </a:t>
            </a:r>
            <a:r>
              <a:rPr i="1" sz="2400"/>
              <a:t>v</a:t>
            </a:r>
            <a:r>
              <a:rPr baseline="-25000" sz="2400"/>
              <a:t>2</a:t>
            </a:r>
            <a:r>
              <a:rPr sz="2400"/>
              <a:t> to </a:t>
            </a:r>
            <a:r>
              <a:rPr i="1" sz="2400"/>
              <a:t>v</a:t>
            </a:r>
            <a:r>
              <a:rPr baseline="-25000" sz="2400"/>
              <a:t>2</a:t>
            </a:r>
            <a:r>
              <a:rPr sz="2400"/>
              <a:t>. </a:t>
            </a:r>
          </a:p>
        </p:txBody>
      </p:sp>
      <p:sp>
        <p:nvSpPr>
          <p:cNvPr id="587" name="Shape 58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pic>
        <p:nvPicPr>
          <p:cNvPr id="588" name="image.png"/>
          <p:cNvPicPr/>
          <p:nvPr/>
        </p:nvPicPr>
        <p:blipFill>
          <a:blip r:embed="rId2">
            <a:extLst/>
          </a:blip>
          <a:srcRect l="0" t="0" r="0" b="4475"/>
          <a:stretch>
            <a:fillRect/>
          </a:stretch>
        </p:blipFill>
        <p:spPr>
          <a:xfrm>
            <a:off x="2071687" y="2057400"/>
            <a:ext cx="4862514" cy="1233488"/>
          </a:xfrm>
          <a:prstGeom prst="rect">
            <a:avLst/>
          </a:prstGeom>
          <a:ln w="12700">
            <a:miter lim="400000"/>
          </a:ln>
        </p:spPr>
      </p:pic>
    </p:spTree>
  </p:cSld>
  <p:clrMapOvr>
    <a:masterClrMapping/>
  </p:clrMapOvr>
  <p:transition spd="med" advClick="1"/>
</p:sld>
</file>

<file path=ppt/slides/slide1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0" name="Shape 59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This is no accident! To compute </a:t>
            </a:r>
            <a:r>
              <a:rPr i="1" sz="2400"/>
              <a:t>a</a:t>
            </a:r>
            <a:r>
              <a:rPr baseline="-25000" sz="2400"/>
              <a:t>22</a:t>
            </a:r>
            <a:r>
              <a:rPr sz="2400"/>
              <a:t>, you multiply the second row of </a:t>
            </a:r>
            <a:r>
              <a:rPr sz="2400">
                <a:latin typeface="Arial Bold"/>
                <a:ea typeface="Arial Bold"/>
                <a:cs typeface="Arial Bold"/>
                <a:sym typeface="Arial Bold"/>
              </a:rPr>
              <a:t>A</a:t>
            </a:r>
            <a:r>
              <a:rPr sz="2400"/>
              <a:t> times the second column of </a:t>
            </a:r>
            <a:r>
              <a:rPr sz="2400">
                <a:latin typeface="Arial Bold"/>
                <a:ea typeface="Arial Bold"/>
                <a:cs typeface="Arial Bold"/>
                <a:sym typeface="Arial Bold"/>
              </a:rPr>
              <a:t>A</a:t>
            </a:r>
            <a:r>
              <a:rPr sz="2400"/>
              <a:t> to obtain a sum of three terms:</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Observe that</a:t>
            </a:r>
          </a:p>
        </p:txBody>
      </p:sp>
      <p:sp>
        <p:nvSpPr>
          <p:cNvPr id="591" name="Shape 59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pic>
        <p:nvPicPr>
          <p:cNvPr id="592" name="image.png"/>
          <p:cNvPicPr/>
          <p:nvPr/>
        </p:nvPicPr>
        <p:blipFill>
          <a:blip r:embed="rId2">
            <a:extLst/>
          </a:blip>
          <a:stretch>
            <a:fillRect/>
          </a:stretch>
        </p:blipFill>
        <p:spPr>
          <a:xfrm>
            <a:off x="2379662" y="2805112"/>
            <a:ext cx="4405313" cy="1157288"/>
          </a:xfrm>
          <a:prstGeom prst="rect">
            <a:avLst/>
          </a:prstGeom>
          <a:ln w="12700">
            <a:miter lim="400000"/>
          </a:ln>
        </p:spPr>
      </p:pic>
      <p:pic>
        <p:nvPicPr>
          <p:cNvPr id="593" name="image.png"/>
          <p:cNvPicPr/>
          <p:nvPr/>
        </p:nvPicPr>
        <p:blipFill>
          <a:blip r:embed="rId3">
            <a:extLst/>
          </a:blip>
          <a:stretch>
            <a:fillRect/>
          </a:stretch>
        </p:blipFill>
        <p:spPr>
          <a:xfrm>
            <a:off x="762000" y="4676775"/>
            <a:ext cx="7924800" cy="1038225"/>
          </a:xfrm>
          <a:prstGeom prst="rect">
            <a:avLst/>
          </a:prstGeom>
          <a:ln w="12700">
            <a:miter lim="400000"/>
          </a:ln>
        </p:spPr>
      </p:pic>
    </p:spTree>
  </p:cSld>
  <p:clrMapOvr>
    <a:masterClrMapping/>
  </p:clrMapOvr>
  <p:transition spd="med" advClick="1"/>
</p:sld>
</file>

<file path=ppt/slides/slide1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5" name="Shape 59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Now consider the </a:t>
            </a:r>
            <a:r>
              <a:rPr i="1" sz="2400"/>
              <a:t>i</a:t>
            </a:r>
            <a:r>
              <a:rPr sz="2400"/>
              <a:t>th term of this sum, for each </a:t>
            </a:r>
            <a:r>
              <a:rPr i="1" sz="2400"/>
              <a:t>i</a:t>
            </a:r>
            <a:r>
              <a:rPr sz="2400"/>
              <a:t> = 1, 2, and 3. It equals the number of edges from </a:t>
            </a:r>
            <a:r>
              <a:rPr i="1" sz="2400"/>
              <a:t>v</a:t>
            </a:r>
            <a:r>
              <a:rPr baseline="-25000" sz="2400"/>
              <a:t>2</a:t>
            </a:r>
            <a:r>
              <a:rPr sz="2400"/>
              <a:t> to </a:t>
            </a:r>
            <a:r>
              <a:rPr i="1" sz="2400"/>
              <a:t>v</a:t>
            </a:r>
            <a:r>
              <a:rPr baseline="-25000" i="1" sz="2400"/>
              <a:t>i</a:t>
            </a:r>
            <a:r>
              <a:rPr sz="2400"/>
              <a:t> times the number of edges from </a:t>
            </a:r>
            <a:r>
              <a:rPr i="1" sz="2400"/>
              <a:t>v</a:t>
            </a:r>
            <a:r>
              <a:rPr baseline="-25000" i="1" sz="2400"/>
              <a:t>i</a:t>
            </a:r>
            <a:r>
              <a:rPr sz="2400"/>
              <a:t> to </a:t>
            </a:r>
            <a:r>
              <a:rPr i="1" sz="2400"/>
              <a:t>v</a:t>
            </a:r>
            <a:r>
              <a:rPr baseline="-25000" sz="2400"/>
              <a:t>2</a:t>
            </a:r>
            <a:r>
              <a:rPr sz="2400"/>
              <a:t>. </a:t>
            </a:r>
            <a:endParaRPr sz="2400"/>
          </a:p>
          <a:p>
            <a:pPr lvl="0" marL="0" indent="0">
              <a:spcBef>
                <a:spcPts val="0"/>
              </a:spcBef>
              <a:buSzTx/>
              <a:buNone/>
              <a:defRPr sz="1800"/>
            </a:pPr>
            <a:endParaRPr sz="2400"/>
          </a:p>
          <a:p>
            <a:pPr lvl="0" marL="0" indent="0">
              <a:spcBef>
                <a:spcPts val="0"/>
              </a:spcBef>
              <a:buSzTx/>
              <a:buNone/>
              <a:defRPr sz="1800"/>
            </a:pPr>
            <a:r>
              <a:rPr sz="2400"/>
              <a:t>By the multiplication rule this equals the number of pairs of edges from </a:t>
            </a:r>
            <a:r>
              <a:rPr i="1" sz="2400"/>
              <a:t>v</a:t>
            </a:r>
            <a:r>
              <a:rPr baseline="-25000" sz="2400"/>
              <a:t>2</a:t>
            </a:r>
            <a:r>
              <a:rPr sz="2400"/>
              <a:t> to </a:t>
            </a:r>
            <a:r>
              <a:rPr i="1" sz="2400"/>
              <a:t>v</a:t>
            </a:r>
            <a:r>
              <a:rPr baseline="-25000" i="1" sz="2400"/>
              <a:t>i</a:t>
            </a:r>
            <a:r>
              <a:rPr sz="2400"/>
              <a:t> and from </a:t>
            </a:r>
            <a:r>
              <a:rPr i="1" sz="2400"/>
              <a:t>v</a:t>
            </a:r>
            <a:r>
              <a:rPr baseline="-25000" i="1" sz="2400"/>
              <a:t>i</a:t>
            </a:r>
            <a:r>
              <a:rPr sz="2400"/>
              <a:t> back to </a:t>
            </a:r>
            <a:r>
              <a:rPr i="1" sz="2400"/>
              <a:t>v</a:t>
            </a:r>
            <a:r>
              <a:rPr baseline="-25000" sz="2400"/>
              <a:t>2</a:t>
            </a:r>
            <a:r>
              <a:rPr sz="2400"/>
              <a:t>. </a:t>
            </a:r>
            <a:endParaRPr sz="2400"/>
          </a:p>
          <a:p>
            <a:pPr lvl="0" marL="0" indent="0">
              <a:spcBef>
                <a:spcPts val="0"/>
              </a:spcBef>
              <a:buSzTx/>
              <a:buNone/>
              <a:defRPr sz="1800"/>
            </a:pPr>
            <a:endParaRPr sz="2400"/>
          </a:p>
          <a:p>
            <a:pPr lvl="0" marL="0" indent="0">
              <a:spcBef>
                <a:spcPts val="0"/>
              </a:spcBef>
              <a:buSzTx/>
              <a:buNone/>
              <a:defRPr sz="1800"/>
            </a:pPr>
            <a:r>
              <a:rPr sz="2400"/>
              <a:t>But this equals the number of walks of length 2 that start and end at </a:t>
            </a:r>
            <a:r>
              <a:rPr i="1" sz="2400"/>
              <a:t>v</a:t>
            </a:r>
            <a:r>
              <a:rPr baseline="-25000" sz="2400"/>
              <a:t>2</a:t>
            </a:r>
            <a:r>
              <a:rPr sz="2400"/>
              <a:t> and pass through </a:t>
            </a:r>
            <a:r>
              <a:rPr i="1" sz="2400"/>
              <a:t>v</a:t>
            </a:r>
            <a:r>
              <a:rPr baseline="-25000" i="1" sz="2400"/>
              <a:t>i</a:t>
            </a:r>
            <a:r>
              <a:rPr sz="2400"/>
              <a:t>. </a:t>
            </a:r>
          </a:p>
        </p:txBody>
      </p:sp>
      <p:sp>
        <p:nvSpPr>
          <p:cNvPr id="596" name="Shape 59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spTree>
  </p:cSld>
  <p:clrMapOvr>
    <a:masterClrMapping/>
  </p:clrMapOvr>
  <p:transition spd="med" advClick="1"/>
</p:sld>
</file>

<file path=ppt/slides/slide1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Since this analysis holds for each term of the sum for </a:t>
            </a:r>
            <a:r>
              <a:rPr i="1" sz="2400"/>
              <a:t>i</a:t>
            </a:r>
            <a:r>
              <a:rPr sz="2400"/>
              <a:t> = 1, 2, and 3, the sum as a whole equals the total number of walks of length 2 that start and end at </a:t>
            </a:r>
            <a:r>
              <a:rPr i="1" sz="2400"/>
              <a:t>v</a:t>
            </a:r>
            <a:r>
              <a:rPr baseline="-25000" sz="2400"/>
              <a:t>2</a:t>
            </a:r>
            <a:r>
              <a:rPr sz="2400"/>
              <a:t>:</a:t>
            </a:r>
            <a:endParaRPr sz="2400"/>
          </a:p>
          <a:p>
            <a:pPr lvl="0" marL="0" indent="0">
              <a:spcBef>
                <a:spcPts val="0"/>
              </a:spcBef>
              <a:buSzTx/>
              <a:buNone/>
              <a:defRPr sz="1800"/>
            </a:pPr>
            <a:endParaRPr sz="1200"/>
          </a:p>
          <a:p>
            <a:pPr lvl="0" marL="0" indent="0" algn="ctr">
              <a:spcBef>
                <a:spcPts val="0"/>
              </a:spcBef>
              <a:buSzTx/>
              <a:buNone/>
              <a:defRPr sz="1800"/>
            </a:pPr>
            <a:r>
              <a:rPr sz="2400"/>
              <a:t>1·1 + 1·1 + 2·2 = 1 + 1 + 4 = 6</a:t>
            </a:r>
            <a:r>
              <a:rPr i="1" sz="2400"/>
              <a:t>.</a:t>
            </a:r>
            <a:endParaRPr i="1" sz="2400"/>
          </a:p>
          <a:p>
            <a:pPr lvl="0" marL="0" indent="0">
              <a:spcBef>
                <a:spcPts val="0"/>
              </a:spcBef>
              <a:buSzTx/>
              <a:buNone/>
              <a:defRPr sz="1800"/>
            </a:pPr>
            <a:endParaRPr i="1" sz="2400"/>
          </a:p>
          <a:p>
            <a:pPr lvl="0" marL="0" indent="0">
              <a:spcBef>
                <a:spcPts val="0"/>
              </a:spcBef>
              <a:buSzTx/>
              <a:buNone/>
              <a:defRPr sz="1800"/>
            </a:pPr>
            <a:r>
              <a:rPr sz="2400"/>
              <a:t>More generally, if </a:t>
            </a:r>
            <a:r>
              <a:rPr sz="2400">
                <a:latin typeface="Arial Bold"/>
                <a:ea typeface="Arial Bold"/>
                <a:cs typeface="Arial Bold"/>
                <a:sym typeface="Arial Bold"/>
              </a:rPr>
              <a:t>A</a:t>
            </a:r>
            <a:r>
              <a:rPr sz="2400"/>
              <a:t> is the adjacency matrix of a graph </a:t>
            </a:r>
            <a:r>
              <a:rPr i="1" sz="2400"/>
              <a:t>G</a:t>
            </a:r>
            <a:r>
              <a:rPr sz="2400"/>
              <a:t>, the </a:t>
            </a:r>
            <a:r>
              <a:rPr i="1" sz="2400"/>
              <a:t>i j</a:t>
            </a:r>
            <a:r>
              <a:rPr sz="1200"/>
              <a:t> </a:t>
            </a:r>
            <a:r>
              <a:rPr sz="2400"/>
              <a:t>th entry of </a:t>
            </a:r>
            <a:r>
              <a:rPr sz="2400">
                <a:latin typeface="Arial Bold"/>
                <a:ea typeface="Arial Bold"/>
                <a:cs typeface="Arial Bold"/>
                <a:sym typeface="Arial Bold"/>
              </a:rPr>
              <a:t>A</a:t>
            </a:r>
            <a:r>
              <a:rPr baseline="30000" sz="2400"/>
              <a:t>2</a:t>
            </a:r>
            <a:r>
              <a:rPr sz="2400"/>
              <a:t> equals the number of walks of length 2 connecting the </a:t>
            </a:r>
            <a:r>
              <a:rPr i="1" sz="2400"/>
              <a:t>i</a:t>
            </a:r>
            <a:r>
              <a:rPr i="1" sz="1200"/>
              <a:t> </a:t>
            </a:r>
            <a:r>
              <a:rPr sz="2400"/>
              <a:t>th vertex to the </a:t>
            </a:r>
            <a:r>
              <a:rPr i="1" sz="2400"/>
              <a:t>j</a:t>
            </a:r>
            <a:r>
              <a:rPr sz="1200"/>
              <a:t> </a:t>
            </a:r>
            <a:r>
              <a:rPr sz="2400"/>
              <a:t>th vertex of </a:t>
            </a:r>
            <a:r>
              <a:rPr i="1" sz="2400"/>
              <a:t>G</a:t>
            </a:r>
            <a:r>
              <a:rPr sz="2400"/>
              <a:t>.</a:t>
            </a:r>
          </a:p>
        </p:txBody>
      </p:sp>
      <p:sp>
        <p:nvSpPr>
          <p:cNvPr id="599" name="Shape 59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spTree>
  </p:cSld>
  <p:clrMapOvr>
    <a:masterClrMapping/>
  </p:clrMapOvr>
  <p:transition spd="med" advClick="1"/>
</p:sld>
</file>

<file path=ppt/slides/slide1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1" name="Shape 60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Even more generally, if </a:t>
            </a:r>
            <a:r>
              <a:rPr i="1" sz="2400"/>
              <a:t>n</a:t>
            </a:r>
            <a:r>
              <a:rPr sz="2400"/>
              <a:t> is any positive integer, the </a:t>
            </a:r>
            <a:r>
              <a:rPr i="1" sz="2400"/>
              <a:t>i j</a:t>
            </a:r>
            <a:r>
              <a:rPr i="1" sz="1200"/>
              <a:t> </a:t>
            </a:r>
            <a:r>
              <a:rPr sz="2400"/>
              <a:t>th entry of </a:t>
            </a:r>
            <a:r>
              <a:rPr sz="2400">
                <a:latin typeface="Arial Bold"/>
                <a:ea typeface="Arial Bold"/>
                <a:cs typeface="Arial Bold"/>
                <a:sym typeface="Arial Bold"/>
              </a:rPr>
              <a:t>A</a:t>
            </a:r>
            <a:r>
              <a:rPr baseline="30000" i="1" sz="2400"/>
              <a:t>n</a:t>
            </a:r>
            <a:r>
              <a:rPr sz="2400"/>
              <a:t> equals the number of walks of length </a:t>
            </a:r>
            <a:r>
              <a:rPr i="1" sz="2400"/>
              <a:t>n</a:t>
            </a:r>
            <a:r>
              <a:rPr sz="2400"/>
              <a:t> connecting the </a:t>
            </a:r>
            <a:r>
              <a:rPr i="1" sz="2400"/>
              <a:t>i</a:t>
            </a:r>
            <a:r>
              <a:rPr sz="1200"/>
              <a:t> </a:t>
            </a:r>
            <a:r>
              <a:rPr sz="2400"/>
              <a:t>th and the </a:t>
            </a:r>
            <a:r>
              <a:rPr i="1" sz="2400"/>
              <a:t>j</a:t>
            </a:r>
            <a:r>
              <a:rPr sz="1200"/>
              <a:t> </a:t>
            </a:r>
            <a:r>
              <a:rPr sz="2400"/>
              <a:t>th vertices of </a:t>
            </a:r>
            <a:r>
              <a:rPr i="1" sz="2400"/>
              <a:t>G</a:t>
            </a:r>
            <a:r>
              <a:rPr sz="2400"/>
              <a:t>.</a:t>
            </a:r>
          </a:p>
        </p:txBody>
      </p:sp>
      <p:sp>
        <p:nvSpPr>
          <p:cNvPr id="602" name="Shape 60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Counting Walks of Length </a:t>
            </a:r>
            <a:r>
              <a:rPr i="1" sz="4000">
                <a:solidFill>
                  <a:srgbClr val="FFFFFF"/>
                </a:solidFill>
              </a:rPr>
              <a:t>N</a:t>
            </a:r>
          </a:p>
        </p:txBody>
      </p:sp>
      <p:pic>
        <p:nvPicPr>
          <p:cNvPr id="603" name="image.png"/>
          <p:cNvPicPr/>
          <p:nvPr/>
        </p:nvPicPr>
        <p:blipFill>
          <a:blip r:embed="rId2">
            <a:extLst/>
          </a:blip>
          <a:stretch>
            <a:fillRect/>
          </a:stretch>
        </p:blipFill>
        <p:spPr>
          <a:xfrm>
            <a:off x="441325" y="3108325"/>
            <a:ext cx="8245475" cy="1997075"/>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a:off x="457200" y="1462087"/>
            <a:ext cx="8229600" cy="3637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We have discussed the directed graph of a binary relation on a set.</a:t>
            </a:r>
            <a:endParaRPr sz="2400"/>
          </a:p>
          <a:p>
            <a:pPr lvl="0"/>
            <a:endParaRPr sz="2400"/>
          </a:p>
          <a:p>
            <a:pPr lvl="0"/>
            <a:r>
              <a:rPr b="1" sz="2400">
                <a:solidFill>
                  <a:srgbClr val="FF2600"/>
                </a:solidFill>
              </a:rPr>
              <a:t>Directed graph</a:t>
            </a:r>
            <a:r>
              <a:rPr sz="2400"/>
              <a:t> is similar to graph, except that one associates an </a:t>
            </a:r>
            <a:r>
              <a:rPr i="1" sz="2400"/>
              <a:t>ordered</a:t>
            </a:r>
            <a:r>
              <a:rPr sz="2400"/>
              <a:t> </a:t>
            </a:r>
            <a:r>
              <a:rPr i="1" sz="2400"/>
              <a:t>pair</a:t>
            </a:r>
            <a:r>
              <a:rPr sz="2400"/>
              <a:t> of vertices with each edge instead of a </a:t>
            </a:r>
            <a:r>
              <a:rPr i="1" sz="2400"/>
              <a:t>set</a:t>
            </a:r>
            <a:r>
              <a:rPr sz="2400"/>
              <a:t> of vertices. </a:t>
            </a:r>
            <a:endParaRPr sz="2400"/>
          </a:p>
          <a:p>
            <a:pPr lvl="0"/>
            <a:endParaRPr sz="2400"/>
          </a:p>
          <a:p>
            <a:pPr lvl="0"/>
            <a:r>
              <a:rPr sz="2400"/>
              <a:t>Thus each edge of a directed graph can be drawn as an arrow going from the first vertex to the second vertex of the ordered pair.</a:t>
            </a:r>
          </a:p>
        </p:txBody>
      </p:sp>
      <p:sp>
        <p:nvSpPr>
          <p:cNvPr id="71" name="Shape 7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nvSpPr>
        <p:spPr>
          <a:xfrm>
            <a:off x="457200" y="1462087"/>
            <a:ext cx="8229600" cy="3281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endParaRPr sz="2400"/>
          </a:p>
          <a:p>
            <a:pPr lvl="0"/>
            <a:endParaRPr sz="2400"/>
          </a:p>
          <a:p>
            <a:pPr lvl="0"/>
            <a:endParaRPr sz="2400"/>
          </a:p>
          <a:p>
            <a:pPr lvl="0"/>
            <a:endParaRPr sz="2400"/>
          </a:p>
          <a:p>
            <a:pPr lvl="0"/>
            <a:endParaRPr sz="2400"/>
          </a:p>
          <a:p>
            <a:pPr lvl="0"/>
            <a:endParaRPr sz="2400"/>
          </a:p>
          <a:p>
            <a:pPr lvl="0"/>
            <a:r>
              <a:rPr sz="2400"/>
              <a:t>Note that each directed graph has an associated ordinary (undirected) graph, which is obtained by ignoring the directions of the edges.</a:t>
            </a:r>
          </a:p>
        </p:txBody>
      </p:sp>
      <p:sp>
        <p:nvSpPr>
          <p:cNvPr id="74" name="Shape 7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pic>
        <p:nvPicPr>
          <p:cNvPr id="75" name="image.png"/>
          <p:cNvPicPr/>
          <p:nvPr/>
        </p:nvPicPr>
        <p:blipFill>
          <a:blip r:embed="rId2">
            <a:extLst/>
          </a:blip>
          <a:stretch>
            <a:fillRect/>
          </a:stretch>
        </p:blipFill>
        <p:spPr>
          <a:xfrm>
            <a:off x="304800" y="1600200"/>
            <a:ext cx="8534400" cy="1895475"/>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Examples of Graphs</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457200" y="1462087"/>
            <a:ext cx="8229600" cy="1503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Graphs are a powerful problem-solving tool because they enable us to represent a complex situation with a single image that can be analyzed both visually and with the aid of a computer.</a:t>
            </a:r>
          </a:p>
        </p:txBody>
      </p:sp>
      <p:sp>
        <p:nvSpPr>
          <p:cNvPr id="80" name="Shape 8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Examples of Graphs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700">
                <a:solidFill>
                  <a:srgbClr val="FFFFFF"/>
                </a:solidFill>
              </a:rPr>
              <a:t>Example 4 – </a:t>
            </a:r>
            <a:r>
              <a:rPr i="1" sz="2700">
                <a:solidFill>
                  <a:srgbClr val="FFFFFF"/>
                </a:solidFill>
              </a:rPr>
              <a:t>Using a Graph to Represent a Network</a:t>
            </a:r>
          </a:p>
        </p:txBody>
      </p:sp>
      <p:sp>
        <p:nvSpPr>
          <p:cNvPr id="83" name="Shape 8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Telephone, electric power, gas pipeline, and air transport systems can all be represented by graphs, as can computer networks—from small local area networks to the global Internet system that connects millions of computers worldwide. </a:t>
            </a:r>
            <a:endParaRPr sz="2400"/>
          </a:p>
          <a:p>
            <a:pPr lvl="0" marL="0" indent="0">
              <a:spcBef>
                <a:spcPts val="0"/>
              </a:spcBef>
              <a:buSzTx/>
              <a:buNone/>
              <a:defRPr sz="1800"/>
            </a:pPr>
            <a:endParaRPr sz="2400"/>
          </a:p>
          <a:p>
            <a:pPr lvl="0" marL="0" indent="0">
              <a:spcBef>
                <a:spcPts val="0"/>
              </a:spcBef>
              <a:buSzTx/>
              <a:buNone/>
              <a:defRPr sz="1800"/>
            </a:pPr>
            <a:r>
              <a:rPr sz="2400"/>
              <a:t>Questions that arise in the design of such systems involve choosing connecting edges to minimize cost, optimize a certain type of service, and so forth.</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83"/>
                                        </p:tgtEl>
                                        <p:attrNameLst>
                                          <p:attrName>style.visibility</p:attrName>
                                        </p:attrNameLst>
                                      </p:cBhvr>
                                      <p:to>
                                        <p:strVal val="visible"/>
                                      </p:to>
                                    </p:set>
                                    <p:anim calcmode="lin" valueType="num">
                                      <p:cBhvr>
                                        <p:cTn id="7" dur="1000" fill="hold"/>
                                        <p:tgtEl>
                                          <p:spTgt spid="83"/>
                                        </p:tgtEl>
                                        <p:attrNameLst>
                                          <p:attrName>ppt_x</p:attrName>
                                        </p:attrNameLst>
                                      </p:cBhvr>
                                      <p:tavLst>
                                        <p:tav tm="0">
                                          <p:val>
                                            <p:strVal val="#ppt_x"/>
                                          </p:val>
                                        </p:tav>
                                        <p:tav tm="100000">
                                          <p:val>
                                            <p:strVal val="#ppt_x"/>
                                          </p:val>
                                        </p:tav>
                                      </p:tavLst>
                                    </p:anim>
                                    <p:anim calcmode="lin" valueType="num">
                                      <p:cBhvr>
                                        <p:cTn id="8" dur="10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 name="Shape 19"/>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000"/>
              </a:spcBef>
            </a:pPr>
            <a:r>
              <a:rPr sz="1400"/>
              <a:t>Copyright © Cengage Learning. All rights reserved.</a:t>
            </a:r>
            <a:r>
              <a:t> </a:t>
            </a:r>
          </a:p>
        </p:txBody>
      </p:sp>
      <p:sp>
        <p:nvSpPr>
          <p:cNvPr id="20" name="Shape 20"/>
          <p:cNvSpPr/>
          <p:nvPr/>
        </p:nvSpPr>
        <p:spPr>
          <a:xfrm>
            <a:off x="2501900" y="2476500"/>
            <a:ext cx="6337300" cy="1217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16669E"/>
                </a:solidFill>
              </a:defRPr>
            </a:lvl1pPr>
          </a:lstStyle>
          <a:p>
            <a:pPr lvl="0">
              <a:defRPr sz="1800">
                <a:solidFill>
                  <a:srgbClr val="000000"/>
                </a:solidFill>
              </a:defRPr>
            </a:pPr>
            <a:r>
              <a:rPr sz="4000">
                <a:solidFill>
                  <a:srgbClr val="16669E"/>
                </a:solidFill>
              </a:rPr>
              <a:t>Graphs: Definitions and Basic Properties</a:t>
            </a:r>
          </a:p>
        </p:txBody>
      </p:sp>
      <p:grpSp>
        <p:nvGrpSpPr>
          <p:cNvPr id="23" name="Group 23"/>
          <p:cNvGrpSpPr/>
          <p:nvPr/>
        </p:nvGrpSpPr>
        <p:grpSpPr>
          <a:xfrm>
            <a:off x="279399" y="2209799"/>
            <a:ext cx="8534402" cy="1600202"/>
            <a:chOff x="0" y="0"/>
            <a:chExt cx="8534400" cy="1600200"/>
          </a:xfrm>
        </p:grpSpPr>
        <p:sp>
          <p:nvSpPr>
            <p:cNvPr id="21" name="Shape 21"/>
            <p:cNvSpPr/>
            <p:nvPr/>
          </p:nvSpPr>
          <p:spPr>
            <a:xfrm>
              <a:off x="1447800" y="304800"/>
              <a:ext cx="7086601" cy="1295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22" name="Shape 22"/>
            <p:cNvSpPr/>
            <p:nvPr/>
          </p:nvSpPr>
          <p:spPr>
            <a:xfrm>
              <a:off x="-1" y="-1"/>
              <a:ext cx="2438401" cy="609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24" name="Shape 24"/>
          <p:cNvSpPr/>
          <p:nvPr/>
        </p:nvSpPr>
        <p:spPr>
          <a:xfrm>
            <a:off x="319087" y="2268537"/>
            <a:ext cx="2306227" cy="47433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10.1</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700">
                <a:solidFill>
                  <a:srgbClr val="FFFFFF"/>
                </a:solidFill>
              </a:rPr>
              <a:t>Example 4 – </a:t>
            </a:r>
            <a:r>
              <a:rPr i="1" sz="2700">
                <a:solidFill>
                  <a:srgbClr val="FFFFFF"/>
                </a:solidFill>
              </a:rPr>
              <a:t>Using a Graph to Represent a Network</a:t>
            </a:r>
          </a:p>
        </p:txBody>
      </p:sp>
      <p:sp>
        <p:nvSpPr>
          <p:cNvPr id="86" name="Shape 8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spcBef>
                <a:spcPts val="0"/>
              </a:spcBef>
              <a:buSzTx/>
              <a:buNone/>
            </a:lvl1pPr>
          </a:lstStyle>
          <a:p>
            <a:pPr lvl="0">
              <a:defRPr sz="1800"/>
            </a:pPr>
            <a:r>
              <a:rPr sz="2400"/>
              <a:t>A typical network, called a hub and spoke model, is shown below.</a:t>
            </a:r>
          </a:p>
        </p:txBody>
      </p:sp>
      <p:sp>
        <p:nvSpPr>
          <p:cNvPr id="87" name="Shape 87"/>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88" name="image.png"/>
          <p:cNvPicPr/>
          <p:nvPr/>
        </p:nvPicPr>
        <p:blipFill>
          <a:blip r:embed="rId2">
            <a:extLst/>
          </a:blip>
          <a:stretch>
            <a:fillRect/>
          </a:stretch>
        </p:blipFill>
        <p:spPr>
          <a:xfrm>
            <a:off x="542925" y="2286000"/>
            <a:ext cx="8058150" cy="24765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Special Graphs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457200" y="1462087"/>
            <a:ext cx="8229600" cy="2215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One important class of graphs consists of those that do not have any loops or parallel edges. </a:t>
            </a:r>
            <a:endParaRPr sz="2400"/>
          </a:p>
          <a:p>
            <a:pPr lvl="0"/>
            <a:endParaRPr sz="2400"/>
          </a:p>
          <a:p>
            <a:pPr lvl="0"/>
            <a:r>
              <a:rPr sz="2400"/>
              <a:t>Such graphs are called </a:t>
            </a:r>
            <a:r>
              <a:rPr i="1" sz="2400"/>
              <a:t>simple</a:t>
            </a:r>
            <a:r>
              <a:rPr sz="2400"/>
              <a:t>. In a simple graph, no two edges share the same set of endpoints, so specifying two endpoints is sufficient to determine an edge.</a:t>
            </a:r>
          </a:p>
        </p:txBody>
      </p:sp>
      <p:sp>
        <p:nvSpPr>
          <p:cNvPr id="93" name="Shape 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Special Graphs</a:t>
            </a:r>
          </a:p>
        </p:txBody>
      </p:sp>
      <p:pic>
        <p:nvPicPr>
          <p:cNvPr id="94" name="image.png"/>
          <p:cNvPicPr/>
          <p:nvPr/>
        </p:nvPicPr>
        <p:blipFill>
          <a:blip r:embed="rId2">
            <a:extLst/>
          </a:blip>
          <a:stretch>
            <a:fillRect/>
          </a:stretch>
        </p:blipFill>
        <p:spPr>
          <a:xfrm>
            <a:off x="297057" y="3962400"/>
            <a:ext cx="8437368" cy="1340261"/>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A Simple Graph</a:t>
            </a:r>
          </a:p>
        </p:txBody>
      </p:sp>
      <p:sp>
        <p:nvSpPr>
          <p:cNvPr id="97" name="Shape 9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Draw all simple graphs with the four vertices {</a:t>
            </a:r>
            <a:r>
              <a:rPr i="1" sz="2400"/>
              <a:t>u</a:t>
            </a:r>
            <a:r>
              <a:rPr sz="2400"/>
              <a:t>, </a:t>
            </a:r>
            <a:r>
              <a:rPr i="1" sz="2400"/>
              <a:t>v</a:t>
            </a:r>
            <a:r>
              <a:rPr sz="2400"/>
              <a:t>, </a:t>
            </a:r>
            <a:r>
              <a:rPr i="1" sz="2400"/>
              <a:t>w</a:t>
            </a:r>
            <a:r>
              <a:rPr sz="2400"/>
              <a:t>, </a:t>
            </a:r>
            <a:r>
              <a:rPr i="1" sz="2400"/>
              <a:t>x</a:t>
            </a:r>
            <a:r>
              <a:rPr sz="2400"/>
              <a:t>} and two edges, one of which is {</a:t>
            </a:r>
            <a:r>
              <a:rPr i="1" sz="2400"/>
              <a:t>u</a:t>
            </a:r>
            <a:r>
              <a:rPr sz="2400"/>
              <a:t>, </a:t>
            </a:r>
            <a:r>
              <a:rPr i="1" sz="2400"/>
              <a:t>v</a:t>
            </a:r>
            <a:r>
              <a:rPr sz="2400"/>
              <a:t>}.</a:t>
            </a:r>
            <a:endParaRPr sz="2400"/>
          </a:p>
          <a:p>
            <a:pPr lvl="0" marL="0" indent="0">
              <a:spcBef>
                <a:spcPts val="0"/>
              </a:spcBef>
              <a:buSzTx/>
              <a:buNone/>
              <a:defRPr sz="1800"/>
            </a:pPr>
            <a:endParaRPr sz="2400"/>
          </a:p>
          <a:p>
            <a:pPr lvl="0" marL="0" indent="0">
              <a:spcBef>
                <a:spcPts val="0"/>
              </a:spcBef>
              <a:buSzTx/>
              <a:buNone/>
              <a:defRPr sz="1800"/>
            </a:pPr>
            <a:r>
              <a:rPr sz="2400">
                <a:solidFill>
                  <a:srgbClr val="00ADEE"/>
                </a:solidFill>
              </a:rPr>
              <a:t>Solution:</a:t>
            </a:r>
            <a:endParaRPr sz="2400">
              <a:solidFill>
                <a:srgbClr val="00ADEE"/>
              </a:solidFill>
            </a:endParaRPr>
          </a:p>
          <a:p>
            <a:pPr lvl="0" marL="0" indent="0">
              <a:buSzTx/>
              <a:buNone/>
              <a:defRPr sz="1800"/>
            </a:pPr>
            <a:r>
              <a:rPr sz="2400"/>
              <a:t>Each possible edge of a simple graph corresponds to a subset of two vertices. </a:t>
            </a:r>
            <a:endParaRPr sz="2400"/>
          </a:p>
          <a:p>
            <a:pPr lvl="0" marL="0" indent="0">
              <a:buSzTx/>
              <a:buNone/>
              <a:defRPr sz="1800"/>
            </a:pPr>
            <a:endParaRPr sz="1200"/>
          </a:p>
          <a:p>
            <a:pPr lvl="0" marL="0" indent="0">
              <a:buSzTx/>
              <a:buNone/>
              <a:defRPr sz="1800"/>
            </a:pPr>
            <a:r>
              <a:rPr sz="2400"/>
              <a:t>Given four vertices, there are      = 6 such subsets in all: </a:t>
            </a:r>
            <a:br>
              <a:rPr sz="2400"/>
            </a:br>
            <a:r>
              <a:rPr sz="2400"/>
              <a:t>{</a:t>
            </a:r>
            <a:r>
              <a:rPr i="1" sz="2400"/>
              <a:t>u</a:t>
            </a:r>
            <a:r>
              <a:rPr sz="2400"/>
              <a:t>, </a:t>
            </a:r>
            <a:r>
              <a:rPr i="1" sz="2400"/>
              <a:t>v</a:t>
            </a:r>
            <a:r>
              <a:rPr sz="2400"/>
              <a:t>}, {</a:t>
            </a:r>
            <a:r>
              <a:rPr i="1" sz="2400"/>
              <a:t>u</a:t>
            </a:r>
            <a:r>
              <a:rPr sz="2400"/>
              <a:t>, </a:t>
            </a:r>
            <a:r>
              <a:rPr i="1" sz="2400"/>
              <a:t>w</a:t>
            </a:r>
            <a:r>
              <a:rPr sz="2400"/>
              <a:t>}, {</a:t>
            </a:r>
            <a:r>
              <a:rPr i="1" sz="2400"/>
              <a:t>u</a:t>
            </a:r>
            <a:r>
              <a:rPr sz="2400"/>
              <a:t>, </a:t>
            </a:r>
            <a:r>
              <a:rPr i="1" sz="2400"/>
              <a:t>x</a:t>
            </a:r>
            <a:r>
              <a:rPr sz="2400"/>
              <a:t>}, {</a:t>
            </a:r>
            <a:r>
              <a:rPr i="1" sz="2400"/>
              <a:t>v</a:t>
            </a:r>
            <a:r>
              <a:rPr sz="2400"/>
              <a:t>, </a:t>
            </a:r>
            <a:r>
              <a:rPr i="1" sz="2400"/>
              <a:t>w</a:t>
            </a:r>
            <a:r>
              <a:rPr sz="2400"/>
              <a:t>}, {</a:t>
            </a:r>
            <a:r>
              <a:rPr i="1" sz="2400"/>
              <a:t>v</a:t>
            </a:r>
            <a:r>
              <a:rPr sz="2400"/>
              <a:t>, </a:t>
            </a:r>
            <a:r>
              <a:rPr i="1" sz="2400"/>
              <a:t>x</a:t>
            </a:r>
            <a:r>
              <a:rPr sz="2400"/>
              <a:t>}, and {</a:t>
            </a:r>
            <a:r>
              <a:rPr i="1" sz="2400"/>
              <a:t>w</a:t>
            </a:r>
            <a:r>
              <a:rPr sz="2400"/>
              <a:t>, </a:t>
            </a:r>
            <a:r>
              <a:rPr i="1" sz="2400"/>
              <a:t>x</a:t>
            </a:r>
            <a:r>
              <a:rPr sz="2400"/>
              <a:t>}. </a:t>
            </a:r>
          </a:p>
        </p:txBody>
      </p:sp>
      <p:pic>
        <p:nvPicPr>
          <p:cNvPr id="98" name="image.png"/>
          <p:cNvPicPr/>
          <p:nvPr/>
        </p:nvPicPr>
        <p:blipFill>
          <a:blip r:embed="rId2">
            <a:extLst/>
          </a:blip>
          <a:stretch>
            <a:fillRect/>
          </a:stretch>
        </p:blipFill>
        <p:spPr>
          <a:xfrm>
            <a:off x="4495800" y="3940175"/>
            <a:ext cx="411163" cy="547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7">
                                            <p:txEl>
                                              <p:pRg st="2" end="2"/>
                                            </p:txEl>
                                          </p:spTgt>
                                        </p:tgtEl>
                                        <p:attrNameLst>
                                          <p:attrName>style.visibility</p:attrName>
                                        </p:attrNameLst>
                                      </p:cBhvr>
                                      <p:to>
                                        <p:strVal val="visible"/>
                                      </p:to>
                                    </p:set>
                                    <p:anim calcmode="lin" valueType="num">
                                      <p:cBhvr>
                                        <p:cTn id="7" dur="1000" fill="hold"/>
                                        <p:tgtEl>
                                          <p:spTgt spid="97">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97">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97">
                                            <p:txEl>
                                              <p:pRg st="3" end="3"/>
                                            </p:txEl>
                                          </p:spTgt>
                                        </p:tgtEl>
                                        <p:attrNameLst>
                                          <p:attrName>style.visibility</p:attrName>
                                        </p:attrNameLst>
                                      </p:cBhvr>
                                      <p:to>
                                        <p:strVal val="visible"/>
                                      </p:to>
                                    </p:set>
                                    <p:anim calcmode="lin" valueType="num">
                                      <p:cBhvr>
                                        <p:cTn id="12" dur="1000" fill="hold"/>
                                        <p:tgtEl>
                                          <p:spTgt spid="97">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97">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97">
                                            <p:txEl>
                                              <p:pRg st="4" end="4"/>
                                            </p:txEl>
                                          </p:spTgt>
                                        </p:tgtEl>
                                        <p:attrNameLst>
                                          <p:attrName>style.visibility</p:attrName>
                                        </p:attrNameLst>
                                      </p:cBhvr>
                                      <p:to>
                                        <p:strVal val="visible"/>
                                      </p:to>
                                    </p:set>
                                    <p:anim calcmode="lin" valueType="num">
                                      <p:cBhvr>
                                        <p:cTn id="17" dur="1000" fill="hold"/>
                                        <p:tgtEl>
                                          <p:spTgt spid="97">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97">
                                            <p:txEl>
                                              <p:pRg st="5" end="5"/>
                                            </p:txEl>
                                          </p:spTgt>
                                        </p:tgtEl>
                                        <p:attrNameLst>
                                          <p:attrName>style.visibility</p:attrName>
                                        </p:attrNameLst>
                                      </p:cBhvr>
                                      <p:to>
                                        <p:strVal val="visible"/>
                                      </p:to>
                                    </p:set>
                                    <p:anim calcmode="lin" valueType="num">
                                      <p:cBhvr>
                                        <p:cTn id="23" dur="1000" fill="hold"/>
                                        <p:tgtEl>
                                          <p:spTgt spid="9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97">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2" fill="hold">
                                  <p:stCondLst>
                                    <p:cond delay="0"/>
                                  </p:stCondLst>
                                  <p:iterate type="el" backwards="0">
                                    <p:tmAbs val="0"/>
                                  </p:iterate>
                                  <p:childTnLst>
                                    <p:set>
                                      <p:cBhvr>
                                        <p:cTn id="27" fill="hold"/>
                                        <p:tgtEl>
                                          <p:spTgt spid="98"/>
                                        </p:tgtEl>
                                        <p:attrNameLst>
                                          <p:attrName>style.visibility</p:attrName>
                                        </p:attrNameLst>
                                      </p:cBhvr>
                                      <p:to>
                                        <p:strVal val="visible"/>
                                      </p:to>
                                    </p:set>
                                    <p:anim calcmode="lin" valueType="num">
                                      <p:cBhvr>
                                        <p:cTn id="28" dur="1000" fill="hold"/>
                                        <p:tgtEl>
                                          <p:spTgt spid="98"/>
                                        </p:tgtEl>
                                        <p:attrNameLst>
                                          <p:attrName>ppt_x</p:attrName>
                                        </p:attrNameLst>
                                      </p:cBhvr>
                                      <p:tavLst>
                                        <p:tav tm="0">
                                          <p:val>
                                            <p:strVal val="#ppt_x"/>
                                          </p:val>
                                        </p:tav>
                                        <p:tav tm="100000">
                                          <p:val>
                                            <p:strVal val="#ppt_x"/>
                                          </p:val>
                                        </p:tav>
                                      </p:tavLst>
                                    </p:anim>
                                    <p:anim calcmode="lin" valueType="num">
                                      <p:cBhvr>
                                        <p:cTn id="29" dur="10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 grpId="1"/>
      <p:bldP build="whole" bldLvl="1" animBg="1" rev="0" advAuto="0" spid="98"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8 – </a:t>
            </a:r>
            <a:r>
              <a:rPr i="1" sz="4000">
                <a:solidFill>
                  <a:srgbClr val="FFFFFF"/>
                </a:solidFill>
              </a:rPr>
              <a:t>Solution</a:t>
            </a:r>
          </a:p>
        </p:txBody>
      </p:sp>
      <p:sp>
        <p:nvSpPr>
          <p:cNvPr id="101" name="Shape 10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Now one edge of the graph is specified to be {</a:t>
            </a:r>
            <a:r>
              <a:rPr i="1" sz="2400"/>
              <a:t>u</a:t>
            </a:r>
            <a:r>
              <a:rPr sz="2400"/>
              <a:t>, </a:t>
            </a:r>
            <a:r>
              <a:rPr i="1" sz="2400"/>
              <a:t>v</a:t>
            </a:r>
            <a:r>
              <a:rPr sz="2400"/>
              <a:t>}, so any of the remaining five from this list can be chosen to be the second edge. </a:t>
            </a:r>
            <a:endParaRPr sz="2400"/>
          </a:p>
          <a:p>
            <a:pPr lvl="0" marL="0" indent="0">
              <a:spcBef>
                <a:spcPts val="0"/>
              </a:spcBef>
              <a:buSzTx/>
              <a:buNone/>
              <a:defRPr sz="1800"/>
            </a:pPr>
            <a:endParaRPr sz="2400"/>
          </a:p>
          <a:p>
            <a:pPr lvl="0" marL="0" indent="0">
              <a:spcBef>
                <a:spcPts val="0"/>
              </a:spcBef>
              <a:buSzTx/>
              <a:buNone/>
              <a:defRPr sz="1800"/>
            </a:pPr>
            <a:r>
              <a:rPr sz="2400"/>
              <a:t>The possibilities are shown below.</a:t>
            </a:r>
          </a:p>
        </p:txBody>
      </p:sp>
      <p:sp>
        <p:nvSpPr>
          <p:cNvPr id="102" name="Shape 102"/>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cont’d</a:t>
            </a:r>
          </a:p>
        </p:txBody>
      </p:sp>
      <p:pic>
        <p:nvPicPr>
          <p:cNvPr id="103" name="image.png"/>
          <p:cNvPicPr/>
          <p:nvPr/>
        </p:nvPicPr>
        <p:blipFill>
          <a:blip r:embed="rId2">
            <a:extLst/>
          </a:blip>
          <a:stretch>
            <a:fillRect/>
          </a:stretch>
        </p:blipFill>
        <p:spPr>
          <a:xfrm>
            <a:off x="571500" y="3505200"/>
            <a:ext cx="8001000" cy="13255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01"/>
                                        </p:tgtEl>
                                        <p:attrNameLst>
                                          <p:attrName>style.visibility</p:attrName>
                                        </p:attrNameLst>
                                      </p:cBhvr>
                                      <p:to>
                                        <p:strVal val="visible"/>
                                      </p:to>
                                    </p:set>
                                    <p:anim calcmode="lin" valueType="num">
                                      <p:cBhvr>
                                        <p:cTn id="7" dur="1000" fill="hold"/>
                                        <p:tgtEl>
                                          <p:spTgt spid="101"/>
                                        </p:tgtEl>
                                        <p:attrNameLst>
                                          <p:attrName>ppt_x</p:attrName>
                                        </p:attrNameLst>
                                      </p:cBhvr>
                                      <p:tavLst>
                                        <p:tav tm="0">
                                          <p:val>
                                            <p:strVal val="#ppt_x"/>
                                          </p:val>
                                        </p:tav>
                                        <p:tav tm="100000">
                                          <p:val>
                                            <p:strVal val="#ppt_x"/>
                                          </p:val>
                                        </p:tav>
                                      </p:tavLst>
                                    </p:anim>
                                    <p:anim calcmode="lin" valueType="num">
                                      <p:cBhvr>
                                        <p:cTn id="8" dur="10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103"/>
                                        </p:tgtEl>
                                        <p:attrNameLst>
                                          <p:attrName>style.visibility</p:attrName>
                                        </p:attrNameLst>
                                      </p:cBhvr>
                                      <p:to>
                                        <p:strVal val="visible"/>
                                      </p:to>
                                    </p:set>
                                    <p:anim calcmode="lin" valueType="num">
                                      <p:cBhvr>
                                        <p:cTn id="12" dur="1000" fill="hold"/>
                                        <p:tgtEl>
                                          <p:spTgt spid="103"/>
                                        </p:tgtEl>
                                        <p:attrNameLst>
                                          <p:attrName>ppt_x</p:attrName>
                                        </p:attrNameLst>
                                      </p:cBhvr>
                                      <p:tavLst>
                                        <p:tav tm="0">
                                          <p:val>
                                            <p:strVal val="#ppt_x"/>
                                          </p:val>
                                        </p:tav>
                                        <p:tav tm="100000">
                                          <p:val>
                                            <p:strVal val="#ppt_x"/>
                                          </p:val>
                                        </p:tav>
                                      </p:tavLst>
                                    </p:anim>
                                    <p:anim calcmode="lin" valueType="num">
                                      <p:cBhvr>
                                        <p:cTn id="13" dur="10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1"/>
      <p:bldP build="whole" bldLvl="1" animBg="1" rev="0" advAuto="0" spid="103" grpId="2"/>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idx="4294967295"/>
          </p:nvPr>
        </p:nvSpPr>
        <p:spPr>
          <a:xfrm>
            <a:off x="317500" y="203199"/>
            <a:ext cx="84455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i="1" sz="2300">
                <a:solidFill>
                  <a:srgbClr val="FFFFFF"/>
                </a:solidFill>
              </a:rPr>
              <a:t>Complete Graphs on n Vertices: K</a:t>
            </a:r>
            <a:r>
              <a:rPr baseline="-25000" i="1" sz="2300">
                <a:solidFill>
                  <a:srgbClr val="FFFFFF"/>
                </a:solidFill>
              </a:rPr>
              <a:t>1</a:t>
            </a:r>
            <a:r>
              <a:rPr i="1" sz="2300">
                <a:solidFill>
                  <a:srgbClr val="FFFFFF"/>
                </a:solidFill>
              </a:rPr>
              <a:t>, K</a:t>
            </a:r>
            <a:r>
              <a:rPr baseline="-25000" i="1" sz="2300">
                <a:solidFill>
                  <a:srgbClr val="FFFFFF"/>
                </a:solidFill>
              </a:rPr>
              <a:t>2</a:t>
            </a:r>
            <a:r>
              <a:rPr i="1" sz="2300">
                <a:solidFill>
                  <a:srgbClr val="FFFFFF"/>
                </a:solidFill>
              </a:rPr>
              <a:t>, K</a:t>
            </a:r>
            <a:r>
              <a:rPr baseline="-25000" i="1" sz="2300">
                <a:solidFill>
                  <a:srgbClr val="FFFFFF"/>
                </a:solidFill>
              </a:rPr>
              <a:t>3</a:t>
            </a:r>
            <a:r>
              <a:rPr i="1" sz="2300">
                <a:solidFill>
                  <a:srgbClr val="FFFFFF"/>
                </a:solidFill>
              </a:rPr>
              <a:t>, K</a:t>
            </a:r>
            <a:r>
              <a:rPr baseline="-25000" i="1" sz="2300">
                <a:solidFill>
                  <a:srgbClr val="FFFFFF"/>
                </a:solidFill>
              </a:rPr>
              <a:t>4</a:t>
            </a:r>
            <a:r>
              <a:rPr i="1" sz="2300">
                <a:solidFill>
                  <a:srgbClr val="FFFFFF"/>
                </a:solidFill>
              </a:rPr>
              <a:t>, K</a:t>
            </a:r>
            <a:r>
              <a:rPr baseline="-25000" i="1" sz="2300">
                <a:solidFill>
                  <a:srgbClr val="FFFFFF"/>
                </a:solidFill>
              </a:rPr>
              <a:t>5</a:t>
            </a:r>
          </a:p>
        </p:txBody>
      </p:sp>
      <p:sp>
        <p:nvSpPr>
          <p:cNvPr id="106" name="Shape 10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complete graphs </a:t>
            </a:r>
            <a:r>
              <a:rPr i="1" sz="2400"/>
              <a:t>K</a:t>
            </a:r>
            <a:r>
              <a:rPr baseline="-25000" sz="2400"/>
              <a:t>1</a:t>
            </a:r>
            <a:r>
              <a:rPr sz="2400"/>
              <a:t>, </a:t>
            </a:r>
            <a:r>
              <a:rPr i="1" sz="2400"/>
              <a:t>K</a:t>
            </a:r>
            <a:r>
              <a:rPr baseline="-25000" sz="2400"/>
              <a:t>2</a:t>
            </a:r>
            <a:r>
              <a:rPr sz="2400"/>
              <a:t>, </a:t>
            </a:r>
            <a:r>
              <a:rPr i="1" sz="2400"/>
              <a:t>K</a:t>
            </a:r>
            <a:r>
              <a:rPr baseline="-25000" sz="2400"/>
              <a:t>3</a:t>
            </a:r>
            <a:r>
              <a:rPr sz="2400"/>
              <a:t>, </a:t>
            </a:r>
            <a:r>
              <a:rPr i="1" sz="2400"/>
              <a:t>K</a:t>
            </a:r>
            <a:r>
              <a:rPr baseline="-25000" sz="2400"/>
              <a:t>4</a:t>
            </a:r>
            <a:r>
              <a:rPr sz="2400"/>
              <a:t>, and </a:t>
            </a:r>
            <a:r>
              <a:rPr i="1" sz="2400"/>
              <a:t>K</a:t>
            </a:r>
            <a:r>
              <a:rPr baseline="-25000" sz="2400"/>
              <a:t>5</a:t>
            </a:r>
            <a:r>
              <a:rPr sz="2400"/>
              <a:t> can be drawn as follows:</a:t>
            </a:r>
          </a:p>
        </p:txBody>
      </p:sp>
      <p:pic>
        <p:nvPicPr>
          <p:cNvPr id="107" name="image.pdf"/>
          <p:cNvPicPr/>
          <p:nvPr/>
        </p:nvPicPr>
        <p:blipFill>
          <a:blip r:embed="rId2">
            <a:extLst/>
          </a:blip>
          <a:stretch>
            <a:fillRect/>
          </a:stretch>
        </p:blipFill>
        <p:spPr>
          <a:xfrm>
            <a:off x="987425" y="3022600"/>
            <a:ext cx="612775" cy="712788"/>
          </a:xfrm>
          <a:prstGeom prst="rect">
            <a:avLst/>
          </a:prstGeom>
          <a:ln w="12700">
            <a:miter lim="400000"/>
          </a:ln>
        </p:spPr>
      </p:pic>
      <p:pic>
        <p:nvPicPr>
          <p:cNvPr id="108" name="image.png"/>
          <p:cNvPicPr/>
          <p:nvPr/>
        </p:nvPicPr>
        <p:blipFill>
          <a:blip r:embed="rId3">
            <a:extLst/>
          </a:blip>
          <a:stretch>
            <a:fillRect/>
          </a:stretch>
        </p:blipFill>
        <p:spPr>
          <a:xfrm>
            <a:off x="2743200" y="3055937"/>
            <a:ext cx="1590675" cy="677863"/>
          </a:xfrm>
          <a:prstGeom prst="rect">
            <a:avLst/>
          </a:prstGeom>
          <a:ln w="12700">
            <a:miter lim="400000"/>
          </a:ln>
        </p:spPr>
      </p:pic>
      <p:pic>
        <p:nvPicPr>
          <p:cNvPr id="109" name="image.png"/>
          <p:cNvPicPr/>
          <p:nvPr/>
        </p:nvPicPr>
        <p:blipFill>
          <a:blip r:embed="rId4">
            <a:extLst/>
          </a:blip>
          <a:stretch>
            <a:fillRect/>
          </a:stretch>
        </p:blipFill>
        <p:spPr>
          <a:xfrm>
            <a:off x="4991100" y="2081212"/>
            <a:ext cx="1600200" cy="1754188"/>
          </a:xfrm>
          <a:prstGeom prst="rect">
            <a:avLst/>
          </a:prstGeom>
          <a:ln w="12700">
            <a:miter lim="400000"/>
          </a:ln>
        </p:spPr>
      </p:pic>
      <p:pic>
        <p:nvPicPr>
          <p:cNvPr id="110" name="image.png"/>
          <p:cNvPicPr/>
          <p:nvPr/>
        </p:nvPicPr>
        <p:blipFill>
          <a:blip r:embed="rId5">
            <a:extLst/>
          </a:blip>
          <a:stretch>
            <a:fillRect/>
          </a:stretch>
        </p:blipFill>
        <p:spPr>
          <a:xfrm>
            <a:off x="960437" y="4741862"/>
            <a:ext cx="1719263" cy="1570038"/>
          </a:xfrm>
          <a:prstGeom prst="rect">
            <a:avLst/>
          </a:prstGeom>
          <a:ln w="12700">
            <a:miter lim="400000"/>
          </a:ln>
        </p:spPr>
      </p:pic>
      <p:pic>
        <p:nvPicPr>
          <p:cNvPr id="111" name="image.png"/>
          <p:cNvPicPr/>
          <p:nvPr/>
        </p:nvPicPr>
        <p:blipFill>
          <a:blip r:embed="rId6">
            <a:extLst/>
          </a:blip>
          <a:stretch>
            <a:fillRect/>
          </a:stretch>
        </p:blipFill>
        <p:spPr>
          <a:xfrm>
            <a:off x="3670300" y="4424362"/>
            <a:ext cx="2020888" cy="1976438"/>
          </a:xfrm>
          <a:prstGeom prst="rect">
            <a:avLst/>
          </a:prstGeom>
          <a:ln w="12700">
            <a:miter lim="400000"/>
          </a:ln>
        </p:spPr>
      </p:pic>
      <p:pic>
        <p:nvPicPr>
          <p:cNvPr id="112" name="image.png"/>
          <p:cNvPicPr/>
          <p:nvPr/>
        </p:nvPicPr>
        <p:blipFill>
          <a:blip r:embed="rId7">
            <a:extLst/>
          </a:blip>
          <a:stretch>
            <a:fillRect/>
          </a:stretch>
        </p:blipFill>
        <p:spPr>
          <a:xfrm>
            <a:off x="94843" y="1393287"/>
            <a:ext cx="8954314" cy="145205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08"/>
                                        </p:tgtEl>
                                        <p:attrNameLst>
                                          <p:attrName>style.visibility</p:attrName>
                                        </p:attrNameLst>
                                      </p:cBhvr>
                                      <p:to>
                                        <p:strVal val="visible"/>
                                      </p:to>
                                    </p:set>
                                    <p:anim calcmode="lin" valueType="num">
                                      <p:cBhvr>
                                        <p:cTn id="7" dur="1000" fill="hold"/>
                                        <p:tgtEl>
                                          <p:spTgt spid="108"/>
                                        </p:tgtEl>
                                        <p:attrNameLst>
                                          <p:attrName>ppt_x</p:attrName>
                                        </p:attrNameLst>
                                      </p:cBhvr>
                                      <p:tavLst>
                                        <p:tav tm="0">
                                          <p:val>
                                            <p:strVal val="#ppt_x"/>
                                          </p:val>
                                        </p:tav>
                                        <p:tav tm="100000">
                                          <p:val>
                                            <p:strVal val="#ppt_x"/>
                                          </p:val>
                                        </p:tav>
                                      </p:tavLst>
                                    </p:anim>
                                    <p:anim calcmode="lin" valueType="num">
                                      <p:cBhvr>
                                        <p:cTn id="8" dur="10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109"/>
                                        </p:tgtEl>
                                        <p:attrNameLst>
                                          <p:attrName>style.visibility</p:attrName>
                                        </p:attrNameLst>
                                      </p:cBhvr>
                                      <p:to>
                                        <p:strVal val="visible"/>
                                      </p:to>
                                    </p:set>
                                    <p:anim calcmode="lin" valueType="num">
                                      <p:cBhvr>
                                        <p:cTn id="13" dur="1000" fill="hold"/>
                                        <p:tgtEl>
                                          <p:spTgt spid="109"/>
                                        </p:tgtEl>
                                        <p:attrNameLst>
                                          <p:attrName>ppt_x</p:attrName>
                                        </p:attrNameLst>
                                      </p:cBhvr>
                                      <p:tavLst>
                                        <p:tav tm="0">
                                          <p:val>
                                            <p:strVal val="#ppt_x"/>
                                          </p:val>
                                        </p:tav>
                                        <p:tav tm="100000">
                                          <p:val>
                                            <p:strVal val="#ppt_x"/>
                                          </p:val>
                                        </p:tav>
                                      </p:tavLst>
                                    </p:anim>
                                    <p:anim calcmode="lin" valueType="num">
                                      <p:cBhvr>
                                        <p:cTn id="14" dur="10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110"/>
                                        </p:tgtEl>
                                        <p:attrNameLst>
                                          <p:attrName>style.visibility</p:attrName>
                                        </p:attrNameLst>
                                      </p:cBhvr>
                                      <p:to>
                                        <p:strVal val="visible"/>
                                      </p:to>
                                    </p:set>
                                    <p:anim calcmode="lin" valueType="num">
                                      <p:cBhvr>
                                        <p:cTn id="19" dur="1000" fill="hold"/>
                                        <p:tgtEl>
                                          <p:spTgt spid="110"/>
                                        </p:tgtEl>
                                        <p:attrNameLst>
                                          <p:attrName>ppt_x</p:attrName>
                                        </p:attrNameLst>
                                      </p:cBhvr>
                                      <p:tavLst>
                                        <p:tav tm="0">
                                          <p:val>
                                            <p:strVal val="#ppt_x"/>
                                          </p:val>
                                        </p:tav>
                                        <p:tav tm="100000">
                                          <p:val>
                                            <p:strVal val="#ppt_x"/>
                                          </p:val>
                                        </p:tav>
                                      </p:tavLst>
                                    </p:anim>
                                    <p:anim calcmode="lin" valueType="num">
                                      <p:cBhvr>
                                        <p:cTn id="20" dur="10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4" fill="hold">
                                  <p:stCondLst>
                                    <p:cond delay="0"/>
                                  </p:stCondLst>
                                  <p:iterate type="el" backwards="0">
                                    <p:tmAbs val="0"/>
                                  </p:iterate>
                                  <p:childTnLst>
                                    <p:set>
                                      <p:cBhvr>
                                        <p:cTn id="24" fill="hold"/>
                                        <p:tgtEl>
                                          <p:spTgt spid="111"/>
                                        </p:tgtEl>
                                        <p:attrNameLst>
                                          <p:attrName>style.visibility</p:attrName>
                                        </p:attrNameLst>
                                      </p:cBhvr>
                                      <p:to>
                                        <p:strVal val="visible"/>
                                      </p:to>
                                    </p:set>
                                    <p:anim calcmode="lin" valueType="num">
                                      <p:cBhvr>
                                        <p:cTn id="25" dur="1000" fill="hold"/>
                                        <p:tgtEl>
                                          <p:spTgt spid="111"/>
                                        </p:tgtEl>
                                        <p:attrNameLst>
                                          <p:attrName>ppt_x</p:attrName>
                                        </p:attrNameLst>
                                      </p:cBhvr>
                                      <p:tavLst>
                                        <p:tav tm="0">
                                          <p:val>
                                            <p:strVal val="#ppt_x"/>
                                          </p:val>
                                        </p:tav>
                                        <p:tav tm="100000">
                                          <p:val>
                                            <p:strVal val="#ppt_x"/>
                                          </p:val>
                                        </p:tav>
                                      </p:tavLst>
                                    </p:anim>
                                    <p:anim calcmode="lin" valueType="num">
                                      <p:cBhvr>
                                        <p:cTn id="26" dur="10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4"/>
      <p:bldP build="whole" bldLvl="1" animBg="1" rev="0" advAuto="0" spid="110" grpId="3"/>
      <p:bldP build="whole" bldLvl="1" animBg="1" rev="0" advAuto="0" spid="108" grpId="1"/>
      <p:bldP build="whole" bldLvl="1" animBg="1" rev="0" advAuto="0" spid="109"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nvSpPr>
        <p:spPr>
          <a:xfrm>
            <a:off x="457200" y="1462087"/>
            <a:ext cx="8229600" cy="15038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In </a:t>
            </a:r>
            <a:r>
              <a:rPr sz="2400">
                <a:solidFill>
                  <a:srgbClr val="FF2600"/>
                </a:solidFill>
              </a:rPr>
              <a:t>complete</a:t>
            </a:r>
            <a:r>
              <a:rPr sz="2400"/>
              <a:t> </a:t>
            </a:r>
            <a:r>
              <a:rPr sz="2400">
                <a:solidFill>
                  <a:srgbClr val="FF2600"/>
                </a:solidFill>
              </a:rPr>
              <a:t>bipartite graph</a:t>
            </a:r>
            <a:r>
              <a:rPr sz="2400"/>
              <a:t>: the vertex set can be separated into two subsets: Each vertex in one of the subsets is connected by exactly one edge to each vertex in the other subset, but not to any vertices in its own subset.</a:t>
            </a:r>
          </a:p>
        </p:txBody>
      </p:sp>
      <p:sp>
        <p:nvSpPr>
          <p:cNvPr id="115" name="Shape 11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Special Graphs</a:t>
            </a:r>
          </a:p>
        </p:txBody>
      </p:sp>
      <p:pic>
        <p:nvPicPr>
          <p:cNvPr id="116" name="image.png"/>
          <p:cNvPicPr/>
          <p:nvPr/>
        </p:nvPicPr>
        <p:blipFill>
          <a:blip r:embed="rId2">
            <a:extLst/>
          </a:blip>
          <a:stretch>
            <a:fillRect/>
          </a:stretch>
        </p:blipFill>
        <p:spPr>
          <a:xfrm>
            <a:off x="508000" y="3492500"/>
            <a:ext cx="8004175" cy="2974975"/>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Special Graphs</a:t>
            </a:r>
          </a:p>
        </p:txBody>
      </p:sp>
      <p:pic>
        <p:nvPicPr>
          <p:cNvPr id="119" name="image.png"/>
          <p:cNvPicPr/>
          <p:nvPr/>
        </p:nvPicPr>
        <p:blipFill>
          <a:blip r:embed="rId2">
            <a:extLst/>
          </a:blip>
          <a:stretch>
            <a:fillRect/>
          </a:stretch>
        </p:blipFill>
        <p:spPr>
          <a:xfrm>
            <a:off x="369887" y="1600200"/>
            <a:ext cx="8404226" cy="1531938"/>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0ADEE"/>
                </a:solidFill>
              </a:defRPr>
            </a:lvl1pPr>
          </a:lstStyle>
          <a:p>
            <a:pPr lvl="0">
              <a:defRPr sz="1800">
                <a:solidFill>
                  <a:srgbClr val="000000"/>
                </a:solidFill>
              </a:defRPr>
            </a:pPr>
            <a:r>
              <a:rPr sz="4000">
                <a:solidFill>
                  <a:srgbClr val="00ADEE"/>
                </a:solidFill>
              </a:rPr>
              <a:t>The Concept of Degree</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457200" y="1462087"/>
            <a:ext cx="8229600" cy="1148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The </a:t>
            </a:r>
            <a:r>
              <a:rPr i="1" sz="2400"/>
              <a:t>degree of a vertex </a:t>
            </a:r>
            <a:r>
              <a:rPr sz="2400"/>
              <a:t>is the number of end segments of edges that “stick out of” the vertex.</a:t>
            </a:r>
            <a:br>
              <a:rPr sz="2400"/>
            </a:br>
          </a:p>
        </p:txBody>
      </p:sp>
      <p:sp>
        <p:nvSpPr>
          <p:cNvPr id="124" name="Shape 12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Concept of Degree</a:t>
            </a:r>
          </a:p>
        </p:txBody>
      </p:sp>
      <p:pic>
        <p:nvPicPr>
          <p:cNvPr id="125" name="image.png"/>
          <p:cNvPicPr/>
          <p:nvPr/>
        </p:nvPicPr>
        <p:blipFill>
          <a:blip r:embed="rId2">
            <a:extLst/>
          </a:blip>
          <a:stretch>
            <a:fillRect/>
          </a:stretch>
        </p:blipFill>
        <p:spPr>
          <a:xfrm>
            <a:off x="376237" y="3090068"/>
            <a:ext cx="8391526" cy="1554164"/>
          </a:xfrm>
          <a:prstGeom prst="rect">
            <a:avLst/>
          </a:prstGeom>
          <a:ln w="12700">
            <a:miter lim="400000"/>
          </a:ln>
        </p:spPr>
      </p:pic>
      <p:pic>
        <p:nvPicPr>
          <p:cNvPr id="126" name="image.png"/>
          <p:cNvPicPr/>
          <p:nvPr/>
        </p:nvPicPr>
        <p:blipFill>
          <a:blip r:embed="rId3">
            <a:extLst/>
          </a:blip>
          <a:stretch>
            <a:fillRect/>
          </a:stretch>
        </p:blipFill>
        <p:spPr>
          <a:xfrm>
            <a:off x="2563812" y="4677228"/>
            <a:ext cx="4016376" cy="2109789"/>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sp>
        <p:nvSpPr>
          <p:cNvPr id="27" name="Shape 2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Imagine an organization that wants to set up teams of three to work on some projects. </a:t>
            </a:r>
            <a:endParaRPr sz="2400"/>
          </a:p>
          <a:p>
            <a:pPr lvl="0" marL="0" indent="0">
              <a:spcBef>
                <a:spcPts val="0"/>
              </a:spcBef>
              <a:buSzTx/>
              <a:buNone/>
              <a:defRPr sz="1800"/>
            </a:pPr>
            <a:endParaRPr sz="2400"/>
          </a:p>
          <a:p>
            <a:pPr lvl="0" marL="0" indent="0">
              <a:spcBef>
                <a:spcPts val="0"/>
              </a:spcBef>
              <a:buSzTx/>
              <a:buNone/>
              <a:defRPr sz="1800"/>
            </a:pPr>
            <a:r>
              <a:rPr sz="2400"/>
              <a:t>In order to maximize the number of people on each team who had previous experience working together successfully, the director asked the members to provide names of their past partners.</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idx="4294967295"/>
          </p:nvPr>
        </p:nvSpPr>
        <p:spPr>
          <a:xfrm>
            <a:off x="317500" y="203199"/>
            <a:ext cx="84455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300">
                <a:solidFill>
                  <a:srgbClr val="FFFFFF"/>
                </a:solidFill>
              </a:rPr>
              <a:t>Example 12 – </a:t>
            </a:r>
            <a:r>
              <a:rPr i="1" sz="2300">
                <a:solidFill>
                  <a:srgbClr val="FFFFFF"/>
                </a:solidFill>
              </a:rPr>
              <a:t>Degree of a Vertex and Total Degree of a Graph</a:t>
            </a:r>
          </a:p>
        </p:txBody>
      </p:sp>
      <p:sp>
        <p:nvSpPr>
          <p:cNvPr id="129" name="Shape 12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Find the degree of each vertex of the graph </a:t>
            </a:r>
            <a:r>
              <a:rPr i="1" sz="2400"/>
              <a:t>G</a:t>
            </a:r>
            <a:r>
              <a:rPr sz="2400"/>
              <a:t> shown below. Then find the total degree of </a:t>
            </a:r>
            <a:r>
              <a:rPr i="1" sz="2400"/>
              <a:t>G</a:t>
            </a:r>
            <a:r>
              <a:rPr sz="2400"/>
              <a:t>.</a:t>
            </a:r>
          </a:p>
        </p:txBody>
      </p:sp>
      <p:pic>
        <p:nvPicPr>
          <p:cNvPr id="130" name="image.png"/>
          <p:cNvPicPr/>
          <p:nvPr/>
        </p:nvPicPr>
        <p:blipFill>
          <a:blip r:embed="rId2">
            <a:extLst/>
          </a:blip>
          <a:stretch>
            <a:fillRect/>
          </a:stretch>
        </p:blipFill>
        <p:spPr>
          <a:xfrm>
            <a:off x="2590800" y="2728912"/>
            <a:ext cx="3738563" cy="2605088"/>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idx="4294967295"/>
          </p:nvPr>
        </p:nvSpPr>
        <p:spPr>
          <a:xfrm>
            <a:off x="317500" y="203199"/>
            <a:ext cx="84455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12 – </a:t>
            </a:r>
            <a:r>
              <a:rPr i="1" sz="4000">
                <a:solidFill>
                  <a:srgbClr val="FFFFFF"/>
                </a:solidFill>
              </a:rPr>
              <a:t>Solution</a:t>
            </a:r>
          </a:p>
        </p:txBody>
      </p:sp>
      <p:sp>
        <p:nvSpPr>
          <p:cNvPr id="133" name="Shape 133"/>
          <p:cNvSpPr/>
          <p:nvPr>
            <p:ph type="body" idx="4294967295"/>
          </p:nvPr>
        </p:nvSpPr>
        <p:spPr>
          <a:xfrm>
            <a:off x="457200" y="1462087"/>
            <a:ext cx="85344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deg(</a:t>
            </a:r>
            <a:r>
              <a:rPr i="1" sz="2400"/>
              <a:t>v</a:t>
            </a:r>
            <a:r>
              <a:rPr baseline="-25000" sz="2400"/>
              <a:t>1</a:t>
            </a:r>
            <a:r>
              <a:rPr sz="2400"/>
              <a:t>) = 0 since no edge is incident on </a:t>
            </a:r>
            <a:r>
              <a:rPr i="1" sz="2400"/>
              <a:t>v</a:t>
            </a:r>
            <a:r>
              <a:rPr baseline="-25000" sz="2400"/>
              <a:t>1</a:t>
            </a:r>
            <a:r>
              <a:rPr sz="2400"/>
              <a:t> (</a:t>
            </a:r>
            <a:r>
              <a:rPr i="1" sz="2400"/>
              <a:t>v</a:t>
            </a:r>
            <a:r>
              <a:rPr baseline="-25000" sz="2400"/>
              <a:t>1</a:t>
            </a:r>
            <a:r>
              <a:rPr sz="2400"/>
              <a:t> is isolated).</a:t>
            </a:r>
            <a:endParaRPr sz="2400"/>
          </a:p>
          <a:p>
            <a:pPr lvl="0" marL="0" indent="0">
              <a:spcBef>
                <a:spcPts val="0"/>
              </a:spcBef>
              <a:buSzTx/>
              <a:buNone/>
              <a:defRPr sz="1800"/>
            </a:pPr>
            <a:endParaRPr sz="2400"/>
          </a:p>
          <a:p>
            <a:pPr lvl="0" marL="0" indent="0">
              <a:spcBef>
                <a:spcPts val="0"/>
              </a:spcBef>
              <a:buSzTx/>
              <a:buNone/>
              <a:defRPr sz="1800"/>
            </a:pPr>
            <a:r>
              <a:rPr sz="2400"/>
              <a:t>deg(</a:t>
            </a:r>
            <a:r>
              <a:rPr i="1" sz="2400"/>
              <a:t>v</a:t>
            </a:r>
            <a:r>
              <a:rPr baseline="-25000" sz="2400"/>
              <a:t>2</a:t>
            </a:r>
            <a:r>
              <a:rPr sz="2400"/>
              <a:t>) = 2 since both </a:t>
            </a:r>
            <a:r>
              <a:rPr i="1" sz="2400"/>
              <a:t>e</a:t>
            </a:r>
            <a:r>
              <a:rPr baseline="-25000" sz="2400"/>
              <a:t>1</a:t>
            </a:r>
            <a:r>
              <a:rPr sz="2400"/>
              <a:t> and </a:t>
            </a:r>
            <a:r>
              <a:rPr i="1" sz="2400"/>
              <a:t>e</a:t>
            </a:r>
            <a:r>
              <a:rPr baseline="-25000" sz="2400"/>
              <a:t>2</a:t>
            </a:r>
            <a:r>
              <a:rPr sz="2400"/>
              <a:t> are incident on </a:t>
            </a:r>
            <a:r>
              <a:rPr i="1" sz="2400"/>
              <a:t>v</a:t>
            </a:r>
            <a:r>
              <a:rPr baseline="-25000" sz="2400"/>
              <a:t>2</a:t>
            </a:r>
            <a:r>
              <a:rPr sz="2400"/>
              <a:t>.</a:t>
            </a:r>
            <a:endParaRPr sz="2400"/>
          </a:p>
          <a:p>
            <a:pPr lvl="0" marL="0" indent="0">
              <a:spcBef>
                <a:spcPts val="0"/>
              </a:spcBef>
              <a:buSzTx/>
              <a:buNone/>
              <a:defRPr sz="1800"/>
            </a:pPr>
            <a:endParaRPr sz="1200"/>
          </a:p>
          <a:p>
            <a:pPr lvl="0" marL="0" indent="0">
              <a:spcBef>
                <a:spcPts val="0"/>
              </a:spcBef>
              <a:buSzTx/>
              <a:buNone/>
              <a:defRPr sz="1800"/>
            </a:pPr>
            <a:endParaRPr sz="1200"/>
          </a:p>
          <a:p>
            <a:pPr lvl="0" marL="0" indent="0">
              <a:spcBef>
                <a:spcPts val="0"/>
              </a:spcBef>
              <a:buSzTx/>
              <a:buNone/>
              <a:defRPr sz="1800"/>
            </a:pPr>
            <a:r>
              <a:rPr sz="2400"/>
              <a:t>deg(</a:t>
            </a:r>
            <a:r>
              <a:rPr i="1" sz="2400"/>
              <a:t>v</a:t>
            </a:r>
            <a:r>
              <a:rPr baseline="-25000" sz="2400"/>
              <a:t>3</a:t>
            </a:r>
            <a:r>
              <a:rPr sz="2400"/>
              <a:t>) = 4 since </a:t>
            </a:r>
            <a:r>
              <a:rPr i="1" sz="2400"/>
              <a:t>e</a:t>
            </a:r>
            <a:r>
              <a:rPr baseline="-25000" sz="2400"/>
              <a:t>1</a:t>
            </a:r>
            <a:r>
              <a:rPr sz="2400"/>
              <a:t> and e</a:t>
            </a:r>
            <a:r>
              <a:rPr baseline="-25000" sz="2400"/>
              <a:t>2</a:t>
            </a:r>
            <a:r>
              <a:rPr sz="2400"/>
              <a:t> are incident on </a:t>
            </a:r>
            <a:r>
              <a:rPr i="1" sz="2400"/>
              <a:t>v</a:t>
            </a:r>
            <a:r>
              <a:rPr baseline="-25000" sz="2400"/>
              <a:t>3</a:t>
            </a:r>
            <a:r>
              <a:rPr sz="2400"/>
              <a:t> and the loop </a:t>
            </a:r>
            <a:r>
              <a:rPr i="1" sz="2400"/>
              <a:t>e</a:t>
            </a:r>
            <a:r>
              <a:rPr baseline="-25000" sz="2400"/>
              <a:t>3</a:t>
            </a:r>
            <a:r>
              <a:rPr sz="2400"/>
              <a:t> is also incident on </a:t>
            </a:r>
            <a:r>
              <a:rPr i="1" sz="2400"/>
              <a:t>v</a:t>
            </a:r>
            <a:r>
              <a:rPr baseline="-25000" sz="2400"/>
              <a:t>3</a:t>
            </a:r>
            <a:r>
              <a:rPr sz="2400"/>
              <a:t> (and contributes 2 to the degree of </a:t>
            </a:r>
            <a:r>
              <a:rPr i="1" sz="2400"/>
              <a:t>v</a:t>
            </a:r>
            <a:r>
              <a:rPr baseline="-25000" sz="2400"/>
              <a:t>3</a:t>
            </a:r>
            <a:r>
              <a:rPr sz="2400"/>
              <a:t>).</a:t>
            </a:r>
            <a:endParaRPr sz="2400"/>
          </a:p>
          <a:p>
            <a:pPr lvl="0" marL="0" indent="0">
              <a:spcBef>
                <a:spcPts val="0"/>
              </a:spcBef>
              <a:buSzTx/>
              <a:buNone/>
              <a:defRPr sz="1800"/>
            </a:pPr>
            <a:endParaRPr sz="2400"/>
          </a:p>
          <a:p>
            <a:pPr lvl="0" marL="0" indent="0">
              <a:spcBef>
                <a:spcPts val="0"/>
              </a:spcBef>
              <a:buSzTx/>
              <a:buNone/>
              <a:defRPr sz="1800"/>
            </a:pPr>
            <a:endParaRPr sz="1200"/>
          </a:p>
          <a:p>
            <a:pPr lvl="0" marL="0" indent="0">
              <a:spcBef>
                <a:spcPts val="0"/>
              </a:spcBef>
              <a:buSzTx/>
              <a:buNone/>
              <a:defRPr sz="1800"/>
            </a:pPr>
            <a:r>
              <a:rPr sz="2400"/>
              <a:t>total degree of </a:t>
            </a:r>
            <a:r>
              <a:rPr i="1" sz="2400"/>
              <a:t>G</a:t>
            </a:r>
            <a:r>
              <a:rPr sz="2400"/>
              <a:t> = deg(</a:t>
            </a:r>
            <a:r>
              <a:rPr i="1" sz="2400"/>
              <a:t>v</a:t>
            </a:r>
            <a:r>
              <a:rPr baseline="-25000" sz="2400"/>
              <a:t>1</a:t>
            </a:r>
            <a:r>
              <a:rPr sz="2400"/>
              <a:t>) + deg(</a:t>
            </a:r>
            <a:r>
              <a:rPr i="1" sz="2400"/>
              <a:t>v</a:t>
            </a:r>
            <a:r>
              <a:rPr baseline="-25000" sz="2400"/>
              <a:t>2</a:t>
            </a:r>
            <a:r>
              <a:rPr sz="2400"/>
              <a:t>) + deg(</a:t>
            </a:r>
            <a:r>
              <a:rPr i="1" sz="2400"/>
              <a:t>v</a:t>
            </a:r>
            <a:r>
              <a:rPr baseline="-25000" sz="2400"/>
              <a:t>3</a:t>
            </a:r>
            <a:r>
              <a:rPr sz="2400"/>
              <a:t>) </a:t>
            </a:r>
            <a:endParaRPr sz="2400"/>
          </a:p>
          <a:p>
            <a:pPr lvl="0" marL="0" indent="0">
              <a:spcBef>
                <a:spcPts val="0"/>
              </a:spcBef>
              <a:buSzTx/>
              <a:buNone/>
              <a:defRPr sz="1800"/>
            </a:pPr>
            <a:br>
              <a:rPr sz="2400"/>
            </a:br>
            <a:r>
              <a:rPr sz="2400"/>
              <a:t>		      = 0 + 2 + 4 </a:t>
            </a:r>
            <a:endParaRPr sz="2400"/>
          </a:p>
          <a:p>
            <a:pPr lvl="0" marL="0" indent="0">
              <a:spcBef>
                <a:spcPts val="0"/>
              </a:spcBef>
              <a:buSzTx/>
              <a:buNone/>
              <a:defRPr sz="1800"/>
            </a:pPr>
            <a:r>
              <a:rPr sz="2400"/>
              <a:t>                     </a:t>
            </a:r>
            <a:endParaRPr sz="2400"/>
          </a:p>
          <a:p>
            <a:pPr lvl="0" marL="0" indent="0">
              <a:spcBef>
                <a:spcPts val="0"/>
              </a:spcBef>
              <a:buSzTx/>
              <a:buNone/>
              <a:defRPr sz="1800"/>
            </a:pPr>
            <a:r>
              <a:rPr sz="2400"/>
              <a:t>                          </a:t>
            </a:r>
            <a:r>
              <a:rPr sz="800"/>
              <a:t>     </a:t>
            </a:r>
            <a:r>
              <a:rPr sz="2400"/>
              <a:t>= 6.</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33">
                                            <p:txEl>
                                              <p:pRg st="2" end="2"/>
                                            </p:txEl>
                                          </p:spTgt>
                                        </p:tgtEl>
                                        <p:attrNameLst>
                                          <p:attrName>style.visibility</p:attrName>
                                        </p:attrNameLst>
                                      </p:cBhvr>
                                      <p:to>
                                        <p:strVal val="visible"/>
                                      </p:to>
                                    </p:set>
                                    <p:anim calcmode="lin" valueType="num">
                                      <p:cBhvr>
                                        <p:cTn id="7" dur="1000" fill="hold"/>
                                        <p:tgtEl>
                                          <p:spTgt spid="133">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133">
                                            <p:txEl>
                                              <p:pRg st="3" end="3"/>
                                            </p:txEl>
                                          </p:spTgt>
                                        </p:tgtEl>
                                        <p:attrNameLst>
                                          <p:attrName>style.visibility</p:attrName>
                                        </p:attrNameLst>
                                      </p:cBhvr>
                                      <p:to>
                                        <p:strVal val="visible"/>
                                      </p:to>
                                    </p:set>
                                    <p:anim calcmode="lin" valueType="num">
                                      <p:cBhvr>
                                        <p:cTn id="12" dur="1000" fill="hold"/>
                                        <p:tgtEl>
                                          <p:spTgt spid="133">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13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133">
                                            <p:txEl>
                                              <p:pRg st="4" end="4"/>
                                            </p:txEl>
                                          </p:spTgt>
                                        </p:tgtEl>
                                        <p:attrNameLst>
                                          <p:attrName>style.visibility</p:attrName>
                                        </p:attrNameLst>
                                      </p:cBhvr>
                                      <p:to>
                                        <p:strVal val="visible"/>
                                      </p:to>
                                    </p:set>
                                    <p:anim calcmode="lin" valueType="num">
                                      <p:cBhvr>
                                        <p:cTn id="17" dur="1000" fill="hold"/>
                                        <p:tgtEl>
                                          <p:spTgt spid="13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1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1" fill="hold">
                                  <p:stCondLst>
                                    <p:cond delay="0"/>
                                  </p:stCondLst>
                                  <p:iterate type="el" backwards="0">
                                    <p:tmAbs val="0"/>
                                  </p:iterate>
                                  <p:childTnLst>
                                    <p:set>
                                      <p:cBhvr>
                                        <p:cTn id="22" fill="hold"/>
                                        <p:tgtEl>
                                          <p:spTgt spid="133">
                                            <p:txEl>
                                              <p:pRg st="5" end="5"/>
                                            </p:txEl>
                                          </p:spTgt>
                                        </p:tgtEl>
                                        <p:attrNameLst>
                                          <p:attrName>style.visibility</p:attrName>
                                        </p:attrNameLst>
                                      </p:cBhvr>
                                      <p:to>
                                        <p:strVal val="visible"/>
                                      </p:to>
                                    </p:set>
                                    <p:anim calcmode="lin" valueType="num">
                                      <p:cBhvr>
                                        <p:cTn id="23" dur="1000" fill="hold"/>
                                        <p:tgtEl>
                                          <p:spTgt spid="13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33">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nodeType="afterEffect" presetClass="entr" presetSubtype="4" presetID="2" grpId="1" fill="hold">
                                  <p:stCondLst>
                                    <p:cond delay="0"/>
                                  </p:stCondLst>
                                  <p:iterate type="el" backwards="0">
                                    <p:tmAbs val="0"/>
                                  </p:iterate>
                                  <p:childTnLst>
                                    <p:set>
                                      <p:cBhvr>
                                        <p:cTn id="27" fill="hold"/>
                                        <p:tgtEl>
                                          <p:spTgt spid="133">
                                            <p:txEl>
                                              <p:pRg st="6" end="6"/>
                                            </p:txEl>
                                          </p:spTgt>
                                        </p:tgtEl>
                                        <p:attrNameLst>
                                          <p:attrName>style.visibility</p:attrName>
                                        </p:attrNameLst>
                                      </p:cBhvr>
                                      <p:to>
                                        <p:strVal val="visible"/>
                                      </p:to>
                                    </p:set>
                                    <p:anim calcmode="lin" valueType="num">
                                      <p:cBhvr>
                                        <p:cTn id="28" dur="1000" fill="hold"/>
                                        <p:tgtEl>
                                          <p:spTgt spid="13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33">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nodeType="afterEffect" presetClass="entr" presetSubtype="4" presetID="2" grpId="1" fill="hold">
                                  <p:stCondLst>
                                    <p:cond delay="0"/>
                                  </p:stCondLst>
                                  <p:iterate type="el" backwards="0">
                                    <p:tmAbs val="0"/>
                                  </p:iterate>
                                  <p:childTnLst>
                                    <p:set>
                                      <p:cBhvr>
                                        <p:cTn id="32" fill="hold"/>
                                        <p:tgtEl>
                                          <p:spTgt spid="133">
                                            <p:txEl>
                                              <p:pRg st="7" end="7"/>
                                            </p:txEl>
                                          </p:spTgt>
                                        </p:tgtEl>
                                        <p:attrNameLst>
                                          <p:attrName>style.visibility</p:attrName>
                                        </p:attrNameLst>
                                      </p:cBhvr>
                                      <p:to>
                                        <p:strVal val="visible"/>
                                      </p:to>
                                    </p:set>
                                    <p:anim calcmode="lin" valueType="num">
                                      <p:cBhvr>
                                        <p:cTn id="33" dur="1000" fill="hold"/>
                                        <p:tgtEl>
                                          <p:spTgt spid="13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3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4" presetID="2" grpId="1" fill="hold">
                                  <p:stCondLst>
                                    <p:cond delay="0"/>
                                  </p:stCondLst>
                                  <p:iterate type="el" backwards="0">
                                    <p:tmAbs val="0"/>
                                  </p:iterate>
                                  <p:childTnLst>
                                    <p:set>
                                      <p:cBhvr>
                                        <p:cTn id="38" fill="hold"/>
                                        <p:tgtEl>
                                          <p:spTgt spid="133">
                                            <p:txEl>
                                              <p:pRg st="8" end="8"/>
                                            </p:txEl>
                                          </p:spTgt>
                                        </p:tgtEl>
                                        <p:attrNameLst>
                                          <p:attrName>style.visibility</p:attrName>
                                        </p:attrNameLst>
                                      </p:cBhvr>
                                      <p:to>
                                        <p:strVal val="visible"/>
                                      </p:to>
                                    </p:set>
                                    <p:anim calcmode="lin" valueType="num">
                                      <p:cBhvr>
                                        <p:cTn id="39" dur="1000" fill="hold"/>
                                        <p:tgtEl>
                                          <p:spTgt spid="13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13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4" presetID="2" grpId="1" fill="hold">
                                  <p:stCondLst>
                                    <p:cond delay="0"/>
                                  </p:stCondLst>
                                  <p:iterate type="el" backwards="0">
                                    <p:tmAbs val="0"/>
                                  </p:iterate>
                                  <p:childTnLst>
                                    <p:set>
                                      <p:cBhvr>
                                        <p:cTn id="44" fill="hold"/>
                                        <p:tgtEl>
                                          <p:spTgt spid="133">
                                            <p:txEl>
                                              <p:pRg st="9" end="9"/>
                                            </p:txEl>
                                          </p:spTgt>
                                        </p:tgtEl>
                                        <p:attrNameLst>
                                          <p:attrName>style.visibility</p:attrName>
                                        </p:attrNameLst>
                                      </p:cBhvr>
                                      <p:to>
                                        <p:strVal val="visible"/>
                                      </p:to>
                                    </p:set>
                                    <p:anim calcmode="lin" valueType="num">
                                      <p:cBhvr>
                                        <p:cTn id="45" dur="1000" fill="hold"/>
                                        <p:tgtEl>
                                          <p:spTgt spid="13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133">
                                            <p:txEl>
                                              <p:pRg st="9" end="9"/>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nodeType="afterEffect" presetClass="entr" presetSubtype="4" presetID="2" grpId="1" fill="hold">
                                  <p:stCondLst>
                                    <p:cond delay="0"/>
                                  </p:stCondLst>
                                  <p:iterate type="el" backwards="0">
                                    <p:tmAbs val="0"/>
                                  </p:iterate>
                                  <p:childTnLst>
                                    <p:set>
                                      <p:cBhvr>
                                        <p:cTn id="49" fill="hold"/>
                                        <p:tgtEl>
                                          <p:spTgt spid="133">
                                            <p:txEl>
                                              <p:pRg st="10" end="10"/>
                                            </p:txEl>
                                          </p:spTgt>
                                        </p:tgtEl>
                                        <p:attrNameLst>
                                          <p:attrName>style.visibility</p:attrName>
                                        </p:attrNameLst>
                                      </p:cBhvr>
                                      <p:to>
                                        <p:strVal val="visible"/>
                                      </p:to>
                                    </p:set>
                                    <p:anim calcmode="lin" valueType="num">
                                      <p:cBhvr>
                                        <p:cTn id="50" dur="1000" fill="hold"/>
                                        <p:tgtEl>
                                          <p:spTgt spid="13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13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4" presetID="2" grpId="1" fill="hold">
                                  <p:stCondLst>
                                    <p:cond delay="0"/>
                                  </p:stCondLst>
                                  <p:iterate type="el" backwards="0">
                                    <p:tmAbs val="0"/>
                                  </p:iterate>
                                  <p:childTnLst>
                                    <p:set>
                                      <p:cBhvr>
                                        <p:cTn id="55" fill="hold"/>
                                        <p:tgtEl>
                                          <p:spTgt spid="133">
                                            <p:txEl>
                                              <p:pRg st="11" end="11"/>
                                            </p:txEl>
                                          </p:spTgt>
                                        </p:tgtEl>
                                        <p:attrNameLst>
                                          <p:attrName>style.visibility</p:attrName>
                                        </p:attrNameLst>
                                      </p:cBhvr>
                                      <p:to>
                                        <p:strVal val="visible"/>
                                      </p:to>
                                    </p:set>
                                    <p:anim calcmode="lin" valueType="num">
                                      <p:cBhvr>
                                        <p:cTn id="56" dur="1000" fill="hold"/>
                                        <p:tgtEl>
                                          <p:spTgt spid="133">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13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457200" y="1462087"/>
            <a:ext cx="8229600" cy="4704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Note that the total degree of the graph </a:t>
            </a:r>
            <a:r>
              <a:rPr i="1" sz="2400"/>
              <a:t>G </a:t>
            </a:r>
            <a:r>
              <a:rPr sz="2400"/>
              <a:t>of Example 12, which is 6, equals twice the number of edges of </a:t>
            </a:r>
            <a:r>
              <a:rPr i="1" sz="2400"/>
              <a:t>G</a:t>
            </a:r>
            <a:r>
              <a:rPr sz="2400"/>
              <a:t>, which is 3. </a:t>
            </a:r>
            <a:endParaRPr sz="2400"/>
          </a:p>
          <a:p>
            <a:pPr lvl="0"/>
            <a:endParaRPr sz="2400"/>
          </a:p>
          <a:p>
            <a:pPr lvl="0"/>
            <a:r>
              <a:rPr sz="2400"/>
              <a:t>Roughly speaking, this is true because each edge has two end segments, and each end segment is counted once toward the degree of some vertex. This result generalizes to any graph.</a:t>
            </a:r>
            <a:endParaRPr sz="2400"/>
          </a:p>
          <a:p>
            <a:pPr lvl="0"/>
            <a:endParaRPr sz="2400"/>
          </a:p>
          <a:p>
            <a:pPr lvl="0"/>
            <a:r>
              <a:rPr sz="2400"/>
              <a:t>In fact, for any graph without loops, the general result can be explained as follows: Imagine a group of people at a party. Depending on how social they are, each person shakes hands with various other people.</a:t>
            </a:r>
          </a:p>
        </p:txBody>
      </p:sp>
      <p:sp>
        <p:nvSpPr>
          <p:cNvPr id="136" name="Shape 13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Concept of Degree</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nvSpPr>
        <p:spPr>
          <a:xfrm>
            <a:off x="457200" y="1462087"/>
            <a:ext cx="8229600" cy="3637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So each person participates in a certain number of handshakes—perhaps many, perhaps none—but because each handshake is experienced by two different people, if the numbers experienced by each person are added together, the sum will equal twice the total number of handshakes.</a:t>
            </a:r>
            <a:endParaRPr sz="2400"/>
          </a:p>
          <a:p>
            <a:pPr lvl="0"/>
            <a:endParaRPr sz="2400"/>
          </a:p>
          <a:p>
            <a:pPr lvl="0"/>
            <a:r>
              <a:rPr sz="2400"/>
              <a:t>This is such an attractive way of understanding the situation that the following theorem is often called the </a:t>
            </a:r>
            <a:r>
              <a:rPr i="1" sz="2400"/>
              <a:t>handshake lemma </a:t>
            </a:r>
            <a:r>
              <a:rPr sz="2400"/>
              <a:t>or the </a:t>
            </a:r>
            <a:r>
              <a:rPr i="1" sz="2400"/>
              <a:t>handshake theorem</a:t>
            </a:r>
            <a:r>
              <a:rPr sz="2400"/>
              <a:t>.</a:t>
            </a:r>
          </a:p>
        </p:txBody>
      </p:sp>
      <p:sp>
        <p:nvSpPr>
          <p:cNvPr id="139" name="Shape 13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Concept of Degree</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Concept of Degree</a:t>
            </a:r>
          </a:p>
        </p:txBody>
      </p:sp>
      <p:pic>
        <p:nvPicPr>
          <p:cNvPr id="142" name="image.png"/>
          <p:cNvPicPr/>
          <p:nvPr/>
        </p:nvPicPr>
        <p:blipFill>
          <a:blip r:embed="rId2">
            <a:extLst/>
          </a:blip>
          <a:srcRect l="0" t="0" r="4330" b="0"/>
          <a:stretch>
            <a:fillRect/>
          </a:stretch>
        </p:blipFill>
        <p:spPr>
          <a:xfrm>
            <a:off x="381000" y="5105400"/>
            <a:ext cx="8416925" cy="1012825"/>
          </a:xfrm>
          <a:prstGeom prst="rect">
            <a:avLst/>
          </a:prstGeom>
          <a:ln w="12700">
            <a:miter lim="400000"/>
          </a:ln>
        </p:spPr>
      </p:pic>
      <p:pic>
        <p:nvPicPr>
          <p:cNvPr id="143" name="image.png"/>
          <p:cNvPicPr/>
          <p:nvPr/>
        </p:nvPicPr>
        <p:blipFill>
          <a:blip r:embed="rId3">
            <a:extLst/>
          </a:blip>
          <a:stretch>
            <a:fillRect/>
          </a:stretch>
        </p:blipFill>
        <p:spPr>
          <a:xfrm>
            <a:off x="428625" y="2374900"/>
            <a:ext cx="8289925" cy="2454275"/>
          </a:xfrm>
          <a:prstGeom prst="rect">
            <a:avLst/>
          </a:prstGeom>
          <a:ln w="12700">
            <a:miter lim="400000"/>
          </a:ln>
        </p:spPr>
      </p:pic>
      <p:sp>
        <p:nvSpPr>
          <p:cNvPr id="144" name="Shape 144"/>
          <p:cNvSpPr/>
          <p:nvPr/>
        </p:nvSpPr>
        <p:spPr>
          <a:xfrm>
            <a:off x="457200" y="1462087"/>
            <a:ext cx="8229600" cy="792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As the proof demonstrates, the conclusion is true even if the graph contains loops.</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The Concept of Degree</a:t>
            </a:r>
          </a:p>
        </p:txBody>
      </p:sp>
      <p:sp>
        <p:nvSpPr>
          <p:cNvPr id="147" name="Shape 147"/>
          <p:cNvSpPr/>
          <p:nvPr/>
        </p:nvSpPr>
        <p:spPr>
          <a:xfrm>
            <a:off x="457200" y="1462087"/>
            <a:ext cx="8229600" cy="792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The following proposition is easily deduced from Corollary 10.1.2 using properties of even and odd integers.</a:t>
            </a:r>
          </a:p>
        </p:txBody>
      </p:sp>
      <p:pic>
        <p:nvPicPr>
          <p:cNvPr id="148" name="image.png"/>
          <p:cNvPicPr/>
          <p:nvPr/>
        </p:nvPicPr>
        <p:blipFill>
          <a:blip r:embed="rId2">
            <a:extLst/>
          </a:blip>
          <a:srcRect l="0" t="0" r="2351" b="0"/>
          <a:stretch>
            <a:fillRect/>
          </a:stretch>
        </p:blipFill>
        <p:spPr>
          <a:xfrm>
            <a:off x="380999" y="2514600"/>
            <a:ext cx="8382002" cy="968375"/>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spcBef>
                <a:spcPts val="1000"/>
              </a:spcBef>
            </a:pPr>
            <a:r>
              <a:rPr sz="1400"/>
              <a:t>Copyright © Cengage Learning. All rights reserved.</a:t>
            </a:r>
            <a:r>
              <a:t> </a:t>
            </a:r>
          </a:p>
        </p:txBody>
      </p:sp>
      <p:sp>
        <p:nvSpPr>
          <p:cNvPr id="151" name="Shape 151"/>
          <p:cNvSpPr/>
          <p:nvPr/>
        </p:nvSpPr>
        <p:spPr>
          <a:xfrm>
            <a:off x="2209800" y="2819400"/>
            <a:ext cx="6337300" cy="6463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16669E"/>
                </a:solidFill>
              </a:defRPr>
            </a:lvl1pPr>
          </a:lstStyle>
          <a:p>
            <a:pPr lvl="0">
              <a:defRPr sz="1800">
                <a:solidFill>
                  <a:srgbClr val="000000"/>
                </a:solidFill>
              </a:defRPr>
            </a:pPr>
            <a:r>
              <a:rPr sz="4000">
                <a:solidFill>
                  <a:srgbClr val="16669E"/>
                </a:solidFill>
              </a:rPr>
              <a:t>Trails, Paths, and Circuits</a:t>
            </a:r>
          </a:p>
        </p:txBody>
      </p:sp>
      <p:grpSp>
        <p:nvGrpSpPr>
          <p:cNvPr id="154" name="Group 154"/>
          <p:cNvGrpSpPr/>
          <p:nvPr/>
        </p:nvGrpSpPr>
        <p:grpSpPr>
          <a:xfrm>
            <a:off x="279399" y="2209799"/>
            <a:ext cx="8534401" cy="1600201"/>
            <a:chOff x="0" y="0"/>
            <a:chExt cx="8534400" cy="1600200"/>
          </a:xfrm>
        </p:grpSpPr>
        <p:sp>
          <p:nvSpPr>
            <p:cNvPr id="152" name="Shape 152"/>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153" name="Shape 153"/>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155" name="Shape 155"/>
          <p:cNvSpPr/>
          <p:nvPr/>
        </p:nvSpPr>
        <p:spPr>
          <a:xfrm>
            <a:off x="385762" y="2268537"/>
            <a:ext cx="2306227" cy="4743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10.2</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Trails, Paths, and Circuits</a:t>
            </a:r>
          </a:p>
        </p:txBody>
      </p:sp>
      <p:sp>
        <p:nvSpPr>
          <p:cNvPr id="158" name="Shape 15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subject of graph theory began in the year 1736 when the great mathematician </a:t>
            </a:r>
            <a:r>
              <a:rPr sz="2400">
                <a:solidFill>
                  <a:srgbClr val="FF2600"/>
                </a:solidFill>
              </a:rPr>
              <a:t>Leonhard Euler</a:t>
            </a:r>
            <a:r>
              <a:rPr sz="2400"/>
              <a:t> published a paper giving the solution to the following puzzle:</a:t>
            </a:r>
            <a:endParaRPr sz="2400"/>
          </a:p>
          <a:p>
            <a:pPr lvl="0" marL="0" indent="0">
              <a:buSzTx/>
              <a:buNone/>
              <a:defRPr sz="1800"/>
            </a:pPr>
            <a:endParaRPr sz="2400"/>
          </a:p>
          <a:p>
            <a:pPr lvl="0" marL="0" indent="0">
              <a:buSzTx/>
              <a:buNone/>
              <a:defRPr sz="1800"/>
            </a:pPr>
            <a:r>
              <a:rPr sz="2400"/>
              <a:t>The town of Königsberg in Prussia (now Kaliningrad in Russia) was built at a point where two branches of the Pregel River came together.</a:t>
            </a:r>
            <a:endParaRPr sz="2400"/>
          </a:p>
          <a:p>
            <a:pPr lvl="0" marL="0" indent="0">
              <a:buSzTx/>
              <a:buNone/>
              <a:defRPr sz="1800"/>
            </a:pPr>
            <a:endParaRPr sz="2400"/>
          </a:p>
          <a:p>
            <a:pPr lvl="0" marL="0" indent="0">
              <a:buSzTx/>
              <a:buNone/>
              <a:defRPr sz="1800"/>
            </a:pPr>
            <a:r>
              <a:rPr sz="2400"/>
              <a:t>It consisted of an island and some land along the river banks.</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Trails, Paths, and Circuits</a:t>
            </a:r>
          </a:p>
        </p:txBody>
      </p:sp>
      <p:sp>
        <p:nvSpPr>
          <p:cNvPr id="161" name="Shape 16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Is it possible for a person to take a walk around town, starting and ending at the same location and crossing each of the seven bridges exactly once?</a:t>
            </a:r>
            <a:endParaRPr sz="2400"/>
          </a:p>
          <a:p>
            <a:pPr lvl="0" marL="0" indent="0">
              <a:buSzTx/>
              <a:buNone/>
              <a:defRPr sz="1800"/>
            </a:pPr>
            <a:endParaRPr i="1" sz="2400"/>
          </a:p>
          <a:p>
            <a:pPr lvl="0" marL="0" indent="0">
              <a:buSzTx/>
              <a:buNone/>
              <a:defRPr sz="1800"/>
            </a:pPr>
            <a:r>
              <a:rPr sz="2400"/>
              <a:t>To solve this puzzle, Euler translated it into a graph theory problem. He noticed that all points of a given land mass can be identified with each other since a person can travel</a:t>
            </a:r>
            <a:br>
              <a:rPr sz="2400"/>
            </a:br>
            <a:r>
              <a:rPr sz="2400"/>
              <a:t>from any one point to any other point of the same land mass without crossing a bridge.</a:t>
            </a:r>
          </a:p>
        </p:txBody>
      </p:sp>
      <p:sp>
        <p:nvSpPr>
          <p:cNvPr id="162" name="Shape 162"/>
          <p:cNvSpPr/>
          <p:nvPr/>
        </p:nvSpPr>
        <p:spPr>
          <a:xfrm>
            <a:off x="2819400" y="5543550"/>
            <a:ext cx="2971800" cy="2888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lvl1pPr>
          </a:lstStyle>
          <a:p>
            <a:pPr lvl="0">
              <a:defRPr sz="1800"/>
            </a:pPr>
            <a:r>
              <a:rPr sz="1400"/>
              <a:t>The Seven Bridges of Königsberg</a:t>
            </a:r>
          </a:p>
        </p:txBody>
      </p:sp>
      <p:pic>
        <p:nvPicPr>
          <p:cNvPr id="163" name="image.png"/>
          <p:cNvPicPr/>
          <p:nvPr/>
        </p:nvPicPr>
        <p:blipFill>
          <a:blip r:embed="rId2">
            <a:extLst/>
          </a:blip>
          <a:stretch>
            <a:fillRect/>
          </a:stretch>
        </p:blipFill>
        <p:spPr>
          <a:xfrm>
            <a:off x="430212" y="2951454"/>
            <a:ext cx="8283576" cy="2971801"/>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Trails, Paths, and Circuits</a:t>
            </a:r>
          </a:p>
        </p:txBody>
      </p:sp>
      <p:sp>
        <p:nvSpPr>
          <p:cNvPr id="166" name="Shape 1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To solve this puzzle, Euler </a:t>
            </a:r>
            <a:r>
              <a:rPr sz="2400">
                <a:solidFill>
                  <a:srgbClr val="FF2600"/>
                </a:solidFill>
              </a:rPr>
              <a:t>translated it into a graph theory problem</a:t>
            </a:r>
            <a:r>
              <a:rPr sz="2400"/>
              <a:t>. </a:t>
            </a:r>
            <a:endParaRPr sz="2400"/>
          </a:p>
          <a:p>
            <a:pPr lvl="0" marL="0" indent="0">
              <a:buSzTx/>
              <a:buNone/>
              <a:defRPr sz="1800"/>
            </a:pPr>
            <a:r>
              <a:rPr sz="2400"/>
              <a:t>  He noticed that all points of a given land mass can be identified with each other since a person can travel</a:t>
            </a:r>
            <a:br>
              <a:rPr sz="2400"/>
            </a:br>
            <a:r>
              <a:rPr sz="2400"/>
              <a:t>from any one point to any other point of the same land mass without crossing a bridge.</a:t>
            </a:r>
          </a:p>
        </p:txBody>
      </p:sp>
      <p:pic>
        <p:nvPicPr>
          <p:cNvPr id="167" name="image.png"/>
          <p:cNvPicPr/>
          <p:nvPr/>
        </p:nvPicPr>
        <p:blipFill>
          <a:blip r:embed="rId2">
            <a:extLst/>
          </a:blip>
          <a:stretch>
            <a:fillRect/>
          </a:stretch>
        </p:blipFill>
        <p:spPr>
          <a:xfrm>
            <a:off x="5693910" y="3746931"/>
            <a:ext cx="2590801" cy="2686051"/>
          </a:xfrm>
          <a:prstGeom prst="rect">
            <a:avLst/>
          </a:prstGeom>
          <a:ln w="12700">
            <a:miter lim="400000"/>
          </a:ln>
        </p:spPr>
      </p:pic>
      <p:pic>
        <p:nvPicPr>
          <p:cNvPr id="168" name="Screen Shot 2016-11-28 at 4.55.26 PM.png"/>
          <p:cNvPicPr/>
          <p:nvPr/>
        </p:nvPicPr>
        <p:blipFill>
          <a:blip r:embed="rId3">
            <a:extLst/>
          </a:blip>
          <a:stretch>
            <a:fillRect/>
          </a:stretch>
        </p:blipFill>
        <p:spPr>
          <a:xfrm>
            <a:off x="291321" y="3405123"/>
            <a:ext cx="4449801" cy="2860587"/>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nvSpPr>
        <p:spPr>
          <a:xfrm>
            <a:off x="457200" y="1462087"/>
            <a:ext cx="8229600" cy="7926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This information is displayed below both in a table and in a diagram.</a:t>
            </a:r>
          </a:p>
        </p:txBody>
      </p:sp>
      <p:sp>
        <p:nvSpPr>
          <p:cNvPr id="30" name="Shape 3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pic>
        <p:nvPicPr>
          <p:cNvPr id="31" name="image.png"/>
          <p:cNvPicPr/>
          <p:nvPr/>
        </p:nvPicPr>
        <p:blipFill>
          <a:blip r:embed="rId2">
            <a:extLst/>
          </a:blip>
          <a:stretch>
            <a:fillRect/>
          </a:stretch>
        </p:blipFill>
        <p:spPr>
          <a:xfrm>
            <a:off x="533400" y="2743200"/>
            <a:ext cx="3625850" cy="3505200"/>
          </a:xfrm>
          <a:prstGeom prst="rect">
            <a:avLst/>
          </a:prstGeom>
          <a:ln w="12700">
            <a:miter lim="400000"/>
          </a:ln>
        </p:spPr>
      </p:pic>
      <p:pic>
        <p:nvPicPr>
          <p:cNvPr id="32" name="image.png"/>
          <p:cNvPicPr/>
          <p:nvPr/>
        </p:nvPicPr>
        <p:blipFill>
          <a:blip r:embed="rId3">
            <a:extLst/>
          </a:blip>
          <a:stretch>
            <a:fillRect/>
          </a:stretch>
        </p:blipFill>
        <p:spPr>
          <a:xfrm>
            <a:off x="4267200" y="2719387"/>
            <a:ext cx="4267200" cy="3552826"/>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Trails, Paths, and Circuits</a:t>
            </a:r>
          </a:p>
        </p:txBody>
      </p:sp>
      <p:sp>
        <p:nvSpPr>
          <p:cNvPr id="171" name="Shape 171"/>
          <p:cNvSpPr/>
          <p:nvPr>
            <p:ph type="body" idx="4294967295"/>
          </p:nvPr>
        </p:nvSpPr>
        <p:spPr>
          <a:xfrm>
            <a:off x="457200" y="1462087"/>
            <a:ext cx="5762285"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endParaRPr sz="2400"/>
          </a:p>
          <a:p>
            <a:pPr lvl="0" marL="0" indent="0">
              <a:buSzTx/>
              <a:buNone/>
              <a:defRPr sz="1800"/>
            </a:pPr>
            <a:r>
              <a:rPr sz="2400"/>
              <a:t>    Is it possible to find a route through the graph that starts and ends at some vertex, one of </a:t>
            </a:r>
            <a:r>
              <a:rPr i="1" sz="2400"/>
              <a:t>A</a:t>
            </a:r>
            <a:r>
              <a:rPr sz="2400"/>
              <a:t>, </a:t>
            </a:r>
            <a:r>
              <a:rPr i="1" sz="2400"/>
              <a:t>B</a:t>
            </a:r>
            <a:r>
              <a:rPr sz="2400"/>
              <a:t>, </a:t>
            </a:r>
            <a:r>
              <a:rPr i="1" sz="2400"/>
              <a:t>C</a:t>
            </a:r>
            <a:r>
              <a:rPr sz="2400"/>
              <a:t>, or </a:t>
            </a:r>
            <a:r>
              <a:rPr i="1" sz="2400"/>
              <a:t>D</a:t>
            </a:r>
            <a:r>
              <a:rPr sz="2400"/>
              <a:t>, and traverses each edge exactly once?</a:t>
            </a:r>
            <a:endParaRPr sz="2400"/>
          </a:p>
          <a:p>
            <a:pPr lvl="0" marL="0" indent="0">
              <a:buSzTx/>
              <a:buNone/>
              <a:defRPr sz="1800"/>
            </a:pPr>
            <a:endParaRPr sz="2400"/>
          </a:p>
          <a:p>
            <a:pPr lvl="0" marL="0" indent="0">
              <a:buSzTx/>
              <a:buNone/>
              <a:defRPr sz="1800"/>
            </a:pPr>
            <a:r>
              <a:rPr sz="2400"/>
              <a:t>Equivalently:</a:t>
            </a:r>
            <a:br>
              <a:rPr sz="2400"/>
            </a:br>
            <a:br>
              <a:rPr sz="2400"/>
            </a:br>
            <a:r>
              <a:rPr sz="2400"/>
              <a:t>    Is it possible to trace this graph, starting and ending at the same point, without ever lifting your pencil from the   paper?</a:t>
            </a:r>
          </a:p>
        </p:txBody>
      </p:sp>
      <p:pic>
        <p:nvPicPr>
          <p:cNvPr id="172" name="image.png"/>
          <p:cNvPicPr/>
          <p:nvPr/>
        </p:nvPicPr>
        <p:blipFill>
          <a:blip r:embed="rId2">
            <a:extLst/>
          </a:blip>
          <a:stretch>
            <a:fillRect/>
          </a:stretch>
        </p:blipFill>
        <p:spPr>
          <a:xfrm>
            <a:off x="6256242" y="3563561"/>
            <a:ext cx="2590801" cy="2686051"/>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Trails, Paths, and Circuits</a:t>
            </a:r>
          </a:p>
        </p:txBody>
      </p:sp>
      <p:sp>
        <p:nvSpPr>
          <p:cNvPr id="175" name="Shape 17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Take a few minutes to think about the question yourself. Can you find a route that meets the requirements? Try it!</a:t>
            </a:r>
            <a:endParaRPr sz="2400"/>
          </a:p>
          <a:p>
            <a:pPr lvl="0" marL="0" indent="0">
              <a:buSzTx/>
              <a:buNone/>
              <a:defRPr sz="1800"/>
            </a:pPr>
            <a:endParaRPr sz="2400"/>
          </a:p>
          <a:p>
            <a:pPr lvl="0" marL="0" indent="0">
              <a:buSzTx/>
              <a:buNone/>
              <a:defRPr sz="1800"/>
            </a:pPr>
            <a:r>
              <a:rPr sz="2400"/>
              <a:t>Looking for a route is frustrating because you continually find yourself at a vertex that does not have an unused edge on which to leave, while elsewhere there are unused edges that must still be traversed. </a:t>
            </a:r>
            <a:endParaRPr sz="2400"/>
          </a:p>
          <a:p>
            <a:pPr lvl="0" marL="0" indent="0">
              <a:buSzTx/>
              <a:buNone/>
              <a:defRPr sz="1800"/>
            </a:pPr>
            <a:endParaRPr sz="2400"/>
          </a:p>
          <a:p>
            <a:pPr lvl="0" marL="0" indent="0">
              <a:buSzTx/>
              <a:buNone/>
              <a:defRPr sz="1800"/>
            </a:pPr>
            <a:r>
              <a:rPr sz="2400"/>
              <a:t>If you start at vertex </a:t>
            </a:r>
            <a:r>
              <a:rPr i="1" sz="2400"/>
              <a:t>A</a:t>
            </a:r>
            <a:r>
              <a:rPr sz="2400"/>
              <a:t>, for example, each time you pass through vertex </a:t>
            </a:r>
            <a:r>
              <a:rPr i="1" sz="2400"/>
              <a:t>B</a:t>
            </a:r>
            <a:r>
              <a:rPr sz="2400"/>
              <a:t>, </a:t>
            </a:r>
            <a:r>
              <a:rPr i="1" sz="2400"/>
              <a:t>C</a:t>
            </a:r>
            <a:r>
              <a:rPr sz="2400"/>
              <a:t>, or </a:t>
            </a:r>
            <a:r>
              <a:rPr i="1" sz="2400"/>
              <a:t>D</a:t>
            </a:r>
            <a:r>
              <a:rPr sz="2400"/>
              <a:t>, you use up two edges because you arrive on one edge and depart on a different one.</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So, if it is possible to find a route that uses all the edges of the graph and starts and ends at </a:t>
            </a:r>
            <a:r>
              <a:rPr i="1" sz="2400"/>
              <a:t>A</a:t>
            </a:r>
            <a:r>
              <a:rPr sz="2400"/>
              <a:t>, then the total umber of arrivals and departures from each vertex </a:t>
            </a:r>
            <a:r>
              <a:rPr i="1" sz="2400"/>
              <a:t>B</a:t>
            </a:r>
            <a:r>
              <a:rPr sz="2400"/>
              <a:t>, </a:t>
            </a:r>
            <a:r>
              <a:rPr i="1" sz="2400"/>
              <a:t>C</a:t>
            </a:r>
            <a:r>
              <a:rPr sz="2400"/>
              <a:t>,</a:t>
            </a:r>
            <a:r>
              <a:rPr i="1" sz="2400"/>
              <a:t> </a:t>
            </a:r>
            <a:r>
              <a:rPr sz="2400"/>
              <a:t>and </a:t>
            </a:r>
            <a:r>
              <a:rPr i="1" sz="2400"/>
              <a:t>D </a:t>
            </a:r>
            <a:r>
              <a:rPr sz="2400"/>
              <a:t>must be a multiple of 2.</a:t>
            </a:r>
            <a:endParaRPr sz="2400"/>
          </a:p>
          <a:p>
            <a:pPr lvl="0" marL="0" indent="0">
              <a:buSzTx/>
              <a:buNone/>
              <a:defRPr sz="1800"/>
            </a:pPr>
            <a:endParaRPr sz="2400"/>
          </a:p>
          <a:p>
            <a:pPr lvl="0" marL="0" indent="0">
              <a:buSzTx/>
              <a:buNone/>
              <a:defRPr sz="1800"/>
            </a:pPr>
            <a:r>
              <a:rPr sz="2400"/>
              <a:t>Or, in other words, the degrees of the vertices </a:t>
            </a:r>
            <a:r>
              <a:rPr i="1" sz="2400"/>
              <a:t>B</a:t>
            </a:r>
            <a:r>
              <a:rPr sz="2400"/>
              <a:t>, </a:t>
            </a:r>
            <a:r>
              <a:rPr i="1" sz="2400"/>
              <a:t>C</a:t>
            </a:r>
            <a:r>
              <a:rPr sz="2400"/>
              <a:t>,</a:t>
            </a:r>
            <a:r>
              <a:rPr i="1" sz="2400"/>
              <a:t> </a:t>
            </a:r>
            <a:r>
              <a:rPr sz="2400"/>
              <a:t>and </a:t>
            </a:r>
            <a:r>
              <a:rPr i="1" sz="2400"/>
              <a:t>D </a:t>
            </a:r>
            <a:r>
              <a:rPr sz="2400"/>
              <a:t>must be even.</a:t>
            </a:r>
            <a:endParaRPr sz="2400"/>
          </a:p>
          <a:p>
            <a:pPr lvl="0" marL="0" indent="0">
              <a:buSzTx/>
              <a:buNone/>
              <a:defRPr sz="1800"/>
            </a:pPr>
            <a:endParaRPr sz="2400"/>
          </a:p>
          <a:p>
            <a:pPr lvl="0" marL="0" indent="0">
              <a:buSzTx/>
              <a:buNone/>
              <a:defRPr sz="1800"/>
            </a:pPr>
            <a:r>
              <a:rPr sz="2400"/>
              <a:t>But they are not: deg(</a:t>
            </a:r>
            <a:r>
              <a:rPr i="1" sz="2400"/>
              <a:t>B</a:t>
            </a:r>
            <a:r>
              <a:rPr sz="2400"/>
              <a:t>) = 5, deg(</a:t>
            </a:r>
            <a:r>
              <a:rPr i="1" sz="2400"/>
              <a:t>C</a:t>
            </a:r>
            <a:r>
              <a:rPr sz="2400"/>
              <a:t>) = 3, and deg(</a:t>
            </a:r>
            <a:r>
              <a:rPr i="1" sz="2400"/>
              <a:t>D</a:t>
            </a:r>
            <a:r>
              <a:rPr sz="2400"/>
              <a:t>) = 3. Hence there is no route that solves the puzzle by starting and ending at </a:t>
            </a:r>
            <a:r>
              <a:rPr i="1" sz="2400"/>
              <a:t>A</a:t>
            </a:r>
            <a:r>
              <a:rPr sz="2400"/>
              <a:t>. </a:t>
            </a:r>
          </a:p>
        </p:txBody>
      </p:sp>
      <p:sp>
        <p:nvSpPr>
          <p:cNvPr id="178" name="Shape 17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Trails, Paths, and Circuits</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Trails, Paths, and Circuits</a:t>
            </a:r>
          </a:p>
        </p:txBody>
      </p:sp>
      <p:sp>
        <p:nvSpPr>
          <p:cNvPr id="181" name="Shape 18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Similar reasoning can be used to show that there are no routes that solve the puzzle by starting and ending at </a:t>
            </a:r>
            <a:r>
              <a:rPr i="1" sz="2400"/>
              <a:t>B</a:t>
            </a:r>
            <a:r>
              <a:rPr sz="2400"/>
              <a:t>, </a:t>
            </a:r>
            <a:r>
              <a:rPr i="1" sz="2400"/>
              <a:t>C</a:t>
            </a:r>
            <a:r>
              <a:rPr sz="2400"/>
              <a:t>, or </a:t>
            </a:r>
            <a:r>
              <a:rPr i="1" sz="2400"/>
              <a:t>D</a:t>
            </a:r>
            <a:r>
              <a:rPr sz="2400"/>
              <a:t>. </a:t>
            </a:r>
            <a:endParaRPr sz="2400"/>
          </a:p>
          <a:p>
            <a:pPr lvl="0" marL="0" indent="0">
              <a:buSzTx/>
              <a:buNone/>
              <a:defRPr sz="1800"/>
            </a:pPr>
            <a:endParaRPr sz="2400"/>
          </a:p>
          <a:p>
            <a:pPr lvl="0" marL="0" indent="0">
              <a:buSzTx/>
              <a:buNone/>
              <a:defRPr sz="1800"/>
            </a:pPr>
            <a:r>
              <a:rPr sz="2400"/>
              <a:t>Therefore, it is impossible to travel all around the city crossing each bridge exactly once.</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Definitions</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Definitions</a:t>
            </a:r>
          </a:p>
        </p:txBody>
      </p:sp>
      <p:sp>
        <p:nvSpPr>
          <p:cNvPr id="186" name="Shape 18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Travel in a graph is accomplished by moving from one vertex to another along a sequence of adjacent edges. </a:t>
            </a:r>
            <a:endParaRPr sz="2400"/>
          </a:p>
          <a:p>
            <a:pPr lvl="0" marL="0" indent="0">
              <a:buSzTx/>
              <a:buNone/>
              <a:defRPr sz="1800"/>
            </a:pPr>
            <a:endParaRPr sz="2400"/>
          </a:p>
          <a:p>
            <a:pPr lvl="0" marL="0" indent="0">
              <a:buSzTx/>
              <a:buNone/>
              <a:defRPr sz="1800"/>
            </a:pPr>
            <a:r>
              <a:rPr sz="2400"/>
              <a:t>In the graph below, for instance, you can go from </a:t>
            </a:r>
            <a:r>
              <a:rPr i="1" sz="2400"/>
              <a:t>u</a:t>
            </a:r>
            <a:r>
              <a:rPr baseline="-25000" sz="2400"/>
              <a:t>1</a:t>
            </a:r>
            <a:r>
              <a:rPr sz="2400"/>
              <a:t> to </a:t>
            </a:r>
            <a:r>
              <a:rPr i="1" sz="2400"/>
              <a:t>u</a:t>
            </a:r>
            <a:r>
              <a:rPr baseline="-25000" sz="2400"/>
              <a:t>4</a:t>
            </a:r>
            <a:r>
              <a:rPr sz="2400"/>
              <a:t> by taking </a:t>
            </a:r>
            <a:r>
              <a:rPr i="1" sz="2400"/>
              <a:t>f</a:t>
            </a:r>
            <a:r>
              <a:rPr baseline="-25000" sz="2400"/>
              <a:t>1</a:t>
            </a:r>
            <a:r>
              <a:rPr sz="2400"/>
              <a:t> to </a:t>
            </a:r>
            <a:r>
              <a:rPr i="1" sz="2400"/>
              <a:t>u</a:t>
            </a:r>
            <a:r>
              <a:rPr baseline="-25000" sz="2400"/>
              <a:t>2</a:t>
            </a:r>
            <a:r>
              <a:rPr sz="2400"/>
              <a:t> and then </a:t>
            </a:r>
            <a:r>
              <a:rPr i="1" sz="2400"/>
              <a:t>f</a:t>
            </a:r>
            <a:r>
              <a:rPr baseline="-25000" sz="2400"/>
              <a:t>7</a:t>
            </a:r>
            <a:r>
              <a:rPr sz="2400"/>
              <a:t> to </a:t>
            </a:r>
            <a:r>
              <a:rPr i="1" sz="2400"/>
              <a:t>u</a:t>
            </a:r>
            <a:r>
              <a:rPr baseline="-25000" sz="2400"/>
              <a:t>4</a:t>
            </a:r>
            <a:r>
              <a:rPr sz="2400"/>
              <a:t>. This is represented by writing </a:t>
            </a:r>
            <a:r>
              <a:rPr i="1" sz="2400"/>
              <a:t>u</a:t>
            </a:r>
            <a:r>
              <a:rPr baseline="-25000" sz="2400"/>
              <a:t>1</a:t>
            </a:r>
            <a:r>
              <a:rPr i="1" sz="2400"/>
              <a:t>f</a:t>
            </a:r>
            <a:r>
              <a:rPr baseline="-25000" sz="2400"/>
              <a:t>1</a:t>
            </a:r>
            <a:r>
              <a:rPr i="1" sz="2400"/>
              <a:t>u</a:t>
            </a:r>
            <a:r>
              <a:rPr baseline="-25000" sz="2400"/>
              <a:t>2</a:t>
            </a:r>
            <a:r>
              <a:rPr i="1" sz="2400"/>
              <a:t>f</a:t>
            </a:r>
            <a:r>
              <a:rPr baseline="-25000" sz="2400"/>
              <a:t>7</a:t>
            </a:r>
            <a:r>
              <a:rPr i="1" sz="2400"/>
              <a:t>u</a:t>
            </a:r>
            <a:r>
              <a:rPr baseline="-25000" sz="2400"/>
              <a:t>4</a:t>
            </a:r>
            <a:r>
              <a:rPr sz="2400"/>
              <a:t>.</a:t>
            </a:r>
          </a:p>
        </p:txBody>
      </p:sp>
      <p:pic>
        <p:nvPicPr>
          <p:cNvPr id="187" name="image.png"/>
          <p:cNvPicPr/>
          <p:nvPr/>
        </p:nvPicPr>
        <p:blipFill>
          <a:blip r:embed="rId2">
            <a:extLst/>
          </a:blip>
          <a:srcRect l="0" t="21607" r="0" b="0"/>
          <a:stretch>
            <a:fillRect/>
          </a:stretch>
        </p:blipFill>
        <p:spPr>
          <a:xfrm>
            <a:off x="2819400" y="4190999"/>
            <a:ext cx="3549650" cy="1935164"/>
          </a:xfrm>
          <a:prstGeom prst="rect">
            <a:avLst/>
          </a:prstGeom>
          <a:ln w="12700">
            <a:miter lim="400000"/>
          </a:ln>
        </p:spPr>
      </p:pic>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Definitions</a:t>
            </a:r>
          </a:p>
        </p:txBody>
      </p:sp>
      <p:sp>
        <p:nvSpPr>
          <p:cNvPr id="190" name="Shape 19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Or you could take the roundabout route</a:t>
            </a:r>
            <a:endParaRPr sz="2400"/>
          </a:p>
          <a:p>
            <a:pPr lvl="0" marL="0" indent="0">
              <a:buSzTx/>
              <a:buNone/>
              <a:defRPr sz="1800"/>
            </a:pPr>
            <a:endParaRPr sz="2400"/>
          </a:p>
          <a:p>
            <a:pPr lvl="0" marL="0" indent="0">
              <a:buSzTx/>
              <a:buNone/>
              <a:defRPr sz="1800"/>
            </a:pPr>
            <a:endParaRPr sz="1200"/>
          </a:p>
          <a:p>
            <a:pPr lvl="0" marL="0" indent="0">
              <a:buSzTx/>
              <a:buNone/>
              <a:defRPr sz="1800"/>
            </a:pPr>
            <a:endParaRPr sz="1200"/>
          </a:p>
          <a:p>
            <a:pPr lvl="0" marL="0" indent="0">
              <a:buSzTx/>
              <a:buNone/>
              <a:defRPr sz="1800"/>
            </a:pPr>
            <a:r>
              <a:rPr sz="2400"/>
              <a:t>Certain types of sequences of adjacent vertices and edges are of special importance in graph theory: those that do not </a:t>
            </a:r>
            <a:br>
              <a:rPr sz="2400"/>
            </a:br>
            <a:r>
              <a:rPr sz="2400"/>
              <a:t>have a repeated edge, those that do not have a repeated </a:t>
            </a:r>
            <a:br>
              <a:rPr sz="2400"/>
            </a:br>
            <a:r>
              <a:rPr sz="2400"/>
              <a:t>vertex, and those that start and end at the same vertex.</a:t>
            </a:r>
          </a:p>
        </p:txBody>
      </p:sp>
      <p:pic>
        <p:nvPicPr>
          <p:cNvPr id="191" name="image.png"/>
          <p:cNvPicPr/>
          <p:nvPr/>
        </p:nvPicPr>
        <p:blipFill>
          <a:blip r:embed="rId2">
            <a:extLst/>
          </a:blip>
          <a:stretch>
            <a:fillRect/>
          </a:stretch>
        </p:blipFill>
        <p:spPr>
          <a:xfrm>
            <a:off x="863600" y="2220912"/>
            <a:ext cx="5969000" cy="484188"/>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Definitions</a:t>
            </a:r>
          </a:p>
        </p:txBody>
      </p:sp>
      <p:sp>
        <p:nvSpPr>
          <p:cNvPr id="194" name="Shape 194"/>
          <p:cNvSpPr/>
          <p:nvPr>
            <p:ph type="body" idx="4294967295"/>
          </p:nvPr>
        </p:nvSpPr>
        <p:spPr>
          <a:xfrm>
            <a:off x="457200" y="1462087"/>
            <a:ext cx="8229600" cy="5256213"/>
          </a:xfrm>
          <a:prstGeom prst="rect">
            <a:avLst/>
          </a:prstGeom>
          <a:ln w="12700">
            <a:miter lim="400000"/>
          </a:ln>
        </p:spPr>
        <p:txBody>
          <a:bodyPr lIns="0" tIns="0" rIns="0" bIns="0">
            <a:normAutofit fontScale="100000" lnSpcReduction="0"/>
          </a:bodyPr>
          <a:lstStyle/>
          <a:p>
            <a:pPr lvl="0"/>
          </a:p>
        </p:txBody>
      </p:sp>
      <p:pic>
        <p:nvPicPr>
          <p:cNvPr id="195" name="image.png"/>
          <p:cNvPicPr/>
          <p:nvPr/>
        </p:nvPicPr>
        <p:blipFill>
          <a:blip r:embed="rId2">
            <a:extLst/>
          </a:blip>
          <a:stretch>
            <a:fillRect/>
          </a:stretch>
        </p:blipFill>
        <p:spPr>
          <a:xfrm>
            <a:off x="538162" y="1433512"/>
            <a:ext cx="7962901" cy="4979988"/>
          </a:xfrm>
          <a:prstGeom prst="rect">
            <a:avLst/>
          </a:prstGeom>
          <a:ln w="12700">
            <a:miter lim="400000"/>
          </a:ln>
        </p:spPr>
      </p:pic>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Definitions</a:t>
            </a:r>
          </a:p>
        </p:txBody>
      </p:sp>
      <p:sp>
        <p:nvSpPr>
          <p:cNvPr id="198" name="Shape 19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For ease of reference, these definitions are summarized in the following table:</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1200"/>
          </a:p>
          <a:p>
            <a:pPr lvl="0" marL="0" indent="0">
              <a:buSzTx/>
              <a:buNone/>
              <a:defRPr sz="1800"/>
            </a:pPr>
            <a:r>
              <a:rPr sz="2400"/>
              <a:t>Often a walk can be specified unambiguously by giving either a sequence of edges or a sequence of vertices.</a:t>
            </a:r>
          </a:p>
        </p:txBody>
      </p:sp>
      <p:pic>
        <p:nvPicPr>
          <p:cNvPr id="199" name="image.png"/>
          <p:cNvPicPr/>
          <p:nvPr/>
        </p:nvPicPr>
        <p:blipFill>
          <a:blip r:embed="rId2">
            <a:extLst/>
          </a:blip>
          <a:stretch>
            <a:fillRect/>
          </a:stretch>
        </p:blipFill>
        <p:spPr>
          <a:xfrm>
            <a:off x="449262" y="2362200"/>
            <a:ext cx="8245476" cy="3124200"/>
          </a:xfrm>
          <a:prstGeom prst="rect">
            <a:avLst/>
          </a:prstGeom>
          <a:ln w="12700">
            <a:miter lim="400000"/>
          </a:ln>
        </p:spPr>
      </p:pic>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100">
                <a:solidFill>
                  <a:srgbClr val="FFFFFF"/>
                </a:solidFill>
              </a:rPr>
              <a:t>Example 2 – </a:t>
            </a:r>
            <a:r>
              <a:rPr i="1" sz="3100">
                <a:solidFill>
                  <a:srgbClr val="FFFFFF"/>
                </a:solidFill>
              </a:rPr>
              <a:t>Walks, Trails Paths, and Circuits</a:t>
            </a:r>
          </a:p>
        </p:txBody>
      </p:sp>
      <p:sp>
        <p:nvSpPr>
          <p:cNvPr id="202" name="Shape 20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In the graph below, determine which of the following walks are trails, paths, circuits, or simple circuits.</a:t>
            </a:r>
            <a:endParaRPr sz="2400"/>
          </a:p>
          <a:p>
            <a:pPr lvl="0" marL="0" indent="0">
              <a:buSzTx/>
              <a:buNone/>
              <a:defRPr sz="1800"/>
            </a:pPr>
            <a:r>
              <a:rPr sz="2400">
                <a:latin typeface="Arial Bold"/>
                <a:ea typeface="Arial Bold"/>
                <a:cs typeface="Arial Bold"/>
                <a:sym typeface="Arial Bold"/>
              </a:rPr>
              <a:t>a.</a:t>
            </a:r>
            <a:r>
              <a:rPr sz="2400"/>
              <a:t>			 </a:t>
            </a:r>
            <a:r>
              <a:rPr sz="2400">
                <a:latin typeface="Arial Bold"/>
                <a:ea typeface="Arial Bold"/>
                <a:cs typeface="Arial Bold"/>
                <a:sym typeface="Arial Bold"/>
              </a:rPr>
              <a:t>b.</a:t>
            </a:r>
            <a:r>
              <a:rPr sz="2400"/>
              <a:t>		    </a:t>
            </a:r>
            <a:r>
              <a:rPr sz="2400">
                <a:latin typeface="Arial Bold"/>
                <a:ea typeface="Arial Bold"/>
                <a:cs typeface="Arial Bold"/>
                <a:sym typeface="Arial Bold"/>
              </a:rPr>
              <a:t>c.</a:t>
            </a:r>
            <a:endParaRPr sz="2400">
              <a:latin typeface="Arial Bold"/>
              <a:ea typeface="Arial Bold"/>
              <a:cs typeface="Arial Bold"/>
              <a:sym typeface="Arial Bold"/>
            </a:endParaRPr>
          </a:p>
          <a:p>
            <a:pPr lvl="0" marL="0" indent="0">
              <a:buSzTx/>
              <a:buNone/>
              <a:defRPr sz="1800"/>
            </a:pPr>
            <a:endParaRPr sz="1200"/>
          </a:p>
          <a:p>
            <a:pPr lvl="0" marL="0" indent="0">
              <a:buSzTx/>
              <a:buNone/>
              <a:defRPr sz="1800"/>
            </a:pPr>
            <a:r>
              <a:rPr sz="2400">
                <a:latin typeface="Arial Bold"/>
                <a:ea typeface="Arial Bold"/>
                <a:cs typeface="Arial Bold"/>
                <a:sym typeface="Arial Bold"/>
              </a:rPr>
              <a:t>d.			 e.		     f.</a:t>
            </a:r>
            <a:endParaRPr sz="2400">
              <a:latin typeface="Arial Bold"/>
              <a:ea typeface="Arial Bold"/>
              <a:cs typeface="Arial Bold"/>
              <a:sym typeface="Arial Bold"/>
            </a:endParaRPr>
          </a:p>
          <a:p>
            <a:pPr lvl="0" marL="0" indent="0">
              <a:buSzTx/>
              <a:buNone/>
              <a:defRPr sz="1800"/>
            </a:pPr>
            <a:endParaRPr sz="2400">
              <a:latin typeface="Arial Bold"/>
              <a:ea typeface="Arial Bold"/>
              <a:cs typeface="Arial Bold"/>
              <a:sym typeface="Arial Bold"/>
            </a:endParaRPr>
          </a:p>
          <a:p>
            <a:pPr lvl="0" marL="0" indent="0">
              <a:lnSpc>
                <a:spcPct val="120000"/>
              </a:lnSpc>
              <a:buSzTx/>
              <a:buNone/>
              <a:defRPr sz="1800"/>
            </a:pPr>
            <a:r>
              <a:rPr sz="2400"/>
              <a:t>	</a:t>
            </a:r>
          </a:p>
        </p:txBody>
      </p:sp>
      <p:pic>
        <p:nvPicPr>
          <p:cNvPr id="203" name="image.png"/>
          <p:cNvPicPr/>
          <p:nvPr/>
        </p:nvPicPr>
        <p:blipFill>
          <a:blip r:embed="rId2">
            <a:extLst/>
          </a:blip>
          <a:stretch>
            <a:fillRect/>
          </a:stretch>
        </p:blipFill>
        <p:spPr>
          <a:xfrm>
            <a:off x="2133600" y="3505200"/>
            <a:ext cx="4343400" cy="2266950"/>
          </a:xfrm>
          <a:prstGeom prst="rect">
            <a:avLst/>
          </a:prstGeom>
          <a:ln w="12700">
            <a:miter lim="400000"/>
          </a:ln>
        </p:spPr>
      </p:pic>
      <p:pic>
        <p:nvPicPr>
          <p:cNvPr id="204" name="image.png"/>
          <p:cNvPicPr/>
          <p:nvPr/>
        </p:nvPicPr>
        <p:blipFill>
          <a:blip r:embed="rId3">
            <a:extLst/>
          </a:blip>
          <a:stretch>
            <a:fillRect/>
          </a:stretch>
        </p:blipFill>
        <p:spPr>
          <a:xfrm>
            <a:off x="838200" y="2362200"/>
            <a:ext cx="2347913" cy="361950"/>
          </a:xfrm>
          <a:prstGeom prst="rect">
            <a:avLst/>
          </a:prstGeom>
          <a:ln w="12700">
            <a:miter lim="400000"/>
          </a:ln>
        </p:spPr>
      </p:pic>
      <p:pic>
        <p:nvPicPr>
          <p:cNvPr id="205" name="image.png"/>
          <p:cNvPicPr/>
          <p:nvPr/>
        </p:nvPicPr>
        <p:blipFill>
          <a:blip r:embed="rId4">
            <a:extLst/>
          </a:blip>
          <a:stretch>
            <a:fillRect/>
          </a:stretch>
        </p:blipFill>
        <p:spPr>
          <a:xfrm>
            <a:off x="3695700" y="2403475"/>
            <a:ext cx="1257300" cy="266700"/>
          </a:xfrm>
          <a:prstGeom prst="rect">
            <a:avLst/>
          </a:prstGeom>
          <a:ln w="12700">
            <a:miter lim="400000"/>
          </a:ln>
        </p:spPr>
      </p:pic>
      <p:pic>
        <p:nvPicPr>
          <p:cNvPr id="206" name="image.png"/>
          <p:cNvPicPr/>
          <p:nvPr/>
        </p:nvPicPr>
        <p:blipFill>
          <a:blip r:embed="rId5">
            <a:extLst/>
          </a:blip>
          <a:stretch>
            <a:fillRect/>
          </a:stretch>
        </p:blipFill>
        <p:spPr>
          <a:xfrm>
            <a:off x="5715000" y="2424112"/>
            <a:ext cx="1824038" cy="257176"/>
          </a:xfrm>
          <a:prstGeom prst="rect">
            <a:avLst/>
          </a:prstGeom>
          <a:ln w="12700">
            <a:miter lim="400000"/>
          </a:ln>
        </p:spPr>
      </p:pic>
      <p:pic>
        <p:nvPicPr>
          <p:cNvPr id="207" name="image.png"/>
          <p:cNvPicPr/>
          <p:nvPr/>
        </p:nvPicPr>
        <p:blipFill>
          <a:blip r:embed="rId6">
            <a:extLst/>
          </a:blip>
          <a:stretch>
            <a:fillRect/>
          </a:stretch>
        </p:blipFill>
        <p:spPr>
          <a:xfrm>
            <a:off x="852487" y="3062287"/>
            <a:ext cx="1628776" cy="266701"/>
          </a:xfrm>
          <a:prstGeom prst="rect">
            <a:avLst/>
          </a:prstGeom>
          <a:ln w="12700">
            <a:miter lim="400000"/>
          </a:ln>
        </p:spPr>
      </p:pic>
      <p:pic>
        <p:nvPicPr>
          <p:cNvPr id="208" name="image.png"/>
          <p:cNvPicPr/>
          <p:nvPr/>
        </p:nvPicPr>
        <p:blipFill>
          <a:blip r:embed="rId7">
            <a:extLst/>
          </a:blip>
          <a:stretch>
            <a:fillRect/>
          </a:stretch>
        </p:blipFill>
        <p:spPr>
          <a:xfrm>
            <a:off x="3657600" y="3025775"/>
            <a:ext cx="1295400" cy="304800"/>
          </a:xfrm>
          <a:prstGeom prst="rect">
            <a:avLst/>
          </a:prstGeom>
          <a:ln w="12700">
            <a:miter lim="400000"/>
          </a:ln>
        </p:spPr>
      </p:pic>
      <p:pic>
        <p:nvPicPr>
          <p:cNvPr id="209" name="image.png"/>
          <p:cNvPicPr/>
          <p:nvPr/>
        </p:nvPicPr>
        <p:blipFill>
          <a:blip r:embed="rId8">
            <a:extLst/>
          </a:blip>
          <a:stretch>
            <a:fillRect/>
          </a:stretch>
        </p:blipFill>
        <p:spPr>
          <a:xfrm>
            <a:off x="5741987" y="3055937"/>
            <a:ext cx="323851" cy="23336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nvSpPr>
        <p:spPr>
          <a:xfrm>
            <a:off x="457200" y="1462087"/>
            <a:ext cx="8229600" cy="2215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From the diagram, it is easy to see that Bev, Cai, and Flo are a group of three past partners, and so they should form one of these teams. </a:t>
            </a:r>
            <a:endParaRPr sz="2400"/>
          </a:p>
          <a:p>
            <a:pPr lvl="0"/>
            <a:endParaRPr sz="2400"/>
          </a:p>
          <a:p>
            <a:pPr lvl="0"/>
            <a:r>
              <a:rPr sz="2400"/>
              <a:t>The following figure shows the result when these three names are removed from the diagram.</a:t>
            </a:r>
          </a:p>
        </p:txBody>
      </p:sp>
      <p:sp>
        <p:nvSpPr>
          <p:cNvPr id="35" name="Shape 3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pic>
        <p:nvPicPr>
          <p:cNvPr id="36" name="image.png"/>
          <p:cNvPicPr/>
          <p:nvPr/>
        </p:nvPicPr>
        <p:blipFill>
          <a:blip r:embed="rId2">
            <a:extLst/>
          </a:blip>
          <a:stretch>
            <a:fillRect/>
          </a:stretch>
        </p:blipFill>
        <p:spPr>
          <a:xfrm>
            <a:off x="2819400" y="3886200"/>
            <a:ext cx="2936875" cy="2554288"/>
          </a:xfrm>
          <a:prstGeom prst="rect">
            <a:avLst/>
          </a:prstGeom>
          <a:ln w="12700">
            <a:miter lim="400000"/>
          </a:ln>
        </p:spPr>
      </p:pic>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212" name="Shape 21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31775" indent="-231775">
              <a:buSzTx/>
              <a:buNone/>
              <a:defRPr sz="1800"/>
            </a:pPr>
            <a:r>
              <a:rPr sz="2400">
                <a:latin typeface="Arial Bold"/>
                <a:ea typeface="Arial Bold"/>
                <a:cs typeface="Arial Bold"/>
                <a:sym typeface="Arial Bold"/>
              </a:rPr>
              <a:t>a. </a:t>
            </a:r>
            <a:r>
              <a:rPr sz="2400"/>
              <a:t>This walk has a repeated vertex but does not have a </a:t>
            </a:r>
            <a:br>
              <a:rPr sz="2400"/>
            </a:br>
            <a:r>
              <a:rPr sz="2400"/>
              <a:t>  repeated edge, so it is a trail from </a:t>
            </a:r>
            <a:r>
              <a:rPr i="1" sz="2400"/>
              <a:t>v</a:t>
            </a:r>
            <a:r>
              <a:rPr baseline="-25000" sz="2400"/>
              <a:t>1</a:t>
            </a:r>
            <a:r>
              <a:rPr i="1" sz="2400"/>
              <a:t> </a:t>
            </a:r>
            <a:r>
              <a:rPr sz="2400"/>
              <a:t>to</a:t>
            </a:r>
            <a:r>
              <a:rPr i="1" sz="2400"/>
              <a:t> v</a:t>
            </a:r>
            <a:r>
              <a:rPr baseline="-25000" sz="2400"/>
              <a:t>4</a:t>
            </a:r>
            <a:r>
              <a:rPr i="1" sz="2400"/>
              <a:t> </a:t>
            </a:r>
            <a:r>
              <a:rPr sz="2400"/>
              <a:t>but not a path.</a:t>
            </a:r>
            <a:endParaRPr sz="2400"/>
          </a:p>
          <a:p>
            <a:pPr lvl="0" marL="231775" indent="-231775">
              <a:buAutoNum type="alphaLcPeriod" startAt="1"/>
              <a:defRPr sz="1800"/>
            </a:pPr>
            <a:endParaRPr sz="1000"/>
          </a:p>
          <a:p>
            <a:pPr lvl="0" marL="231775" indent="-231775">
              <a:buSzTx/>
              <a:buNone/>
              <a:defRPr sz="1800"/>
            </a:pPr>
            <a:r>
              <a:rPr sz="2400">
                <a:latin typeface="Arial Bold"/>
                <a:ea typeface="Arial Bold"/>
                <a:cs typeface="Arial Bold"/>
                <a:sym typeface="Arial Bold"/>
              </a:rPr>
              <a:t>b. </a:t>
            </a:r>
            <a:r>
              <a:rPr sz="2400"/>
              <a:t>This is just a walk from </a:t>
            </a:r>
            <a:r>
              <a:rPr i="1" sz="2400"/>
              <a:t>v</a:t>
            </a:r>
            <a:r>
              <a:rPr baseline="-25000" sz="2400"/>
              <a:t>1</a:t>
            </a:r>
            <a:r>
              <a:rPr i="1" sz="2400"/>
              <a:t> </a:t>
            </a:r>
            <a:r>
              <a:rPr sz="2400"/>
              <a:t>to</a:t>
            </a:r>
            <a:r>
              <a:rPr i="1" sz="2400"/>
              <a:t> v</a:t>
            </a:r>
            <a:r>
              <a:rPr baseline="-25000" sz="2400"/>
              <a:t>5</a:t>
            </a:r>
            <a:r>
              <a:rPr sz="2400"/>
              <a:t>. It is not a trail because it </a:t>
            </a:r>
            <a:br>
              <a:rPr sz="2400"/>
            </a:br>
            <a:r>
              <a:rPr sz="2400"/>
              <a:t>  has a repeated edge.</a:t>
            </a:r>
            <a:endParaRPr sz="2400"/>
          </a:p>
          <a:p>
            <a:pPr lvl="0" marL="231775" indent="-231775">
              <a:buSzTx/>
              <a:buNone/>
              <a:defRPr sz="1800"/>
            </a:pPr>
            <a:endParaRPr sz="1000"/>
          </a:p>
          <a:p>
            <a:pPr lvl="0" marL="231775" indent="-231775">
              <a:buSzTx/>
              <a:buNone/>
              <a:defRPr sz="1800"/>
            </a:pPr>
            <a:r>
              <a:rPr sz="2400">
                <a:latin typeface="Arial Bold"/>
                <a:ea typeface="Arial Bold"/>
                <a:cs typeface="Arial Bold"/>
                <a:sym typeface="Arial Bold"/>
              </a:rPr>
              <a:t>c. </a:t>
            </a:r>
            <a:r>
              <a:rPr sz="2400"/>
              <a:t>This walk starts and ends at </a:t>
            </a:r>
            <a:r>
              <a:rPr i="1" sz="2400"/>
              <a:t>v</a:t>
            </a:r>
            <a:r>
              <a:rPr baseline="-25000" sz="2400"/>
              <a:t>2</a:t>
            </a:r>
            <a:r>
              <a:rPr sz="2400"/>
              <a:t>, contains at least one  </a:t>
            </a:r>
            <a:br>
              <a:rPr sz="2400"/>
            </a:br>
            <a:r>
              <a:rPr sz="2400"/>
              <a:t> edge, and does not have a repeated edge, so it is a </a:t>
            </a:r>
            <a:br>
              <a:rPr sz="2400"/>
            </a:br>
            <a:r>
              <a:rPr sz="2400"/>
              <a:t> circuit. Since the vertex </a:t>
            </a:r>
            <a:r>
              <a:rPr i="1" sz="2400"/>
              <a:t>v</a:t>
            </a:r>
            <a:r>
              <a:rPr baseline="-25000" sz="2400"/>
              <a:t>3</a:t>
            </a:r>
            <a:r>
              <a:rPr i="1" sz="2400"/>
              <a:t> </a:t>
            </a:r>
            <a:r>
              <a:rPr sz="2400"/>
              <a:t>is repeated in the middle, it is </a:t>
            </a:r>
            <a:br>
              <a:rPr sz="2400"/>
            </a:br>
            <a:r>
              <a:rPr sz="2400"/>
              <a:t> not a simple circuit.</a:t>
            </a:r>
            <a:endParaRPr sz="2400"/>
          </a:p>
          <a:p>
            <a:pPr lvl="0" marL="231775" indent="-231775">
              <a:buSzTx/>
              <a:buNone/>
              <a:defRPr sz="1800"/>
            </a:pPr>
            <a:endParaRPr sz="1000"/>
          </a:p>
          <a:p>
            <a:pPr lvl="0" marL="231775" indent="-231775">
              <a:buSzTx/>
              <a:buNone/>
              <a:defRPr sz="1800"/>
            </a:pPr>
            <a:r>
              <a:rPr sz="2400">
                <a:latin typeface="Arial Bold"/>
                <a:ea typeface="Arial Bold"/>
                <a:cs typeface="Arial Bold"/>
                <a:sym typeface="Arial Bold"/>
              </a:rPr>
              <a:t>d. </a:t>
            </a:r>
            <a:r>
              <a:rPr sz="2400"/>
              <a:t>This walk starts and ends at </a:t>
            </a:r>
            <a:r>
              <a:rPr i="1" sz="2400"/>
              <a:t>v</a:t>
            </a:r>
            <a:r>
              <a:rPr baseline="-25000" sz="2400"/>
              <a:t>2</a:t>
            </a:r>
            <a:r>
              <a:rPr sz="2400"/>
              <a:t>, contains at least one </a:t>
            </a:r>
            <a:br>
              <a:rPr sz="2400"/>
            </a:br>
            <a:r>
              <a:rPr sz="2400"/>
              <a:t> edge, does not have a repeated edge, and does not </a:t>
            </a:r>
            <a:br>
              <a:rPr sz="2400"/>
            </a:br>
            <a:r>
              <a:rPr sz="2400"/>
              <a:t> have a repeated vertex. Thus it is a simple circuit.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12">
                                            <p:txEl>
                                              <p:pRg st="2" end="2"/>
                                            </p:txEl>
                                          </p:spTgt>
                                        </p:tgtEl>
                                        <p:attrNameLst>
                                          <p:attrName>style.visibility</p:attrName>
                                        </p:attrNameLst>
                                      </p:cBhvr>
                                      <p:to>
                                        <p:strVal val="visible"/>
                                      </p:to>
                                    </p:set>
                                    <p:anim calcmode="lin" valueType="num">
                                      <p:cBhvr>
                                        <p:cTn id="7" dur="1000" fill="hold"/>
                                        <p:tgtEl>
                                          <p:spTgt spid="212">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21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12">
                                            <p:txEl>
                                              <p:pRg st="3" end="3"/>
                                            </p:txEl>
                                          </p:spTgt>
                                        </p:tgtEl>
                                        <p:attrNameLst>
                                          <p:attrName>style.visibility</p:attrName>
                                        </p:attrNameLst>
                                      </p:cBhvr>
                                      <p:to>
                                        <p:strVal val="visible"/>
                                      </p:to>
                                    </p:set>
                                    <p:anim calcmode="lin" valueType="num">
                                      <p:cBhvr>
                                        <p:cTn id="12" dur="1000" fill="hold"/>
                                        <p:tgtEl>
                                          <p:spTgt spid="212">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2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1" fill="hold">
                                  <p:stCondLst>
                                    <p:cond delay="0"/>
                                  </p:stCondLst>
                                  <p:iterate type="el" backwards="0">
                                    <p:tmAbs val="0"/>
                                  </p:iterate>
                                  <p:childTnLst>
                                    <p:set>
                                      <p:cBhvr>
                                        <p:cTn id="17" fill="hold"/>
                                        <p:tgtEl>
                                          <p:spTgt spid="212">
                                            <p:txEl>
                                              <p:pRg st="4" end="4"/>
                                            </p:txEl>
                                          </p:spTgt>
                                        </p:tgtEl>
                                        <p:attrNameLst>
                                          <p:attrName>style.visibility</p:attrName>
                                        </p:attrNameLst>
                                      </p:cBhvr>
                                      <p:to>
                                        <p:strVal val="visible"/>
                                      </p:to>
                                    </p:set>
                                    <p:anim calcmode="lin" valueType="num">
                                      <p:cBhvr>
                                        <p:cTn id="18" dur="1000" fill="hold"/>
                                        <p:tgtEl>
                                          <p:spTgt spid="21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12">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nodeType="afterEffect" presetClass="entr" presetSubtype="4" presetID="2" grpId="1" fill="hold">
                                  <p:stCondLst>
                                    <p:cond delay="0"/>
                                  </p:stCondLst>
                                  <p:iterate type="el" backwards="0">
                                    <p:tmAbs val="0"/>
                                  </p:iterate>
                                  <p:childTnLst>
                                    <p:set>
                                      <p:cBhvr>
                                        <p:cTn id="22" fill="hold"/>
                                        <p:tgtEl>
                                          <p:spTgt spid="212">
                                            <p:txEl>
                                              <p:pRg st="5" end="5"/>
                                            </p:txEl>
                                          </p:spTgt>
                                        </p:tgtEl>
                                        <p:attrNameLst>
                                          <p:attrName>style.visibility</p:attrName>
                                        </p:attrNameLst>
                                      </p:cBhvr>
                                      <p:to>
                                        <p:strVal val="visible"/>
                                      </p:to>
                                    </p:set>
                                    <p:anim calcmode="lin" valueType="num">
                                      <p:cBhvr>
                                        <p:cTn id="23" dur="1000" fill="hold"/>
                                        <p:tgtEl>
                                          <p:spTgt spid="21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1" fill="hold">
                                  <p:stCondLst>
                                    <p:cond delay="0"/>
                                  </p:stCondLst>
                                  <p:iterate type="el" backwards="0">
                                    <p:tmAbs val="0"/>
                                  </p:iterate>
                                  <p:childTnLst>
                                    <p:set>
                                      <p:cBhvr>
                                        <p:cTn id="28" fill="hold"/>
                                        <p:tgtEl>
                                          <p:spTgt spid="212">
                                            <p:txEl>
                                              <p:pRg st="6" end="6"/>
                                            </p:txEl>
                                          </p:spTgt>
                                        </p:tgtEl>
                                        <p:attrNameLst>
                                          <p:attrName>style.visibility</p:attrName>
                                        </p:attrNameLst>
                                      </p:cBhvr>
                                      <p:to>
                                        <p:strVal val="visible"/>
                                      </p:to>
                                    </p:set>
                                    <p:anim calcmode="lin" valueType="num">
                                      <p:cBhvr>
                                        <p:cTn id="29" dur="1000" fill="hold"/>
                                        <p:tgtEl>
                                          <p:spTgt spid="21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2 – </a:t>
            </a:r>
            <a:r>
              <a:rPr i="1" sz="4000">
                <a:solidFill>
                  <a:srgbClr val="FFFFFF"/>
                </a:solidFill>
              </a:rPr>
              <a:t>Solution</a:t>
            </a:r>
          </a:p>
        </p:txBody>
      </p:sp>
      <p:sp>
        <p:nvSpPr>
          <p:cNvPr id="215" name="Shape 21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2400">
                <a:latin typeface="Arial Bold"/>
                <a:ea typeface="Arial Bold"/>
                <a:cs typeface="Arial Bold"/>
                <a:sym typeface="Arial Bold"/>
              </a:rPr>
              <a:t>e. </a:t>
            </a:r>
            <a:r>
              <a:rPr sz="2400"/>
              <a:t>This is just a closed walk starting and ending at </a:t>
            </a:r>
            <a:r>
              <a:rPr i="1" sz="2400"/>
              <a:t>v</a:t>
            </a:r>
            <a:r>
              <a:rPr baseline="-25000" sz="2400"/>
              <a:t>1</a:t>
            </a:r>
            <a:r>
              <a:rPr sz="2400"/>
              <a:t>. It is not a circuit because edge </a:t>
            </a:r>
            <a:r>
              <a:rPr i="1" sz="2400"/>
              <a:t>e</a:t>
            </a:r>
            <a:r>
              <a:rPr baseline="-25000" sz="2400"/>
              <a:t>1 </a:t>
            </a:r>
            <a:r>
              <a:rPr sz="2400"/>
              <a:t>is repeated.</a:t>
            </a:r>
            <a:endParaRPr sz="2400"/>
          </a:p>
          <a:p>
            <a:pPr lvl="0">
              <a:buSzTx/>
              <a:buNone/>
              <a:defRPr sz="1800"/>
            </a:pPr>
            <a:endParaRPr sz="2400"/>
          </a:p>
          <a:p>
            <a:pPr lvl="0">
              <a:buSzTx/>
              <a:buNone/>
              <a:defRPr sz="1800"/>
            </a:pPr>
            <a:r>
              <a:rPr sz="2400">
                <a:latin typeface="Arial Bold"/>
                <a:ea typeface="Arial Bold"/>
                <a:cs typeface="Arial Bold"/>
                <a:sym typeface="Arial Bold"/>
              </a:rPr>
              <a:t>f. </a:t>
            </a:r>
            <a:r>
              <a:rPr sz="2400"/>
              <a:t>The first vertex of this walk is the same as its last vertex, but it does not contain an edge, and so it is not a circuit. It is a closed walk from </a:t>
            </a:r>
            <a:r>
              <a:rPr i="1" sz="2400"/>
              <a:t>v</a:t>
            </a:r>
            <a:r>
              <a:rPr baseline="-25000" sz="2400"/>
              <a:t>1</a:t>
            </a:r>
            <a:r>
              <a:rPr i="1" sz="2400"/>
              <a:t> </a:t>
            </a:r>
            <a:r>
              <a:rPr sz="2400"/>
              <a:t>to</a:t>
            </a:r>
            <a:r>
              <a:rPr i="1" sz="2400"/>
              <a:t> v</a:t>
            </a:r>
            <a:r>
              <a:rPr baseline="-25000" sz="2400"/>
              <a:t>1</a:t>
            </a:r>
            <a:r>
              <a:rPr sz="2400"/>
              <a:t>. (It is also a trail from </a:t>
            </a:r>
            <a:r>
              <a:rPr i="1" sz="2400"/>
              <a:t>v</a:t>
            </a:r>
            <a:r>
              <a:rPr baseline="-25000" sz="2400"/>
              <a:t>1</a:t>
            </a:r>
            <a:r>
              <a:rPr sz="2400"/>
              <a:t> to </a:t>
            </a:r>
            <a:r>
              <a:rPr i="1" sz="2400"/>
              <a:t>v</a:t>
            </a:r>
            <a:r>
              <a:rPr baseline="-25000" sz="2400"/>
              <a:t>1</a:t>
            </a:r>
            <a:r>
              <a:rPr sz="2400"/>
              <a:t>.)</a:t>
            </a:r>
          </a:p>
        </p:txBody>
      </p:sp>
      <p:sp>
        <p:nvSpPr>
          <p:cNvPr id="216" name="Shape 216"/>
          <p:cNvSpPr/>
          <p:nvPr/>
        </p:nvSpPr>
        <p:spPr>
          <a:xfrm>
            <a:off x="8289925" y="842962"/>
            <a:ext cx="714150" cy="35066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a:solidFill>
                  <a:srgbClr val="FFFFFF"/>
                </a:solidFill>
              </a:defRPr>
            </a:lvl1pPr>
          </a:lstStyle>
          <a:p>
            <a:pPr lvl="0">
              <a:defRPr>
                <a:solidFill>
                  <a:srgbClr val="000000"/>
                </a:solidFill>
              </a:defRPr>
            </a:pPr>
            <a:r>
              <a:rPr>
                <a:solidFill>
                  <a:srgbClr val="FFFFFF"/>
                </a:solidFill>
              </a:rPr>
              <a:t>cont’d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15"/>
                                        </p:tgtEl>
                                        <p:attrNameLst>
                                          <p:attrName>style.visibility</p:attrName>
                                        </p:attrNameLst>
                                      </p:cBhvr>
                                      <p:to>
                                        <p:strVal val="visible"/>
                                      </p:to>
                                    </p:set>
                                    <p:anim calcmode="lin" valueType="num">
                                      <p:cBhvr>
                                        <p:cTn id="7" dur="1000" fill="hold"/>
                                        <p:tgtEl>
                                          <p:spTgt spid="215"/>
                                        </p:tgtEl>
                                        <p:attrNameLst>
                                          <p:attrName>ppt_x</p:attrName>
                                        </p:attrNameLst>
                                      </p:cBhvr>
                                      <p:tavLst>
                                        <p:tav tm="0">
                                          <p:val>
                                            <p:strVal val="#ppt_x"/>
                                          </p:val>
                                        </p:tav>
                                        <p:tav tm="100000">
                                          <p:val>
                                            <p:strVal val="#ppt_x"/>
                                          </p:val>
                                        </p:tav>
                                      </p:tavLst>
                                    </p:anim>
                                    <p:anim calcmode="lin" valueType="num">
                                      <p:cBhvr>
                                        <p:cTn id="8" dur="1000" fill="hold"/>
                                        <p:tgtEl>
                                          <p:spTgt spid="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1"/>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Definitions</a:t>
            </a:r>
          </a:p>
        </p:txBody>
      </p:sp>
      <p:sp>
        <p:nvSpPr>
          <p:cNvPr id="219" name="Shape 21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Because most of the major developments in graph theory have happened relatively recently and in a variety of different contexts, the terms used in the subject have not been standardized. </a:t>
            </a:r>
            <a:endParaRPr sz="2400"/>
          </a:p>
          <a:p>
            <a:pPr lvl="0" marL="0" indent="0">
              <a:buSzTx/>
              <a:buNone/>
              <a:defRPr sz="1800"/>
            </a:pPr>
            <a:endParaRPr sz="2400"/>
          </a:p>
          <a:p>
            <a:pPr lvl="0" marL="0" indent="0">
              <a:buSzTx/>
              <a:buNone/>
              <a:defRPr sz="1800"/>
            </a:pPr>
            <a:r>
              <a:rPr sz="2400"/>
              <a:t>For example, what this book calls a </a:t>
            </a:r>
            <a:r>
              <a:rPr i="1" sz="2400"/>
              <a:t>graph</a:t>
            </a:r>
            <a:r>
              <a:rPr sz="2400"/>
              <a:t> is sometimes called a </a:t>
            </a:r>
            <a:r>
              <a:rPr i="1" sz="2400"/>
              <a:t>multigraph</a:t>
            </a:r>
            <a:r>
              <a:rPr sz="2400"/>
              <a:t>, what this book calls a </a:t>
            </a:r>
            <a:r>
              <a:rPr i="1" sz="2400"/>
              <a:t>simple graph </a:t>
            </a:r>
            <a:r>
              <a:rPr sz="2400"/>
              <a:t>is sometimes called a </a:t>
            </a:r>
            <a:r>
              <a:rPr i="1" sz="2400"/>
              <a:t>graph</a:t>
            </a:r>
            <a:r>
              <a:rPr sz="2400"/>
              <a:t>, what this book calls a </a:t>
            </a:r>
            <a:r>
              <a:rPr i="1" sz="2400"/>
              <a:t>vertex</a:t>
            </a:r>
            <a:r>
              <a:rPr sz="2400"/>
              <a:t> is sometimes called a </a:t>
            </a:r>
            <a:r>
              <a:rPr i="1" sz="2400"/>
              <a:t>node</a:t>
            </a:r>
            <a:r>
              <a:rPr sz="2400"/>
              <a:t>, and what this book calls an </a:t>
            </a:r>
            <a:r>
              <a:rPr i="1" sz="2400"/>
              <a:t>edge</a:t>
            </a:r>
            <a:r>
              <a:rPr sz="2400"/>
              <a:t> is sometimes called an </a:t>
            </a:r>
            <a:r>
              <a:rPr i="1" sz="2400"/>
              <a:t>arc</a:t>
            </a:r>
            <a:r>
              <a:rPr sz="2400"/>
              <a:t>. </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Definitions</a:t>
            </a:r>
          </a:p>
        </p:txBody>
      </p:sp>
      <p:sp>
        <p:nvSpPr>
          <p:cNvPr id="222" name="Shape 22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Similarly, instead of the word </a:t>
            </a:r>
            <a:r>
              <a:rPr i="1" sz="2400"/>
              <a:t>trail</a:t>
            </a:r>
            <a:r>
              <a:rPr sz="2400"/>
              <a:t>, the word </a:t>
            </a:r>
            <a:r>
              <a:rPr i="1" sz="2400"/>
              <a:t>path</a:t>
            </a:r>
            <a:r>
              <a:rPr sz="2400"/>
              <a:t> is sometimes used; instead of the word </a:t>
            </a:r>
            <a:r>
              <a:rPr i="1" sz="2400"/>
              <a:t>path</a:t>
            </a:r>
            <a:r>
              <a:rPr sz="2400"/>
              <a:t>, the words simple path are sometimes used; and instead of the words </a:t>
            </a:r>
            <a:r>
              <a:rPr i="1" sz="2400"/>
              <a:t>simple circuit</a:t>
            </a:r>
            <a:r>
              <a:rPr sz="2400"/>
              <a:t>, the word </a:t>
            </a:r>
            <a:r>
              <a:rPr i="1" sz="2400"/>
              <a:t>cycle</a:t>
            </a:r>
            <a:r>
              <a:rPr sz="2400"/>
              <a:t> is sometimes used. </a:t>
            </a:r>
            <a:endParaRPr sz="2400"/>
          </a:p>
          <a:p>
            <a:pPr lvl="0" marL="0" indent="0">
              <a:buSzTx/>
              <a:buNone/>
              <a:defRPr sz="1800"/>
            </a:pPr>
            <a:endParaRPr sz="2400"/>
          </a:p>
          <a:p>
            <a:pPr lvl="0" marL="0" indent="0">
              <a:buSzTx/>
              <a:buNone/>
              <a:defRPr sz="1800"/>
            </a:pPr>
            <a:r>
              <a:rPr sz="2400"/>
              <a:t>The terminology in this book is among the most common, but if you consult other sources, be sure to check their definitions.</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Connectedness</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Connectedness</a:t>
            </a:r>
          </a:p>
        </p:txBody>
      </p:sp>
      <p:sp>
        <p:nvSpPr>
          <p:cNvPr id="227" name="Shape 22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It is easy to understand the concept of connectedness on an intuitive level.</a:t>
            </a:r>
            <a:endParaRPr sz="2400"/>
          </a:p>
          <a:p>
            <a:pPr lvl="0" marL="0" indent="0">
              <a:buSzTx/>
              <a:buNone/>
              <a:defRPr sz="1800"/>
            </a:pPr>
            <a:endParaRPr sz="2400"/>
          </a:p>
          <a:p>
            <a:pPr lvl="0" marL="0" indent="0">
              <a:buSzTx/>
              <a:buNone/>
              <a:defRPr sz="1800"/>
            </a:pPr>
            <a:r>
              <a:rPr sz="2400"/>
              <a:t>Roughly speaking, a graph is connected if it is possible to travel from any vertex to any other vertex along a sequence of adjacent edges of the graph.</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Connectedness</a:t>
            </a:r>
          </a:p>
        </p:txBody>
      </p:sp>
      <p:sp>
        <p:nvSpPr>
          <p:cNvPr id="230" name="Shape 23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formal definition of connectedness is stated in terms of</a:t>
            </a:r>
            <a:br>
              <a:rPr sz="2400"/>
            </a:br>
            <a:r>
              <a:rPr sz="2400"/>
              <a:t>walks. </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If you take the negation of this definition, you will see that a graph </a:t>
            </a:r>
            <a:r>
              <a:rPr i="1" sz="2400"/>
              <a:t>G is not connected</a:t>
            </a:r>
            <a:r>
              <a:rPr sz="2400"/>
              <a:t> if, and only if, there are two vertices of </a:t>
            </a:r>
            <a:r>
              <a:rPr i="1" sz="2400"/>
              <a:t>G </a:t>
            </a:r>
            <a:r>
              <a:rPr sz="2400"/>
              <a:t>that are not connected by any walk.</a:t>
            </a:r>
          </a:p>
        </p:txBody>
      </p:sp>
      <p:pic>
        <p:nvPicPr>
          <p:cNvPr id="231" name="image.png"/>
          <p:cNvPicPr/>
          <p:nvPr/>
        </p:nvPicPr>
        <p:blipFill>
          <a:blip r:embed="rId2">
            <a:extLst/>
          </a:blip>
          <a:stretch>
            <a:fillRect/>
          </a:stretch>
        </p:blipFill>
        <p:spPr>
          <a:xfrm>
            <a:off x="381000" y="2362200"/>
            <a:ext cx="8351838" cy="1981200"/>
          </a:xfrm>
          <a:prstGeom prst="rect">
            <a:avLst/>
          </a:prstGeom>
          <a:ln w="12700">
            <a:miter lim="400000"/>
          </a:ln>
        </p:spPr>
      </p:pic>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800">
                <a:solidFill>
                  <a:srgbClr val="FFFFFF"/>
                </a:solidFill>
              </a:rPr>
              <a:t>Example 3 – </a:t>
            </a:r>
            <a:r>
              <a:rPr i="1" sz="2800">
                <a:solidFill>
                  <a:srgbClr val="FFFFFF"/>
                </a:solidFill>
              </a:rPr>
              <a:t>Connected and Disconnected Graphs</a:t>
            </a:r>
          </a:p>
        </p:txBody>
      </p:sp>
      <p:sp>
        <p:nvSpPr>
          <p:cNvPr id="234" name="Shape 23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Which of the following graphs are connected?</a:t>
            </a:r>
            <a:endParaRPr sz="2400"/>
          </a:p>
          <a:p>
            <a:pPr lvl="0" marL="0" indent="0">
              <a:buSzTx/>
              <a:buNone/>
              <a:defRPr sz="1800"/>
            </a:pPr>
            <a:endParaRPr sz="2400"/>
          </a:p>
          <a:p>
            <a:pPr lvl="0" marL="0" indent="0">
              <a:lnSpc>
                <a:spcPct val="120000"/>
              </a:lnSpc>
              <a:buSzTx/>
              <a:buNone/>
              <a:defRPr sz="1800"/>
            </a:pPr>
            <a:r>
              <a:rPr sz="2400"/>
              <a:t>	</a:t>
            </a:r>
          </a:p>
        </p:txBody>
      </p:sp>
      <p:pic>
        <p:nvPicPr>
          <p:cNvPr id="235" name="image.png"/>
          <p:cNvPicPr/>
          <p:nvPr/>
        </p:nvPicPr>
        <p:blipFill>
          <a:blip r:embed="rId2">
            <a:extLst/>
          </a:blip>
          <a:stretch>
            <a:fillRect/>
          </a:stretch>
        </p:blipFill>
        <p:spPr>
          <a:xfrm>
            <a:off x="1371600" y="2219325"/>
            <a:ext cx="2743200" cy="1971675"/>
          </a:xfrm>
          <a:prstGeom prst="rect">
            <a:avLst/>
          </a:prstGeom>
          <a:ln w="12700">
            <a:miter lim="400000"/>
          </a:ln>
        </p:spPr>
      </p:pic>
      <p:pic>
        <p:nvPicPr>
          <p:cNvPr id="236" name="image.png"/>
          <p:cNvPicPr/>
          <p:nvPr/>
        </p:nvPicPr>
        <p:blipFill>
          <a:blip r:embed="rId3">
            <a:extLst/>
          </a:blip>
          <a:stretch>
            <a:fillRect/>
          </a:stretch>
        </p:blipFill>
        <p:spPr>
          <a:xfrm>
            <a:off x="4868862" y="2254250"/>
            <a:ext cx="2370138" cy="1860550"/>
          </a:xfrm>
          <a:prstGeom prst="rect">
            <a:avLst/>
          </a:prstGeom>
          <a:ln w="12700">
            <a:miter lim="400000"/>
          </a:ln>
        </p:spPr>
      </p:pic>
      <p:pic>
        <p:nvPicPr>
          <p:cNvPr id="237" name="image.png"/>
          <p:cNvPicPr/>
          <p:nvPr/>
        </p:nvPicPr>
        <p:blipFill>
          <a:blip r:embed="rId4">
            <a:extLst/>
          </a:blip>
          <a:stretch>
            <a:fillRect/>
          </a:stretch>
        </p:blipFill>
        <p:spPr>
          <a:xfrm>
            <a:off x="3505200" y="4343400"/>
            <a:ext cx="1782763" cy="1924050"/>
          </a:xfrm>
          <a:prstGeom prst="rect">
            <a:avLst/>
          </a:prstGeom>
          <a:ln w="12700">
            <a:miter lim="400000"/>
          </a:ln>
        </p:spPr>
      </p:pic>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3 – </a:t>
            </a:r>
            <a:r>
              <a:rPr i="1" sz="4000">
                <a:solidFill>
                  <a:srgbClr val="FFFFFF"/>
                </a:solidFill>
              </a:rPr>
              <a:t>Solution</a:t>
            </a:r>
          </a:p>
        </p:txBody>
      </p:sp>
      <p:sp>
        <p:nvSpPr>
          <p:cNvPr id="240" name="Shape 24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graph represented in (</a:t>
            </a:r>
            <a:r>
              <a:rPr i="1" sz="2400"/>
              <a:t>a</a:t>
            </a:r>
            <a:r>
              <a:rPr sz="2400"/>
              <a:t>) is connected, whereas those of (</a:t>
            </a:r>
            <a:r>
              <a:rPr i="1" sz="2400"/>
              <a:t>b</a:t>
            </a:r>
            <a:r>
              <a:rPr sz="2400"/>
              <a:t>) and (</a:t>
            </a:r>
            <a:r>
              <a:rPr i="1" sz="2400"/>
              <a:t>c</a:t>
            </a:r>
            <a:r>
              <a:rPr sz="2400"/>
              <a:t>) are not. To understand why (</a:t>
            </a:r>
            <a:r>
              <a:rPr i="1" sz="2400"/>
              <a:t>c</a:t>
            </a:r>
            <a:r>
              <a:rPr sz="2400"/>
              <a:t>) is not connected, we know that in a drawing of a graph, two edges may cross at a point that is not a vertex.</a:t>
            </a:r>
            <a:endParaRPr sz="2400"/>
          </a:p>
          <a:p>
            <a:pPr lvl="0" marL="0" indent="0">
              <a:buSzTx/>
              <a:buNone/>
              <a:defRPr sz="1800"/>
            </a:pPr>
            <a:endParaRPr sz="2400"/>
          </a:p>
          <a:p>
            <a:pPr lvl="0" marL="0" indent="0">
              <a:buSzTx/>
              <a:buNone/>
              <a:defRPr sz="1800"/>
            </a:pPr>
            <a:r>
              <a:rPr sz="2400"/>
              <a:t>Thus the graph in (</a:t>
            </a:r>
            <a:r>
              <a:rPr i="1" sz="2400"/>
              <a:t>c</a:t>
            </a:r>
            <a:r>
              <a:rPr sz="2400"/>
              <a:t>) can be redrawn as follows:</a:t>
            </a:r>
          </a:p>
        </p:txBody>
      </p:sp>
      <p:pic>
        <p:nvPicPr>
          <p:cNvPr id="241" name="image.png"/>
          <p:cNvPicPr/>
          <p:nvPr/>
        </p:nvPicPr>
        <p:blipFill>
          <a:blip r:embed="rId2">
            <a:extLst/>
          </a:blip>
          <a:stretch>
            <a:fillRect/>
          </a:stretch>
        </p:blipFill>
        <p:spPr>
          <a:xfrm>
            <a:off x="2971800" y="4191000"/>
            <a:ext cx="2503488" cy="17494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40"/>
                                        </p:tgtEl>
                                        <p:attrNameLst>
                                          <p:attrName>style.visibility</p:attrName>
                                        </p:attrNameLst>
                                      </p:cBhvr>
                                      <p:to>
                                        <p:strVal val="visible"/>
                                      </p:to>
                                    </p:set>
                                    <p:anim calcmode="lin" valueType="num">
                                      <p:cBhvr>
                                        <p:cTn id="7" dur="1000" fill="hold"/>
                                        <p:tgtEl>
                                          <p:spTgt spid="240"/>
                                        </p:tgtEl>
                                        <p:attrNameLst>
                                          <p:attrName>ppt_x</p:attrName>
                                        </p:attrNameLst>
                                      </p:cBhvr>
                                      <p:tavLst>
                                        <p:tav tm="0">
                                          <p:val>
                                            <p:strVal val="#ppt_x"/>
                                          </p:val>
                                        </p:tav>
                                        <p:tav tm="100000">
                                          <p:val>
                                            <p:strVal val="#ppt_x"/>
                                          </p:val>
                                        </p:tav>
                                      </p:tavLst>
                                    </p:anim>
                                    <p:anim calcmode="lin" valueType="num">
                                      <p:cBhvr>
                                        <p:cTn id="8" dur="1000" fill="hold"/>
                                        <p:tgtEl>
                                          <p:spTgt spid="24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241"/>
                                        </p:tgtEl>
                                        <p:attrNameLst>
                                          <p:attrName>style.visibility</p:attrName>
                                        </p:attrNameLst>
                                      </p:cBhvr>
                                      <p:to>
                                        <p:strVal val="visible"/>
                                      </p:to>
                                    </p:set>
                                    <p:anim calcmode="lin" valueType="num">
                                      <p:cBhvr>
                                        <p:cTn id="12" dur="1000" fill="hold"/>
                                        <p:tgtEl>
                                          <p:spTgt spid="241"/>
                                        </p:tgtEl>
                                        <p:attrNameLst>
                                          <p:attrName>ppt_x</p:attrName>
                                        </p:attrNameLst>
                                      </p:cBhvr>
                                      <p:tavLst>
                                        <p:tav tm="0">
                                          <p:val>
                                            <p:strVal val="#ppt_x"/>
                                          </p:val>
                                        </p:tav>
                                        <p:tav tm="100000">
                                          <p:val>
                                            <p:strVal val="#ppt_x"/>
                                          </p:val>
                                        </p:tav>
                                      </p:tavLst>
                                    </p:anim>
                                    <p:anim calcmode="lin" valueType="num">
                                      <p:cBhvr>
                                        <p:cTn id="13" dur="1000" fill="hold"/>
                                        <p:tgtEl>
                                          <p:spTgt spid="2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2"/>
      <p:bldP build="whole" bldLvl="1" animBg="1" rev="0" advAuto="0" spid="240"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Connectedness</a:t>
            </a:r>
          </a:p>
        </p:txBody>
      </p:sp>
      <p:sp>
        <p:nvSpPr>
          <p:cNvPr id="244" name="Shape 24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Some useful facts relating circuits and connectedness are collected in the following lemma.</a:t>
            </a:r>
          </a:p>
        </p:txBody>
      </p:sp>
      <p:pic>
        <p:nvPicPr>
          <p:cNvPr id="245" name="image.png"/>
          <p:cNvPicPr/>
          <p:nvPr/>
        </p:nvPicPr>
        <p:blipFill>
          <a:blip r:embed="rId2">
            <a:extLst/>
          </a:blip>
          <a:stretch>
            <a:fillRect/>
          </a:stretch>
        </p:blipFill>
        <p:spPr>
          <a:xfrm>
            <a:off x="404812" y="2514600"/>
            <a:ext cx="8334376" cy="2803525"/>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457200" y="1462087"/>
            <a:ext cx="8229600" cy="4704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This drawing shows that placing Hal on the same team as Ed would leave Gia and Ira on a team containing no past partners.</a:t>
            </a:r>
            <a:endParaRPr sz="2400"/>
          </a:p>
          <a:p>
            <a:pPr lvl="0"/>
            <a:endParaRPr sz="2400"/>
          </a:p>
          <a:p>
            <a:pPr lvl="0"/>
            <a:r>
              <a:rPr sz="2400"/>
              <a:t>However, if Hal is placed on a team with Gia and Ira, then the remaining team would consist of Ana, Dan, and Ed, and both teams would contain at least one pair of past partners.</a:t>
            </a:r>
            <a:endParaRPr sz="2400"/>
          </a:p>
          <a:p>
            <a:pPr lvl="0"/>
            <a:endParaRPr sz="2400"/>
          </a:p>
          <a:p>
            <a:pPr lvl="0"/>
            <a:r>
              <a:rPr sz="2400"/>
              <a:t>Drawings such as those shown previously are illustrations of a structure known as a </a:t>
            </a:r>
            <a:r>
              <a:rPr i="1" sz="2400"/>
              <a:t>graph</a:t>
            </a:r>
            <a:r>
              <a:rPr sz="2400"/>
              <a:t>.</a:t>
            </a:r>
            <a:endParaRPr sz="2400"/>
          </a:p>
          <a:p>
            <a:pPr lvl="0"/>
            <a:endParaRPr sz="2400"/>
          </a:p>
          <a:p>
            <a:pPr lvl="0"/>
            <a:r>
              <a:rPr sz="2400"/>
              <a:t>The dots are called </a:t>
            </a:r>
            <a:r>
              <a:rPr i="1" sz="2400"/>
              <a:t>vertices</a:t>
            </a:r>
            <a:r>
              <a:rPr sz="2400"/>
              <a:t> (plural of </a:t>
            </a:r>
            <a:r>
              <a:rPr i="1" sz="2400"/>
              <a:t>vertex</a:t>
            </a:r>
            <a:r>
              <a:rPr sz="2400"/>
              <a:t>) and the line segments joining vertices are called </a:t>
            </a:r>
            <a:r>
              <a:rPr i="1" sz="2400"/>
              <a:t>edges</a:t>
            </a:r>
            <a:r>
              <a:rPr sz="2400"/>
              <a:t>.</a:t>
            </a:r>
          </a:p>
        </p:txBody>
      </p:sp>
      <p:sp>
        <p:nvSpPr>
          <p:cNvPr id="39" name="Shape 3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Connectedness</a:t>
            </a:r>
          </a:p>
        </p:txBody>
      </p:sp>
      <p:sp>
        <p:nvSpPr>
          <p:cNvPr id="248" name="Shape 24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graphs in (</a:t>
            </a:r>
            <a:r>
              <a:rPr i="1" sz="2400"/>
              <a:t>b</a:t>
            </a:r>
            <a:r>
              <a:rPr sz="2400"/>
              <a:t>) and (</a:t>
            </a:r>
            <a:r>
              <a:rPr i="1" sz="2400"/>
              <a:t>c</a:t>
            </a:r>
            <a:r>
              <a:rPr sz="2400"/>
              <a:t>) are both made up of three pieces, each of which is itself a connected graph. </a:t>
            </a:r>
            <a:endParaRPr sz="2400"/>
          </a:p>
          <a:p>
            <a:pPr lvl="0" marL="0" indent="0">
              <a:buSzTx/>
              <a:buNone/>
              <a:defRPr sz="1800"/>
            </a:pPr>
            <a:endParaRPr sz="2400"/>
          </a:p>
          <a:p>
            <a:pPr lvl="0" marL="0" indent="0">
              <a:buSzTx/>
              <a:buNone/>
              <a:defRPr sz="1800"/>
            </a:pPr>
            <a:r>
              <a:rPr sz="2400"/>
              <a:t>A </a:t>
            </a:r>
            <a:r>
              <a:rPr i="1" sz="2400"/>
              <a:t>connected component</a:t>
            </a:r>
            <a:r>
              <a:rPr sz="2400"/>
              <a:t> of a graph is a connected subgraph of largest possible size.</a:t>
            </a:r>
          </a:p>
        </p:txBody>
      </p:sp>
      <p:pic>
        <p:nvPicPr>
          <p:cNvPr id="249" name="image.png"/>
          <p:cNvPicPr/>
          <p:nvPr/>
        </p:nvPicPr>
        <p:blipFill>
          <a:blip r:embed="rId2">
            <a:extLst/>
          </a:blip>
          <a:stretch>
            <a:fillRect/>
          </a:stretch>
        </p:blipFill>
        <p:spPr>
          <a:xfrm>
            <a:off x="990600" y="3702050"/>
            <a:ext cx="2370138" cy="1860550"/>
          </a:xfrm>
          <a:prstGeom prst="rect">
            <a:avLst/>
          </a:prstGeom>
          <a:ln w="12700">
            <a:miter lim="400000"/>
          </a:ln>
        </p:spPr>
      </p:pic>
      <p:pic>
        <p:nvPicPr>
          <p:cNvPr id="250" name="image.png"/>
          <p:cNvPicPr/>
          <p:nvPr/>
        </p:nvPicPr>
        <p:blipFill>
          <a:blip r:embed="rId3">
            <a:extLst/>
          </a:blip>
          <a:stretch>
            <a:fillRect/>
          </a:stretch>
        </p:blipFill>
        <p:spPr>
          <a:xfrm>
            <a:off x="5562600" y="3638550"/>
            <a:ext cx="1782763" cy="1924050"/>
          </a:xfrm>
          <a:prstGeom prst="rect">
            <a:avLst/>
          </a:prstGeom>
          <a:ln w="12700">
            <a:miter lim="400000"/>
          </a:ln>
        </p:spPr>
      </p:pic>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Connectedness</a:t>
            </a:r>
          </a:p>
        </p:txBody>
      </p:sp>
      <p:sp>
        <p:nvSpPr>
          <p:cNvPr id="253" name="Shape 25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1200"/>
          </a:p>
          <a:p>
            <a:pPr lvl="0" marL="0" indent="0">
              <a:buSzTx/>
              <a:buNone/>
              <a:defRPr sz="1800"/>
            </a:pPr>
            <a:r>
              <a:rPr sz="2400"/>
              <a:t>The fact is that any graph is a kind of union of its connected components.</a:t>
            </a:r>
          </a:p>
        </p:txBody>
      </p:sp>
      <p:pic>
        <p:nvPicPr>
          <p:cNvPr id="254" name="image.png"/>
          <p:cNvPicPr/>
          <p:nvPr/>
        </p:nvPicPr>
        <p:blipFill>
          <a:blip r:embed="rId2">
            <a:extLst/>
          </a:blip>
          <a:stretch>
            <a:fillRect/>
          </a:stretch>
        </p:blipFill>
        <p:spPr>
          <a:xfrm>
            <a:off x="396875" y="1646237"/>
            <a:ext cx="8351838" cy="2468563"/>
          </a:xfrm>
          <a:prstGeom prst="rect">
            <a:avLst/>
          </a:prstGeom>
          <a:ln w="12700">
            <a:miter lim="400000"/>
          </a:ln>
        </p:spPr>
      </p:pic>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800">
                <a:solidFill>
                  <a:srgbClr val="FFFFFF"/>
                </a:solidFill>
              </a:rPr>
              <a:t>Example 4 – </a:t>
            </a:r>
            <a:r>
              <a:rPr i="1" sz="3800">
                <a:solidFill>
                  <a:srgbClr val="FFFFFF"/>
                </a:solidFill>
              </a:rPr>
              <a:t>Connected Components</a:t>
            </a:r>
          </a:p>
        </p:txBody>
      </p:sp>
      <p:sp>
        <p:nvSpPr>
          <p:cNvPr id="257" name="Shape 25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Find all connected components of the following graph </a:t>
            </a:r>
            <a:r>
              <a:rPr i="1" sz="2400"/>
              <a:t>G</a:t>
            </a:r>
            <a:r>
              <a:rPr sz="2400"/>
              <a:t>.</a:t>
            </a:r>
            <a:endParaRPr sz="2400"/>
          </a:p>
          <a:p>
            <a:pPr lvl="0" marL="0" indent="0">
              <a:buSzTx/>
              <a:buNone/>
              <a:defRPr sz="1800"/>
            </a:pPr>
            <a:endParaRPr i="1" sz="2400"/>
          </a:p>
          <a:p>
            <a:pPr lvl="0" marL="0" indent="0">
              <a:buSzTx/>
              <a:buNone/>
              <a:defRPr sz="1800"/>
            </a:pPr>
            <a:endParaRPr i="1" sz="2400"/>
          </a:p>
          <a:p>
            <a:pPr lvl="0" marL="0" indent="0">
              <a:buSzTx/>
              <a:buNone/>
              <a:defRPr sz="1800"/>
            </a:pPr>
            <a:endParaRPr i="1" sz="2400"/>
          </a:p>
          <a:p>
            <a:pPr lvl="0" marL="0" indent="0">
              <a:buSzTx/>
              <a:buNone/>
              <a:defRPr sz="1800"/>
            </a:pPr>
            <a:endParaRPr i="1" sz="2400"/>
          </a:p>
          <a:p>
            <a:pPr lvl="0" marL="0" indent="0">
              <a:buSzTx/>
              <a:buNone/>
              <a:defRPr sz="1800"/>
            </a:pPr>
            <a:r>
              <a:rPr sz="2400">
                <a:solidFill>
                  <a:srgbClr val="00ADEE"/>
                </a:solidFill>
              </a:rPr>
              <a:t>Solution:</a:t>
            </a:r>
            <a:endParaRPr sz="2400">
              <a:solidFill>
                <a:srgbClr val="00ADEE"/>
              </a:solidFill>
            </a:endParaRPr>
          </a:p>
          <a:p>
            <a:pPr lvl="0" marL="0" indent="0">
              <a:buSzTx/>
              <a:buNone/>
              <a:defRPr sz="1800"/>
            </a:pPr>
            <a:r>
              <a:rPr i="1" sz="2400"/>
              <a:t>G </a:t>
            </a:r>
            <a:r>
              <a:rPr sz="2400"/>
              <a:t>has three connected components: </a:t>
            </a:r>
            <a:r>
              <a:rPr i="1" sz="2400"/>
              <a:t>H</a:t>
            </a:r>
            <a:r>
              <a:rPr baseline="-25000" sz="2400"/>
              <a:t>1</a:t>
            </a:r>
            <a:r>
              <a:rPr sz="2400"/>
              <a:t>, </a:t>
            </a:r>
            <a:r>
              <a:rPr i="1" sz="2400"/>
              <a:t>H</a:t>
            </a:r>
            <a:r>
              <a:rPr baseline="-25000" sz="2400"/>
              <a:t>2</a:t>
            </a:r>
            <a:r>
              <a:rPr sz="2400"/>
              <a:t>, and </a:t>
            </a:r>
            <a:r>
              <a:rPr i="1" sz="2400"/>
              <a:t>H</a:t>
            </a:r>
            <a:r>
              <a:rPr baseline="-25000" sz="2400"/>
              <a:t>3</a:t>
            </a:r>
            <a:r>
              <a:rPr sz="2400"/>
              <a:t> with vertex sets </a:t>
            </a:r>
            <a:r>
              <a:rPr i="1" sz="2400"/>
              <a:t>V</a:t>
            </a:r>
            <a:r>
              <a:rPr baseline="-25000" sz="2400"/>
              <a:t>1</a:t>
            </a:r>
            <a:r>
              <a:rPr sz="2400"/>
              <a:t>, </a:t>
            </a:r>
            <a:r>
              <a:rPr i="1" sz="2400"/>
              <a:t>V</a:t>
            </a:r>
            <a:r>
              <a:rPr baseline="-25000" sz="2400"/>
              <a:t>2</a:t>
            </a:r>
            <a:r>
              <a:rPr sz="2400"/>
              <a:t>, and </a:t>
            </a:r>
            <a:r>
              <a:rPr i="1" sz="2400"/>
              <a:t>V</a:t>
            </a:r>
            <a:r>
              <a:rPr baseline="-25000" sz="2400"/>
              <a:t>3</a:t>
            </a:r>
            <a:r>
              <a:rPr sz="2400"/>
              <a:t> and edge sets </a:t>
            </a:r>
            <a:r>
              <a:rPr i="1" sz="2400"/>
              <a:t>E</a:t>
            </a:r>
            <a:r>
              <a:rPr baseline="-25000" sz="2400"/>
              <a:t>1</a:t>
            </a:r>
            <a:r>
              <a:rPr sz="2400"/>
              <a:t>, </a:t>
            </a:r>
            <a:r>
              <a:rPr i="1" sz="2400"/>
              <a:t>E</a:t>
            </a:r>
            <a:r>
              <a:rPr baseline="-25000" sz="2400"/>
              <a:t>2</a:t>
            </a:r>
            <a:r>
              <a:rPr sz="2400"/>
              <a:t>, and </a:t>
            </a:r>
            <a:r>
              <a:rPr i="1" sz="2400"/>
              <a:t>E</a:t>
            </a:r>
            <a:r>
              <a:rPr baseline="-25000" sz="2400"/>
              <a:t>3</a:t>
            </a:r>
            <a:r>
              <a:rPr sz="2400"/>
              <a:t>, where</a:t>
            </a:r>
          </a:p>
        </p:txBody>
      </p:sp>
      <p:pic>
        <p:nvPicPr>
          <p:cNvPr id="258" name="image.png"/>
          <p:cNvPicPr/>
          <p:nvPr/>
        </p:nvPicPr>
        <p:blipFill>
          <a:blip r:embed="rId2">
            <a:extLst/>
          </a:blip>
          <a:stretch>
            <a:fillRect/>
          </a:stretch>
        </p:blipFill>
        <p:spPr>
          <a:xfrm>
            <a:off x="2565400" y="2132012"/>
            <a:ext cx="4013200" cy="1525588"/>
          </a:xfrm>
          <a:prstGeom prst="rect">
            <a:avLst/>
          </a:prstGeom>
          <a:ln w="12700">
            <a:miter lim="400000"/>
          </a:ln>
        </p:spPr>
      </p:pic>
      <p:pic>
        <p:nvPicPr>
          <p:cNvPr id="259" name="image.png"/>
          <p:cNvPicPr/>
          <p:nvPr/>
        </p:nvPicPr>
        <p:blipFill>
          <a:blip r:embed="rId3">
            <a:extLst/>
          </a:blip>
          <a:stretch>
            <a:fillRect/>
          </a:stretch>
        </p:blipFill>
        <p:spPr>
          <a:xfrm>
            <a:off x="1927225" y="5105400"/>
            <a:ext cx="4321175" cy="411163"/>
          </a:xfrm>
          <a:prstGeom prst="rect">
            <a:avLst/>
          </a:prstGeom>
          <a:ln w="12700">
            <a:miter lim="400000"/>
          </a:ln>
        </p:spPr>
      </p:pic>
      <p:pic>
        <p:nvPicPr>
          <p:cNvPr id="260" name="image.png"/>
          <p:cNvPicPr/>
          <p:nvPr/>
        </p:nvPicPr>
        <p:blipFill>
          <a:blip r:embed="rId4">
            <a:extLst/>
          </a:blip>
          <a:stretch>
            <a:fillRect/>
          </a:stretch>
        </p:blipFill>
        <p:spPr>
          <a:xfrm>
            <a:off x="1981200" y="5668962"/>
            <a:ext cx="3694113" cy="373063"/>
          </a:xfrm>
          <a:prstGeom prst="rect">
            <a:avLst/>
          </a:prstGeom>
          <a:ln w="12700">
            <a:miter lim="400000"/>
          </a:ln>
        </p:spPr>
      </p:pic>
      <p:pic>
        <p:nvPicPr>
          <p:cNvPr id="261" name="image.png"/>
          <p:cNvPicPr/>
          <p:nvPr/>
        </p:nvPicPr>
        <p:blipFill>
          <a:blip r:embed="rId5">
            <a:extLst/>
          </a:blip>
          <a:stretch>
            <a:fillRect/>
          </a:stretch>
        </p:blipFill>
        <p:spPr>
          <a:xfrm>
            <a:off x="1981200" y="6184900"/>
            <a:ext cx="4581525" cy="3222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57">
                                            <p:txEl>
                                              <p:pRg st="5" end="5"/>
                                            </p:txEl>
                                          </p:spTgt>
                                        </p:tgtEl>
                                        <p:attrNameLst>
                                          <p:attrName>style.visibility</p:attrName>
                                        </p:attrNameLst>
                                      </p:cBhvr>
                                      <p:to>
                                        <p:strVal val="visible"/>
                                      </p:to>
                                    </p:set>
                                    <p:anim calcmode="lin" valueType="num">
                                      <p:cBhvr>
                                        <p:cTn id="7" dur="1000" fill="hold"/>
                                        <p:tgtEl>
                                          <p:spTgt spid="257">
                                            <p:txEl>
                                              <p:pRg st="5" end="5"/>
                                            </p:txEl>
                                          </p:spTgt>
                                        </p:tgtEl>
                                        <p:attrNameLst>
                                          <p:attrName>ppt_x</p:attrName>
                                        </p:attrNameLst>
                                      </p:cBhvr>
                                      <p:tavLst>
                                        <p:tav tm="0">
                                          <p:val>
                                            <p:strVal val="#ppt_x"/>
                                          </p:val>
                                        </p:tav>
                                        <p:tav tm="100000">
                                          <p:val>
                                            <p:strVal val="#ppt_x"/>
                                          </p:val>
                                        </p:tav>
                                      </p:tavLst>
                                    </p:anim>
                                    <p:anim calcmode="lin" valueType="num">
                                      <p:cBhvr>
                                        <p:cTn id="8" dur="1000" fill="hold"/>
                                        <p:tgtEl>
                                          <p:spTgt spid="257">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57">
                                            <p:txEl>
                                              <p:pRg st="6" end="6"/>
                                            </p:txEl>
                                          </p:spTgt>
                                        </p:tgtEl>
                                        <p:attrNameLst>
                                          <p:attrName>style.visibility</p:attrName>
                                        </p:attrNameLst>
                                      </p:cBhvr>
                                      <p:to>
                                        <p:strVal val="visible"/>
                                      </p:to>
                                    </p:set>
                                    <p:anim calcmode="lin" valueType="num">
                                      <p:cBhvr>
                                        <p:cTn id="12" dur="1000" fill="hold"/>
                                        <p:tgtEl>
                                          <p:spTgt spid="257">
                                            <p:txEl>
                                              <p:pRg st="6" end="6"/>
                                            </p:txEl>
                                          </p:spTgt>
                                        </p:tgtEl>
                                        <p:attrNameLst>
                                          <p:attrName>ppt_x</p:attrName>
                                        </p:attrNameLst>
                                      </p:cBhvr>
                                      <p:tavLst>
                                        <p:tav tm="0">
                                          <p:val>
                                            <p:strVal val="#ppt_x"/>
                                          </p:val>
                                        </p:tav>
                                        <p:tav tm="100000">
                                          <p:val>
                                            <p:strVal val="#ppt_x"/>
                                          </p:val>
                                        </p:tav>
                                      </p:tavLst>
                                    </p:anim>
                                    <p:anim calcmode="lin" valueType="num">
                                      <p:cBhvr>
                                        <p:cTn id="13" dur="1000" fill="hold"/>
                                        <p:tgtEl>
                                          <p:spTgt spid="257">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2" fill="hold">
                                  <p:stCondLst>
                                    <p:cond delay="0"/>
                                  </p:stCondLst>
                                  <p:iterate type="el" backwards="0">
                                    <p:tmAbs val="0"/>
                                  </p:iterate>
                                  <p:childTnLst>
                                    <p:set>
                                      <p:cBhvr>
                                        <p:cTn id="16" fill="hold"/>
                                        <p:tgtEl>
                                          <p:spTgt spid="259"/>
                                        </p:tgtEl>
                                        <p:attrNameLst>
                                          <p:attrName>style.visibility</p:attrName>
                                        </p:attrNameLst>
                                      </p:cBhvr>
                                      <p:to>
                                        <p:strVal val="visible"/>
                                      </p:to>
                                    </p:set>
                                    <p:anim calcmode="lin" valueType="num">
                                      <p:cBhvr>
                                        <p:cTn id="17" dur="1000" fill="hold"/>
                                        <p:tgtEl>
                                          <p:spTgt spid="259"/>
                                        </p:tgtEl>
                                        <p:attrNameLst>
                                          <p:attrName>ppt_x</p:attrName>
                                        </p:attrNameLst>
                                      </p:cBhvr>
                                      <p:tavLst>
                                        <p:tav tm="0">
                                          <p:val>
                                            <p:strVal val="#ppt_x"/>
                                          </p:val>
                                        </p:tav>
                                        <p:tav tm="100000">
                                          <p:val>
                                            <p:strVal val="#ppt_x"/>
                                          </p:val>
                                        </p:tav>
                                      </p:tavLst>
                                    </p:anim>
                                    <p:anim calcmode="lin" valueType="num">
                                      <p:cBhvr>
                                        <p:cTn id="18" dur="1000" fill="hold"/>
                                        <p:tgtEl>
                                          <p:spTgt spid="25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3" fill="hold">
                                  <p:stCondLst>
                                    <p:cond delay="0"/>
                                  </p:stCondLst>
                                  <p:iterate type="el" backwards="0">
                                    <p:tmAbs val="0"/>
                                  </p:iterate>
                                  <p:childTnLst>
                                    <p:set>
                                      <p:cBhvr>
                                        <p:cTn id="22" fill="hold"/>
                                        <p:tgtEl>
                                          <p:spTgt spid="260"/>
                                        </p:tgtEl>
                                        <p:attrNameLst>
                                          <p:attrName>style.visibility</p:attrName>
                                        </p:attrNameLst>
                                      </p:cBhvr>
                                      <p:to>
                                        <p:strVal val="visible"/>
                                      </p:to>
                                    </p:set>
                                    <p:anim calcmode="lin" valueType="num">
                                      <p:cBhvr>
                                        <p:cTn id="23" dur="1000" fill="hold"/>
                                        <p:tgtEl>
                                          <p:spTgt spid="260"/>
                                        </p:tgtEl>
                                        <p:attrNameLst>
                                          <p:attrName>ppt_x</p:attrName>
                                        </p:attrNameLst>
                                      </p:cBhvr>
                                      <p:tavLst>
                                        <p:tav tm="0">
                                          <p:val>
                                            <p:strVal val="#ppt_x"/>
                                          </p:val>
                                        </p:tav>
                                        <p:tav tm="100000">
                                          <p:val>
                                            <p:strVal val="#ppt_x"/>
                                          </p:val>
                                        </p:tav>
                                      </p:tavLst>
                                    </p:anim>
                                    <p:anim calcmode="lin" valueType="num">
                                      <p:cBhvr>
                                        <p:cTn id="24" dur="1000" fill="hold"/>
                                        <p:tgtEl>
                                          <p:spTgt spid="26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4" fill="hold">
                                  <p:stCondLst>
                                    <p:cond delay="0"/>
                                  </p:stCondLst>
                                  <p:iterate type="el" backwards="0">
                                    <p:tmAbs val="0"/>
                                  </p:iterate>
                                  <p:childTnLst>
                                    <p:set>
                                      <p:cBhvr>
                                        <p:cTn id="28" fill="hold"/>
                                        <p:tgtEl>
                                          <p:spTgt spid="261"/>
                                        </p:tgtEl>
                                        <p:attrNameLst>
                                          <p:attrName>style.visibility</p:attrName>
                                        </p:attrNameLst>
                                      </p:cBhvr>
                                      <p:to>
                                        <p:strVal val="visible"/>
                                      </p:to>
                                    </p:set>
                                    <p:anim calcmode="lin" valueType="num">
                                      <p:cBhvr>
                                        <p:cTn id="29" dur="1000" fill="hold"/>
                                        <p:tgtEl>
                                          <p:spTgt spid="261"/>
                                        </p:tgtEl>
                                        <p:attrNameLst>
                                          <p:attrName>ppt_x</p:attrName>
                                        </p:attrNameLst>
                                      </p:cBhvr>
                                      <p:tavLst>
                                        <p:tav tm="0">
                                          <p:val>
                                            <p:strVal val="#ppt_x"/>
                                          </p:val>
                                        </p:tav>
                                        <p:tav tm="100000">
                                          <p:val>
                                            <p:strVal val="#ppt_x"/>
                                          </p:val>
                                        </p:tav>
                                      </p:tavLst>
                                    </p:anim>
                                    <p:anim calcmode="lin" valueType="num">
                                      <p:cBhvr>
                                        <p:cTn id="30" dur="1000" fill="hold"/>
                                        <p:tgtEl>
                                          <p:spTgt spid="2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2"/>
      <p:bldP build="whole" bldLvl="1" animBg="1" rev="0" advAuto="0" spid="260" grpId="3"/>
      <p:bldP build="p" bldLvl="5" animBg="1" rev="0" advAuto="0" spid="257" grpId="1"/>
      <p:bldP build="whole" bldLvl="1" animBg="1" rev="0" advAuto="0" spid="261" grpId="4"/>
    </p:bldLst>
  </p:timing>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Euler Circuits</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Euler Circuits</a:t>
            </a:r>
          </a:p>
        </p:txBody>
      </p:sp>
      <p:sp>
        <p:nvSpPr>
          <p:cNvPr id="266" name="Shape 26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Now we return to consider general problems similar to the puzzle of the Königsberg bridges.</a:t>
            </a:r>
            <a:endParaRPr sz="2400"/>
          </a:p>
          <a:p>
            <a:pPr lvl="0" marL="0" indent="0">
              <a:buSzTx/>
              <a:buNone/>
              <a:defRPr sz="1800"/>
            </a:pPr>
            <a:endParaRPr sz="2400"/>
          </a:p>
          <a:p>
            <a:pPr lvl="0" marL="0" indent="0">
              <a:buSzTx/>
              <a:buNone/>
              <a:defRPr sz="1800"/>
            </a:pPr>
            <a:r>
              <a:rPr sz="2400"/>
              <a:t>The following definition is made in honor of Euler.</a:t>
            </a:r>
          </a:p>
        </p:txBody>
      </p:sp>
      <p:pic>
        <p:nvPicPr>
          <p:cNvPr id="267" name="image.png"/>
          <p:cNvPicPr/>
          <p:nvPr/>
        </p:nvPicPr>
        <p:blipFill>
          <a:blip r:embed="rId2">
            <a:extLst/>
          </a:blip>
          <a:stretch>
            <a:fillRect/>
          </a:stretch>
        </p:blipFill>
        <p:spPr>
          <a:xfrm>
            <a:off x="436562" y="3200400"/>
            <a:ext cx="8351838" cy="1828800"/>
          </a:xfrm>
          <a:prstGeom prst="rect">
            <a:avLst/>
          </a:prstGeom>
          <a:ln w="12700">
            <a:miter lim="400000"/>
          </a:ln>
        </p:spPr>
      </p:pic>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Euler Circuits</a:t>
            </a:r>
          </a:p>
        </p:txBody>
      </p:sp>
      <p:sp>
        <p:nvSpPr>
          <p:cNvPr id="270" name="Shape 27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 analysis used earlier to solve the puzzle of the Königsberg bridges generalizes to prove the following theorem:</a:t>
            </a:r>
          </a:p>
        </p:txBody>
      </p:sp>
      <p:pic>
        <p:nvPicPr>
          <p:cNvPr id="271" name="image.png"/>
          <p:cNvPicPr/>
          <p:nvPr/>
        </p:nvPicPr>
        <p:blipFill>
          <a:blip r:embed="rId2">
            <a:extLst/>
          </a:blip>
          <a:stretch>
            <a:fillRect/>
          </a:stretch>
        </p:blipFill>
        <p:spPr>
          <a:xfrm>
            <a:off x="473075" y="2819400"/>
            <a:ext cx="8289925" cy="1050925"/>
          </a:xfrm>
          <a:prstGeom prst="rect">
            <a:avLst/>
          </a:prstGeom>
          <a:ln w="12700">
            <a:miter lim="400000"/>
          </a:ln>
        </p:spPr>
      </p:pic>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Euler Circuits</a:t>
            </a:r>
          </a:p>
        </p:txBody>
      </p:sp>
      <p:sp>
        <p:nvSpPr>
          <p:cNvPr id="274" name="Shape 27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We know that the contrapositive of a statement is logically equivalent to the statement. </a:t>
            </a:r>
            <a:endParaRPr sz="2400"/>
          </a:p>
          <a:p>
            <a:pPr lvl="0" marL="0" indent="0">
              <a:buSzTx/>
              <a:buNone/>
              <a:defRPr sz="1800"/>
            </a:pPr>
            <a:endParaRPr sz="2400"/>
          </a:p>
          <a:p>
            <a:pPr lvl="0" marL="0" indent="0">
              <a:buSzTx/>
              <a:buNone/>
              <a:defRPr sz="1800"/>
            </a:pPr>
            <a:r>
              <a:rPr sz="2400"/>
              <a:t>The contrapositive of Theorem 10.2.2 is as follows:</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This version of Theorem 10.2.2 is useful for showing that a given graph does </a:t>
            </a:r>
            <a:r>
              <a:rPr i="1" sz="2400"/>
              <a:t>not </a:t>
            </a:r>
            <a:r>
              <a:rPr sz="2400"/>
              <a:t>have an Euler circuit.</a:t>
            </a:r>
          </a:p>
        </p:txBody>
      </p:sp>
      <p:pic>
        <p:nvPicPr>
          <p:cNvPr id="275" name="image.png"/>
          <p:cNvPicPr/>
          <p:nvPr/>
        </p:nvPicPr>
        <p:blipFill>
          <a:blip r:embed="rId2">
            <a:extLst/>
          </a:blip>
          <a:stretch>
            <a:fillRect/>
          </a:stretch>
        </p:blipFill>
        <p:spPr>
          <a:xfrm>
            <a:off x="431800" y="3327400"/>
            <a:ext cx="7934325" cy="1403350"/>
          </a:xfrm>
          <a:prstGeom prst="rect">
            <a:avLst/>
          </a:prstGeom>
          <a:ln w="12700">
            <a:miter lim="400000"/>
          </a:ln>
        </p:spPr>
      </p:pic>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2100">
                <a:solidFill>
                  <a:srgbClr val="FFFFFF"/>
                </a:solidFill>
              </a:rPr>
              <a:t>Example 5 – </a:t>
            </a:r>
            <a:r>
              <a:rPr i="1" sz="2100">
                <a:solidFill>
                  <a:srgbClr val="FFFFFF"/>
                </a:solidFill>
              </a:rPr>
              <a:t>Showing That a Graph Does Not Have an Euler Circuit</a:t>
            </a:r>
          </a:p>
        </p:txBody>
      </p:sp>
      <p:sp>
        <p:nvSpPr>
          <p:cNvPr id="278" name="Shape 27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Show that the graph below does not have an Euler circuit.</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solidFill>
                  <a:srgbClr val="00ADEE"/>
                </a:solidFill>
              </a:rPr>
              <a:t>Solution:</a:t>
            </a:r>
            <a:endParaRPr sz="2400">
              <a:solidFill>
                <a:srgbClr val="00ADEE"/>
              </a:solidFill>
            </a:endParaRPr>
          </a:p>
          <a:p>
            <a:pPr lvl="0" marL="0" indent="0">
              <a:buSzTx/>
              <a:buNone/>
              <a:defRPr sz="1800"/>
            </a:pPr>
            <a:r>
              <a:rPr sz="2400"/>
              <a:t>Vertices </a:t>
            </a:r>
            <a:r>
              <a:rPr i="1" sz="2400"/>
              <a:t>v</a:t>
            </a:r>
            <a:r>
              <a:rPr baseline="-25000" sz="2400"/>
              <a:t>1</a:t>
            </a:r>
            <a:r>
              <a:rPr sz="2400"/>
              <a:t> and </a:t>
            </a:r>
            <a:r>
              <a:rPr i="1" sz="2400"/>
              <a:t>v</a:t>
            </a:r>
            <a:r>
              <a:rPr baseline="-25000" sz="2400"/>
              <a:t>3</a:t>
            </a:r>
            <a:r>
              <a:rPr sz="2400"/>
              <a:t> both have degree 3, which is odd. Hence by (the contrapositive form of) Theorem 10.2.2, this graph does not have an Euler circuit.</a:t>
            </a:r>
            <a:endParaRPr sz="2400"/>
          </a:p>
          <a:p>
            <a:pPr lvl="0" marL="0" indent="0">
              <a:lnSpc>
                <a:spcPct val="120000"/>
              </a:lnSpc>
              <a:buSzTx/>
              <a:buNone/>
              <a:defRPr sz="1800"/>
            </a:pPr>
            <a:r>
              <a:rPr sz="2400"/>
              <a:t>	</a:t>
            </a:r>
          </a:p>
        </p:txBody>
      </p:sp>
      <p:pic>
        <p:nvPicPr>
          <p:cNvPr id="279" name="image.png"/>
          <p:cNvPicPr/>
          <p:nvPr/>
        </p:nvPicPr>
        <p:blipFill>
          <a:blip r:embed="rId2">
            <a:extLst/>
          </a:blip>
          <a:srcRect l="0" t="7797" r="0" b="0"/>
          <a:stretch>
            <a:fillRect/>
          </a:stretch>
        </p:blipFill>
        <p:spPr>
          <a:xfrm>
            <a:off x="3089275" y="2133600"/>
            <a:ext cx="2965450" cy="18018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78">
                                            <p:txEl>
                                              <p:pRg st="6" end="6"/>
                                            </p:txEl>
                                          </p:spTgt>
                                        </p:tgtEl>
                                        <p:attrNameLst>
                                          <p:attrName>style.visibility</p:attrName>
                                        </p:attrNameLst>
                                      </p:cBhvr>
                                      <p:to>
                                        <p:strVal val="visible"/>
                                      </p:to>
                                    </p:set>
                                    <p:anim calcmode="lin" valueType="num">
                                      <p:cBhvr>
                                        <p:cTn id="7" dur="1000" fill="hold"/>
                                        <p:tgtEl>
                                          <p:spTgt spid="278">
                                            <p:txEl>
                                              <p:pRg st="6" end="6"/>
                                            </p:txEl>
                                          </p:spTgt>
                                        </p:tgtEl>
                                        <p:attrNameLst>
                                          <p:attrName>ppt_x</p:attrName>
                                        </p:attrNameLst>
                                      </p:cBhvr>
                                      <p:tavLst>
                                        <p:tav tm="0">
                                          <p:val>
                                            <p:strVal val="#ppt_x"/>
                                          </p:val>
                                        </p:tav>
                                        <p:tav tm="100000">
                                          <p:val>
                                            <p:strVal val="#ppt_x"/>
                                          </p:val>
                                        </p:tav>
                                      </p:tavLst>
                                    </p:anim>
                                    <p:anim calcmode="lin" valueType="num">
                                      <p:cBhvr>
                                        <p:cTn id="8" dur="1000" fill="hold"/>
                                        <p:tgtEl>
                                          <p:spTgt spid="278">
                                            <p:txEl>
                                              <p:pRg st="6" end="6"/>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278">
                                            <p:txEl>
                                              <p:pRg st="7" end="7"/>
                                            </p:txEl>
                                          </p:spTgt>
                                        </p:tgtEl>
                                        <p:attrNameLst>
                                          <p:attrName>style.visibility</p:attrName>
                                        </p:attrNameLst>
                                      </p:cBhvr>
                                      <p:to>
                                        <p:strVal val="visible"/>
                                      </p:to>
                                    </p:set>
                                    <p:anim calcmode="lin" valueType="num">
                                      <p:cBhvr>
                                        <p:cTn id="12" dur="1000" fill="hold"/>
                                        <p:tgtEl>
                                          <p:spTgt spid="278">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278">
                                            <p:txEl>
                                              <p:pRg st="7" end="7"/>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278">
                                            <p:txEl>
                                              <p:pRg st="8" end="8"/>
                                            </p:txEl>
                                          </p:spTgt>
                                        </p:tgtEl>
                                        <p:attrNameLst>
                                          <p:attrName>style.visibility</p:attrName>
                                        </p:attrNameLst>
                                      </p:cBhvr>
                                      <p:to>
                                        <p:strVal val="visible"/>
                                      </p:to>
                                    </p:set>
                                    <p:anim calcmode="lin" valueType="num">
                                      <p:cBhvr>
                                        <p:cTn id="17" dur="1000" fill="hold"/>
                                        <p:tgtEl>
                                          <p:spTgt spid="278">
                                            <p:txEl>
                                              <p:pRg st="8" end="8"/>
                                            </p:txEl>
                                          </p:spTgt>
                                        </p:tgtEl>
                                        <p:attrNameLst>
                                          <p:attrName>ppt_x</p:attrName>
                                        </p:attrNameLst>
                                      </p:cBhvr>
                                      <p:tavLst>
                                        <p:tav tm="0">
                                          <p:val>
                                            <p:strVal val="#ppt_x"/>
                                          </p:val>
                                        </p:tav>
                                        <p:tav tm="100000">
                                          <p:val>
                                            <p:strVal val="#ppt_x"/>
                                          </p:val>
                                        </p:tav>
                                      </p:tavLst>
                                    </p:anim>
                                    <p:anim calcmode="lin" valueType="num">
                                      <p:cBhvr>
                                        <p:cTn id="18" dur="1000" fill="hold"/>
                                        <p:tgtEl>
                                          <p:spTgt spid="2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8" grpId="1"/>
    </p:bldLst>
  </p:timing>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Euler Circuits</a:t>
            </a:r>
          </a:p>
        </p:txBody>
      </p:sp>
      <p:sp>
        <p:nvSpPr>
          <p:cNvPr id="282" name="Shape 28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Now consider the converse of Theorem 10.2.2: If every vertex of a graph has even degree, then the graph has an Euler circuit. Is this true? </a:t>
            </a:r>
            <a:endParaRPr sz="2400"/>
          </a:p>
          <a:p>
            <a:pPr lvl="0" marL="0" indent="0">
              <a:buSzTx/>
              <a:buNone/>
              <a:defRPr sz="1800"/>
            </a:pPr>
            <a:endParaRPr sz="2400"/>
          </a:p>
          <a:p>
            <a:pPr lvl="0" marL="0" indent="0">
              <a:buSzTx/>
              <a:buNone/>
              <a:defRPr sz="1800"/>
            </a:pPr>
            <a:r>
              <a:rPr sz="2400"/>
              <a:t>The answer is no. There is a graph </a:t>
            </a:r>
            <a:r>
              <a:rPr i="1" sz="2400"/>
              <a:t>G</a:t>
            </a:r>
            <a:r>
              <a:rPr sz="2400"/>
              <a:t> such that every vertex of </a:t>
            </a:r>
            <a:r>
              <a:rPr i="1" sz="2400"/>
              <a:t>G</a:t>
            </a:r>
            <a:r>
              <a:rPr sz="2400"/>
              <a:t> has even degree but </a:t>
            </a:r>
            <a:r>
              <a:rPr i="1" sz="2400"/>
              <a:t>G</a:t>
            </a:r>
            <a:r>
              <a:rPr sz="2400"/>
              <a:t> does not have an Euler circuit. In fact, there are many such graphs. The illustration below shows one example.</a:t>
            </a:r>
          </a:p>
        </p:txBody>
      </p:sp>
      <p:pic>
        <p:nvPicPr>
          <p:cNvPr id="283" name="image.png"/>
          <p:cNvPicPr/>
          <p:nvPr/>
        </p:nvPicPr>
        <p:blipFill>
          <a:blip r:embed="rId2">
            <a:extLst/>
          </a:blip>
          <a:stretch>
            <a:fillRect/>
          </a:stretch>
        </p:blipFill>
        <p:spPr>
          <a:xfrm>
            <a:off x="1631950" y="4702175"/>
            <a:ext cx="5880100" cy="1851025"/>
          </a:xfrm>
          <a:prstGeom prst="rect">
            <a:avLst/>
          </a:prstGeom>
          <a:ln w="12700">
            <a:miter lim="400000"/>
          </a:ln>
        </p:spPr>
      </p:pic>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Euler Circuits</a:t>
            </a:r>
          </a:p>
        </p:txBody>
      </p:sp>
      <p:sp>
        <p:nvSpPr>
          <p:cNvPr id="286" name="Shape 28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Note that the graph in the preceding drawing is not connected. </a:t>
            </a:r>
            <a:endParaRPr sz="2400"/>
          </a:p>
          <a:p>
            <a:pPr lvl="0" marL="0" indent="0">
              <a:buSzTx/>
              <a:buNone/>
              <a:defRPr sz="1800"/>
            </a:pPr>
            <a:endParaRPr sz="2400"/>
          </a:p>
          <a:p>
            <a:pPr lvl="0" marL="0" indent="0">
              <a:buSzTx/>
              <a:buNone/>
              <a:defRPr sz="1800"/>
            </a:pPr>
            <a:r>
              <a:rPr sz="2400"/>
              <a:t>It turns out that although the converse of Theorem 10.2.2 is false, a modified converse is true: If every vertex of a graph has positive even degree </a:t>
            </a:r>
            <a:r>
              <a:rPr i="1" sz="2400"/>
              <a:t>and</a:t>
            </a:r>
            <a:r>
              <a:rPr sz="2400"/>
              <a:t> if the graph is connected, then the graph has an Euler circuit. </a:t>
            </a:r>
          </a:p>
        </p:txBody>
      </p:sp>
      <p:pic>
        <p:nvPicPr>
          <p:cNvPr id="287" name="image.png"/>
          <p:cNvPicPr/>
          <p:nvPr/>
        </p:nvPicPr>
        <p:blipFill>
          <a:blip r:embed="rId2">
            <a:extLst/>
          </a:blip>
          <a:stretch>
            <a:fillRect/>
          </a:stretch>
        </p:blipFill>
        <p:spPr>
          <a:xfrm>
            <a:off x="473075" y="4343400"/>
            <a:ext cx="8350250" cy="1477963"/>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nvSpPr>
        <p:spPr>
          <a:xfrm>
            <a:off x="457200" y="1462087"/>
            <a:ext cx="8229600" cy="1148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The edges may be straight or curved and should either connect one vertex to another or a vertex to itself, as shown below.</a:t>
            </a:r>
          </a:p>
        </p:txBody>
      </p:sp>
      <p:sp>
        <p:nvSpPr>
          <p:cNvPr id="42" name="Shape 42"/>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pic>
        <p:nvPicPr>
          <p:cNvPr id="43" name="image.png"/>
          <p:cNvPicPr/>
          <p:nvPr/>
        </p:nvPicPr>
        <p:blipFill>
          <a:blip r:embed="rId2">
            <a:extLst/>
          </a:blip>
          <a:stretch>
            <a:fillRect/>
          </a:stretch>
        </p:blipFill>
        <p:spPr>
          <a:xfrm>
            <a:off x="1143000" y="2743200"/>
            <a:ext cx="6638925" cy="3705225"/>
          </a:xfrm>
          <a:prstGeom prst="rect">
            <a:avLst/>
          </a:prstGeom>
          <a:ln w="12700">
            <a:miter lim="400000"/>
          </a:ln>
        </p:spPr>
      </p:pic>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Euler Circuits</a:t>
            </a:r>
          </a:p>
        </p:txBody>
      </p:sp>
      <p:sp>
        <p:nvSpPr>
          <p:cNvPr id="290" name="Shape 29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buSzTx/>
              <a:buNone/>
            </a:lvl1pPr>
          </a:lstStyle>
          <a:p>
            <a:pPr lvl="0">
              <a:defRPr sz="1800"/>
            </a:pPr>
            <a:r>
              <a:rPr sz="2400"/>
              <a:t>The proof of this fact is constructive: It contains an algorithm to find an Euler circuit for any connected graph in which every vertex has even degree.</a:t>
            </a:r>
          </a:p>
        </p:txBody>
      </p:sp>
      <p:pic>
        <p:nvPicPr>
          <p:cNvPr id="291" name="image.png"/>
          <p:cNvPicPr/>
          <p:nvPr/>
        </p:nvPicPr>
        <p:blipFill>
          <a:blip r:embed="rId2">
            <a:extLst/>
          </a:blip>
          <a:stretch>
            <a:fillRect/>
          </a:stretch>
        </p:blipFill>
        <p:spPr>
          <a:xfrm>
            <a:off x="404812" y="2819400"/>
            <a:ext cx="8335963" cy="1279525"/>
          </a:xfrm>
          <a:prstGeom prst="rect">
            <a:avLst/>
          </a:prstGeom>
          <a:ln w="12700">
            <a:miter lim="400000"/>
          </a:ln>
        </p:spPr>
      </p:pic>
      <p:pic>
        <p:nvPicPr>
          <p:cNvPr id="292" name="image.png"/>
          <p:cNvPicPr/>
          <p:nvPr/>
        </p:nvPicPr>
        <p:blipFill>
          <a:blip r:embed="rId3">
            <a:extLst/>
          </a:blip>
          <a:stretch>
            <a:fillRect/>
          </a:stretch>
        </p:blipFill>
        <p:spPr>
          <a:xfrm>
            <a:off x="398462" y="4495800"/>
            <a:ext cx="8347076" cy="1268413"/>
          </a:xfrm>
          <a:prstGeom prst="rect">
            <a:avLst/>
          </a:prstGeom>
          <a:ln w="12700">
            <a:miter lim="400000"/>
          </a:ln>
        </p:spPr>
      </p:pic>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Euler Circuits</a:t>
            </a:r>
          </a:p>
        </p:txBody>
      </p:sp>
      <p:sp>
        <p:nvSpPr>
          <p:cNvPr id="295" name="Shape 29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A corollary to Theorem 10.2.4 gives a criterion for </a:t>
            </a:r>
            <a:br>
              <a:rPr sz="2400"/>
            </a:br>
            <a:r>
              <a:rPr sz="2400"/>
              <a:t>determining when it is possible to find a walk from one vertex of a graph to another, passing through every vertex of the graph at least once and every edge of the graph exactly once.</a:t>
            </a:r>
          </a:p>
        </p:txBody>
      </p:sp>
      <p:pic>
        <p:nvPicPr>
          <p:cNvPr id="296" name="image.png"/>
          <p:cNvPicPr/>
          <p:nvPr/>
        </p:nvPicPr>
        <p:blipFill>
          <a:blip r:embed="rId2">
            <a:extLst/>
          </a:blip>
          <a:stretch>
            <a:fillRect/>
          </a:stretch>
        </p:blipFill>
        <p:spPr>
          <a:xfrm>
            <a:off x="517525" y="3403600"/>
            <a:ext cx="7918450" cy="1419225"/>
          </a:xfrm>
          <a:prstGeom prst="rect">
            <a:avLst/>
          </a:prstGeom>
          <a:ln w="12700">
            <a:miter lim="400000"/>
          </a:ln>
        </p:spPr>
      </p:pic>
      <p:pic>
        <p:nvPicPr>
          <p:cNvPr id="297" name="image.png"/>
          <p:cNvPicPr/>
          <p:nvPr/>
        </p:nvPicPr>
        <p:blipFill>
          <a:blip r:embed="rId3">
            <a:extLst/>
          </a:blip>
          <a:stretch>
            <a:fillRect/>
          </a:stretch>
        </p:blipFill>
        <p:spPr>
          <a:xfrm>
            <a:off x="495300" y="5022850"/>
            <a:ext cx="7962900" cy="1476375"/>
          </a:xfrm>
          <a:prstGeom prst="rect">
            <a:avLst/>
          </a:prstGeom>
          <a:ln w="12700">
            <a:miter lim="400000"/>
          </a:ln>
        </p:spPr>
      </p:pic>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Finding an Euler Trail</a:t>
            </a:r>
          </a:p>
        </p:txBody>
      </p:sp>
      <p:sp>
        <p:nvSpPr>
          <p:cNvPr id="300" name="Shape 30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floor plan shown below is for a house that is open for public viewing. Is it possible to find a trail that starts in room </a:t>
            </a:r>
            <a:r>
              <a:rPr i="1" sz="2400"/>
              <a:t>A</a:t>
            </a:r>
            <a:r>
              <a:rPr sz="2400"/>
              <a:t>, ends in room </a:t>
            </a:r>
            <a:r>
              <a:rPr i="1" sz="2400"/>
              <a:t>B</a:t>
            </a:r>
            <a:r>
              <a:rPr sz="2400"/>
              <a:t>, and passes through every interior doorway of the house exactly once? If so, find such a trail.</a:t>
            </a:r>
          </a:p>
        </p:txBody>
      </p:sp>
      <p:pic>
        <p:nvPicPr>
          <p:cNvPr id="301" name="image.png"/>
          <p:cNvPicPr/>
          <p:nvPr/>
        </p:nvPicPr>
        <p:blipFill>
          <a:blip r:embed="rId2">
            <a:extLst/>
          </a:blip>
          <a:stretch>
            <a:fillRect/>
          </a:stretch>
        </p:blipFill>
        <p:spPr>
          <a:xfrm>
            <a:off x="1177925" y="3124200"/>
            <a:ext cx="6788150" cy="2520950"/>
          </a:xfrm>
          <a:prstGeom prst="rect">
            <a:avLst/>
          </a:prstGeom>
          <a:ln w="12700">
            <a:miter lim="400000"/>
          </a:ln>
        </p:spPr>
      </p:pic>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7 – </a:t>
            </a:r>
            <a:r>
              <a:rPr i="1" sz="4000">
                <a:solidFill>
                  <a:srgbClr val="FFFFFF"/>
                </a:solidFill>
              </a:rPr>
              <a:t>Solution</a:t>
            </a:r>
          </a:p>
        </p:txBody>
      </p:sp>
      <p:sp>
        <p:nvSpPr>
          <p:cNvPr id="304" name="Shape 30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Let the floor plan of the house be represented by the graph below.</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Each vertex of this graph has even degree except for </a:t>
            </a:r>
            <a:r>
              <a:rPr i="1" sz="2400"/>
              <a:t>A</a:t>
            </a:r>
            <a:r>
              <a:rPr sz="2400"/>
              <a:t> and </a:t>
            </a:r>
            <a:r>
              <a:rPr i="1" sz="2400"/>
              <a:t>B</a:t>
            </a:r>
            <a:r>
              <a:rPr sz="2400"/>
              <a:t>, each of which has degree 1.</a:t>
            </a:r>
            <a:endParaRPr sz="2400"/>
          </a:p>
          <a:p>
            <a:pPr lvl="0" marL="0" indent="0">
              <a:buSzTx/>
              <a:buNone/>
              <a:defRPr sz="1800"/>
            </a:pPr>
            <a:endParaRPr sz="2400"/>
          </a:p>
          <a:p>
            <a:pPr lvl="0" marL="0" indent="0">
              <a:buSzTx/>
              <a:buNone/>
              <a:defRPr sz="1800"/>
            </a:pPr>
            <a:r>
              <a:rPr sz="2400"/>
              <a:t>Hence by Corollary 10.2.5, there is an Euler path from </a:t>
            </a:r>
            <a:r>
              <a:rPr i="1" sz="2400"/>
              <a:t>A</a:t>
            </a:r>
            <a:r>
              <a:rPr sz="2400"/>
              <a:t> to </a:t>
            </a:r>
            <a:r>
              <a:rPr i="1" sz="2400"/>
              <a:t>B</a:t>
            </a:r>
            <a:r>
              <a:rPr sz="2400"/>
              <a:t>. One such trail is</a:t>
            </a:r>
            <a:endParaRPr sz="2400"/>
          </a:p>
          <a:p>
            <a:pPr lvl="0" marL="0" indent="0">
              <a:buSzTx/>
              <a:buNone/>
              <a:defRPr sz="1800"/>
            </a:pPr>
            <a:r>
              <a:rPr i="1" sz="2400"/>
              <a:t>                 	     AGHFEIHEKJDCB.</a:t>
            </a:r>
          </a:p>
        </p:txBody>
      </p:sp>
      <p:pic>
        <p:nvPicPr>
          <p:cNvPr id="305" name="image.png"/>
          <p:cNvPicPr/>
          <p:nvPr/>
        </p:nvPicPr>
        <p:blipFill>
          <a:blip r:embed="rId2">
            <a:extLst/>
          </a:blip>
          <a:stretch>
            <a:fillRect/>
          </a:stretch>
        </p:blipFill>
        <p:spPr>
          <a:xfrm>
            <a:off x="1905000" y="2311400"/>
            <a:ext cx="4597400" cy="1563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04">
                                            <p:txEl>
                                              <p:pRg st="7" end="7"/>
                                            </p:txEl>
                                          </p:spTgt>
                                        </p:tgtEl>
                                        <p:attrNameLst>
                                          <p:attrName>style.visibility</p:attrName>
                                        </p:attrNameLst>
                                      </p:cBhvr>
                                      <p:to>
                                        <p:strVal val="visible"/>
                                      </p:to>
                                    </p:set>
                                    <p:anim calcmode="lin" valueType="num">
                                      <p:cBhvr>
                                        <p:cTn id="7" dur="1000" fill="hold"/>
                                        <p:tgtEl>
                                          <p:spTgt spid="304">
                                            <p:txEl>
                                              <p:pRg st="7" end="7"/>
                                            </p:txEl>
                                          </p:spTgt>
                                        </p:tgtEl>
                                        <p:attrNameLst>
                                          <p:attrName>ppt_x</p:attrName>
                                        </p:attrNameLst>
                                      </p:cBhvr>
                                      <p:tavLst>
                                        <p:tav tm="0">
                                          <p:val>
                                            <p:strVal val="#ppt_x"/>
                                          </p:val>
                                        </p:tav>
                                        <p:tav tm="100000">
                                          <p:val>
                                            <p:strVal val="#ppt_x"/>
                                          </p:val>
                                        </p:tav>
                                      </p:tavLst>
                                    </p:anim>
                                    <p:anim calcmode="lin" valueType="num">
                                      <p:cBhvr>
                                        <p:cTn id="8" dur="1000" fill="hold"/>
                                        <p:tgtEl>
                                          <p:spTgt spid="304">
                                            <p:txEl>
                                              <p:pRg st="7" end="7"/>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1" fill="hold">
                                  <p:stCondLst>
                                    <p:cond delay="0"/>
                                  </p:stCondLst>
                                  <p:iterate type="el" backwards="0">
                                    <p:tmAbs val="0"/>
                                  </p:iterate>
                                  <p:childTnLst>
                                    <p:set>
                                      <p:cBhvr>
                                        <p:cTn id="11" fill="hold"/>
                                        <p:tgtEl>
                                          <p:spTgt spid="304">
                                            <p:txEl>
                                              <p:pRg st="8" end="8"/>
                                            </p:txEl>
                                          </p:spTgt>
                                        </p:tgtEl>
                                        <p:attrNameLst>
                                          <p:attrName>style.visibility</p:attrName>
                                        </p:attrNameLst>
                                      </p:cBhvr>
                                      <p:to>
                                        <p:strVal val="visible"/>
                                      </p:to>
                                    </p:set>
                                    <p:anim calcmode="lin" valueType="num">
                                      <p:cBhvr>
                                        <p:cTn id="12" dur="1000" fill="hold"/>
                                        <p:tgtEl>
                                          <p:spTgt spid="304">
                                            <p:txEl>
                                              <p:pRg st="8" end="8"/>
                                            </p:txEl>
                                          </p:spTgt>
                                        </p:tgtEl>
                                        <p:attrNameLst>
                                          <p:attrName>ppt_x</p:attrName>
                                        </p:attrNameLst>
                                      </p:cBhvr>
                                      <p:tavLst>
                                        <p:tav tm="0">
                                          <p:val>
                                            <p:strVal val="#ppt_x"/>
                                          </p:val>
                                        </p:tav>
                                        <p:tav tm="100000">
                                          <p:val>
                                            <p:strVal val="#ppt_x"/>
                                          </p:val>
                                        </p:tav>
                                      </p:tavLst>
                                    </p:anim>
                                    <p:anim calcmode="lin" valueType="num">
                                      <p:cBhvr>
                                        <p:cTn id="13" dur="1000" fill="hold"/>
                                        <p:tgtEl>
                                          <p:spTgt spid="30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4" grpId="1"/>
    </p:bldLst>
  </p:timing>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nvSpPr>
        <p:spPr>
          <a:xfrm>
            <a:off x="838200" y="3276600"/>
            <a:ext cx="7772400" cy="6463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Hamiltonian Circuits</a:t>
            </a:r>
          </a:p>
        </p:txBody>
      </p:sp>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9" name="Shape 30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10" name="Shape 31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Theorem 10.2.4 completely answers the following question: </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Given a graph </a:t>
            </a:r>
            <a:r>
              <a:rPr i="1" sz="2400"/>
              <a:t>G</a:t>
            </a:r>
            <a:r>
              <a:rPr sz="2400"/>
              <a:t>, is it possible to find a circuit for </a:t>
            </a:r>
            <a:r>
              <a:rPr i="1" sz="2400"/>
              <a:t>G</a:t>
            </a:r>
            <a:r>
              <a:rPr sz="2400"/>
              <a:t> in which all the </a:t>
            </a:r>
            <a:r>
              <a:rPr i="1" sz="2400"/>
              <a:t>edges</a:t>
            </a:r>
            <a:r>
              <a:rPr sz="2400"/>
              <a:t> of </a:t>
            </a:r>
            <a:r>
              <a:rPr i="1" sz="2400"/>
              <a:t>G</a:t>
            </a:r>
            <a:r>
              <a:rPr sz="2400"/>
              <a:t> appear exactly once? </a:t>
            </a:r>
            <a:endParaRPr sz="2400"/>
          </a:p>
          <a:p>
            <a:pPr lvl="0" marL="0" indent="0">
              <a:buSzTx/>
              <a:buNone/>
              <a:defRPr sz="1800"/>
            </a:pPr>
            <a:endParaRPr sz="2400"/>
          </a:p>
          <a:p>
            <a:pPr lvl="0" marL="0" indent="0">
              <a:buSzTx/>
              <a:buNone/>
              <a:defRPr sz="1800"/>
            </a:pPr>
            <a:r>
              <a:rPr sz="2400"/>
              <a:t>A related question is this: Given a graph </a:t>
            </a:r>
            <a:r>
              <a:rPr i="1" sz="2400"/>
              <a:t>G</a:t>
            </a:r>
            <a:r>
              <a:rPr sz="2400"/>
              <a:t>, is it possible to find a circuit for </a:t>
            </a:r>
            <a:r>
              <a:rPr i="1" sz="2400"/>
              <a:t>G</a:t>
            </a:r>
            <a:r>
              <a:rPr sz="2400"/>
              <a:t> in which all the </a:t>
            </a:r>
            <a:r>
              <a:rPr i="1" sz="2400"/>
              <a:t>vertices</a:t>
            </a:r>
            <a:r>
              <a:rPr sz="2400"/>
              <a:t> of </a:t>
            </a:r>
            <a:r>
              <a:rPr i="1" sz="2400"/>
              <a:t>G </a:t>
            </a:r>
            <a:r>
              <a:rPr sz="2400"/>
              <a:t>(except the first and the last) appear exactly once? </a:t>
            </a:r>
          </a:p>
        </p:txBody>
      </p:sp>
      <p:pic>
        <p:nvPicPr>
          <p:cNvPr id="311" name="image.png"/>
          <p:cNvPicPr/>
          <p:nvPr/>
        </p:nvPicPr>
        <p:blipFill>
          <a:blip r:embed="rId2">
            <a:extLst/>
          </a:blip>
          <a:stretch>
            <a:fillRect/>
          </a:stretch>
        </p:blipFill>
        <p:spPr>
          <a:xfrm>
            <a:off x="381000" y="2163762"/>
            <a:ext cx="8382000" cy="1265238"/>
          </a:xfrm>
          <a:prstGeom prst="rect">
            <a:avLst/>
          </a:prstGeom>
          <a:ln w="12700">
            <a:miter lim="400000"/>
          </a:ln>
        </p:spPr>
      </p:pic>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14" name="Shape 314"/>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In 1859 the Irish mathematician Sir William Rowan Hamilton introduced a puzzle in the shape of a dodecahedron </a:t>
            </a:r>
            <a:br>
              <a:rPr sz="2400"/>
            </a:br>
            <a:r>
              <a:rPr sz="2400"/>
              <a:t>(DOH-dek-a-HEE-dron). (Figure 10.2.6 contains a drawing of a dodecahedron, which is a solid figure with 12 identical pentagonal faces.)</a:t>
            </a:r>
          </a:p>
        </p:txBody>
      </p:sp>
      <p:pic>
        <p:nvPicPr>
          <p:cNvPr id="315" name="image.png"/>
          <p:cNvPicPr/>
          <p:nvPr/>
        </p:nvPicPr>
        <p:blipFill>
          <a:blip r:embed="rId2">
            <a:extLst/>
          </a:blip>
          <a:srcRect l="12881" t="4115" r="0" b="0"/>
          <a:stretch>
            <a:fillRect/>
          </a:stretch>
        </p:blipFill>
        <p:spPr>
          <a:xfrm>
            <a:off x="3352800" y="3657600"/>
            <a:ext cx="2060575" cy="1774825"/>
          </a:xfrm>
          <a:prstGeom prst="rect">
            <a:avLst/>
          </a:prstGeom>
          <a:ln w="12700">
            <a:miter lim="400000"/>
          </a:ln>
        </p:spPr>
      </p:pic>
      <p:sp>
        <p:nvSpPr>
          <p:cNvPr id="316" name="Shape 316"/>
          <p:cNvSpPr/>
          <p:nvPr/>
        </p:nvSpPr>
        <p:spPr>
          <a:xfrm>
            <a:off x="3848100" y="6096000"/>
            <a:ext cx="1219200" cy="2642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latin typeface="Arial Bold"/>
                <a:ea typeface="Arial Bold"/>
                <a:cs typeface="Arial Bold"/>
                <a:sym typeface="Arial Bold"/>
              </a:defRPr>
            </a:lvl1pPr>
          </a:lstStyle>
          <a:p>
            <a:pPr lvl="0">
              <a:defRPr sz="1800"/>
            </a:pPr>
            <a:r>
              <a:rPr sz="1200"/>
              <a:t>Figure 10.2.6</a:t>
            </a:r>
          </a:p>
        </p:txBody>
      </p:sp>
      <p:sp>
        <p:nvSpPr>
          <p:cNvPr id="317" name="Shape 317"/>
          <p:cNvSpPr/>
          <p:nvPr/>
        </p:nvSpPr>
        <p:spPr>
          <a:xfrm>
            <a:off x="3733800" y="5715000"/>
            <a:ext cx="3733800" cy="2888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400"/>
            </a:lvl1pPr>
          </a:lstStyle>
          <a:p>
            <a:pPr lvl="0">
              <a:defRPr sz="1800"/>
            </a:pPr>
            <a:r>
              <a:rPr sz="1400"/>
              <a:t>Dodecahedron</a:t>
            </a:r>
          </a:p>
        </p:txBody>
      </p:sp>
    </p:spTree>
  </p:cSld>
  <p:clrMapOvr>
    <a:masterClrMapping/>
  </p:clrMapOvr>
  <p:transitio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20" name="Shape 320"/>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Each vertex was labeled with the name of a city—London, Paris, Hong Kong, New York, and so on.</a:t>
            </a:r>
            <a:endParaRPr sz="2400"/>
          </a:p>
          <a:p>
            <a:pPr lvl="0" marL="0" indent="0">
              <a:buSzTx/>
              <a:buNone/>
              <a:defRPr sz="1800"/>
            </a:pPr>
            <a:endParaRPr sz="1000"/>
          </a:p>
          <a:p>
            <a:pPr lvl="0" marL="0" indent="0">
              <a:buSzTx/>
              <a:buNone/>
              <a:defRPr sz="1800"/>
            </a:pPr>
            <a:r>
              <a:rPr sz="2400"/>
              <a:t>The problem Hamilton posed was to start at one city and tour the world by visiting each other city exactly once and returning to the starting city.</a:t>
            </a:r>
            <a:endParaRPr sz="2400"/>
          </a:p>
          <a:p>
            <a:pPr lvl="0" marL="0" indent="0">
              <a:buSzTx/>
              <a:buNone/>
              <a:defRPr sz="1800"/>
            </a:pPr>
            <a:endParaRPr sz="1000"/>
          </a:p>
          <a:p>
            <a:pPr lvl="0" marL="0" indent="0">
              <a:buSzTx/>
              <a:buNone/>
              <a:defRPr sz="1800"/>
            </a:pPr>
            <a:r>
              <a:rPr sz="2400"/>
              <a:t>One way to solve the puzzle is to imagine the surface of the dodecahedron stretched  out and laid flat in the plane, as follows:</a:t>
            </a:r>
          </a:p>
        </p:txBody>
      </p:sp>
      <p:pic>
        <p:nvPicPr>
          <p:cNvPr id="321" name="image.png"/>
          <p:cNvPicPr/>
          <p:nvPr/>
        </p:nvPicPr>
        <p:blipFill>
          <a:blip r:embed="rId2">
            <a:extLst/>
          </a:blip>
          <a:stretch>
            <a:fillRect/>
          </a:stretch>
        </p:blipFill>
        <p:spPr>
          <a:xfrm>
            <a:off x="3200400" y="4824412"/>
            <a:ext cx="1928813" cy="1849438"/>
          </a:xfrm>
          <a:prstGeom prst="rect">
            <a:avLst/>
          </a:prstGeom>
          <a:ln w="12700">
            <a:miter lim="400000"/>
          </a:ln>
        </p:spPr>
      </p:pic>
    </p:spTree>
  </p:cSld>
  <p:clrMapOvr>
    <a:masterClrMapping/>
  </p:clrMapOvr>
  <p:transitio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24" name="Shape 32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circuit denoted with black lines is one solution. Note that although every city is visited, many edges are omitted from the circuit. (More difficult versions of the puzzle</a:t>
            </a:r>
            <a:br>
              <a:rPr sz="2400"/>
            </a:br>
            <a:r>
              <a:rPr sz="2400"/>
              <a:t>required that certain cities be visited in a certain order.)</a:t>
            </a:r>
            <a:endParaRPr sz="2400"/>
          </a:p>
          <a:p>
            <a:pPr lvl="0" marL="0" indent="0">
              <a:buSzTx/>
              <a:buNone/>
              <a:defRPr sz="1800"/>
            </a:pPr>
            <a:endParaRPr sz="2400"/>
          </a:p>
          <a:p>
            <a:pPr lvl="0" marL="0" indent="0">
              <a:buSzTx/>
              <a:buNone/>
              <a:defRPr sz="1800"/>
            </a:pPr>
            <a:r>
              <a:rPr sz="2400"/>
              <a:t>The following definition is made in honor of Hamilton.</a:t>
            </a:r>
          </a:p>
        </p:txBody>
      </p:sp>
      <p:pic>
        <p:nvPicPr>
          <p:cNvPr id="325" name="image.png"/>
          <p:cNvPicPr/>
          <p:nvPr/>
        </p:nvPicPr>
        <p:blipFill>
          <a:blip r:embed="rId2">
            <a:extLst/>
          </a:blip>
          <a:stretch>
            <a:fillRect/>
          </a:stretch>
        </p:blipFill>
        <p:spPr>
          <a:xfrm>
            <a:off x="419100" y="4084637"/>
            <a:ext cx="8305800" cy="1858963"/>
          </a:xfrm>
          <a:prstGeom prst="rect">
            <a:avLst/>
          </a:prstGeom>
          <a:ln w="12700">
            <a:miter lim="400000"/>
          </a:ln>
        </p:spPr>
      </p:pic>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28" name="Shape 32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Note that although an Euler circuit for a graph </a:t>
            </a:r>
            <a:r>
              <a:rPr i="1" sz="2400"/>
              <a:t>G</a:t>
            </a:r>
            <a:r>
              <a:rPr sz="2400"/>
              <a:t> must include every vertex of </a:t>
            </a:r>
            <a:r>
              <a:rPr i="1" sz="2400"/>
              <a:t>G</a:t>
            </a:r>
            <a:r>
              <a:rPr sz="2400"/>
              <a:t>, it may visit some vertices more than once and hence may not be a Hamiltonian circuit. </a:t>
            </a:r>
            <a:endParaRPr sz="2400"/>
          </a:p>
          <a:p>
            <a:pPr lvl="0" marL="0" indent="0">
              <a:buSzTx/>
              <a:buNone/>
              <a:defRPr sz="1800"/>
            </a:pPr>
            <a:endParaRPr sz="2400"/>
          </a:p>
          <a:p>
            <a:pPr lvl="0" marL="0" indent="0">
              <a:buSzTx/>
              <a:buNone/>
              <a:defRPr sz="1800"/>
            </a:pPr>
            <a:r>
              <a:rPr sz="2400"/>
              <a:t>On the other hand, a Hamiltonian circuit for </a:t>
            </a:r>
            <a:r>
              <a:rPr i="1" sz="2400"/>
              <a:t>G</a:t>
            </a:r>
            <a:r>
              <a:rPr sz="2400"/>
              <a:t> does not need to include all the edges of </a:t>
            </a:r>
            <a:r>
              <a:rPr i="1" sz="2400"/>
              <a:t>G</a:t>
            </a:r>
            <a:r>
              <a:rPr sz="2400"/>
              <a:t> and hence may not be an Euler circuit.</a:t>
            </a:r>
            <a:endParaRPr sz="2400"/>
          </a:p>
          <a:p>
            <a:pPr lvl="0" marL="0" indent="0">
              <a:buSzTx/>
              <a:buNone/>
              <a:defRPr sz="1800"/>
            </a:pPr>
            <a:endParaRPr sz="2400"/>
          </a:p>
          <a:p>
            <a:pPr lvl="0" marL="0" indent="0">
              <a:buSzTx/>
              <a:buNone/>
              <a:defRPr sz="1800"/>
            </a:pPr>
            <a:r>
              <a:rPr sz="2400"/>
              <a:t>Despite the analogous-sounding definitions of Euler and Hamiltonian circuits, the mathematics of the two are very different.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nvSpPr>
        <p:spPr>
          <a:xfrm>
            <a:off x="457200" y="1462087"/>
            <a:ext cx="8229600" cy="38112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400"/>
              <a:t>In this drawing, the vertices have been labeled with </a:t>
            </a:r>
            <a:r>
              <a:rPr i="1" sz="2400"/>
              <a:t>v</a:t>
            </a:r>
            <a:r>
              <a:rPr i="1" sz="400"/>
              <a:t> </a:t>
            </a:r>
            <a:r>
              <a:rPr sz="2400"/>
              <a:t>’s and the edges with </a:t>
            </a:r>
            <a:r>
              <a:rPr i="1" sz="2400"/>
              <a:t>e</a:t>
            </a:r>
            <a:r>
              <a:rPr sz="2400"/>
              <a:t>’s.</a:t>
            </a:r>
            <a:endParaRPr sz="2400"/>
          </a:p>
          <a:p>
            <a:pPr lvl="0"/>
            <a:endParaRPr sz="2400"/>
          </a:p>
          <a:p>
            <a:pPr lvl="0"/>
            <a:r>
              <a:rPr sz="2400"/>
              <a:t>When an edge connects a vertex to itself (as </a:t>
            </a:r>
            <a:r>
              <a:rPr i="1" sz="2400"/>
              <a:t>e</a:t>
            </a:r>
            <a:r>
              <a:rPr baseline="-25000" sz="2400"/>
              <a:t>5</a:t>
            </a:r>
            <a:r>
              <a:rPr sz="2400"/>
              <a:t> does), it is called a </a:t>
            </a:r>
            <a:r>
              <a:rPr i="1" sz="2400"/>
              <a:t>loop</a:t>
            </a:r>
            <a:r>
              <a:rPr sz="2400"/>
              <a:t>. When two edges connect the same pair of vertices (as </a:t>
            </a:r>
            <a:r>
              <a:rPr i="1" sz="2400"/>
              <a:t>e</a:t>
            </a:r>
            <a:r>
              <a:rPr baseline="-25000" sz="2400"/>
              <a:t>2</a:t>
            </a:r>
            <a:r>
              <a:rPr sz="2400"/>
              <a:t> and </a:t>
            </a:r>
            <a:r>
              <a:rPr i="1" sz="2400"/>
              <a:t>e</a:t>
            </a:r>
            <a:r>
              <a:rPr baseline="-25000" sz="2400"/>
              <a:t>3</a:t>
            </a:r>
            <a:r>
              <a:rPr sz="2400"/>
              <a:t> do), they are said to be </a:t>
            </a:r>
            <a:r>
              <a:rPr i="1" sz="2400"/>
              <a:t>parallel</a:t>
            </a:r>
            <a:r>
              <a:rPr sz="2400"/>
              <a:t>. </a:t>
            </a:r>
            <a:endParaRPr sz="2400"/>
          </a:p>
          <a:p>
            <a:pPr lvl="0"/>
            <a:endParaRPr sz="2400"/>
          </a:p>
          <a:p>
            <a:pPr lvl="0"/>
            <a:r>
              <a:rPr sz="2400"/>
              <a:t>It is quite possible for a vertex to be unconnected by an</a:t>
            </a:r>
            <a:br>
              <a:rPr sz="2400"/>
            </a:br>
            <a:r>
              <a:rPr sz="2400"/>
              <a:t>edge to any other vertex in the graph (as </a:t>
            </a:r>
            <a:r>
              <a:rPr i="1" sz="2400"/>
              <a:t>v</a:t>
            </a:r>
            <a:r>
              <a:rPr baseline="-25000" sz="2400"/>
              <a:t>5</a:t>
            </a:r>
            <a:r>
              <a:rPr sz="2400"/>
              <a:t> is), and in that case the vertex is said to be </a:t>
            </a:r>
            <a:r>
              <a:rPr i="1" sz="2400"/>
              <a:t>isolated</a:t>
            </a:r>
            <a:r>
              <a:rPr sz="2400"/>
              <a:t>. </a:t>
            </a:r>
          </a:p>
        </p:txBody>
      </p:sp>
      <p:sp>
        <p:nvSpPr>
          <p:cNvPr id="46" name="Shape 46"/>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spTree>
  </p:cSld>
  <p:clrMapOvr>
    <a:masterClrMapping/>
  </p:clrMapOvr>
  <p:transitio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31" name="Shape 331"/>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Theorem 10.2.4 gives a simple criterion for determining whether a given graph has an Euler circuit. </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Unfortunately, there is no analogous criterion for determining whether a given graph has a Hamiltonian circuit, nor is there even an efficient algorithm for finding such a circuit. </a:t>
            </a:r>
          </a:p>
        </p:txBody>
      </p:sp>
      <p:pic>
        <p:nvPicPr>
          <p:cNvPr id="332" name="image.png"/>
          <p:cNvPicPr/>
          <p:nvPr/>
        </p:nvPicPr>
        <p:blipFill>
          <a:blip r:embed="rId2">
            <a:extLst/>
          </a:blip>
          <a:stretch>
            <a:fillRect/>
          </a:stretch>
        </p:blipFill>
        <p:spPr>
          <a:xfrm>
            <a:off x="444500" y="2468562"/>
            <a:ext cx="8382000" cy="1265238"/>
          </a:xfrm>
          <a:prstGeom prst="rect">
            <a:avLst/>
          </a:prstGeom>
          <a:ln w="12700">
            <a:miter lim="400000"/>
          </a:ln>
        </p:spPr>
      </p:pic>
    </p:spTree>
  </p:cSld>
  <p:clrMapOvr>
    <a:masterClrMapping/>
  </p:clrMapOvr>
  <p:transitio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35" name="Shape 33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There is, however, a simple technique that can be used in many cases to show that a graph does </a:t>
            </a:r>
            <a:r>
              <a:rPr i="1" sz="2400"/>
              <a:t>not </a:t>
            </a:r>
            <a:r>
              <a:rPr sz="2400"/>
              <a:t>have a Hamiltonian</a:t>
            </a:r>
            <a:r>
              <a:rPr i="1" sz="2400"/>
              <a:t> </a:t>
            </a:r>
            <a:r>
              <a:rPr sz="2400"/>
              <a:t>circuit. </a:t>
            </a:r>
            <a:endParaRPr sz="2400"/>
          </a:p>
          <a:p>
            <a:pPr lvl="0" marL="0" indent="0">
              <a:buSzTx/>
              <a:buNone/>
              <a:defRPr sz="1800"/>
            </a:pPr>
            <a:endParaRPr sz="1200"/>
          </a:p>
          <a:p>
            <a:pPr lvl="0" marL="0" indent="0">
              <a:buSzTx/>
              <a:buNone/>
              <a:defRPr sz="1800"/>
            </a:pPr>
            <a:r>
              <a:rPr sz="2400"/>
              <a:t>This follows from the following considerations:</a:t>
            </a:r>
            <a:endParaRPr sz="2400"/>
          </a:p>
          <a:p>
            <a:pPr lvl="0" marL="0" indent="0">
              <a:buSzTx/>
              <a:buNone/>
              <a:defRPr sz="1800"/>
            </a:pPr>
            <a:endParaRPr sz="1200"/>
          </a:p>
          <a:p>
            <a:pPr lvl="0" marL="0" indent="0">
              <a:buSzTx/>
              <a:buNone/>
              <a:defRPr sz="1800"/>
            </a:pPr>
            <a:r>
              <a:rPr sz="2400"/>
              <a:t>Suppose a graph </a:t>
            </a:r>
            <a:r>
              <a:rPr i="1" sz="2400"/>
              <a:t>G </a:t>
            </a:r>
            <a:r>
              <a:rPr sz="2400"/>
              <a:t>with at least two vertices has a Hamiltonian circuit </a:t>
            </a:r>
            <a:r>
              <a:rPr i="1" sz="2400"/>
              <a:t>C</a:t>
            </a:r>
            <a:r>
              <a:rPr sz="2400"/>
              <a:t> given concretely as</a:t>
            </a:r>
            <a:endParaRPr sz="2400"/>
          </a:p>
          <a:p>
            <a:pPr lvl="0" marL="0" indent="0">
              <a:buSzTx/>
              <a:buNone/>
              <a:defRPr sz="1800"/>
            </a:pPr>
            <a:endParaRPr sz="2000"/>
          </a:p>
          <a:p>
            <a:pPr lvl="0" marL="0" indent="0">
              <a:buSzTx/>
              <a:buNone/>
              <a:defRPr sz="1800"/>
            </a:pPr>
            <a:endParaRPr sz="2000"/>
          </a:p>
          <a:p>
            <a:pPr lvl="0" marL="0" indent="0">
              <a:buSzTx/>
              <a:buNone/>
              <a:defRPr sz="1800"/>
            </a:pPr>
            <a:r>
              <a:rPr sz="2400"/>
              <a:t>Since </a:t>
            </a:r>
            <a:r>
              <a:rPr i="1" sz="2400"/>
              <a:t>C</a:t>
            </a:r>
            <a:r>
              <a:rPr sz="2400"/>
              <a:t> is a simple circuit, all the </a:t>
            </a:r>
            <a:r>
              <a:rPr i="1" sz="2400"/>
              <a:t>e</a:t>
            </a:r>
            <a:r>
              <a:rPr baseline="-25000" i="1" sz="2400"/>
              <a:t>i</a:t>
            </a:r>
            <a:r>
              <a:rPr baseline="-25000" sz="2400"/>
              <a:t> </a:t>
            </a:r>
            <a:r>
              <a:rPr sz="2400"/>
              <a:t>are distinct and all the </a:t>
            </a:r>
            <a:r>
              <a:rPr i="1" sz="2400"/>
              <a:t>v</a:t>
            </a:r>
            <a:r>
              <a:rPr baseline="-25000" i="1" sz="2400"/>
              <a:t>j</a:t>
            </a:r>
            <a:r>
              <a:rPr sz="2400"/>
              <a:t> are distinct except that </a:t>
            </a:r>
            <a:r>
              <a:rPr i="1" sz="2400"/>
              <a:t>v</a:t>
            </a:r>
            <a:r>
              <a:rPr baseline="-25000" sz="2400"/>
              <a:t>0</a:t>
            </a:r>
            <a:r>
              <a:rPr sz="2400"/>
              <a:t> = </a:t>
            </a:r>
            <a:r>
              <a:rPr i="1" sz="2400"/>
              <a:t>v</a:t>
            </a:r>
            <a:r>
              <a:rPr baseline="-25000" i="1" sz="2400"/>
              <a:t>n</a:t>
            </a:r>
            <a:r>
              <a:rPr sz="2400"/>
              <a:t>. Let </a:t>
            </a:r>
            <a:r>
              <a:rPr i="1" sz="2400"/>
              <a:t>H</a:t>
            </a:r>
            <a:r>
              <a:rPr sz="2400"/>
              <a:t> be the subgraph of </a:t>
            </a:r>
            <a:r>
              <a:rPr i="1" sz="2400"/>
              <a:t>G</a:t>
            </a:r>
            <a:r>
              <a:rPr sz="2400"/>
              <a:t> that is formed using the vertices and edges of </a:t>
            </a:r>
            <a:r>
              <a:rPr i="1" sz="2400"/>
              <a:t>C</a:t>
            </a:r>
            <a:r>
              <a:rPr sz="2400"/>
              <a:t>.</a:t>
            </a:r>
          </a:p>
        </p:txBody>
      </p:sp>
      <p:pic>
        <p:nvPicPr>
          <p:cNvPr id="336" name="image.png"/>
          <p:cNvPicPr/>
          <p:nvPr/>
        </p:nvPicPr>
        <p:blipFill>
          <a:blip r:embed="rId2">
            <a:extLst/>
          </a:blip>
          <a:stretch>
            <a:fillRect/>
          </a:stretch>
        </p:blipFill>
        <p:spPr>
          <a:xfrm>
            <a:off x="2552700" y="4330700"/>
            <a:ext cx="3390900" cy="649288"/>
          </a:xfrm>
          <a:prstGeom prst="rect">
            <a:avLst/>
          </a:prstGeom>
          <a:ln w="12700">
            <a:miter lim="400000"/>
          </a:ln>
        </p:spPr>
      </p:pic>
    </p:spTree>
  </p:cSld>
  <p:clrMapOvr>
    <a:masterClrMapping/>
  </p:clrMapOvr>
  <p:transitio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39" name="Shape 33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An example of such an </a:t>
            </a:r>
            <a:r>
              <a:rPr i="1" sz="2400"/>
              <a:t>H </a:t>
            </a:r>
            <a:r>
              <a:rPr sz="2400"/>
              <a:t>is shown below.</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Note that </a:t>
            </a:r>
            <a:r>
              <a:rPr i="1" sz="2400"/>
              <a:t>H</a:t>
            </a:r>
            <a:r>
              <a:rPr sz="2400"/>
              <a:t> has the same number of edges as it has vertices since all its </a:t>
            </a:r>
            <a:r>
              <a:rPr i="1" sz="2400"/>
              <a:t>n</a:t>
            </a:r>
            <a:r>
              <a:rPr sz="2400"/>
              <a:t> edges are distinct and so are its </a:t>
            </a:r>
            <a:r>
              <a:rPr i="1" sz="2400"/>
              <a:t>n</a:t>
            </a:r>
            <a:r>
              <a:rPr sz="2400"/>
              <a:t> vertices </a:t>
            </a:r>
            <a:r>
              <a:rPr i="1" sz="2400"/>
              <a:t>v</a:t>
            </a:r>
            <a:r>
              <a:rPr baseline="-25000" sz="2400"/>
              <a:t>1</a:t>
            </a:r>
            <a:r>
              <a:rPr sz="2400"/>
              <a:t>, </a:t>
            </a:r>
            <a:r>
              <a:rPr i="1" sz="2400"/>
              <a:t>v</a:t>
            </a:r>
            <a:r>
              <a:rPr baseline="-25000" sz="2400"/>
              <a:t>2</a:t>
            </a:r>
            <a:r>
              <a:rPr sz="2400"/>
              <a:t>, . . . , </a:t>
            </a:r>
            <a:r>
              <a:rPr i="1" sz="2400"/>
              <a:t>v</a:t>
            </a:r>
            <a:r>
              <a:rPr baseline="-25000" sz="2400"/>
              <a:t>n</a:t>
            </a:r>
            <a:r>
              <a:rPr sz="2400"/>
              <a:t>.</a:t>
            </a:r>
            <a:endParaRPr sz="2400"/>
          </a:p>
          <a:p>
            <a:pPr lvl="0" marL="0" indent="0">
              <a:spcBef>
                <a:spcPts val="0"/>
              </a:spcBef>
              <a:buSzTx/>
              <a:buNone/>
              <a:defRPr sz="1800"/>
            </a:pPr>
          </a:p>
          <a:p>
            <a:pPr lvl="0" marL="0" indent="0">
              <a:spcBef>
                <a:spcPts val="0"/>
              </a:spcBef>
              <a:buSzTx/>
              <a:buNone/>
              <a:defRPr sz="1800"/>
            </a:pPr>
            <a:r>
              <a:rPr sz="2400"/>
              <a:t>Also, by definition of Hamiltonian circuit</a:t>
            </a:r>
            <a:r>
              <a:rPr i="1" sz="2400"/>
              <a:t>, </a:t>
            </a:r>
            <a:r>
              <a:rPr sz="2400"/>
              <a:t>every vertex of </a:t>
            </a:r>
            <a:r>
              <a:rPr i="1" sz="2400"/>
              <a:t>G</a:t>
            </a:r>
            <a:r>
              <a:rPr sz="2400"/>
              <a:t> is a vertex of </a:t>
            </a:r>
            <a:r>
              <a:rPr i="1" sz="2400"/>
              <a:t>H</a:t>
            </a:r>
            <a:r>
              <a:rPr sz="2400"/>
              <a:t>, and </a:t>
            </a:r>
            <a:r>
              <a:rPr i="1" sz="2400"/>
              <a:t>H</a:t>
            </a:r>
            <a:r>
              <a:rPr sz="2400"/>
              <a:t> is connected since any two of its vertices lie on a circuit. In addition, every vertex of </a:t>
            </a:r>
            <a:r>
              <a:rPr i="1" sz="2400"/>
              <a:t>H</a:t>
            </a:r>
            <a:r>
              <a:rPr sz="2400"/>
              <a:t> has degree 2.</a:t>
            </a:r>
          </a:p>
        </p:txBody>
      </p:sp>
      <p:pic>
        <p:nvPicPr>
          <p:cNvPr id="340" name="image.png"/>
          <p:cNvPicPr/>
          <p:nvPr/>
        </p:nvPicPr>
        <p:blipFill>
          <a:blip r:embed="rId2">
            <a:extLst/>
          </a:blip>
          <a:srcRect l="5354" t="0" r="0" b="0"/>
          <a:stretch>
            <a:fillRect/>
          </a:stretch>
        </p:blipFill>
        <p:spPr>
          <a:xfrm>
            <a:off x="1171575" y="2057400"/>
            <a:ext cx="3629025" cy="1298575"/>
          </a:xfrm>
          <a:prstGeom prst="rect">
            <a:avLst/>
          </a:prstGeom>
          <a:ln w="12700">
            <a:miter lim="400000"/>
          </a:ln>
        </p:spPr>
      </p:pic>
      <p:pic>
        <p:nvPicPr>
          <p:cNvPr id="341" name="image.png"/>
          <p:cNvPicPr/>
          <p:nvPr/>
        </p:nvPicPr>
        <p:blipFill>
          <a:blip r:embed="rId3">
            <a:extLst/>
          </a:blip>
          <a:stretch>
            <a:fillRect/>
          </a:stretch>
        </p:blipFill>
        <p:spPr>
          <a:xfrm>
            <a:off x="5562600" y="2676525"/>
            <a:ext cx="2468563" cy="288925"/>
          </a:xfrm>
          <a:prstGeom prst="rect">
            <a:avLst/>
          </a:prstGeom>
          <a:ln w="12700">
            <a:miter lim="400000"/>
          </a:ln>
        </p:spPr>
      </p:pic>
    </p:spTree>
  </p:cSld>
  <p:clrMapOvr>
    <a:masterClrMapping/>
  </p:clrMapOvr>
  <p:transition spd="med" advClick="1"/>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44" name="Shape 34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reason for this is that there are exactly two edges incident on any vertex. These are </a:t>
            </a:r>
            <a:r>
              <a:rPr i="1" sz="2400"/>
              <a:t>e</a:t>
            </a:r>
            <a:r>
              <a:rPr baseline="-25000" i="1" sz="2400"/>
              <a:t>i</a:t>
            </a:r>
            <a:r>
              <a:rPr sz="2400"/>
              <a:t> and </a:t>
            </a:r>
            <a:r>
              <a:rPr i="1" sz="2400"/>
              <a:t>e</a:t>
            </a:r>
            <a:r>
              <a:rPr baseline="-25000" i="1" sz="2400"/>
              <a:t>i+</a:t>
            </a:r>
            <a:r>
              <a:rPr baseline="-25000" sz="2400"/>
              <a:t>1</a:t>
            </a:r>
            <a:r>
              <a:rPr sz="2400"/>
              <a:t> for any vertex </a:t>
            </a:r>
            <a:r>
              <a:rPr i="1" sz="2400"/>
              <a:t>v</a:t>
            </a:r>
            <a:r>
              <a:rPr baseline="-25000" i="1" sz="2400"/>
              <a:t>i</a:t>
            </a:r>
            <a:r>
              <a:rPr sz="2400"/>
              <a:t> except </a:t>
            </a:r>
            <a:r>
              <a:rPr i="1" sz="2400"/>
              <a:t>v</a:t>
            </a:r>
            <a:r>
              <a:rPr baseline="-25000" sz="2400"/>
              <a:t>0</a:t>
            </a:r>
            <a:r>
              <a:rPr sz="2400"/>
              <a:t> = </a:t>
            </a:r>
            <a:r>
              <a:rPr i="1" sz="2400"/>
              <a:t>v</a:t>
            </a:r>
            <a:r>
              <a:rPr baseline="-25000" i="1" sz="2400"/>
              <a:t>n</a:t>
            </a:r>
            <a:r>
              <a:rPr sz="2400"/>
              <a:t>, and they are </a:t>
            </a:r>
            <a:r>
              <a:rPr i="1" sz="2400"/>
              <a:t>e</a:t>
            </a:r>
            <a:r>
              <a:rPr baseline="-25000" sz="2400"/>
              <a:t>1</a:t>
            </a:r>
            <a:r>
              <a:rPr sz="2400"/>
              <a:t> and </a:t>
            </a:r>
            <a:r>
              <a:rPr i="1" sz="2400"/>
              <a:t>e</a:t>
            </a:r>
            <a:r>
              <a:rPr baseline="-25000" i="1" sz="2400"/>
              <a:t>n</a:t>
            </a:r>
            <a:r>
              <a:rPr sz="2400"/>
              <a:t> for </a:t>
            </a:r>
            <a:r>
              <a:rPr i="1" sz="2400"/>
              <a:t>v</a:t>
            </a:r>
            <a:r>
              <a:rPr baseline="-25000" sz="2400"/>
              <a:t>0</a:t>
            </a:r>
            <a:r>
              <a:rPr sz="2400"/>
              <a:t> (= </a:t>
            </a:r>
            <a:r>
              <a:rPr i="1" sz="2400"/>
              <a:t>v</a:t>
            </a:r>
            <a:r>
              <a:rPr baseline="-25000" i="1" sz="2400"/>
              <a:t>n</a:t>
            </a:r>
            <a:r>
              <a:rPr sz="2400"/>
              <a:t>). </a:t>
            </a:r>
            <a:endParaRPr sz="2400"/>
          </a:p>
          <a:p>
            <a:pPr lvl="0" marL="0" indent="0">
              <a:buSzTx/>
              <a:buNone/>
              <a:defRPr sz="1800"/>
            </a:pPr>
            <a:endParaRPr sz="1500"/>
          </a:p>
          <a:p>
            <a:pPr lvl="0" marL="0" indent="0">
              <a:buSzTx/>
              <a:buNone/>
              <a:defRPr sz="1800"/>
            </a:pPr>
            <a:r>
              <a:rPr sz="2400"/>
              <a:t>These observations have established the truth of the following proposition in all cases where </a:t>
            </a:r>
            <a:r>
              <a:rPr i="1" sz="2400"/>
              <a:t>G</a:t>
            </a:r>
            <a:r>
              <a:rPr sz="2400"/>
              <a:t> has at least two vertices.</a:t>
            </a:r>
          </a:p>
        </p:txBody>
      </p:sp>
      <p:pic>
        <p:nvPicPr>
          <p:cNvPr id="345" name="image.png"/>
          <p:cNvPicPr/>
          <p:nvPr/>
        </p:nvPicPr>
        <p:blipFill>
          <a:blip r:embed="rId2">
            <a:extLst/>
          </a:blip>
          <a:stretch>
            <a:fillRect/>
          </a:stretch>
        </p:blipFill>
        <p:spPr>
          <a:xfrm>
            <a:off x="515937" y="4071937"/>
            <a:ext cx="7669213" cy="2505076"/>
          </a:xfrm>
          <a:prstGeom prst="rect">
            <a:avLst/>
          </a:prstGeom>
          <a:ln w="12700">
            <a:miter lim="400000"/>
          </a:ln>
        </p:spPr>
      </p:pic>
    </p:spTree>
  </p:cSld>
  <p:clrMapOvr>
    <a:masterClrMapping/>
  </p:clrMapOvr>
  <p:transitio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48" name="Shape 348"/>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Note that if </a:t>
            </a:r>
            <a:r>
              <a:rPr i="1" sz="2400"/>
              <a:t>G</a:t>
            </a:r>
            <a:r>
              <a:rPr sz="2400"/>
              <a:t> contains only one vertex and </a:t>
            </a:r>
            <a:r>
              <a:rPr i="1" sz="2400"/>
              <a:t>G</a:t>
            </a:r>
            <a:r>
              <a:rPr sz="2400"/>
              <a:t> has a Hamiltonian circuit, then the circuit has the form </a:t>
            </a:r>
            <a:r>
              <a:rPr i="1" sz="2400"/>
              <a:t>v e v</a:t>
            </a:r>
            <a:r>
              <a:rPr sz="2400"/>
              <a:t>, where </a:t>
            </a:r>
            <a:r>
              <a:rPr i="1" sz="2400"/>
              <a:t>v</a:t>
            </a:r>
            <a:r>
              <a:rPr sz="2400"/>
              <a:t> is the vertex of </a:t>
            </a:r>
            <a:r>
              <a:rPr i="1" sz="2400"/>
              <a:t>G</a:t>
            </a:r>
            <a:r>
              <a:rPr sz="2400"/>
              <a:t> and </a:t>
            </a:r>
            <a:r>
              <a:rPr i="1" sz="2400"/>
              <a:t>e</a:t>
            </a:r>
            <a:r>
              <a:rPr sz="2400"/>
              <a:t> is an edge incident on </a:t>
            </a:r>
            <a:r>
              <a:rPr i="1" sz="2400"/>
              <a:t>v</a:t>
            </a:r>
            <a:r>
              <a:rPr sz="2400"/>
              <a:t>.</a:t>
            </a:r>
            <a:endParaRPr sz="2400"/>
          </a:p>
          <a:p>
            <a:pPr lvl="0" marL="0" indent="0">
              <a:buSzTx/>
              <a:buNone/>
              <a:defRPr sz="1800"/>
            </a:pPr>
            <a:endParaRPr sz="2400"/>
          </a:p>
          <a:p>
            <a:pPr lvl="0" marL="0" indent="0">
              <a:buSzTx/>
              <a:buNone/>
              <a:defRPr sz="1800"/>
            </a:pPr>
            <a:r>
              <a:rPr sz="2400"/>
              <a:t>In this case, the subgraph </a:t>
            </a:r>
            <a:r>
              <a:rPr i="1" sz="2400"/>
              <a:t>H</a:t>
            </a:r>
            <a:r>
              <a:rPr sz="2400"/>
              <a:t> consisting of </a:t>
            </a:r>
            <a:r>
              <a:rPr i="1" sz="2400"/>
              <a:t>v</a:t>
            </a:r>
            <a:r>
              <a:rPr sz="2400"/>
              <a:t> and </a:t>
            </a:r>
            <a:r>
              <a:rPr i="1" sz="2400"/>
              <a:t>e</a:t>
            </a:r>
            <a:r>
              <a:rPr sz="2400"/>
              <a:t> satisfies conditions (1)–(4) of Proposition 10.2.6</a:t>
            </a:r>
            <a:r>
              <a:rPr i="1" sz="2400"/>
              <a:t>.</a:t>
            </a:r>
          </a:p>
        </p:txBody>
      </p:sp>
    </p:spTree>
  </p:cSld>
  <p:clrMapOvr>
    <a:masterClrMapping/>
  </p:clrMapOvr>
  <p:transitio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51" name="Shape 35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We know that the contrapositive of a statement is logically </a:t>
            </a:r>
            <a:br>
              <a:rPr sz="2400"/>
            </a:br>
            <a:r>
              <a:rPr sz="2400"/>
              <a:t>equivalent to the statement. </a:t>
            </a:r>
            <a:endParaRPr sz="2400"/>
          </a:p>
          <a:p>
            <a:pPr lvl="0" marL="0" indent="0">
              <a:buSzTx/>
              <a:buNone/>
              <a:defRPr sz="1800"/>
            </a:pPr>
            <a:endParaRPr sz="2400"/>
          </a:p>
          <a:p>
            <a:pPr lvl="0" marL="0" indent="0">
              <a:buSzTx/>
              <a:buNone/>
              <a:defRPr sz="1800"/>
            </a:pPr>
            <a:r>
              <a:rPr sz="2400"/>
              <a:t>The contrapositive of Proposition 10.2.6 says that if a graph</a:t>
            </a:r>
            <a:br>
              <a:rPr sz="2400"/>
            </a:br>
            <a:r>
              <a:rPr i="1" sz="2400"/>
              <a:t>G</a:t>
            </a:r>
            <a:r>
              <a:rPr sz="2400"/>
              <a:t> does </a:t>
            </a:r>
            <a:r>
              <a:rPr i="1" sz="2400"/>
              <a:t>not</a:t>
            </a:r>
            <a:r>
              <a:rPr sz="2400"/>
              <a:t> have a subgraph </a:t>
            </a:r>
            <a:r>
              <a:rPr i="1" sz="2400"/>
              <a:t>H</a:t>
            </a:r>
            <a:r>
              <a:rPr sz="2400"/>
              <a:t> with properties (1)–(4), then </a:t>
            </a:r>
            <a:r>
              <a:rPr i="1" sz="2400"/>
              <a:t>G</a:t>
            </a:r>
            <a:r>
              <a:rPr sz="2400"/>
              <a:t> does </a:t>
            </a:r>
            <a:r>
              <a:rPr i="1" sz="2400"/>
              <a:t>not</a:t>
            </a:r>
            <a:r>
              <a:rPr sz="2400"/>
              <a:t> have a Hamiltonian circuit.</a:t>
            </a:r>
            <a:endParaRPr sz="2400"/>
          </a:p>
          <a:p>
            <a:pPr lvl="0" marL="0" indent="0">
              <a:buSzTx/>
              <a:buNone/>
              <a:defRPr sz="1800"/>
            </a:pPr>
            <a:endParaRPr sz="2400"/>
          </a:p>
          <a:p>
            <a:pPr lvl="0" marL="0" indent="0">
              <a:buSzTx/>
              <a:buNone/>
              <a:defRPr sz="1800"/>
            </a:pPr>
            <a:r>
              <a:rPr sz="2400"/>
              <a:t>The next example illustrates a type of problem known as a </a:t>
            </a:r>
            <a:r>
              <a:rPr sz="2400">
                <a:latin typeface="Arial Bold"/>
                <a:ea typeface="Arial Bold"/>
                <a:cs typeface="Arial Bold"/>
                <a:sym typeface="Arial Bold"/>
              </a:rPr>
              <a:t>traveling salesman problem. </a:t>
            </a:r>
            <a:r>
              <a:rPr sz="2400"/>
              <a:t>It is a variation of the problem of finding a Hamiltonian circuit for a graph.</a:t>
            </a:r>
          </a:p>
        </p:txBody>
      </p:sp>
    </p:spTree>
  </p:cSld>
  <p:clrMapOvr>
    <a:masterClrMapping/>
  </p:clrMapOvr>
  <p:transitio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200">
                <a:solidFill>
                  <a:srgbClr val="FFFFFF"/>
                </a:solidFill>
              </a:rPr>
              <a:t>Example 9 – </a:t>
            </a:r>
            <a:r>
              <a:rPr i="1" sz="3200">
                <a:solidFill>
                  <a:srgbClr val="FFFFFF"/>
                </a:solidFill>
              </a:rPr>
              <a:t>A Traveling Salesman Problem</a:t>
            </a:r>
          </a:p>
        </p:txBody>
      </p:sp>
      <p:sp>
        <p:nvSpPr>
          <p:cNvPr id="354" name="Shape 354"/>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Imagine that the drawing below is a map showing four cities and the distances in kilometers between them.</a:t>
            </a:r>
            <a:endParaRPr sz="2400"/>
          </a:p>
          <a:p>
            <a:pPr lvl="0" marL="0" indent="0">
              <a:buSzTx/>
              <a:buNone/>
              <a:defRPr sz="1800"/>
            </a:pPr>
            <a:endParaRPr sz="2400"/>
          </a:p>
          <a:p>
            <a:pPr lvl="0" marL="0" indent="0">
              <a:buSzTx/>
              <a:buNone/>
              <a:defRPr sz="1800"/>
            </a:pPr>
            <a:r>
              <a:rPr sz="2400"/>
              <a:t>Suppose that a salesman must travel to each city exactly once, starting and ending in city </a:t>
            </a:r>
            <a:r>
              <a:rPr i="1" sz="2400"/>
              <a:t>A</a:t>
            </a:r>
            <a:r>
              <a:rPr sz="2400"/>
              <a:t>. Which route from city to city will minimize the total distance that must be traveled?</a:t>
            </a:r>
          </a:p>
        </p:txBody>
      </p:sp>
      <p:pic>
        <p:nvPicPr>
          <p:cNvPr id="355" name="image.png"/>
          <p:cNvPicPr/>
          <p:nvPr/>
        </p:nvPicPr>
        <p:blipFill>
          <a:blip r:embed="rId2">
            <a:extLst/>
          </a:blip>
          <a:stretch>
            <a:fillRect/>
          </a:stretch>
        </p:blipFill>
        <p:spPr>
          <a:xfrm>
            <a:off x="2667000" y="4000500"/>
            <a:ext cx="3733800" cy="2095500"/>
          </a:xfrm>
          <a:prstGeom prst="rect">
            <a:avLst/>
          </a:prstGeom>
          <a:ln w="12700">
            <a:miter lim="400000"/>
          </a:ln>
        </p:spPr>
      </p:pic>
    </p:spTree>
  </p:cSld>
  <p:clrMapOvr>
    <a:masterClrMapping/>
  </p:clrMapOvr>
  <p:transitio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Shape 35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9 – </a:t>
            </a:r>
            <a:r>
              <a:rPr i="1" sz="4000">
                <a:solidFill>
                  <a:srgbClr val="FFFFFF"/>
                </a:solidFill>
              </a:rPr>
              <a:t>Solution</a:t>
            </a:r>
          </a:p>
        </p:txBody>
      </p:sp>
      <p:sp>
        <p:nvSpPr>
          <p:cNvPr id="358" name="Shape 358"/>
          <p:cNvSpPr/>
          <p:nvPr>
            <p:ph type="body" idx="4294967295"/>
          </p:nvPr>
        </p:nvSpPr>
        <p:spPr>
          <a:xfrm>
            <a:off x="457200" y="1462087"/>
            <a:ext cx="84582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This problem can be solved by writing all possible Hamiltonian circuits starting and ending at </a:t>
            </a:r>
            <a:r>
              <a:rPr i="1" sz="2400"/>
              <a:t>A</a:t>
            </a:r>
            <a:r>
              <a:rPr sz="2400"/>
              <a:t> and calculating the total distance traveled for each.</a:t>
            </a: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endParaRPr sz="2400"/>
          </a:p>
          <a:p>
            <a:pPr lvl="0" marL="0" indent="0">
              <a:buSzTx/>
              <a:buNone/>
              <a:defRPr sz="1800"/>
            </a:pPr>
            <a:r>
              <a:rPr sz="2400"/>
              <a:t>Thus either route </a:t>
            </a:r>
            <a:r>
              <a:rPr i="1" sz="2400"/>
              <a:t>ABCDA</a:t>
            </a:r>
            <a:r>
              <a:rPr sz="2400"/>
              <a:t> or </a:t>
            </a:r>
            <a:r>
              <a:rPr i="1" sz="2400"/>
              <a:t>ADCBA</a:t>
            </a:r>
            <a:r>
              <a:rPr sz="2400"/>
              <a:t> gives a minimum total distance of 125 kilometers.</a:t>
            </a:r>
          </a:p>
        </p:txBody>
      </p:sp>
      <p:pic>
        <p:nvPicPr>
          <p:cNvPr id="359" name="image.png"/>
          <p:cNvPicPr/>
          <p:nvPr/>
        </p:nvPicPr>
        <p:blipFill>
          <a:blip r:embed="rId2">
            <a:extLst/>
          </a:blip>
          <a:stretch>
            <a:fillRect/>
          </a:stretch>
        </p:blipFill>
        <p:spPr>
          <a:xfrm>
            <a:off x="1692275" y="2819400"/>
            <a:ext cx="5292725" cy="2332038"/>
          </a:xfrm>
          <a:prstGeom prst="rect">
            <a:avLst/>
          </a:prstGeom>
          <a:ln w="12700">
            <a:miter lim="400000"/>
          </a:ln>
        </p:spPr>
      </p:pic>
    </p:spTree>
  </p:cSld>
  <p:clrMapOvr>
    <a:masterClrMapping/>
  </p:clrMapOvr>
  <p:transitio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62" name="Shape 36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The general traveling salesman problem involves finding a Hamiltonian circuit to minimize the total distance traveled for an arbitrary graph with </a:t>
            </a:r>
            <a:r>
              <a:rPr i="1" sz="2400"/>
              <a:t>n</a:t>
            </a:r>
            <a:r>
              <a:rPr sz="2400"/>
              <a:t> vertices in which each edge is marked with a distance. </a:t>
            </a:r>
            <a:endParaRPr sz="2400"/>
          </a:p>
          <a:p>
            <a:pPr lvl="0" marL="0" indent="0">
              <a:buSzTx/>
              <a:buNone/>
              <a:defRPr sz="1800"/>
            </a:pPr>
            <a:endParaRPr sz="2400"/>
          </a:p>
          <a:p>
            <a:pPr lvl="0" marL="0" indent="0">
              <a:buSzTx/>
              <a:buNone/>
              <a:defRPr sz="1800"/>
            </a:pPr>
            <a:r>
              <a:rPr sz="2400"/>
              <a:t>One way to solve the general problem is to use the method of Example 9: Write down all Hamiltonian circuits starting and ending at a particular vertex, compute the total distance for each, and pick one for which this total is minimal.</a:t>
            </a:r>
          </a:p>
        </p:txBody>
      </p:sp>
    </p:spTree>
  </p:cSld>
  <p:clrMapOvr>
    <a:masterClrMapping/>
  </p:clrMapOvr>
  <p:transition spd="med" advClick="1"/>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65" name="Shape 36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However, even for medium-sized values of n this method is impractical. </a:t>
            </a:r>
            <a:endParaRPr sz="2400"/>
          </a:p>
          <a:p>
            <a:pPr lvl="0" marL="0" indent="0">
              <a:buSzTx/>
              <a:buNone/>
              <a:defRPr sz="1800"/>
            </a:pPr>
            <a:endParaRPr sz="2400"/>
          </a:p>
          <a:p>
            <a:pPr lvl="0" marL="0" indent="0">
              <a:buSzTx/>
              <a:buNone/>
              <a:defRPr sz="1800"/>
            </a:pPr>
            <a:r>
              <a:rPr sz="2400"/>
              <a:t>For a complete graph with 30 vertices, there would be     </a:t>
            </a:r>
            <a:br>
              <a:rPr sz="2400"/>
            </a:br>
            <a:r>
              <a:rPr sz="2400"/>
              <a:t>                             Hamiltonian circuits starting and ending at a particular vertex to check. </a:t>
            </a:r>
            <a:endParaRPr sz="2400"/>
          </a:p>
          <a:p>
            <a:pPr lvl="0" marL="0" indent="0">
              <a:buSzTx/>
              <a:buNone/>
              <a:defRPr sz="1800"/>
            </a:pPr>
            <a:endParaRPr sz="2400"/>
          </a:p>
          <a:p>
            <a:pPr lvl="0" marL="0" indent="0">
              <a:buSzTx/>
              <a:buNone/>
              <a:defRPr sz="1800"/>
            </a:pPr>
            <a:r>
              <a:rPr sz="2400"/>
              <a:t>Even if each circuit could be found and its total distance computed in just one nanosecond, it would require approximately 1.4 </a:t>
            </a:r>
            <a:r>
              <a:rPr sz="2400">
                <a:latin typeface="Symbol"/>
                <a:ea typeface="Symbol"/>
                <a:cs typeface="Symbol"/>
                <a:sym typeface="Symbol"/>
              </a:rPr>
              <a:t>×</a:t>
            </a:r>
            <a:r>
              <a:rPr sz="2400"/>
              <a:t> 10</a:t>
            </a:r>
            <a:r>
              <a:rPr baseline="30000" sz="2400"/>
              <a:t>14</a:t>
            </a:r>
            <a:r>
              <a:rPr sz="2400"/>
              <a:t> years to finish the computation.</a:t>
            </a:r>
          </a:p>
        </p:txBody>
      </p:sp>
      <p:pic>
        <p:nvPicPr>
          <p:cNvPr id="366" name="image.png"/>
          <p:cNvPicPr/>
          <p:nvPr/>
        </p:nvPicPr>
        <p:blipFill>
          <a:blip r:embed="rId2">
            <a:extLst/>
          </a:blip>
          <a:stretch>
            <a:fillRect/>
          </a:stretch>
        </p:blipFill>
        <p:spPr>
          <a:xfrm>
            <a:off x="500062" y="3200400"/>
            <a:ext cx="2387601" cy="312738"/>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500">
                <a:solidFill>
                  <a:srgbClr val="FFFFFF"/>
                </a:solidFill>
              </a:defRPr>
            </a:lvl1pPr>
          </a:lstStyle>
          <a:p>
            <a:pPr lvl="0">
              <a:defRPr sz="1800">
                <a:solidFill>
                  <a:srgbClr val="000000"/>
                </a:solidFill>
              </a:defRPr>
            </a:pPr>
            <a:r>
              <a:rPr sz="3500">
                <a:solidFill>
                  <a:srgbClr val="FFFFFF"/>
                </a:solidFill>
              </a:rPr>
              <a:t>Graphs: Definitions and Basic Properties</a:t>
            </a:r>
          </a:p>
        </p:txBody>
      </p:sp>
      <p:pic>
        <p:nvPicPr>
          <p:cNvPr id="49" name="image.png"/>
          <p:cNvPicPr/>
          <p:nvPr/>
        </p:nvPicPr>
        <p:blipFill>
          <a:blip r:embed="rId2">
            <a:extLst/>
          </a:blip>
          <a:stretch>
            <a:fillRect/>
          </a:stretch>
        </p:blipFill>
        <p:spPr>
          <a:xfrm>
            <a:off x="381000" y="2023304"/>
            <a:ext cx="8382000" cy="3750434"/>
          </a:xfrm>
          <a:prstGeom prst="rect">
            <a:avLst/>
          </a:prstGeom>
          <a:ln w="12700">
            <a:miter lim="400000"/>
          </a:ln>
        </p:spPr>
      </p:pic>
    </p:spTree>
  </p:cSld>
  <p:clrMapOvr>
    <a:masterClrMapping/>
  </p:clrMapOvr>
  <p:transitio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Hamiltonian Circuits</a:t>
            </a:r>
          </a:p>
        </p:txBody>
      </p:sp>
      <p:sp>
        <p:nvSpPr>
          <p:cNvPr id="369" name="Shape 36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At present, there is no known algorithm for solving the general traveling salesman problem that is more efficient.</a:t>
            </a:r>
            <a:endParaRPr sz="2400"/>
          </a:p>
          <a:p>
            <a:pPr lvl="0" marL="0" indent="0">
              <a:buSzTx/>
              <a:buNone/>
              <a:defRPr sz="1800"/>
            </a:pPr>
            <a:endParaRPr sz="2400"/>
          </a:p>
          <a:p>
            <a:pPr lvl="0" marL="0" indent="0">
              <a:buSzTx/>
              <a:buNone/>
              <a:defRPr sz="1800"/>
            </a:pPr>
            <a:r>
              <a:rPr sz="2400"/>
              <a:t>However, there are efficient algorithms that find “pretty good” solutions—that is, circuits that, while not necessarily having the least possible total distances, have smaller total distances than most other Hamiltonian circuits.</a:t>
            </a:r>
          </a:p>
        </p:txBody>
      </p:sp>
    </p:spTree>
  </p:cSld>
  <p:clrMapOvr>
    <a:masterClrMapping/>
  </p:clrMapOvr>
  <p:transitio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nvSpPr>
        <p:spPr>
          <a:xfrm>
            <a:off x="2133600" y="6248400"/>
            <a:ext cx="5486400"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spcBef>
                <a:spcPts val="1000"/>
              </a:spcBef>
            </a:pPr>
            <a:r>
              <a:rPr sz="1400"/>
              <a:t>Copyright © Cengage Learning. All rights reserved.</a:t>
            </a:r>
            <a:r>
              <a:t> </a:t>
            </a:r>
          </a:p>
        </p:txBody>
      </p:sp>
      <p:sp>
        <p:nvSpPr>
          <p:cNvPr id="372" name="Shape 372"/>
          <p:cNvSpPr/>
          <p:nvPr/>
        </p:nvSpPr>
        <p:spPr>
          <a:xfrm>
            <a:off x="2425700" y="2486025"/>
            <a:ext cx="6337300" cy="12178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r>
              <a:rPr sz="4000">
                <a:solidFill>
                  <a:srgbClr val="16669E"/>
                </a:solidFill>
              </a:rPr>
              <a:t>Matrix Representations </a:t>
            </a:r>
            <a:endParaRPr sz="4000">
              <a:solidFill>
                <a:srgbClr val="16669E"/>
              </a:solidFill>
            </a:endParaRPr>
          </a:p>
          <a:p>
            <a:pPr lvl="0" algn="ctr"/>
            <a:r>
              <a:rPr sz="4000">
                <a:solidFill>
                  <a:srgbClr val="16669E"/>
                </a:solidFill>
              </a:rPr>
              <a:t>of Graphs</a:t>
            </a:r>
          </a:p>
        </p:txBody>
      </p:sp>
      <p:grpSp>
        <p:nvGrpSpPr>
          <p:cNvPr id="375" name="Group 375"/>
          <p:cNvGrpSpPr/>
          <p:nvPr/>
        </p:nvGrpSpPr>
        <p:grpSpPr>
          <a:xfrm>
            <a:off x="279399" y="2209799"/>
            <a:ext cx="8534401" cy="1600201"/>
            <a:chOff x="0" y="0"/>
            <a:chExt cx="8534400" cy="1600200"/>
          </a:xfrm>
        </p:grpSpPr>
        <p:sp>
          <p:nvSpPr>
            <p:cNvPr id="373" name="Shape 373"/>
            <p:cNvSpPr/>
            <p:nvPr/>
          </p:nvSpPr>
          <p:spPr>
            <a:xfrm>
              <a:off x="1447800" y="304800"/>
              <a:ext cx="7086600"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8" y="0"/>
                  </a:moveTo>
                  <a:lnTo>
                    <a:pt x="21600" y="0"/>
                  </a:lnTo>
                  <a:lnTo>
                    <a:pt x="21600" y="18000"/>
                  </a:lnTo>
                  <a:cubicBezTo>
                    <a:pt x="21600" y="19988"/>
                    <a:pt x="21305" y="21600"/>
                    <a:pt x="20942" y="21600"/>
                  </a:cubicBezTo>
                  <a:lnTo>
                    <a:pt x="0" y="21600"/>
                  </a:lnTo>
                  <a:lnTo>
                    <a:pt x="0" y="3600"/>
                  </a:lnTo>
                  <a:cubicBezTo>
                    <a:pt x="0" y="1612"/>
                    <a:pt x="295" y="0"/>
                    <a:pt x="658" y="0"/>
                  </a:cubicBezTo>
                  <a:close/>
                </a:path>
              </a:pathLst>
            </a:custGeom>
            <a:noFill/>
            <a:ln w="57150" cap="flat">
              <a:solidFill>
                <a:srgbClr val="CBDB2B"/>
              </a:solidFill>
              <a:prstDash val="solid"/>
              <a:round/>
            </a:ln>
            <a:effectLst/>
          </p:spPr>
          <p:txBody>
            <a:bodyPr wrap="square" lIns="0" tIns="0" rIns="0" bIns="0" numCol="1" anchor="ctr">
              <a:noAutofit/>
            </a:bodyPr>
            <a:lstStyle/>
            <a:p>
              <a:pPr lvl="0"/>
            </a:p>
          </p:txBody>
        </p:sp>
        <p:sp>
          <p:nvSpPr>
            <p:cNvPr id="374" name="Shape 374"/>
            <p:cNvSpPr/>
            <p:nvPr/>
          </p:nvSpPr>
          <p:spPr>
            <a:xfrm>
              <a:off x="-1" y="-1"/>
              <a:ext cx="2438401" cy="609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00" y="0"/>
                  </a:moveTo>
                  <a:lnTo>
                    <a:pt x="21600" y="0"/>
                  </a:lnTo>
                  <a:lnTo>
                    <a:pt x="21600" y="18000"/>
                  </a:lnTo>
                  <a:cubicBezTo>
                    <a:pt x="21600" y="19988"/>
                    <a:pt x="21197" y="21600"/>
                    <a:pt x="20700" y="21600"/>
                  </a:cubicBezTo>
                  <a:lnTo>
                    <a:pt x="0" y="21600"/>
                  </a:lnTo>
                  <a:lnTo>
                    <a:pt x="0" y="3600"/>
                  </a:lnTo>
                  <a:cubicBezTo>
                    <a:pt x="0" y="1612"/>
                    <a:pt x="403" y="0"/>
                    <a:pt x="900" y="0"/>
                  </a:cubicBezTo>
                  <a:close/>
                </a:path>
              </a:pathLst>
            </a:custGeom>
            <a:solidFill>
              <a:srgbClr val="16669E"/>
            </a:solidFill>
            <a:ln w="12700" cap="flat">
              <a:noFill/>
              <a:miter lim="400000"/>
            </a:ln>
            <a:effectLst/>
          </p:spPr>
          <p:txBody>
            <a:bodyPr wrap="square" lIns="0" tIns="0" rIns="0" bIns="0" numCol="1" anchor="ctr">
              <a:noAutofit/>
            </a:bodyPr>
            <a:lstStyle/>
            <a:p>
              <a:pPr lvl="0"/>
            </a:p>
          </p:txBody>
        </p:sp>
      </p:grpSp>
      <p:sp>
        <p:nvSpPr>
          <p:cNvPr id="376" name="Shape 376"/>
          <p:cNvSpPr/>
          <p:nvPr/>
        </p:nvSpPr>
        <p:spPr>
          <a:xfrm>
            <a:off x="385762" y="2268537"/>
            <a:ext cx="2306227" cy="47433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600">
                <a:solidFill>
                  <a:srgbClr val="FFFFFF"/>
                </a:solidFill>
                <a:latin typeface="Arial Bold"/>
                <a:ea typeface="Arial Bold"/>
                <a:cs typeface="Arial Bold"/>
                <a:sym typeface="Arial Bold"/>
              </a:defRPr>
            </a:lvl1pPr>
          </a:lstStyle>
          <a:p>
            <a:pPr lvl="0">
              <a:defRPr sz="1800">
                <a:solidFill>
                  <a:srgbClr val="000000"/>
                </a:solidFill>
              </a:defRPr>
            </a:pPr>
            <a:r>
              <a:rPr sz="2600">
                <a:solidFill>
                  <a:srgbClr val="FFFFFF"/>
                </a:solidFill>
              </a:rPr>
              <a:t>SECTION 10.3</a:t>
            </a:r>
          </a:p>
        </p:txBody>
      </p:sp>
    </p:spTree>
  </p:cSld>
  <p:clrMapOvr>
    <a:masterClrMapping/>
  </p:clrMapOvr>
  <p:transitio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Matrix Representations of Graphs</a:t>
            </a:r>
          </a:p>
        </p:txBody>
      </p:sp>
      <p:sp>
        <p:nvSpPr>
          <p:cNvPr id="379" name="Shape 379"/>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All the information needed to specify a graph can be conveyed by a structure called a </a:t>
            </a:r>
            <a:r>
              <a:rPr i="1" sz="2400"/>
              <a:t>matrix</a:t>
            </a:r>
            <a:r>
              <a:rPr sz="2400"/>
              <a:t>, and matrices (</a:t>
            </a:r>
            <a:r>
              <a:rPr i="1" sz="2400"/>
              <a:t>matrices</a:t>
            </a:r>
            <a:r>
              <a:rPr sz="2400"/>
              <a:t> is the plural of </a:t>
            </a:r>
            <a:r>
              <a:rPr i="1" sz="2400"/>
              <a:t>matrix</a:t>
            </a:r>
            <a:r>
              <a:rPr sz="2400"/>
              <a:t>) are easy to represent inside computers. </a:t>
            </a:r>
            <a:endParaRPr sz="2400"/>
          </a:p>
        </p:txBody>
      </p:sp>
    </p:spTree>
  </p:cSld>
  <p:clrMapOvr>
    <a:masterClrMapping/>
  </p:clrMapOvr>
  <p:transitio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nvSpPr>
        <p:spPr>
          <a:xfrm>
            <a:off x="3712636" y="3276600"/>
            <a:ext cx="2023528" cy="6463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sz="4000">
                <a:solidFill>
                  <a:srgbClr val="00ADEE"/>
                </a:solidFill>
              </a:defRPr>
            </a:lvl1pPr>
          </a:lstStyle>
          <a:p>
            <a:pPr lvl="0">
              <a:defRPr sz="1800">
                <a:solidFill>
                  <a:srgbClr val="000000"/>
                </a:solidFill>
              </a:defRPr>
            </a:pPr>
            <a:r>
              <a:rPr sz="4000">
                <a:solidFill>
                  <a:srgbClr val="00ADEE"/>
                </a:solidFill>
              </a:rPr>
              <a:t>Matrices</a:t>
            </a:r>
          </a:p>
        </p:txBody>
      </p:sp>
    </p:spTree>
  </p:cSld>
  <p:clrMapOvr>
    <a:masterClrMapping/>
  </p:clrMapOvr>
  <p:transitio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0" indent="0">
              <a:spcBef>
                <a:spcPts val="0"/>
              </a:spcBef>
              <a:buSzTx/>
              <a:buNone/>
            </a:lvl1pPr>
          </a:lstStyle>
          <a:p>
            <a:pPr lvl="0">
              <a:defRPr sz="1800"/>
            </a:pPr>
            <a:r>
              <a:rPr sz="2400"/>
              <a:t>Matrices are two-dimensional analogues of sequences. They are also called two-dimensional arrays.</a:t>
            </a:r>
          </a:p>
        </p:txBody>
      </p:sp>
      <p:sp>
        <p:nvSpPr>
          <p:cNvPr id="384" name="Shape 38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a:t>
            </a:r>
          </a:p>
        </p:txBody>
      </p:sp>
      <p:pic>
        <p:nvPicPr>
          <p:cNvPr id="385" name="image.png"/>
          <p:cNvPicPr/>
          <p:nvPr/>
        </p:nvPicPr>
        <p:blipFill>
          <a:blip r:embed="rId2">
            <a:extLst/>
          </a:blip>
          <a:stretch>
            <a:fillRect/>
          </a:stretch>
        </p:blipFill>
        <p:spPr>
          <a:xfrm>
            <a:off x="635000" y="2438400"/>
            <a:ext cx="7518400" cy="3876675"/>
          </a:xfrm>
          <a:prstGeom prst="rect">
            <a:avLst/>
          </a:prstGeom>
          <a:ln w="12700">
            <a:miter lim="400000"/>
          </a:ln>
        </p:spPr>
      </p:pic>
    </p:spTree>
  </p:cSld>
  <p:clrMapOvr>
    <a:masterClrMapping/>
  </p:clrMapOvr>
  <p:transitio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The </a:t>
            </a:r>
            <a:r>
              <a:rPr b="1" i="1" sz="2400"/>
              <a:t>i</a:t>
            </a:r>
            <a:r>
              <a:rPr sz="2400">
                <a:latin typeface="Arial Bold"/>
                <a:ea typeface="Arial Bold"/>
                <a:cs typeface="Arial Bold"/>
                <a:sym typeface="Arial Bold"/>
              </a:rPr>
              <a:t>th row of A </a:t>
            </a:r>
            <a:r>
              <a:rPr sz="2400"/>
              <a:t>is</a:t>
            </a:r>
            <a:endParaRPr sz="2400"/>
          </a:p>
          <a:p>
            <a:pPr lvl="0" marL="0" indent="0">
              <a:spcBef>
                <a:spcPts val="0"/>
              </a:spcBef>
              <a:buSzTx/>
              <a:buNone/>
              <a:defRPr sz="1800"/>
            </a:pPr>
            <a:endParaRPr sz="2400">
              <a:latin typeface="Arial Bold"/>
              <a:ea typeface="Arial Bold"/>
              <a:cs typeface="Arial Bold"/>
              <a:sym typeface="Arial Bold"/>
            </a:endParaRPr>
          </a:p>
          <a:p>
            <a:pPr lvl="0" marL="0" indent="0">
              <a:spcBef>
                <a:spcPts val="0"/>
              </a:spcBef>
              <a:buSzTx/>
              <a:buNone/>
              <a:defRPr sz="1800"/>
            </a:pPr>
            <a:endParaRPr sz="2400">
              <a:latin typeface="Arial Bold"/>
              <a:ea typeface="Arial Bold"/>
              <a:cs typeface="Arial Bold"/>
              <a:sym typeface="Arial Bold"/>
            </a:endParaRPr>
          </a:p>
          <a:p>
            <a:pPr lvl="0" marL="0" indent="0">
              <a:spcBef>
                <a:spcPts val="0"/>
              </a:spcBef>
              <a:buSzTx/>
              <a:buNone/>
              <a:defRPr sz="1800"/>
            </a:pPr>
            <a:r>
              <a:rPr sz="2400"/>
              <a:t>and the </a:t>
            </a:r>
            <a:r>
              <a:rPr b="1" i="1" sz="2400"/>
              <a:t>j</a:t>
            </a:r>
            <a:r>
              <a:rPr sz="2400">
                <a:latin typeface="Arial Bold"/>
                <a:ea typeface="Arial Bold"/>
                <a:cs typeface="Arial Bold"/>
                <a:sym typeface="Arial Bold"/>
              </a:rPr>
              <a:t>th column of A </a:t>
            </a:r>
            <a:r>
              <a:rPr sz="2400"/>
              <a:t>is</a:t>
            </a: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The entry </a:t>
            </a:r>
            <a:r>
              <a:rPr i="1" sz="2400"/>
              <a:t>a</a:t>
            </a:r>
            <a:r>
              <a:rPr baseline="-25000" i="1" sz="2400"/>
              <a:t>ij</a:t>
            </a:r>
            <a:r>
              <a:rPr sz="2400"/>
              <a:t> in the </a:t>
            </a:r>
            <a:r>
              <a:rPr i="1" sz="2400"/>
              <a:t>i</a:t>
            </a:r>
            <a:r>
              <a:rPr sz="2400"/>
              <a:t>th row and </a:t>
            </a:r>
            <a:r>
              <a:rPr i="1" sz="2400"/>
              <a:t>j</a:t>
            </a:r>
            <a:r>
              <a:rPr sz="2400"/>
              <a:t>th column of </a:t>
            </a:r>
            <a:r>
              <a:rPr sz="2400">
                <a:latin typeface="Arial Bold"/>
                <a:ea typeface="Arial Bold"/>
                <a:cs typeface="Arial Bold"/>
                <a:sym typeface="Arial Bold"/>
              </a:rPr>
              <a:t>A</a:t>
            </a:r>
            <a:r>
              <a:rPr sz="2400"/>
              <a:t> is called the </a:t>
            </a:r>
            <a:br>
              <a:rPr sz="2400"/>
            </a:br>
            <a:r>
              <a:rPr b="1" i="1" sz="2400"/>
              <a:t>i j</a:t>
            </a:r>
            <a:r>
              <a:rPr sz="2400">
                <a:latin typeface="Arial Bold"/>
                <a:ea typeface="Arial Bold"/>
                <a:cs typeface="Arial Bold"/>
                <a:sym typeface="Arial Bold"/>
              </a:rPr>
              <a:t>th entry of A</a:t>
            </a:r>
            <a:r>
              <a:rPr sz="2400"/>
              <a:t>. An </a:t>
            </a:r>
            <a:r>
              <a:rPr i="1" sz="2400"/>
              <a:t>m</a:t>
            </a:r>
            <a:r>
              <a:rPr sz="2400"/>
              <a:t> </a:t>
            </a:r>
            <a:r>
              <a:rPr sz="2400">
                <a:latin typeface="Symbol"/>
                <a:ea typeface="Symbol"/>
                <a:cs typeface="Symbol"/>
                <a:sym typeface="Symbol"/>
              </a:rPr>
              <a:t>×</a:t>
            </a:r>
            <a:r>
              <a:rPr sz="2400"/>
              <a:t> </a:t>
            </a:r>
            <a:r>
              <a:rPr i="1" sz="2400"/>
              <a:t>n</a:t>
            </a:r>
            <a:r>
              <a:rPr sz="2400"/>
              <a:t> matrix is said to have </a:t>
            </a:r>
            <a:r>
              <a:rPr b="1" i="1" sz="2400"/>
              <a:t>size m</a:t>
            </a:r>
            <a:r>
              <a:rPr sz="2400">
                <a:latin typeface="Arial Bold"/>
                <a:ea typeface="Arial Bold"/>
                <a:cs typeface="Arial Bold"/>
                <a:sym typeface="Arial Bold"/>
              </a:rPr>
              <a:t> </a:t>
            </a:r>
            <a:r>
              <a:rPr b="1" i="1" sz="2400"/>
              <a:t>× n</a:t>
            </a:r>
            <a:r>
              <a:rPr sz="2400"/>
              <a:t>.</a:t>
            </a:r>
          </a:p>
        </p:txBody>
      </p:sp>
      <p:sp>
        <p:nvSpPr>
          <p:cNvPr id="388" name="Shape 388"/>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a:t>
            </a:r>
          </a:p>
        </p:txBody>
      </p:sp>
      <p:pic>
        <p:nvPicPr>
          <p:cNvPr id="389" name="image.png"/>
          <p:cNvPicPr/>
          <p:nvPr/>
        </p:nvPicPr>
        <p:blipFill>
          <a:blip r:embed="rId2">
            <a:extLst/>
          </a:blip>
          <a:srcRect l="0" t="0" r="16981" b="0"/>
          <a:stretch>
            <a:fillRect/>
          </a:stretch>
        </p:blipFill>
        <p:spPr>
          <a:xfrm>
            <a:off x="3975100" y="3276600"/>
            <a:ext cx="838200" cy="1714500"/>
          </a:xfrm>
          <a:prstGeom prst="rect">
            <a:avLst/>
          </a:prstGeom>
          <a:ln w="12700">
            <a:miter lim="400000"/>
          </a:ln>
        </p:spPr>
      </p:pic>
      <p:pic>
        <p:nvPicPr>
          <p:cNvPr id="390" name="image.png"/>
          <p:cNvPicPr/>
          <p:nvPr/>
        </p:nvPicPr>
        <p:blipFill>
          <a:blip r:embed="rId3">
            <a:extLst/>
          </a:blip>
          <a:srcRect l="0" t="13792" r="0" b="0"/>
          <a:stretch>
            <a:fillRect/>
          </a:stretch>
        </p:blipFill>
        <p:spPr>
          <a:xfrm>
            <a:off x="3009900" y="2006600"/>
            <a:ext cx="2476500" cy="476251"/>
          </a:xfrm>
          <a:prstGeom prst="rect">
            <a:avLst/>
          </a:prstGeom>
          <a:ln w="12700">
            <a:miter lim="400000"/>
          </a:ln>
        </p:spPr>
      </p:pic>
    </p:spTree>
  </p:cSld>
  <p:clrMapOvr>
    <a:masterClrMapping/>
  </p:clrMapOvr>
  <p:transitio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defRPr sz="1800"/>
            </a:pPr>
            <a:r>
              <a:rPr sz="2400"/>
              <a:t>If </a:t>
            </a:r>
            <a:r>
              <a:rPr sz="2400">
                <a:latin typeface="Arial Bold"/>
                <a:ea typeface="Arial Bold"/>
                <a:cs typeface="Arial Bold"/>
                <a:sym typeface="Arial Bold"/>
              </a:rPr>
              <a:t>A</a:t>
            </a:r>
            <a:r>
              <a:rPr sz="2400"/>
              <a:t> and </a:t>
            </a:r>
            <a:r>
              <a:rPr sz="2400">
                <a:latin typeface="Arial Bold"/>
                <a:ea typeface="Arial Bold"/>
                <a:cs typeface="Arial Bold"/>
                <a:sym typeface="Arial Bold"/>
              </a:rPr>
              <a:t>B</a:t>
            </a:r>
            <a:r>
              <a:rPr sz="2400"/>
              <a:t> are matrices, then </a:t>
            </a:r>
            <a:r>
              <a:rPr sz="2400">
                <a:latin typeface="Arial Bold"/>
                <a:ea typeface="Arial Bold"/>
                <a:cs typeface="Arial Bold"/>
                <a:sym typeface="Arial Bold"/>
              </a:rPr>
              <a:t>A</a:t>
            </a:r>
            <a:r>
              <a:rPr sz="2400"/>
              <a:t> = </a:t>
            </a:r>
            <a:r>
              <a:rPr sz="2400">
                <a:latin typeface="Arial Bold"/>
                <a:ea typeface="Arial Bold"/>
                <a:cs typeface="Arial Bold"/>
                <a:sym typeface="Arial Bold"/>
              </a:rPr>
              <a:t>B</a:t>
            </a:r>
            <a:r>
              <a:rPr sz="2400"/>
              <a:t> if, and only if, </a:t>
            </a:r>
            <a:r>
              <a:rPr sz="2400">
                <a:latin typeface="Arial Bold"/>
                <a:ea typeface="Arial Bold"/>
                <a:cs typeface="Arial Bold"/>
                <a:sym typeface="Arial Bold"/>
              </a:rPr>
              <a:t>A</a:t>
            </a:r>
            <a:r>
              <a:rPr sz="2400"/>
              <a:t> and </a:t>
            </a:r>
            <a:r>
              <a:rPr sz="2400">
                <a:latin typeface="Arial Bold"/>
                <a:ea typeface="Arial Bold"/>
                <a:cs typeface="Arial Bold"/>
                <a:sym typeface="Arial Bold"/>
              </a:rPr>
              <a:t>B</a:t>
            </a:r>
            <a:r>
              <a:rPr sz="2400"/>
              <a:t> have the same size and the corresponding entries of </a:t>
            </a:r>
            <a:r>
              <a:rPr sz="2400">
                <a:latin typeface="Arial Bold"/>
                <a:ea typeface="Arial Bold"/>
                <a:cs typeface="Arial Bold"/>
                <a:sym typeface="Arial Bold"/>
              </a:rPr>
              <a:t>A</a:t>
            </a:r>
            <a:r>
              <a:rPr sz="2400"/>
              <a:t> and </a:t>
            </a:r>
            <a:r>
              <a:rPr sz="2400">
                <a:latin typeface="Arial Bold"/>
                <a:ea typeface="Arial Bold"/>
                <a:cs typeface="Arial Bold"/>
                <a:sym typeface="Arial Bold"/>
              </a:rPr>
              <a:t>B</a:t>
            </a:r>
            <a:r>
              <a:rPr sz="2400"/>
              <a:t> are all equal; that is,</a:t>
            </a:r>
            <a:endParaRPr sz="2400"/>
          </a:p>
          <a:p>
            <a:pPr lvl="0" marL="0" indent="0">
              <a:buSzTx/>
              <a:buNone/>
              <a:defRPr sz="1800"/>
            </a:pPr>
            <a:endParaRPr sz="2400"/>
          </a:p>
          <a:p>
            <a:pPr lvl="0" marL="0" indent="0">
              <a:buSzTx/>
              <a:buNone/>
              <a:defRPr sz="1800"/>
            </a:pPr>
            <a:endParaRPr sz="2400"/>
          </a:p>
          <a:p>
            <a:pPr lvl="0" marL="0" indent="0">
              <a:spcBef>
                <a:spcPts val="0"/>
              </a:spcBef>
              <a:buSzTx/>
              <a:buNone/>
              <a:defRPr sz="1800"/>
            </a:pPr>
            <a:endParaRPr sz="2400"/>
          </a:p>
          <a:p>
            <a:pPr lvl="0" marL="0" indent="0">
              <a:spcBef>
                <a:spcPts val="0"/>
              </a:spcBef>
              <a:buSzTx/>
              <a:buNone/>
              <a:defRPr sz="1800"/>
            </a:pPr>
            <a:endParaRPr sz="2400"/>
          </a:p>
          <a:p>
            <a:pPr lvl="0" marL="0" indent="0">
              <a:spcBef>
                <a:spcPts val="0"/>
              </a:spcBef>
              <a:buSzTx/>
              <a:buNone/>
              <a:defRPr sz="1800"/>
            </a:pPr>
            <a:r>
              <a:rPr sz="2400"/>
              <a:t>A matrix for which the numbers of rows and columns are equal is called a </a:t>
            </a:r>
            <a:r>
              <a:rPr sz="2400">
                <a:latin typeface="Arial Bold"/>
                <a:ea typeface="Arial Bold"/>
                <a:cs typeface="Arial Bold"/>
                <a:sym typeface="Arial Bold"/>
              </a:rPr>
              <a:t>square matrix.</a:t>
            </a:r>
          </a:p>
        </p:txBody>
      </p:sp>
      <p:sp>
        <p:nvSpPr>
          <p:cNvPr id="393" name="Shape 393"/>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a:t>
            </a:r>
          </a:p>
        </p:txBody>
      </p:sp>
      <p:pic>
        <p:nvPicPr>
          <p:cNvPr id="394" name="image.png"/>
          <p:cNvPicPr/>
          <p:nvPr/>
        </p:nvPicPr>
        <p:blipFill>
          <a:blip r:embed="rId2">
            <a:extLst/>
          </a:blip>
          <a:stretch>
            <a:fillRect/>
          </a:stretch>
        </p:blipFill>
        <p:spPr>
          <a:xfrm>
            <a:off x="1676400" y="2990850"/>
            <a:ext cx="6477000" cy="438150"/>
          </a:xfrm>
          <a:prstGeom prst="rect">
            <a:avLst/>
          </a:prstGeom>
          <a:ln w="12700">
            <a:miter lim="400000"/>
          </a:ln>
        </p:spPr>
      </p:pic>
    </p:spTree>
  </p:cSld>
  <p:clrMapOvr>
    <a:masterClrMapping/>
  </p:clrMapOvr>
  <p:transitio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spcBef>
                <a:spcPts val="0"/>
              </a:spcBef>
              <a:buSzTx/>
              <a:buNone/>
              <a:defRPr sz="1800"/>
            </a:pPr>
            <a:r>
              <a:rPr sz="2400"/>
              <a:t>If </a:t>
            </a:r>
            <a:r>
              <a:rPr sz="2400">
                <a:latin typeface="Arial Bold"/>
                <a:ea typeface="Arial Bold"/>
                <a:cs typeface="Arial Bold"/>
                <a:sym typeface="Arial Bold"/>
              </a:rPr>
              <a:t>A</a:t>
            </a:r>
            <a:r>
              <a:rPr sz="2400"/>
              <a:t> is a square matrix of size </a:t>
            </a:r>
            <a:r>
              <a:rPr i="1" sz="2400"/>
              <a:t>n</a:t>
            </a:r>
            <a:r>
              <a:rPr sz="2400"/>
              <a:t> </a:t>
            </a:r>
            <a:r>
              <a:rPr sz="2400">
                <a:latin typeface="Symbol"/>
                <a:ea typeface="Symbol"/>
                <a:cs typeface="Symbol"/>
                <a:sym typeface="Symbol"/>
              </a:rPr>
              <a:t>×</a:t>
            </a:r>
            <a:r>
              <a:rPr sz="2400"/>
              <a:t> </a:t>
            </a:r>
            <a:r>
              <a:rPr i="1" sz="2400"/>
              <a:t>n</a:t>
            </a:r>
            <a:r>
              <a:rPr sz="2400"/>
              <a:t>, then the </a:t>
            </a:r>
            <a:r>
              <a:rPr sz="2400">
                <a:latin typeface="Arial Bold"/>
                <a:ea typeface="Arial Bold"/>
                <a:cs typeface="Arial Bold"/>
                <a:sym typeface="Arial Bold"/>
              </a:rPr>
              <a:t>main diagonal of A </a:t>
            </a:r>
            <a:r>
              <a:rPr sz="2400"/>
              <a:t>consists of all the entries </a:t>
            </a:r>
            <a:r>
              <a:rPr i="1" sz="2400"/>
              <a:t>a</a:t>
            </a:r>
            <a:r>
              <a:rPr baseline="-25000" sz="2400"/>
              <a:t>11</a:t>
            </a:r>
            <a:r>
              <a:rPr sz="2400"/>
              <a:t>, </a:t>
            </a:r>
            <a:r>
              <a:rPr i="1" sz="2400"/>
              <a:t>a</a:t>
            </a:r>
            <a:r>
              <a:rPr baseline="-25000" sz="2400"/>
              <a:t>22</a:t>
            </a:r>
            <a:r>
              <a:rPr sz="2400"/>
              <a:t>, . . . , </a:t>
            </a:r>
            <a:r>
              <a:rPr i="1" sz="2400"/>
              <a:t>a</a:t>
            </a:r>
            <a:r>
              <a:rPr baseline="-25000" i="1" sz="2400"/>
              <a:t>nn</a:t>
            </a:r>
            <a:r>
              <a:rPr sz="2400"/>
              <a:t>:</a:t>
            </a:r>
          </a:p>
        </p:txBody>
      </p:sp>
      <p:sp>
        <p:nvSpPr>
          <p:cNvPr id="397" name="Shape 397"/>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solidFill>
                  <a:srgbClr val="FFFFFF"/>
                </a:solidFill>
              </a:defRPr>
            </a:lvl1pPr>
          </a:lstStyle>
          <a:p>
            <a:pPr lvl="0">
              <a:defRPr sz="1800">
                <a:solidFill>
                  <a:srgbClr val="000000"/>
                </a:solidFill>
              </a:defRPr>
            </a:pPr>
            <a:r>
              <a:rPr sz="4000">
                <a:solidFill>
                  <a:srgbClr val="FFFFFF"/>
                </a:solidFill>
              </a:rPr>
              <a:t>Matrices</a:t>
            </a:r>
          </a:p>
        </p:txBody>
      </p:sp>
      <p:pic>
        <p:nvPicPr>
          <p:cNvPr id="398" name="image.png"/>
          <p:cNvPicPr/>
          <p:nvPr/>
        </p:nvPicPr>
        <p:blipFill>
          <a:blip r:embed="rId2">
            <a:extLst/>
          </a:blip>
          <a:stretch>
            <a:fillRect/>
          </a:stretch>
        </p:blipFill>
        <p:spPr>
          <a:xfrm>
            <a:off x="2057400" y="2773362"/>
            <a:ext cx="5013325" cy="2332038"/>
          </a:xfrm>
          <a:prstGeom prst="rect">
            <a:avLst/>
          </a:prstGeom>
          <a:ln w="12700">
            <a:miter lim="400000"/>
          </a:ln>
        </p:spPr>
      </p:pic>
    </p:spTree>
  </p:cSld>
  <p:clrMapOvr>
    <a:masterClrMapping/>
  </p:clrMapOvr>
  <p:transitio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Matrix Terminology</a:t>
            </a:r>
          </a:p>
        </p:txBody>
      </p:sp>
      <p:sp>
        <p:nvSpPr>
          <p:cNvPr id="401" name="Shape 401"/>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buSzTx/>
              <a:buNone/>
              <a:tabLst>
                <a:tab pos="457200" algn="l"/>
                <a:tab pos="1371600" algn="l"/>
                <a:tab pos="1536700" algn="l"/>
              </a:tabLst>
              <a:defRPr sz="1800"/>
            </a:pPr>
            <a:r>
              <a:rPr sz="2400"/>
              <a:t>The following is a 3 </a:t>
            </a:r>
            <a:r>
              <a:rPr sz="2400">
                <a:latin typeface="Symbol"/>
                <a:ea typeface="Symbol"/>
                <a:cs typeface="Symbol"/>
                <a:sym typeface="Symbol"/>
              </a:rPr>
              <a:t>×</a:t>
            </a:r>
            <a:r>
              <a:rPr sz="2400"/>
              <a:t> 3 matrix over the set of integers.</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a.</a:t>
            </a:r>
            <a:r>
              <a:rPr sz="2400"/>
              <a:t> What is the entry in row 2, column 3?</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b.</a:t>
            </a:r>
            <a:r>
              <a:rPr sz="2400"/>
              <a:t> What is the second column of </a:t>
            </a:r>
            <a:r>
              <a:rPr sz="2400">
                <a:latin typeface="Arial Bold"/>
                <a:ea typeface="Arial Bold"/>
                <a:cs typeface="Arial Bold"/>
                <a:sym typeface="Arial Bold"/>
              </a:rPr>
              <a:t>A</a:t>
            </a:r>
            <a:r>
              <a:rPr sz="2400"/>
              <a:t>?</a:t>
            </a:r>
            <a:endParaRPr sz="2400"/>
          </a:p>
          <a:p>
            <a:pPr lvl="0" marL="0" indent="0">
              <a:buSzTx/>
              <a:buNone/>
              <a:tabLst>
                <a:tab pos="457200" algn="l"/>
                <a:tab pos="1371600" algn="l"/>
                <a:tab pos="1536700" algn="l"/>
              </a:tabLst>
              <a:defRPr sz="1800"/>
            </a:pPr>
            <a:endParaRPr sz="2400"/>
          </a:p>
          <a:p>
            <a:pPr lvl="0" marL="0" indent="0">
              <a:buSzTx/>
              <a:buNone/>
              <a:tabLst>
                <a:tab pos="457200" algn="l"/>
                <a:tab pos="1371600" algn="l"/>
                <a:tab pos="1536700" algn="l"/>
              </a:tabLst>
              <a:defRPr sz="1800"/>
            </a:pPr>
            <a:r>
              <a:rPr sz="2400">
                <a:latin typeface="Arial Bold"/>
                <a:ea typeface="Arial Bold"/>
                <a:cs typeface="Arial Bold"/>
                <a:sym typeface="Arial Bold"/>
              </a:rPr>
              <a:t>c.</a:t>
            </a:r>
            <a:r>
              <a:rPr sz="2400"/>
              <a:t> What are the entries in the main diagonal of </a:t>
            </a:r>
            <a:r>
              <a:rPr sz="2400">
                <a:latin typeface="Arial Bold"/>
                <a:ea typeface="Arial Bold"/>
                <a:cs typeface="Arial Bold"/>
                <a:sym typeface="Arial Bold"/>
              </a:rPr>
              <a:t>A</a:t>
            </a:r>
            <a:r>
              <a:rPr sz="2400"/>
              <a:t>?                                            </a:t>
            </a:r>
          </a:p>
        </p:txBody>
      </p:sp>
      <p:pic>
        <p:nvPicPr>
          <p:cNvPr id="402" name="image.png"/>
          <p:cNvPicPr/>
          <p:nvPr/>
        </p:nvPicPr>
        <p:blipFill>
          <a:blip r:embed="rId2">
            <a:extLst/>
          </a:blip>
          <a:stretch>
            <a:fillRect/>
          </a:stretch>
        </p:blipFill>
        <p:spPr>
          <a:xfrm>
            <a:off x="3390900" y="2171700"/>
            <a:ext cx="2247900" cy="1257300"/>
          </a:xfrm>
          <a:prstGeom prst="rect">
            <a:avLst/>
          </a:prstGeom>
          <a:ln w="12700">
            <a:miter lim="400000"/>
          </a:ln>
        </p:spPr>
      </p:pic>
    </p:spTree>
  </p:cSld>
  <p:clrMapOvr>
    <a:masterClrMapping/>
  </p:clrMapOvr>
  <p:transition spd="med" advClick="1"/>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Shape 404"/>
          <p:cNvSpPr/>
          <p:nvPr>
            <p:ph type="title" idx="4294967295"/>
          </p:nvPr>
        </p:nvSpPr>
        <p:spPr>
          <a:xfrm>
            <a:off x="317500" y="203199"/>
            <a:ext cx="82296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solidFill>
                  <a:srgbClr val="FFFFFF"/>
                </a:solidFill>
              </a:rPr>
              <a:t>Example 1 – </a:t>
            </a:r>
            <a:r>
              <a:rPr i="1" sz="4000">
                <a:solidFill>
                  <a:srgbClr val="FFFFFF"/>
                </a:solidFill>
              </a:rPr>
              <a:t>Solution</a:t>
            </a:r>
          </a:p>
        </p:txBody>
      </p:sp>
      <p:sp>
        <p:nvSpPr>
          <p:cNvPr id="405" name="Shape 405"/>
          <p:cNvSpPr/>
          <p:nvPr>
            <p:ph type="body" idx="4294967295"/>
          </p:nvPr>
        </p:nvSpPr>
        <p:spPr>
          <a:xfrm>
            <a:off x="457200" y="1462087"/>
            <a:ext cx="8229600" cy="52562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lnSpc>
                <a:spcPct val="120000"/>
              </a:lnSpc>
              <a:buSzTx/>
              <a:buNone/>
              <a:tabLst>
                <a:tab pos="457200" algn="l"/>
                <a:tab pos="1371600" algn="l"/>
                <a:tab pos="1536700" algn="l"/>
              </a:tabLst>
              <a:defRPr sz="1800"/>
            </a:pPr>
            <a:r>
              <a:rPr sz="2400">
                <a:latin typeface="Arial Bold"/>
                <a:ea typeface="Arial Bold"/>
                <a:cs typeface="Arial Bold"/>
                <a:sym typeface="Arial Bold"/>
              </a:rPr>
              <a:t>a.</a:t>
            </a:r>
            <a:r>
              <a:rPr sz="2400"/>
              <a:t> 5                                                      </a:t>
            </a:r>
            <a:endParaRPr sz="2400"/>
          </a:p>
          <a:p>
            <a:pPr lvl="0" marL="457200" indent="-457200">
              <a:lnSpc>
                <a:spcPct val="120000"/>
              </a:lnSpc>
              <a:buSzTx/>
              <a:buNone/>
              <a:tabLst>
                <a:tab pos="457200" algn="l"/>
                <a:tab pos="1371600" algn="l"/>
                <a:tab pos="1536700" algn="l"/>
              </a:tabLst>
              <a:defRPr sz="1800"/>
            </a:pPr>
            <a:endParaRPr sz="2400"/>
          </a:p>
          <a:p>
            <a:pPr lvl="0" marL="457200" indent="-457200">
              <a:lnSpc>
                <a:spcPct val="120000"/>
              </a:lnSpc>
              <a:buSzTx/>
              <a:buNone/>
              <a:tabLst>
                <a:tab pos="457200" algn="l"/>
                <a:tab pos="1371600" algn="l"/>
                <a:tab pos="1536700" algn="l"/>
              </a:tabLst>
              <a:defRPr sz="1800"/>
            </a:pPr>
            <a:r>
              <a:rPr sz="2400">
                <a:latin typeface="Arial Bold"/>
                <a:ea typeface="Arial Bold"/>
                <a:cs typeface="Arial Bold"/>
                <a:sym typeface="Arial Bold"/>
              </a:rPr>
              <a:t>b.</a:t>
            </a:r>
            <a:r>
              <a:rPr sz="2400"/>
              <a:t> </a:t>
            </a:r>
            <a:endParaRPr sz="2400"/>
          </a:p>
          <a:p>
            <a:pPr lvl="0" marL="457200" indent="-457200">
              <a:lnSpc>
                <a:spcPct val="120000"/>
              </a:lnSpc>
              <a:buSzTx/>
              <a:buNone/>
              <a:tabLst>
                <a:tab pos="457200" algn="l"/>
                <a:tab pos="1371600" algn="l"/>
                <a:tab pos="1536700" algn="l"/>
              </a:tabLst>
              <a:defRPr sz="1800"/>
            </a:pPr>
            <a:endParaRPr sz="2400"/>
          </a:p>
          <a:p>
            <a:pPr lvl="0" marL="457200" indent="-457200">
              <a:lnSpc>
                <a:spcPct val="120000"/>
              </a:lnSpc>
              <a:buSzTx/>
              <a:buNone/>
              <a:tabLst>
                <a:tab pos="457200" algn="l"/>
                <a:tab pos="1371600" algn="l"/>
                <a:tab pos="1536700" algn="l"/>
              </a:tabLst>
              <a:defRPr sz="1800"/>
            </a:pPr>
            <a:endParaRPr sz="1500"/>
          </a:p>
          <a:p>
            <a:pPr lvl="0" marL="457200" indent="-457200">
              <a:lnSpc>
                <a:spcPct val="120000"/>
              </a:lnSpc>
              <a:buSzTx/>
              <a:buNone/>
              <a:tabLst>
                <a:tab pos="457200" algn="l"/>
                <a:tab pos="1371600" algn="l"/>
                <a:tab pos="1536700" algn="l"/>
              </a:tabLst>
              <a:defRPr sz="1800"/>
            </a:pPr>
            <a:r>
              <a:rPr sz="2400">
                <a:latin typeface="Arial Bold"/>
                <a:ea typeface="Arial Bold"/>
                <a:cs typeface="Arial Bold"/>
                <a:sym typeface="Arial Bold"/>
              </a:rPr>
              <a:t>c.</a:t>
            </a:r>
            <a:r>
              <a:rPr sz="2400"/>
              <a:t> 1, –1 and 0                                                     </a:t>
            </a:r>
          </a:p>
        </p:txBody>
      </p:sp>
      <p:pic>
        <p:nvPicPr>
          <p:cNvPr id="406" name="image.png"/>
          <p:cNvPicPr/>
          <p:nvPr/>
        </p:nvPicPr>
        <p:blipFill>
          <a:blip r:embed="rId2">
            <a:extLst/>
          </a:blip>
          <a:srcRect l="33897" t="0" r="0" b="0"/>
          <a:stretch>
            <a:fillRect/>
          </a:stretch>
        </p:blipFill>
        <p:spPr>
          <a:xfrm>
            <a:off x="914400" y="2286000"/>
            <a:ext cx="742950" cy="11191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05">
                                            <p:txEl>
                                              <p:pRg st="2" end="2"/>
                                            </p:txEl>
                                          </p:spTgt>
                                        </p:tgtEl>
                                        <p:attrNameLst>
                                          <p:attrName>style.visibility</p:attrName>
                                        </p:attrNameLst>
                                      </p:cBhvr>
                                      <p:to>
                                        <p:strVal val="visible"/>
                                      </p:to>
                                    </p:set>
                                    <p:anim calcmode="lin" valueType="num">
                                      <p:cBhvr>
                                        <p:cTn id="7" dur="1000" fill="hold"/>
                                        <p:tgtEl>
                                          <p:spTgt spid="405">
                                            <p:txEl>
                                              <p:pRg st="2" end="2"/>
                                            </p:txEl>
                                          </p:spTgt>
                                        </p:tgtEl>
                                        <p:attrNameLst>
                                          <p:attrName>ppt_x</p:attrName>
                                        </p:attrNameLst>
                                      </p:cBhvr>
                                      <p:tavLst>
                                        <p:tav tm="0">
                                          <p:val>
                                            <p:strVal val="#ppt_x"/>
                                          </p:val>
                                        </p:tav>
                                        <p:tav tm="100000">
                                          <p:val>
                                            <p:strVal val="#ppt_x"/>
                                          </p:val>
                                        </p:tav>
                                      </p:tavLst>
                                    </p:anim>
                                    <p:anim calcmode="lin" valueType="num">
                                      <p:cBhvr>
                                        <p:cTn id="8" dur="1000" fill="hold"/>
                                        <p:tgtEl>
                                          <p:spTgt spid="40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nodeType="afterEffect" presetClass="entr" presetSubtype="4" presetID="2" grpId="2" fill="hold">
                                  <p:stCondLst>
                                    <p:cond delay="0"/>
                                  </p:stCondLst>
                                  <p:iterate type="el" backwards="0">
                                    <p:tmAbs val="0"/>
                                  </p:iterate>
                                  <p:childTnLst>
                                    <p:set>
                                      <p:cBhvr>
                                        <p:cTn id="11" fill="hold"/>
                                        <p:tgtEl>
                                          <p:spTgt spid="406"/>
                                        </p:tgtEl>
                                        <p:attrNameLst>
                                          <p:attrName>style.visibility</p:attrName>
                                        </p:attrNameLst>
                                      </p:cBhvr>
                                      <p:to>
                                        <p:strVal val="visible"/>
                                      </p:to>
                                    </p:set>
                                    <p:anim calcmode="lin" valueType="num">
                                      <p:cBhvr>
                                        <p:cTn id="12" dur="1000" fill="hold"/>
                                        <p:tgtEl>
                                          <p:spTgt spid="406"/>
                                        </p:tgtEl>
                                        <p:attrNameLst>
                                          <p:attrName>ppt_x</p:attrName>
                                        </p:attrNameLst>
                                      </p:cBhvr>
                                      <p:tavLst>
                                        <p:tav tm="0">
                                          <p:val>
                                            <p:strVal val="#ppt_x"/>
                                          </p:val>
                                        </p:tav>
                                        <p:tav tm="100000">
                                          <p:val>
                                            <p:strVal val="#ppt_x"/>
                                          </p:val>
                                        </p:tav>
                                      </p:tavLst>
                                    </p:anim>
                                    <p:anim calcmode="lin" valueType="num">
                                      <p:cBhvr>
                                        <p:cTn id="13" dur="1000" fill="hold"/>
                                        <p:tgtEl>
                                          <p:spTgt spid="40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nodeType="afterEffect" presetClass="entr" presetSubtype="4" presetID="2" grpId="1" fill="hold">
                                  <p:stCondLst>
                                    <p:cond delay="0"/>
                                  </p:stCondLst>
                                  <p:iterate type="el" backwards="0">
                                    <p:tmAbs val="0"/>
                                  </p:iterate>
                                  <p:childTnLst>
                                    <p:set>
                                      <p:cBhvr>
                                        <p:cTn id="16" fill="hold"/>
                                        <p:tgtEl>
                                          <p:spTgt spid="405">
                                            <p:txEl>
                                              <p:pRg st="3" end="3"/>
                                            </p:txEl>
                                          </p:spTgt>
                                        </p:tgtEl>
                                        <p:attrNameLst>
                                          <p:attrName>style.visibility</p:attrName>
                                        </p:attrNameLst>
                                      </p:cBhvr>
                                      <p:to>
                                        <p:strVal val="visible"/>
                                      </p:to>
                                    </p:set>
                                    <p:anim calcmode="lin" valueType="num">
                                      <p:cBhvr>
                                        <p:cTn id="17" dur="1000" fill="hold"/>
                                        <p:tgtEl>
                                          <p:spTgt spid="405">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405">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nodeType="afterEffect" presetClass="entr" presetSubtype="4" presetID="2" grpId="1" fill="hold">
                                  <p:stCondLst>
                                    <p:cond delay="0"/>
                                  </p:stCondLst>
                                  <p:iterate type="el" backwards="0">
                                    <p:tmAbs val="0"/>
                                  </p:iterate>
                                  <p:childTnLst>
                                    <p:set>
                                      <p:cBhvr>
                                        <p:cTn id="21" fill="hold"/>
                                        <p:tgtEl>
                                          <p:spTgt spid="405">
                                            <p:txEl>
                                              <p:pRg st="4" end="4"/>
                                            </p:txEl>
                                          </p:spTgt>
                                        </p:tgtEl>
                                        <p:attrNameLst>
                                          <p:attrName>style.visibility</p:attrName>
                                        </p:attrNameLst>
                                      </p:cBhvr>
                                      <p:to>
                                        <p:strVal val="visible"/>
                                      </p:to>
                                    </p:set>
                                    <p:anim calcmode="lin" valueType="num">
                                      <p:cBhvr>
                                        <p:cTn id="22" dur="1000" fill="hold"/>
                                        <p:tgtEl>
                                          <p:spTgt spid="40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0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4" presetID="2" grpId="1" fill="hold">
                                  <p:stCondLst>
                                    <p:cond delay="0"/>
                                  </p:stCondLst>
                                  <p:iterate type="el" backwards="0">
                                    <p:tmAbs val="0"/>
                                  </p:iterate>
                                  <p:childTnLst>
                                    <p:set>
                                      <p:cBhvr>
                                        <p:cTn id="27" fill="hold"/>
                                        <p:tgtEl>
                                          <p:spTgt spid="405">
                                            <p:txEl>
                                              <p:pRg st="5" end="5"/>
                                            </p:txEl>
                                          </p:spTgt>
                                        </p:tgtEl>
                                        <p:attrNameLst>
                                          <p:attrName>style.visibility</p:attrName>
                                        </p:attrNameLst>
                                      </p:cBhvr>
                                      <p:to>
                                        <p:strVal val="visible"/>
                                      </p:to>
                                    </p:set>
                                    <p:anim calcmode="lin" valueType="num">
                                      <p:cBhvr>
                                        <p:cTn id="28" dur="1000" fill="hold"/>
                                        <p:tgtEl>
                                          <p:spTgt spid="40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2"/>
      <p:bldP build="p" bldLvl="5" animBg="1" rev="0" advAuto="0" spid="405"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