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ph type="sldImg"/>
          </p:nvPr>
        </p:nvSpPr>
        <p:spPr>
          <a:xfrm>
            <a:off x="1143000" y="685800"/>
            <a:ext cx="4572000" cy="3429000"/>
          </a:xfrm>
          <a:prstGeom prst="rect">
            <a:avLst/>
          </a:prstGeom>
        </p:spPr>
        <p:txBody>
          <a:bodyPr/>
          <a:lstStyle/>
          <a:p>
            <a:pPr lvl="0"/>
          </a:p>
        </p:txBody>
      </p:sp>
      <p:sp>
        <p:nvSpPr>
          <p:cNvPr id="12" name="Shape 1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0">
    <p:spTree>
      <p:nvGrpSpPr>
        <p:cNvPr id="1" name=""/>
        <p:cNvGrpSpPr/>
        <p:nvPr/>
      </p:nvGrpSpPr>
      <p:grpSpPr>
        <a:xfrm>
          <a:off x="0" y="0"/>
          <a:ext cx="0" cy="0"/>
          <a:chOff x="0" y="0"/>
          <a:chExt cx="0" cy="0"/>
        </a:xfrm>
      </p:grpSpPr>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8496300" y="6388100"/>
            <a:ext cx="647700" cy="350662"/>
          </a:xfrm>
          <a:prstGeom prst="rect">
            <a:avLst/>
          </a:prstGeom>
          <a:ln w="12700">
            <a:miter lim="400000"/>
          </a:ln>
        </p:spPr>
        <p:txBody>
          <a:bodyPr lIns="45719" rIns="45719">
            <a:spAutoFit/>
          </a:bodyPr>
          <a:lstStyle/>
          <a:p>
            <a:pPr lvl="0">
              <a:spcBef>
                <a:spcPts val="1000"/>
              </a:spcBef>
            </a:pPr>
          </a:p>
        </p:txBody>
      </p:sp>
      <p:sp>
        <p:nvSpPr>
          <p:cNvPr id="3" name="Shape 3"/>
          <p:cNvSpPr/>
          <p:nvPr/>
        </p:nvSpPr>
        <p:spPr>
          <a:xfrm>
            <a:off x="304799" y="384175"/>
            <a:ext cx="8763002" cy="831850"/>
          </a:xfrm>
          <a:prstGeom prst="rect">
            <a:avLst/>
          </a:prstGeom>
          <a:solidFill>
            <a:srgbClr val="16669E"/>
          </a:solidFill>
          <a:ln w="12700">
            <a:miter lim="400000"/>
          </a:ln>
        </p:spPr>
        <p:txBody>
          <a:bodyPr lIns="0" tIns="0" rIns="0" bIns="0" anchor="ctr"/>
          <a:lstStyle/>
          <a:p>
            <a:pPr lvl="0" algn="ctr">
              <a:defRPr>
                <a:solidFill>
                  <a:srgbClr val="FFFFFF"/>
                </a:solidFill>
              </a:defRPr>
            </a:pPr>
          </a:p>
        </p:txBody>
      </p:sp>
      <p:sp>
        <p:nvSpPr>
          <p:cNvPr id="4" name="Shape 4"/>
          <p:cNvSpPr/>
          <p:nvPr/>
        </p:nvSpPr>
        <p:spPr>
          <a:xfrm>
            <a:off x="12700" y="38100"/>
            <a:ext cx="609600" cy="609600"/>
          </a:xfrm>
          <a:prstGeom prst="diamond">
            <a:avLst/>
          </a:prstGeom>
          <a:solidFill>
            <a:srgbClr val="CBDB2B"/>
          </a:solidFill>
          <a:ln w="12700">
            <a:miter lim="400000"/>
          </a:ln>
        </p:spPr>
        <p:txBody>
          <a:bodyPr lIns="0" tIns="0" rIns="0" bIns="0" anchor="ctr"/>
          <a:lstStyle/>
          <a:p>
            <a:pPr lvl="0" algn="ctr">
              <a:defRPr>
                <a:solidFill>
                  <a:srgbClr val="FFFFFF"/>
                </a:solidFill>
              </a:defRPr>
            </a:pPr>
          </a:p>
        </p:txBody>
      </p:sp>
      <p:sp>
        <p:nvSpPr>
          <p:cNvPr id="5" name="Shape 5"/>
          <p:cNvSpPr/>
          <p:nvPr/>
        </p:nvSpPr>
        <p:spPr>
          <a:xfrm>
            <a:off x="127000" y="152400"/>
            <a:ext cx="381000" cy="381000"/>
          </a:xfrm>
          <a:prstGeom prst="diamond">
            <a:avLst/>
          </a:prstGeom>
          <a:solidFill>
            <a:srgbClr val="16669E"/>
          </a:solidFill>
          <a:ln w="12700">
            <a:miter lim="400000"/>
          </a:ln>
        </p:spPr>
        <p:txBody>
          <a:bodyPr lIns="0" tIns="0" rIns="0" bIns="0" anchor="ctr"/>
          <a:lstStyle/>
          <a:p>
            <a:pPr lvl="0" algn="ctr">
              <a:defRPr>
                <a:solidFill>
                  <a:srgbClr val="FFFFFF"/>
                </a:solidFill>
              </a:defRPr>
            </a:pPr>
          </a:p>
        </p:txBody>
      </p:sp>
      <p:sp>
        <p:nvSpPr>
          <p:cNvPr id="6" name="Shape 6"/>
          <p:cNvSpPr/>
          <p:nvPr>
            <p:ph type="sldNum" sz="quarter" idx="2"/>
          </p:nvPr>
        </p:nvSpPr>
        <p:spPr>
          <a:xfrm>
            <a:off x="6553200" y="6245225"/>
            <a:ext cx="2133600" cy="350662"/>
          </a:xfrm>
          <a:prstGeom prst="rect">
            <a:avLst/>
          </a:prstGeom>
          <a:ln w="12700">
            <a:miter lim="400000"/>
          </a:ln>
        </p:spPr>
        <p:txBody>
          <a:bodyPr lIns="45719" rIns="45719">
            <a:spAutoFit/>
          </a:body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defRPr sz="4000">
          <a:latin typeface="Arial"/>
          <a:ea typeface="Arial"/>
          <a:cs typeface="Arial"/>
          <a:sym typeface="Arial"/>
        </a:defRPr>
      </a:lvl1pPr>
      <a:lvl2pPr>
        <a:defRPr sz="4000">
          <a:latin typeface="Arial"/>
          <a:ea typeface="Arial"/>
          <a:cs typeface="Arial"/>
          <a:sym typeface="Arial"/>
        </a:defRPr>
      </a:lvl2pPr>
      <a:lvl3pPr>
        <a:defRPr sz="4000">
          <a:latin typeface="Arial"/>
          <a:ea typeface="Arial"/>
          <a:cs typeface="Arial"/>
          <a:sym typeface="Arial"/>
        </a:defRPr>
      </a:lvl3pPr>
      <a:lvl4pPr>
        <a:defRPr sz="4000">
          <a:latin typeface="Arial"/>
          <a:ea typeface="Arial"/>
          <a:cs typeface="Arial"/>
          <a:sym typeface="Arial"/>
        </a:defRPr>
      </a:lvl4pPr>
      <a:lvl5pPr>
        <a:defRPr sz="4000">
          <a:latin typeface="Arial"/>
          <a:ea typeface="Arial"/>
          <a:cs typeface="Arial"/>
          <a:sym typeface="Arial"/>
        </a:defRPr>
      </a:lvl5pPr>
      <a:lvl6pPr indent="457200">
        <a:defRPr sz="4000">
          <a:latin typeface="Arial"/>
          <a:ea typeface="Arial"/>
          <a:cs typeface="Arial"/>
          <a:sym typeface="Arial"/>
        </a:defRPr>
      </a:lvl6pPr>
      <a:lvl7pPr indent="914400">
        <a:defRPr sz="4000">
          <a:latin typeface="Arial"/>
          <a:ea typeface="Arial"/>
          <a:cs typeface="Arial"/>
          <a:sym typeface="Arial"/>
        </a:defRPr>
      </a:lvl7pPr>
      <a:lvl8pPr indent="1371600">
        <a:defRPr sz="4000">
          <a:latin typeface="Arial"/>
          <a:ea typeface="Arial"/>
          <a:cs typeface="Arial"/>
          <a:sym typeface="Arial"/>
        </a:defRPr>
      </a:lvl8pPr>
      <a:lvl9pPr indent="1828800">
        <a:defRPr sz="4000">
          <a:latin typeface="Arial"/>
          <a:ea typeface="Arial"/>
          <a:cs typeface="Arial"/>
          <a:sym typeface="Arial"/>
        </a:defRPr>
      </a:lvl9pPr>
    </p:titleStyle>
    <p:bodyStyle>
      <a:lvl1pPr marL="342900" indent="-342900">
        <a:spcBef>
          <a:spcPts val="500"/>
        </a:spcBef>
        <a:buSzPct val="100000"/>
        <a:buChar char="–"/>
        <a:defRPr sz="2400">
          <a:latin typeface="Arial"/>
          <a:ea typeface="Arial"/>
          <a:cs typeface="Arial"/>
          <a:sym typeface="Arial"/>
        </a:defRPr>
      </a:lvl1pPr>
      <a:lvl2pPr marL="702128" indent="-244928">
        <a:spcBef>
          <a:spcPts val="500"/>
        </a:spcBef>
        <a:buSzPct val="100000"/>
        <a:buChar char="•"/>
        <a:defRPr sz="2400">
          <a:latin typeface="Arial"/>
          <a:ea typeface="Arial"/>
          <a:cs typeface="Arial"/>
          <a:sym typeface="Arial"/>
        </a:defRPr>
      </a:lvl2pPr>
      <a:lvl3pPr marL="1143000" indent="-228600">
        <a:spcBef>
          <a:spcPts val="500"/>
        </a:spcBef>
        <a:buSzPct val="100000"/>
        <a:buChar char="–"/>
        <a:defRPr sz="2400">
          <a:latin typeface="Arial"/>
          <a:ea typeface="Arial"/>
          <a:cs typeface="Arial"/>
          <a:sym typeface="Arial"/>
        </a:defRPr>
      </a:lvl3pPr>
      <a:lvl4pPr marL="1645920" indent="-274320">
        <a:spcBef>
          <a:spcPts val="500"/>
        </a:spcBef>
        <a:buSzPct val="100000"/>
        <a:buChar char="•"/>
        <a:defRPr sz="2400">
          <a:latin typeface="Arial"/>
          <a:ea typeface="Arial"/>
          <a:cs typeface="Arial"/>
          <a:sym typeface="Arial"/>
        </a:defRPr>
      </a:lvl4pPr>
      <a:lvl5pPr marL="2133600" indent="-304800">
        <a:spcBef>
          <a:spcPts val="500"/>
        </a:spcBef>
        <a:buSzPct val="100000"/>
        <a:buChar char="–"/>
        <a:defRPr sz="2400">
          <a:latin typeface="Arial"/>
          <a:ea typeface="Arial"/>
          <a:cs typeface="Arial"/>
          <a:sym typeface="Arial"/>
        </a:defRPr>
      </a:lvl5pPr>
      <a:lvl6pPr marL="2590800" indent="-304800">
        <a:spcBef>
          <a:spcPts val="500"/>
        </a:spcBef>
        <a:buSzPct val="100000"/>
        <a:buChar char="•"/>
        <a:defRPr sz="2400">
          <a:latin typeface="Arial"/>
          <a:ea typeface="Arial"/>
          <a:cs typeface="Arial"/>
          <a:sym typeface="Arial"/>
        </a:defRPr>
      </a:lvl6pPr>
      <a:lvl7pPr marL="3048000" indent="-304800">
        <a:spcBef>
          <a:spcPts val="500"/>
        </a:spcBef>
        <a:buSzPct val="100000"/>
        <a:buChar char="•"/>
        <a:defRPr sz="2400">
          <a:latin typeface="Arial"/>
          <a:ea typeface="Arial"/>
          <a:cs typeface="Arial"/>
          <a:sym typeface="Arial"/>
        </a:defRPr>
      </a:lvl7pPr>
      <a:lvl8pPr marL="3505200" indent="-304800">
        <a:spcBef>
          <a:spcPts val="500"/>
        </a:spcBef>
        <a:buSzPct val="100000"/>
        <a:buChar char="•"/>
        <a:defRPr sz="2400">
          <a:latin typeface="Arial"/>
          <a:ea typeface="Arial"/>
          <a:cs typeface="Arial"/>
          <a:sym typeface="Arial"/>
        </a:defRPr>
      </a:lvl8pPr>
      <a:lvl9pPr marL="3962400" indent="-304800">
        <a:spcBef>
          <a:spcPts val="500"/>
        </a:spcBef>
        <a:buSzPct val="100000"/>
        <a:buChar char="•"/>
        <a:defRPr sz="2400">
          <a:latin typeface="Arial"/>
          <a:ea typeface="Arial"/>
          <a:cs typeface="Arial"/>
          <a:sym typeface="Arial"/>
        </a:defRPr>
      </a:lvl9pPr>
    </p:bodyStyle>
    <p:otherStyle>
      <a:lvl1pPr>
        <a:defRPr>
          <a:solidFill>
            <a:schemeClr val="tx1"/>
          </a:solidFill>
          <a:latin typeface="+mn-lt"/>
          <a:ea typeface="+mn-ea"/>
          <a:cs typeface="+mn-cs"/>
          <a:sym typeface="Arial"/>
        </a:defRPr>
      </a:lvl1pPr>
      <a:lvl2pPr indent="457200">
        <a:defRPr>
          <a:solidFill>
            <a:schemeClr val="tx1"/>
          </a:solidFill>
          <a:latin typeface="+mn-lt"/>
          <a:ea typeface="+mn-ea"/>
          <a:cs typeface="+mn-cs"/>
          <a:sym typeface="Arial"/>
        </a:defRPr>
      </a:lvl2pPr>
      <a:lvl3pPr indent="914400">
        <a:defRPr>
          <a:solidFill>
            <a:schemeClr val="tx1"/>
          </a:solidFill>
          <a:latin typeface="+mn-lt"/>
          <a:ea typeface="+mn-ea"/>
          <a:cs typeface="+mn-cs"/>
          <a:sym typeface="Arial"/>
        </a:defRPr>
      </a:lvl3pPr>
      <a:lvl4pPr indent="1371600">
        <a:defRPr>
          <a:solidFill>
            <a:schemeClr val="tx1"/>
          </a:solidFill>
          <a:latin typeface="+mn-lt"/>
          <a:ea typeface="+mn-ea"/>
          <a:cs typeface="+mn-cs"/>
          <a:sym typeface="Arial"/>
        </a:defRPr>
      </a:lvl4pPr>
      <a:lvl5pPr indent="1828800">
        <a:defRPr>
          <a:solidFill>
            <a:schemeClr val="tx1"/>
          </a:solidFill>
          <a:latin typeface="+mn-lt"/>
          <a:ea typeface="+mn-ea"/>
          <a:cs typeface="+mn-cs"/>
          <a:sym typeface="Arial"/>
        </a:defRPr>
      </a:lvl5pPr>
      <a:lvl6pPr>
        <a:defRPr>
          <a:solidFill>
            <a:schemeClr val="tx1"/>
          </a:solidFill>
          <a:latin typeface="+mn-lt"/>
          <a:ea typeface="+mn-ea"/>
          <a:cs typeface="+mn-cs"/>
          <a:sym typeface="Arial"/>
        </a:defRPr>
      </a:lvl6pPr>
      <a:lvl7pPr>
        <a:defRPr>
          <a:solidFill>
            <a:schemeClr val="tx1"/>
          </a:solidFill>
          <a:latin typeface="+mn-lt"/>
          <a:ea typeface="+mn-ea"/>
          <a:cs typeface="+mn-cs"/>
          <a:sym typeface="Arial"/>
        </a:defRPr>
      </a:lvl7pPr>
      <a:lvl8pPr>
        <a:defRPr>
          <a:solidFill>
            <a:schemeClr val="tx1"/>
          </a:solidFill>
          <a:latin typeface="+mn-lt"/>
          <a:ea typeface="+mn-ea"/>
          <a:cs typeface="+mn-cs"/>
          <a:sym typeface="Arial"/>
        </a:defRPr>
      </a:lvl8pPr>
      <a:lvl9pPr>
        <a:defRPr>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orm.cis.fordham.edu/zhang/cs2100" TargetMode="Externa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34.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 Id="rId3" Type="http://schemas.openxmlformats.org/officeDocument/2006/relationships/image" Target="../media/image5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 name="Shape 14"/>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Discrete Structure II, Fordham Univ., Fall 2015, Dr. Zhang</a:t>
            </a:r>
            <a:r>
              <a:t> </a:t>
            </a:r>
          </a:p>
        </p:txBody>
      </p:sp>
      <p:sp>
        <p:nvSpPr>
          <p:cNvPr id="15" name="Shape 15"/>
          <p:cNvSpPr/>
          <p:nvPr/>
        </p:nvSpPr>
        <p:spPr>
          <a:xfrm>
            <a:off x="1193800" y="2006600"/>
            <a:ext cx="63373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16669E"/>
                </a:solidFill>
              </a:defRPr>
            </a:lvl1pPr>
          </a:lstStyle>
          <a:p>
            <a:pPr lvl="0">
              <a:defRPr sz="1800">
                <a:solidFill>
                  <a:srgbClr val="000000"/>
                </a:solidFill>
              </a:defRPr>
            </a:pPr>
            <a:r>
              <a:rPr sz="4000">
                <a:solidFill>
                  <a:srgbClr val="16669E"/>
                </a:solidFill>
              </a:rPr>
              <a:t>Discrete Structure II: Introduction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Variables</a:t>
            </a:r>
          </a:p>
        </p:txBody>
      </p:sp>
      <p:sp>
        <p:nvSpPr>
          <p:cNvPr id="48" name="Shape 4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In this case introducing a variable to give a temporary name to the (arbitrary) number you might choose enables you to maintain the generality of the statement, and replacing all instances of the word “it” by the name of the variable ensures that possible ambiguity is avoided:</a:t>
            </a:r>
            <a:br>
              <a:rPr sz="2400"/>
            </a:br>
            <a:endParaRPr sz="2400"/>
          </a:p>
          <a:p>
            <a:pPr lvl="0" marL="0" indent="0">
              <a:spcBef>
                <a:spcPts val="0"/>
              </a:spcBef>
              <a:buSzTx/>
              <a:buNone/>
              <a:defRPr sz="1800"/>
            </a:pPr>
            <a:r>
              <a:rPr sz="2400"/>
              <a:t>No matter what number </a:t>
            </a:r>
            <a:r>
              <a:rPr i="1" sz="2400"/>
              <a:t>n</a:t>
            </a:r>
            <a:r>
              <a:rPr sz="2400"/>
              <a:t> might be chosen, if </a:t>
            </a:r>
            <a:r>
              <a:rPr i="1" sz="2400"/>
              <a:t>n</a:t>
            </a:r>
            <a:r>
              <a:rPr sz="2400"/>
              <a:t> is greater than 2, then </a:t>
            </a:r>
            <a:r>
              <a:rPr i="1" sz="2400"/>
              <a:t>n</a:t>
            </a:r>
            <a:r>
              <a:rPr baseline="30000" sz="2400"/>
              <a:t>2</a:t>
            </a:r>
            <a:r>
              <a:rPr sz="2400"/>
              <a:t> is greater than 4.</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900">
                <a:solidFill>
                  <a:srgbClr val="FFFFFF"/>
                </a:solidFill>
              </a:rPr>
              <a:t>Example 1 – </a:t>
            </a:r>
            <a:r>
              <a:rPr i="1" sz="2900">
                <a:solidFill>
                  <a:srgbClr val="FFFFFF"/>
                </a:solidFill>
              </a:rPr>
              <a:t>Writing Sentences Using Variables</a:t>
            </a:r>
          </a:p>
        </p:txBody>
      </p:sp>
      <p:sp>
        <p:nvSpPr>
          <p:cNvPr id="51" name="Shape 51"/>
          <p:cNvSpPr/>
          <p:nvPr>
            <p:ph type="body" idx="4294967295"/>
          </p:nvPr>
        </p:nvSpPr>
        <p:spPr>
          <a:xfrm>
            <a:off x="457200" y="1462087"/>
            <a:ext cx="85344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Use variables to rewrite the following sentences more</a:t>
            </a:r>
            <a:br>
              <a:rPr sz="2400"/>
            </a:br>
            <a:r>
              <a:rPr sz="2400"/>
              <a:t>formally.</a:t>
            </a:r>
            <a:br>
              <a:rPr sz="2400"/>
            </a:br>
            <a:br>
              <a:rPr sz="2400"/>
            </a:br>
            <a:r>
              <a:rPr sz="2400">
                <a:latin typeface="Arial Bold"/>
                <a:ea typeface="Arial Bold"/>
                <a:cs typeface="Arial Bold"/>
                <a:sym typeface="Arial Bold"/>
              </a:rPr>
              <a:t>a.</a:t>
            </a:r>
            <a:r>
              <a:rPr sz="2400"/>
              <a:t> Are there numbers with the property that the sum of their</a:t>
            </a:r>
            <a:br>
              <a:rPr sz="2400"/>
            </a:br>
            <a:r>
              <a:rPr sz="2400"/>
              <a:t>    squares equals the square of their sum?</a:t>
            </a:r>
            <a:endParaRPr sz="2400"/>
          </a:p>
          <a:p>
            <a:pPr lvl="0" marL="0" indent="0">
              <a:buSzTx/>
              <a:buNone/>
              <a:tabLst>
                <a:tab pos="457200" algn="l"/>
                <a:tab pos="1371600" algn="l"/>
                <a:tab pos="1536700" algn="l"/>
              </a:tabLst>
              <a:defRPr sz="1800"/>
            </a:pPr>
            <a:br>
              <a:rPr sz="2400"/>
            </a:br>
            <a:r>
              <a:rPr sz="2400">
                <a:latin typeface="Arial Bold"/>
                <a:ea typeface="Arial Bold"/>
                <a:cs typeface="Arial Bold"/>
                <a:sym typeface="Arial Bold"/>
              </a:rPr>
              <a:t>b.</a:t>
            </a:r>
            <a:r>
              <a:rPr sz="2400"/>
              <a:t> Given any real number, its square is nonnegative.</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Are there numbers </a:t>
            </a:r>
            <a:r>
              <a:rPr i="1" sz="2400"/>
              <a:t>a</a:t>
            </a:r>
            <a:r>
              <a:rPr sz="2400"/>
              <a:t> and </a:t>
            </a:r>
            <a:r>
              <a:rPr i="1" sz="2400"/>
              <a:t>b</a:t>
            </a:r>
            <a:r>
              <a:rPr sz="2400"/>
              <a:t> with the property that </a:t>
            </a:r>
            <a:br>
              <a:rPr sz="2400"/>
            </a:br>
            <a:r>
              <a:rPr sz="2400"/>
              <a:t>    </a:t>
            </a:r>
            <a:r>
              <a:rPr i="1" sz="2400"/>
              <a:t>a</a:t>
            </a:r>
            <a:r>
              <a:rPr baseline="30000" sz="2400"/>
              <a:t>2</a:t>
            </a:r>
            <a:r>
              <a:rPr sz="2400"/>
              <a:t> + </a:t>
            </a:r>
            <a:r>
              <a:rPr i="1" sz="2400"/>
              <a:t>b</a:t>
            </a:r>
            <a:r>
              <a:rPr baseline="30000" sz="2400"/>
              <a:t>2</a:t>
            </a:r>
            <a:r>
              <a:rPr sz="2400"/>
              <a:t> = (</a:t>
            </a:r>
            <a:r>
              <a:rPr i="1" sz="2400"/>
              <a:t>a</a:t>
            </a:r>
            <a:r>
              <a:rPr sz="2400"/>
              <a:t> + </a:t>
            </a:r>
            <a:r>
              <a:rPr i="1" sz="2400"/>
              <a:t>b</a:t>
            </a:r>
            <a:r>
              <a:rPr sz="2400"/>
              <a:t>)</a:t>
            </a:r>
            <a:r>
              <a:rPr baseline="30000" sz="2400"/>
              <a:t>2</a:t>
            </a:r>
            <a:r>
              <a:rPr sz="2400"/>
              <a:t>?</a:t>
            </a:r>
            <a:br>
              <a:rPr sz="2400"/>
            </a:br>
            <a:endParaRPr sz="1600"/>
          </a:p>
          <a:p>
            <a:pPr lvl="0" marL="0" indent="0">
              <a:buSzTx/>
              <a:buNone/>
              <a:tabLst>
                <a:tab pos="457200" algn="l"/>
                <a:tab pos="1371600" algn="l"/>
                <a:tab pos="1536700" algn="l"/>
              </a:tabLst>
              <a:defRPr sz="1800"/>
            </a:pPr>
            <a:r>
              <a:rPr i="1" sz="2400"/>
              <a:t>    Or</a:t>
            </a:r>
            <a:r>
              <a:rPr i="1" sz="400"/>
              <a:t> </a:t>
            </a:r>
            <a:r>
              <a:rPr sz="2400"/>
              <a:t>: Are there numbers </a:t>
            </a:r>
            <a:r>
              <a:rPr i="1" sz="2400"/>
              <a:t>a</a:t>
            </a:r>
            <a:r>
              <a:rPr sz="2400"/>
              <a:t> and </a:t>
            </a:r>
            <a:r>
              <a:rPr i="1" sz="2400"/>
              <a:t>b</a:t>
            </a:r>
            <a:r>
              <a:rPr sz="2400"/>
              <a:t> such that </a:t>
            </a:r>
            <a:r>
              <a:rPr i="1" sz="2400"/>
              <a:t>a</a:t>
            </a:r>
            <a:r>
              <a:rPr baseline="30000" sz="2400"/>
              <a:t>2</a:t>
            </a:r>
            <a:r>
              <a:rPr sz="2400"/>
              <a:t> + </a:t>
            </a:r>
            <a:r>
              <a:rPr i="1" sz="2400"/>
              <a:t>b</a:t>
            </a:r>
            <a:r>
              <a:rPr baseline="30000" sz="2400"/>
              <a:t>2</a:t>
            </a:r>
            <a:r>
              <a:rPr sz="2400"/>
              <a:t> = (</a:t>
            </a:r>
            <a:r>
              <a:rPr i="1" sz="2400"/>
              <a:t>a</a:t>
            </a:r>
            <a:r>
              <a:rPr sz="2400"/>
              <a:t> + </a:t>
            </a:r>
            <a:r>
              <a:rPr i="1" sz="2400"/>
              <a:t>b</a:t>
            </a:r>
            <a:r>
              <a:rPr sz="2400"/>
              <a:t>)</a:t>
            </a:r>
            <a:r>
              <a:rPr baseline="30000" sz="2400"/>
              <a:t>2</a:t>
            </a:r>
            <a:r>
              <a:rPr sz="2400"/>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1">
                                            <p:txEl>
                                              <p:pRg st="3" end="3"/>
                                            </p:txEl>
                                          </p:spTgt>
                                        </p:tgtEl>
                                        <p:attrNameLst>
                                          <p:attrName>style.visibility</p:attrName>
                                        </p:attrNameLst>
                                      </p:cBhvr>
                                      <p:to>
                                        <p:strVal val="visible"/>
                                      </p:to>
                                    </p:set>
                                    <p:anim calcmode="lin" valueType="num">
                                      <p:cBhvr>
                                        <p:cTn id="7"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1">
                                            <p:txEl>
                                              <p:pRg st="4" end="4"/>
                                            </p:txEl>
                                          </p:spTgt>
                                        </p:tgtEl>
                                        <p:attrNameLst>
                                          <p:attrName>style.visibility</p:attrName>
                                        </p:attrNameLst>
                                      </p:cBhvr>
                                      <p:to>
                                        <p:strVal val="visible"/>
                                      </p:to>
                                    </p:set>
                                    <p:anim calcmode="lin" valueType="num">
                                      <p:cBhvr>
                                        <p:cTn id="12"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51">
                                            <p:txEl>
                                              <p:pRg st="5" end="5"/>
                                            </p:txEl>
                                          </p:spTgt>
                                        </p:tgtEl>
                                        <p:attrNameLst>
                                          <p:attrName>style.visibility</p:attrName>
                                        </p:attrNameLst>
                                      </p:cBhvr>
                                      <p:to>
                                        <p:strVal val="visible"/>
                                      </p:to>
                                    </p:set>
                                    <p:anim calcmode="lin" valueType="num">
                                      <p:cBhvr>
                                        <p:cTn id="17"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1"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Solution</a:t>
            </a:r>
          </a:p>
        </p:txBody>
      </p:sp>
      <p:sp>
        <p:nvSpPr>
          <p:cNvPr id="54" name="Shape 5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i="1" sz="2400"/>
              <a:t>    Or</a:t>
            </a:r>
            <a:r>
              <a:rPr i="1" sz="800"/>
              <a:t> </a:t>
            </a:r>
            <a:r>
              <a:rPr sz="2400"/>
              <a:t>: Do there exist any numbers </a:t>
            </a:r>
            <a:r>
              <a:rPr i="1" sz="2400"/>
              <a:t>a</a:t>
            </a:r>
            <a:r>
              <a:rPr sz="2400"/>
              <a:t> and </a:t>
            </a:r>
            <a:r>
              <a:rPr i="1" sz="2400"/>
              <a:t>b</a:t>
            </a:r>
            <a:r>
              <a:rPr sz="2400"/>
              <a:t> such that </a:t>
            </a:r>
            <a:br>
              <a:rPr sz="2400"/>
            </a:br>
            <a:r>
              <a:rPr sz="2400"/>
              <a:t>    </a:t>
            </a:r>
            <a:r>
              <a:rPr i="1" sz="2400"/>
              <a:t>a</a:t>
            </a:r>
            <a:r>
              <a:rPr baseline="30000" sz="2400"/>
              <a:t>2</a:t>
            </a:r>
            <a:r>
              <a:rPr sz="2400"/>
              <a:t> + </a:t>
            </a:r>
            <a:r>
              <a:rPr i="1" sz="2400"/>
              <a:t>b</a:t>
            </a:r>
            <a:r>
              <a:rPr baseline="30000" sz="2400"/>
              <a:t>2</a:t>
            </a:r>
            <a:r>
              <a:rPr sz="2400"/>
              <a:t> = (</a:t>
            </a:r>
            <a:r>
              <a:rPr i="1" sz="2400"/>
              <a:t>a</a:t>
            </a:r>
            <a:r>
              <a:rPr sz="2400"/>
              <a:t> + </a:t>
            </a:r>
            <a:r>
              <a:rPr i="1" sz="2400"/>
              <a:t>b</a:t>
            </a:r>
            <a:r>
              <a:rPr sz="2400"/>
              <a:t>)</a:t>
            </a:r>
            <a:r>
              <a:rPr baseline="30000" sz="2400"/>
              <a:t>2</a:t>
            </a:r>
            <a:r>
              <a:rPr sz="2400"/>
              <a:t>?</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 </a:t>
            </a:r>
            <a:r>
              <a:rPr sz="2400"/>
              <a:t>Given any real number </a:t>
            </a:r>
            <a:r>
              <a:rPr i="1" sz="2400"/>
              <a:t>r</a:t>
            </a:r>
            <a:r>
              <a:rPr sz="2400"/>
              <a:t>, </a:t>
            </a:r>
            <a:r>
              <a:rPr i="1" sz="2400"/>
              <a:t>r</a:t>
            </a:r>
            <a:r>
              <a:rPr baseline="30000" sz="2400"/>
              <a:t>2</a:t>
            </a:r>
            <a:r>
              <a:rPr sz="2400"/>
              <a:t> is nonnegative. </a:t>
            </a:r>
            <a:br>
              <a:rPr sz="2400"/>
            </a:br>
            <a:br>
              <a:rPr sz="2400"/>
            </a:br>
            <a:r>
              <a:rPr sz="2400"/>
              <a:t>    </a:t>
            </a:r>
            <a:r>
              <a:rPr i="1" sz="2400"/>
              <a:t>Or</a:t>
            </a:r>
            <a:r>
              <a:rPr i="1" sz="400"/>
              <a:t> </a:t>
            </a:r>
            <a:r>
              <a:rPr sz="2400"/>
              <a:t>: For any real number </a:t>
            </a:r>
            <a:r>
              <a:rPr i="1" sz="2400"/>
              <a:t>r</a:t>
            </a:r>
            <a:r>
              <a:rPr sz="2400"/>
              <a:t>, </a:t>
            </a:r>
            <a:r>
              <a:rPr i="1" sz="2400"/>
              <a:t>r</a:t>
            </a:r>
            <a:r>
              <a:rPr baseline="30000" sz="2400"/>
              <a:t>2</a:t>
            </a:r>
            <a:r>
              <a:rPr sz="2400"/>
              <a:t> </a:t>
            </a:r>
            <a:r>
              <a:rPr sz="2400">
                <a:latin typeface="Symbol"/>
                <a:ea typeface="Symbol"/>
                <a:cs typeface="Symbol"/>
                <a:sym typeface="Symbol"/>
              </a:rPr>
              <a:t>≥</a:t>
            </a:r>
            <a:r>
              <a:rPr sz="2400"/>
              <a:t> 0. </a:t>
            </a:r>
            <a:br>
              <a:rPr sz="2400"/>
            </a:br>
            <a:r>
              <a:rPr sz="2400"/>
              <a:t>    </a:t>
            </a:r>
            <a:r>
              <a:rPr i="1" sz="2400"/>
              <a:t>Or</a:t>
            </a:r>
            <a:r>
              <a:rPr i="1" sz="400"/>
              <a:t> </a:t>
            </a:r>
            <a:r>
              <a:rPr sz="2400"/>
              <a:t>: For all real numbers </a:t>
            </a:r>
            <a:r>
              <a:rPr i="1" sz="2400"/>
              <a:t>r</a:t>
            </a:r>
            <a:r>
              <a:rPr sz="2400"/>
              <a:t>, </a:t>
            </a:r>
            <a:r>
              <a:rPr i="1" sz="2400"/>
              <a:t>r</a:t>
            </a:r>
            <a:r>
              <a:rPr baseline="30000" sz="2400"/>
              <a:t>2</a:t>
            </a:r>
            <a:r>
              <a:rPr sz="2400"/>
              <a:t> </a:t>
            </a:r>
            <a:r>
              <a:rPr sz="2400">
                <a:latin typeface="Symbol"/>
                <a:ea typeface="Symbol"/>
                <a:cs typeface="Symbol"/>
                <a:sym typeface="Symbol"/>
              </a:rPr>
              <a:t>≥</a:t>
            </a:r>
            <a:r>
              <a:rPr sz="2400"/>
              <a:t> 0.</a:t>
            </a:r>
          </a:p>
        </p:txBody>
      </p:sp>
      <p:sp>
        <p:nvSpPr>
          <p:cNvPr id="55" name="Shape 55"/>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4"/>
                                        </p:tgtEl>
                                        <p:attrNameLst>
                                          <p:attrName>style.visibility</p:attrName>
                                        </p:attrNameLst>
                                      </p:cBhvr>
                                      <p:to>
                                        <p:strVal val="visible"/>
                                      </p:to>
                                    </p:set>
                                    <p:anim calcmode="lin" valueType="num">
                                      <p:cBhvr>
                                        <p:cTn id="7" dur="1000" fill="hold"/>
                                        <p:tgtEl>
                                          <p:spTgt spid="54"/>
                                        </p:tgtEl>
                                        <p:attrNameLst>
                                          <p:attrName>ppt_x</p:attrName>
                                        </p:attrNameLst>
                                      </p:cBhvr>
                                      <p:tavLst>
                                        <p:tav tm="0">
                                          <p:val>
                                            <p:strVal val="#ppt_x"/>
                                          </p:val>
                                        </p:tav>
                                        <p:tav tm="100000">
                                          <p:val>
                                            <p:strVal val="#ppt_x"/>
                                          </p:val>
                                        </p:tav>
                                      </p:tavLst>
                                    </p:anim>
                                    <p:anim calcmode="lin" valueType="num">
                                      <p:cBhvr>
                                        <p:cTn id="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nvSpPr>
        <p:spPr>
          <a:xfrm>
            <a:off x="838200" y="3276600"/>
            <a:ext cx="77724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Some Important Kinds of Mathematical Statements</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solidFill>
                  <a:srgbClr val="FFFFFF"/>
                </a:solidFill>
              </a:defRPr>
            </a:lvl1pPr>
          </a:lstStyle>
          <a:p>
            <a:pPr lvl="0">
              <a:defRPr sz="1800">
                <a:solidFill>
                  <a:srgbClr val="000000"/>
                </a:solidFill>
              </a:defRPr>
            </a:pPr>
            <a:r>
              <a:rPr sz="2800">
                <a:solidFill>
                  <a:srgbClr val="FFFFFF"/>
                </a:solidFill>
              </a:rPr>
              <a:t>Some Important Kinds of Mathematical Statements</a:t>
            </a:r>
          </a:p>
        </p:txBody>
      </p:sp>
      <p:sp>
        <p:nvSpPr>
          <p:cNvPr id="60" name="Shape 6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Three of the most important kinds of sentences in mathematics are universal statements, conditional statements, and existential statements:</a:t>
            </a:r>
          </a:p>
        </p:txBody>
      </p:sp>
      <p:pic>
        <p:nvPicPr>
          <p:cNvPr id="61" name="image.png"/>
          <p:cNvPicPr/>
          <p:nvPr/>
        </p:nvPicPr>
        <p:blipFill>
          <a:blip r:embed="rId2">
            <a:extLst/>
          </a:blip>
          <a:stretch>
            <a:fillRect/>
          </a:stretch>
        </p:blipFill>
        <p:spPr>
          <a:xfrm>
            <a:off x="458787" y="2921000"/>
            <a:ext cx="8226426" cy="2678113"/>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latin typeface="Arial Bold"/>
                <a:ea typeface="Arial Bold"/>
                <a:cs typeface="Arial Bold"/>
                <a:sym typeface="Arial Bold"/>
              </a:rPr>
              <a:t>Universal Condition Statements</a:t>
            </a:r>
            <a:endParaRPr sz="2400">
              <a:latin typeface="Arial Bold"/>
              <a:ea typeface="Arial Bold"/>
              <a:cs typeface="Arial Bold"/>
              <a:sym typeface="Arial Bold"/>
            </a:endParaRPr>
          </a:p>
          <a:p>
            <a:pPr lvl="0" marL="0" indent="0">
              <a:spcBef>
                <a:spcPts val="0"/>
              </a:spcBef>
              <a:buSzTx/>
              <a:buNone/>
              <a:defRPr sz="1800"/>
            </a:pPr>
            <a:endParaRPr sz="2400">
              <a:latin typeface="Arial Bold"/>
              <a:ea typeface="Arial Bold"/>
              <a:cs typeface="Arial Bold"/>
              <a:sym typeface="Arial Bold"/>
            </a:endParaRPr>
          </a:p>
          <a:p>
            <a:pPr lvl="0" marL="0" indent="0">
              <a:spcBef>
                <a:spcPts val="0"/>
              </a:spcBef>
              <a:buSzTx/>
              <a:buNone/>
              <a:defRPr sz="1800"/>
            </a:pPr>
            <a:r>
              <a:rPr sz="2400"/>
              <a:t>Universal statements contain some variation of the words “for all” and conditional statements contain versions of the words “if-then.” </a:t>
            </a:r>
          </a:p>
        </p:txBody>
      </p:sp>
      <p:sp>
        <p:nvSpPr>
          <p:cNvPr id="64" name="Shape 64"/>
          <p:cNvSpPr/>
          <p:nvPr/>
        </p:nvSpPr>
        <p:spPr>
          <a:xfrm>
            <a:off x="317500" y="531596"/>
            <a:ext cx="8229600" cy="4862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800">
                <a:solidFill>
                  <a:srgbClr val="FFFFFF"/>
                </a:solidFill>
              </a:defRPr>
            </a:lvl1pPr>
          </a:lstStyle>
          <a:p>
            <a:pPr lvl="0">
              <a:defRPr sz="1800">
                <a:solidFill>
                  <a:srgbClr val="000000"/>
                </a:solidFill>
              </a:defRPr>
            </a:pPr>
            <a:r>
              <a:rPr sz="2800">
                <a:solidFill>
                  <a:srgbClr val="FFFFFF"/>
                </a:solidFill>
              </a:rPr>
              <a:t>Some Important Kinds of Mathematical Statements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A </a:t>
            </a:r>
            <a:r>
              <a:rPr b="1" i="1" sz="2400"/>
              <a:t>universal conditional statement</a:t>
            </a:r>
            <a:r>
              <a:rPr sz="2400"/>
              <a:t> is a statement that is both universal and conditional. Here is an example:</a:t>
            </a:r>
            <a:endParaRPr sz="2400"/>
          </a:p>
          <a:p>
            <a:pPr lvl="0" marL="0" indent="0">
              <a:spcBef>
                <a:spcPts val="0"/>
              </a:spcBef>
              <a:buSzTx/>
              <a:buNone/>
              <a:defRPr sz="1800"/>
            </a:pPr>
            <a:endParaRPr sz="2400"/>
          </a:p>
          <a:p>
            <a:pPr lvl="0" marL="0" indent="0" algn="ctr">
              <a:spcBef>
                <a:spcPts val="0"/>
              </a:spcBef>
              <a:buSzTx/>
              <a:buNone/>
              <a:defRPr sz="1800"/>
            </a:pPr>
            <a:r>
              <a:rPr sz="2400"/>
              <a:t>For all animals </a:t>
            </a:r>
            <a:r>
              <a:rPr i="1" sz="2400"/>
              <a:t>a</a:t>
            </a:r>
            <a:r>
              <a:rPr sz="2400"/>
              <a:t>, if </a:t>
            </a:r>
            <a:r>
              <a:rPr i="1" sz="2400"/>
              <a:t>a</a:t>
            </a:r>
            <a:r>
              <a:rPr sz="2400"/>
              <a:t> is a dog, then </a:t>
            </a:r>
            <a:r>
              <a:rPr i="1" sz="2400"/>
              <a:t>a</a:t>
            </a:r>
            <a:r>
              <a:rPr sz="2400"/>
              <a:t> is a mammal.</a:t>
            </a:r>
            <a:endParaRPr sz="2400"/>
          </a:p>
          <a:p>
            <a:pPr lvl="0" marL="0" indent="0" algn="ctr">
              <a:spcBef>
                <a:spcPts val="0"/>
              </a:spcBef>
              <a:buSzTx/>
              <a:buNone/>
              <a:defRPr sz="1800"/>
            </a:pPr>
            <a:endParaRPr sz="2400"/>
          </a:p>
          <a:p>
            <a:pPr lvl="0" marL="0" indent="0">
              <a:spcBef>
                <a:spcPts val="0"/>
              </a:spcBef>
              <a:buSzTx/>
              <a:buNone/>
              <a:defRPr sz="1800"/>
            </a:pPr>
            <a:r>
              <a:rPr sz="2400"/>
              <a:t>One of the most important facts about universal conditional statements is that they can be rewritten in ways that make them appear to be purely universal or purely conditional.</a:t>
            </a:r>
          </a:p>
        </p:txBody>
      </p:sp>
      <p:sp>
        <p:nvSpPr>
          <p:cNvPr id="67" name="Shape 67"/>
          <p:cNvSpPr/>
          <p:nvPr/>
        </p:nvSpPr>
        <p:spPr>
          <a:xfrm>
            <a:off x="317500" y="531596"/>
            <a:ext cx="8229600" cy="4862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800">
                <a:solidFill>
                  <a:srgbClr val="FFFFFF"/>
                </a:solidFill>
              </a:defRPr>
            </a:lvl1pPr>
          </a:lstStyle>
          <a:p>
            <a:pPr lvl="0">
              <a:defRPr sz="1800">
                <a:solidFill>
                  <a:srgbClr val="000000"/>
                </a:solidFill>
              </a:defRPr>
            </a:pPr>
            <a:r>
              <a:rPr sz="2800">
                <a:solidFill>
                  <a:srgbClr val="FFFFFF"/>
                </a:solidFill>
              </a:rPr>
              <a:t>Some Important Kinds of Mathematical Statements</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400">
                <a:solidFill>
                  <a:srgbClr val="FFFFFF"/>
                </a:solidFill>
              </a:rPr>
              <a:t>Example 2 – </a:t>
            </a:r>
            <a:r>
              <a:rPr i="1" sz="2400">
                <a:solidFill>
                  <a:srgbClr val="FFFFFF"/>
                </a:solidFill>
              </a:rPr>
              <a:t>Rewriting an Universal Conditional Statement</a:t>
            </a:r>
          </a:p>
        </p:txBody>
      </p:sp>
      <p:sp>
        <p:nvSpPr>
          <p:cNvPr id="70" name="Shape 7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Fill in the blanks to rewrite the following statement:</a:t>
            </a:r>
            <a:br>
              <a:rPr sz="2400"/>
            </a:br>
            <a:r>
              <a:rPr sz="2400"/>
              <a:t>For all real numbers </a:t>
            </a:r>
            <a:r>
              <a:rPr i="1" sz="2400"/>
              <a:t>x</a:t>
            </a:r>
            <a:r>
              <a:rPr sz="2400"/>
              <a:t>, if </a:t>
            </a:r>
            <a:r>
              <a:rPr i="1" sz="2400"/>
              <a:t>x </a:t>
            </a:r>
            <a:r>
              <a:rPr sz="2400"/>
              <a:t>is nonzero then </a:t>
            </a:r>
            <a:r>
              <a:rPr i="1" sz="2400"/>
              <a:t>x</a:t>
            </a:r>
            <a:r>
              <a:rPr baseline="30000" sz="2400"/>
              <a:t>2</a:t>
            </a:r>
            <a:r>
              <a:rPr sz="2400"/>
              <a:t> is positive.</a:t>
            </a:r>
            <a:endParaRPr sz="2400"/>
          </a:p>
          <a:p>
            <a:pPr lvl="0" marL="0" indent="0">
              <a:buSzTx/>
              <a:buNone/>
              <a:tabLst>
                <a:tab pos="457200" algn="l"/>
                <a:tab pos="1371600" algn="l"/>
                <a:tab pos="1536700" algn="l"/>
              </a:tabLst>
              <a:defRPr sz="1800"/>
            </a:pPr>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If a real number is nonzero, then its square _____.</a:t>
            </a:r>
            <a:endParaRPr sz="2400"/>
          </a:p>
          <a:p>
            <a:pPr lvl="0" marL="0" indent="0">
              <a:buSzTx/>
              <a:buNone/>
              <a:tabLst>
                <a:tab pos="457200" algn="l"/>
                <a:tab pos="1371600" algn="l"/>
                <a:tab pos="1536700" algn="l"/>
              </a:tabLst>
              <a:defRPr sz="1800"/>
            </a:pPr>
            <a:endParaRPr sz="1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For all nonzero real numbers </a:t>
            </a:r>
            <a:r>
              <a:rPr i="1" sz="2400"/>
              <a:t>x</a:t>
            </a:r>
            <a:r>
              <a:rPr sz="2400"/>
              <a:t>, ____.</a:t>
            </a:r>
            <a:endParaRPr sz="2400"/>
          </a:p>
          <a:p>
            <a:pPr lvl="0" marL="0" indent="0">
              <a:buSzTx/>
              <a:buNone/>
              <a:tabLst>
                <a:tab pos="457200" algn="l"/>
                <a:tab pos="1371600" algn="l"/>
                <a:tab pos="1536700" algn="l"/>
              </a:tabLst>
              <a:defRPr sz="1800"/>
            </a:pPr>
            <a:endParaRPr sz="1400"/>
          </a:p>
          <a:p>
            <a:pPr lvl="0" marL="0" indent="0">
              <a:buSzTx/>
              <a:buNone/>
              <a:tabLst>
                <a:tab pos="457200" algn="l"/>
                <a:tab pos="1371600" algn="l"/>
                <a:tab pos="1536700" algn="l"/>
              </a:tabLst>
              <a:defRPr sz="1800"/>
            </a:pPr>
            <a:r>
              <a:rPr sz="2400">
                <a:latin typeface="Arial Bold"/>
                <a:ea typeface="Arial Bold"/>
                <a:cs typeface="Arial Bold"/>
                <a:sym typeface="Arial Bold"/>
              </a:rPr>
              <a:t>c.</a:t>
            </a:r>
            <a:r>
              <a:rPr sz="2400"/>
              <a:t> If </a:t>
            </a:r>
            <a:r>
              <a:rPr i="1" sz="2400"/>
              <a:t>x ____</a:t>
            </a:r>
            <a:r>
              <a:rPr sz="2400"/>
              <a:t>, then ____.</a:t>
            </a:r>
            <a:endParaRPr sz="2400"/>
          </a:p>
          <a:p>
            <a:pPr lvl="0" marL="0" indent="0">
              <a:buSzTx/>
              <a:buNone/>
              <a:tabLst>
                <a:tab pos="457200" algn="l"/>
                <a:tab pos="1371600" algn="l"/>
                <a:tab pos="1536700" algn="l"/>
              </a:tabLst>
              <a:defRPr sz="1800"/>
            </a:pPr>
            <a:endParaRPr sz="1400"/>
          </a:p>
          <a:p>
            <a:pPr lvl="0" marL="0" indent="0">
              <a:buSzTx/>
              <a:buNone/>
              <a:tabLst>
                <a:tab pos="457200" algn="l"/>
                <a:tab pos="1371600" algn="l"/>
                <a:tab pos="1536700" algn="l"/>
              </a:tabLst>
              <a:defRPr sz="1800"/>
            </a:pPr>
            <a:r>
              <a:rPr sz="2400">
                <a:latin typeface="Arial Bold"/>
                <a:ea typeface="Arial Bold"/>
                <a:cs typeface="Arial Bold"/>
                <a:sym typeface="Arial Bold"/>
              </a:rPr>
              <a:t>d.</a:t>
            </a:r>
            <a:r>
              <a:rPr sz="2400"/>
              <a:t> The square of any nonzero real number is ____.</a:t>
            </a:r>
            <a:endParaRPr sz="2400"/>
          </a:p>
          <a:p>
            <a:pPr lvl="0" marL="0" indent="0">
              <a:buSzTx/>
              <a:buNone/>
              <a:tabLst>
                <a:tab pos="457200" algn="l"/>
                <a:tab pos="1371600" algn="l"/>
                <a:tab pos="1536700" algn="l"/>
              </a:tabLst>
              <a:defRPr sz="1800"/>
            </a:pPr>
            <a:endParaRPr sz="1400"/>
          </a:p>
          <a:p>
            <a:pPr lvl="0" marL="0" indent="0">
              <a:buSzTx/>
              <a:buNone/>
              <a:tabLst>
                <a:tab pos="457200" algn="l"/>
                <a:tab pos="1371600" algn="l"/>
                <a:tab pos="1536700" algn="l"/>
              </a:tabLst>
              <a:defRPr sz="1800"/>
            </a:pPr>
            <a:r>
              <a:rPr sz="2400">
                <a:latin typeface="Arial Bold"/>
                <a:ea typeface="Arial Bold"/>
                <a:cs typeface="Arial Bold"/>
                <a:sym typeface="Arial Bold"/>
              </a:rPr>
              <a:t>e.</a:t>
            </a:r>
            <a:r>
              <a:rPr sz="2400"/>
              <a:t> All nonzero real numbers have ____.</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73" name="Shape 7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600"/>
              </a:spcBef>
              <a:buSzTx/>
              <a:buNone/>
              <a:tabLst>
                <a:tab pos="457200" algn="l"/>
                <a:tab pos="1371600" algn="l"/>
                <a:tab pos="1536700" algn="l"/>
              </a:tabLst>
              <a:defRPr sz="1800"/>
            </a:pPr>
            <a:r>
              <a:rPr sz="2400">
                <a:latin typeface="Arial Bold"/>
                <a:ea typeface="Arial Bold"/>
                <a:cs typeface="Arial Bold"/>
                <a:sym typeface="Arial Bold"/>
              </a:rPr>
              <a:t>a.</a:t>
            </a:r>
            <a:r>
              <a:rPr sz="2400"/>
              <a:t> is positive</a:t>
            </a:r>
            <a:endParaRPr sz="2400"/>
          </a:p>
          <a:p>
            <a:pPr lvl="0" marL="0" indent="0">
              <a:spcBef>
                <a:spcPts val="600"/>
              </a:spcBef>
              <a:buSzTx/>
              <a:buNone/>
              <a:tabLst>
                <a:tab pos="457200" algn="l"/>
                <a:tab pos="1371600" algn="l"/>
                <a:tab pos="1536700" algn="l"/>
              </a:tabLst>
              <a:defRPr sz="1800"/>
            </a:pPr>
            <a:endParaRPr sz="2400"/>
          </a:p>
          <a:p>
            <a:pPr lvl="0" marL="0" indent="0">
              <a:spcBef>
                <a:spcPts val="600"/>
              </a:spcBef>
              <a:buSzTx/>
              <a:buNone/>
              <a:tabLst>
                <a:tab pos="457200" algn="l"/>
                <a:tab pos="1371600" algn="l"/>
                <a:tab pos="1536700" algn="l"/>
              </a:tabLst>
              <a:defRPr sz="1800"/>
            </a:pPr>
            <a:r>
              <a:rPr sz="2400">
                <a:latin typeface="Arial Bold"/>
                <a:ea typeface="Arial Bold"/>
                <a:cs typeface="Arial Bold"/>
                <a:sym typeface="Arial Bold"/>
              </a:rPr>
              <a:t>b.</a:t>
            </a:r>
            <a:r>
              <a:rPr sz="2400"/>
              <a:t> </a:t>
            </a:r>
            <a:r>
              <a:rPr i="1" sz="2400"/>
              <a:t>x</a:t>
            </a:r>
            <a:r>
              <a:rPr baseline="30000" sz="2400"/>
              <a:t>2</a:t>
            </a:r>
            <a:r>
              <a:rPr sz="2400"/>
              <a:t> is positive</a:t>
            </a:r>
            <a:endParaRPr sz="2400"/>
          </a:p>
          <a:p>
            <a:pPr lvl="0" marL="0" indent="0">
              <a:spcBef>
                <a:spcPts val="600"/>
              </a:spcBef>
              <a:buSzTx/>
              <a:buNone/>
              <a:tabLst>
                <a:tab pos="457200" algn="l"/>
                <a:tab pos="1371600" algn="l"/>
                <a:tab pos="1536700" algn="l"/>
              </a:tabLst>
              <a:defRPr sz="1800"/>
            </a:pPr>
            <a:endParaRPr sz="2400"/>
          </a:p>
          <a:p>
            <a:pPr lvl="0" marL="0" indent="0">
              <a:spcBef>
                <a:spcPts val="600"/>
              </a:spcBef>
              <a:buSzTx/>
              <a:buNone/>
              <a:tabLst>
                <a:tab pos="457200" algn="l"/>
                <a:tab pos="1371600" algn="l"/>
                <a:tab pos="1536700" algn="l"/>
              </a:tabLst>
              <a:defRPr sz="1800"/>
            </a:pPr>
            <a:r>
              <a:rPr sz="2400">
                <a:latin typeface="Arial Bold"/>
                <a:ea typeface="Arial Bold"/>
                <a:cs typeface="Arial Bold"/>
                <a:sym typeface="Arial Bold"/>
              </a:rPr>
              <a:t>c.</a:t>
            </a:r>
            <a:r>
              <a:rPr sz="2400"/>
              <a:t> is a nonzero real number; </a:t>
            </a:r>
            <a:r>
              <a:rPr i="1" sz="2400"/>
              <a:t>x</a:t>
            </a:r>
            <a:r>
              <a:rPr baseline="30000" sz="2400"/>
              <a:t>2</a:t>
            </a:r>
            <a:r>
              <a:rPr sz="2400"/>
              <a:t> is positive</a:t>
            </a:r>
            <a:endParaRPr sz="2400"/>
          </a:p>
          <a:p>
            <a:pPr lvl="0" marL="0" indent="0">
              <a:spcBef>
                <a:spcPts val="600"/>
              </a:spcBef>
              <a:buSzTx/>
              <a:buNone/>
              <a:tabLst>
                <a:tab pos="457200" algn="l"/>
                <a:tab pos="1371600" algn="l"/>
                <a:tab pos="1536700" algn="l"/>
              </a:tabLst>
              <a:defRPr sz="1800"/>
            </a:pPr>
            <a:endParaRPr sz="2400"/>
          </a:p>
          <a:p>
            <a:pPr lvl="0" marL="0" indent="0">
              <a:spcBef>
                <a:spcPts val="600"/>
              </a:spcBef>
              <a:buSzTx/>
              <a:buNone/>
              <a:tabLst>
                <a:tab pos="457200" algn="l"/>
                <a:tab pos="1371600" algn="l"/>
                <a:tab pos="1536700" algn="l"/>
              </a:tabLst>
              <a:defRPr sz="1800"/>
            </a:pPr>
            <a:r>
              <a:rPr sz="2400">
                <a:latin typeface="Arial Bold"/>
                <a:ea typeface="Arial Bold"/>
                <a:cs typeface="Arial Bold"/>
                <a:sym typeface="Arial Bold"/>
              </a:rPr>
              <a:t>d.</a:t>
            </a:r>
            <a:r>
              <a:rPr sz="2400"/>
              <a:t> Positive</a:t>
            </a:r>
            <a:endParaRPr sz="2400"/>
          </a:p>
          <a:p>
            <a:pPr lvl="0" marL="0" indent="0">
              <a:spcBef>
                <a:spcPts val="600"/>
              </a:spcBef>
              <a:buSzTx/>
              <a:buNone/>
              <a:tabLst>
                <a:tab pos="457200" algn="l"/>
                <a:tab pos="1371600" algn="l"/>
                <a:tab pos="1536700" algn="l"/>
              </a:tabLst>
              <a:defRPr sz="1800"/>
            </a:pPr>
            <a:endParaRPr sz="2400"/>
          </a:p>
          <a:p>
            <a:pPr lvl="0" marL="0" indent="0">
              <a:spcBef>
                <a:spcPts val="600"/>
              </a:spcBef>
              <a:buSzTx/>
              <a:buNone/>
              <a:tabLst>
                <a:tab pos="457200" algn="l"/>
                <a:tab pos="1371600" algn="l"/>
                <a:tab pos="1536700" algn="l"/>
              </a:tabLst>
              <a:defRPr sz="1800"/>
            </a:pPr>
            <a:r>
              <a:rPr sz="2400">
                <a:latin typeface="Arial Bold"/>
                <a:ea typeface="Arial Bold"/>
                <a:cs typeface="Arial Bold"/>
                <a:sym typeface="Arial Bold"/>
              </a:rPr>
              <a:t>e.</a:t>
            </a:r>
            <a:r>
              <a:rPr sz="2400"/>
              <a:t> positive squares (</a:t>
            </a:r>
            <a:r>
              <a:rPr i="1" sz="2400"/>
              <a:t>or</a:t>
            </a:r>
            <a:r>
              <a:rPr sz="2400"/>
              <a:t>: squares that are positive)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3">
                                            <p:txEl>
                                              <p:pRg st="2" end="2"/>
                                            </p:txEl>
                                          </p:spTgt>
                                        </p:tgtEl>
                                        <p:attrNameLst>
                                          <p:attrName>style.visibility</p:attrName>
                                        </p:attrNameLst>
                                      </p:cBhvr>
                                      <p:to>
                                        <p:strVal val="visible"/>
                                      </p:to>
                                    </p:set>
                                    <p:anim calcmode="lin" valueType="num">
                                      <p:cBhvr>
                                        <p:cTn id="7" dur="1000" fill="hold"/>
                                        <p:tgtEl>
                                          <p:spTgt spid="73">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7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73">
                                            <p:txEl>
                                              <p:pRg st="3" end="3"/>
                                            </p:txEl>
                                          </p:spTgt>
                                        </p:tgtEl>
                                        <p:attrNameLst>
                                          <p:attrName>style.visibility</p:attrName>
                                        </p:attrNameLst>
                                      </p:cBhvr>
                                      <p:to>
                                        <p:strVal val="visible"/>
                                      </p:to>
                                    </p:set>
                                    <p:anim calcmode="lin" valueType="num">
                                      <p:cBhvr>
                                        <p:cTn id="12" dur="1000" fill="hold"/>
                                        <p:tgtEl>
                                          <p:spTgt spid="7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73">
                                            <p:txEl>
                                              <p:pRg st="4" end="4"/>
                                            </p:txEl>
                                          </p:spTgt>
                                        </p:tgtEl>
                                        <p:attrNameLst>
                                          <p:attrName>style.visibility</p:attrName>
                                        </p:attrNameLst>
                                      </p:cBhvr>
                                      <p:to>
                                        <p:strVal val="visible"/>
                                      </p:to>
                                    </p:set>
                                    <p:anim calcmode="lin" valueType="num">
                                      <p:cBhvr>
                                        <p:cTn id="18" dur="1000" fill="hold"/>
                                        <p:tgtEl>
                                          <p:spTgt spid="7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73">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73">
                                            <p:txEl>
                                              <p:pRg st="5" end="5"/>
                                            </p:txEl>
                                          </p:spTgt>
                                        </p:tgtEl>
                                        <p:attrNameLst>
                                          <p:attrName>style.visibility</p:attrName>
                                        </p:attrNameLst>
                                      </p:cBhvr>
                                      <p:to>
                                        <p:strVal val="visible"/>
                                      </p:to>
                                    </p:set>
                                    <p:anim calcmode="lin" valueType="num">
                                      <p:cBhvr>
                                        <p:cTn id="23" dur="1000" fill="hold"/>
                                        <p:tgtEl>
                                          <p:spTgt spid="7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73">
                                            <p:txEl>
                                              <p:pRg st="6" end="6"/>
                                            </p:txEl>
                                          </p:spTgt>
                                        </p:tgtEl>
                                        <p:attrNameLst>
                                          <p:attrName>style.visibility</p:attrName>
                                        </p:attrNameLst>
                                      </p:cBhvr>
                                      <p:to>
                                        <p:strVal val="visible"/>
                                      </p:to>
                                    </p:set>
                                    <p:anim calcmode="lin" valueType="num">
                                      <p:cBhvr>
                                        <p:cTn id="29" dur="1000" fill="hold"/>
                                        <p:tgtEl>
                                          <p:spTgt spid="7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3">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nodeType="afterEffect" presetClass="entr" presetSubtype="4" presetID="2" grpId="1" fill="hold">
                                  <p:stCondLst>
                                    <p:cond delay="0"/>
                                  </p:stCondLst>
                                  <p:iterate type="el" backwards="0">
                                    <p:tmAbs val="0"/>
                                  </p:iterate>
                                  <p:childTnLst>
                                    <p:set>
                                      <p:cBhvr>
                                        <p:cTn id="33" fill="hold"/>
                                        <p:tgtEl>
                                          <p:spTgt spid="73">
                                            <p:txEl>
                                              <p:pRg st="7" end="7"/>
                                            </p:txEl>
                                          </p:spTgt>
                                        </p:tgtEl>
                                        <p:attrNameLst>
                                          <p:attrName>style.visibility</p:attrName>
                                        </p:attrNameLst>
                                      </p:cBhvr>
                                      <p:to>
                                        <p:strVal val="visible"/>
                                      </p:to>
                                    </p:set>
                                    <p:anim calcmode="lin" valueType="num">
                                      <p:cBhvr>
                                        <p:cTn id="34" dur="1000" fill="hold"/>
                                        <p:tgtEl>
                                          <p:spTgt spid="7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7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4" presetID="2" grpId="1" fill="hold">
                                  <p:stCondLst>
                                    <p:cond delay="0"/>
                                  </p:stCondLst>
                                  <p:iterate type="el" backwards="0">
                                    <p:tmAbs val="0"/>
                                  </p:iterate>
                                  <p:childTnLst>
                                    <p:set>
                                      <p:cBhvr>
                                        <p:cTn id="39" fill="hold"/>
                                        <p:tgtEl>
                                          <p:spTgt spid="73">
                                            <p:txEl>
                                              <p:pRg st="8" end="8"/>
                                            </p:txEl>
                                          </p:spTgt>
                                        </p:tgtEl>
                                        <p:attrNameLst>
                                          <p:attrName>style.visibility</p:attrName>
                                        </p:attrNameLst>
                                      </p:cBhvr>
                                      <p:to>
                                        <p:strVal val="visible"/>
                                      </p:to>
                                    </p:set>
                                    <p:anim calcmode="lin" valueType="num">
                                      <p:cBhvr>
                                        <p:cTn id="40" dur="1000" fill="hold"/>
                                        <p:tgtEl>
                                          <p:spTgt spid="7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7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3"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latin typeface="Arial Bold"/>
                <a:ea typeface="Arial Bold"/>
                <a:cs typeface="Arial Bold"/>
                <a:sym typeface="Arial Bold"/>
              </a:rPr>
              <a:t>Universal Existential Statements</a:t>
            </a:r>
            <a:endParaRPr sz="2400">
              <a:latin typeface="Arial Bold"/>
              <a:ea typeface="Arial Bold"/>
              <a:cs typeface="Arial Bold"/>
              <a:sym typeface="Arial Bold"/>
            </a:endParaRPr>
          </a:p>
          <a:p>
            <a:pPr lvl="0" marL="0" indent="0">
              <a:buSzTx/>
              <a:buNone/>
              <a:defRPr sz="1800"/>
            </a:pPr>
            <a:endParaRPr sz="2400">
              <a:latin typeface="Arial Bold"/>
              <a:ea typeface="Arial Bold"/>
              <a:cs typeface="Arial Bold"/>
              <a:sym typeface="Arial Bold"/>
            </a:endParaRPr>
          </a:p>
          <a:p>
            <a:pPr lvl="0" marL="0" indent="0">
              <a:buSzTx/>
              <a:buNone/>
              <a:defRPr sz="1800"/>
            </a:pPr>
            <a:r>
              <a:rPr sz="2400"/>
              <a:t>A </a:t>
            </a:r>
            <a:r>
              <a:rPr b="1" i="1" sz="2400"/>
              <a:t>universal existential statement </a:t>
            </a:r>
            <a:r>
              <a:rPr sz="2400"/>
              <a:t>is a statement that is universal because its first part says that a certain property is true for all objects of a given type, and it is existential because its second part asserts the existence of something. For example:</a:t>
            </a:r>
            <a:endParaRPr sz="2400"/>
          </a:p>
          <a:p>
            <a:pPr lvl="0" marL="0" indent="0">
              <a:buSzTx/>
              <a:buNone/>
              <a:defRPr sz="1800"/>
            </a:pPr>
            <a:endParaRPr sz="2400"/>
          </a:p>
          <a:p>
            <a:pPr lvl="0" marL="0" indent="0" algn="ctr">
              <a:buSzTx/>
              <a:buNone/>
              <a:defRPr sz="1800"/>
            </a:pPr>
            <a:r>
              <a:rPr sz="2400"/>
              <a:t>Every real number has an additive inverse.</a:t>
            </a:r>
            <a:endParaRPr sz="2400"/>
          </a:p>
          <a:p>
            <a:pPr lvl="0" marL="0" indent="0">
              <a:buSzTx/>
              <a:buNone/>
              <a:defRPr sz="1800"/>
            </a:pPr>
            <a:endParaRPr sz="2400"/>
          </a:p>
          <a:p>
            <a:pPr lvl="0" marL="0" indent="0">
              <a:buSzTx/>
              <a:buNone/>
              <a:defRPr sz="1800"/>
            </a:pPr>
            <a:r>
              <a:rPr sz="2400"/>
              <a:t>In this statement the property “has an additive inverse” applies universally to all real numbers.</a:t>
            </a:r>
          </a:p>
        </p:txBody>
      </p:sp>
      <p:sp>
        <p:nvSpPr>
          <p:cNvPr id="76" name="Shape 76"/>
          <p:cNvSpPr/>
          <p:nvPr/>
        </p:nvSpPr>
        <p:spPr>
          <a:xfrm>
            <a:off x="317500" y="531596"/>
            <a:ext cx="8229600" cy="4862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800">
                <a:solidFill>
                  <a:srgbClr val="FFFFFF"/>
                </a:solidFill>
              </a:defRPr>
            </a:lvl1pPr>
          </a:lstStyle>
          <a:p>
            <a:pPr lvl="0">
              <a:defRPr sz="1800">
                <a:solidFill>
                  <a:srgbClr val="000000"/>
                </a:solidFill>
              </a:defRPr>
            </a:pPr>
            <a:r>
              <a:rPr sz="2800">
                <a:solidFill>
                  <a:srgbClr val="FFFFFF"/>
                </a:solidFill>
              </a:rPr>
              <a:t>Some Important Kinds of Mathematical Statements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333399"/>
        </a:solidFill>
      </p:bgPr>
    </p:bg>
    <p:spTree>
      <p:nvGrpSpPr>
        <p:cNvPr id="1" name=""/>
        <p:cNvGrpSpPr/>
        <p:nvPr/>
      </p:nvGrpSpPr>
      <p:grpSpPr>
        <a:xfrm>
          <a:off x="0" y="0"/>
          <a:ext cx="0" cy="0"/>
          <a:chOff x="0" y="0"/>
          <a:chExt cx="0" cy="0"/>
        </a:xfrm>
      </p:grpSpPr>
      <p:sp>
        <p:nvSpPr>
          <p:cNvPr id="17" name="Shape 1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18" name="Shape 18"/>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2400">
                <a:solidFill>
                  <a:srgbClr val="FFFFFF"/>
                </a:solidFill>
              </a:rPr>
              <a:t>Overview of the course</a:t>
            </a:r>
            <a:endParaRPr sz="2400">
              <a:solidFill>
                <a:srgbClr val="FFFFFF"/>
              </a:solidFill>
            </a:endParaRPr>
          </a:p>
          <a:p>
            <a:pPr lvl="0">
              <a:defRPr sz="1800"/>
            </a:pPr>
            <a:r>
              <a:rPr sz="2400">
                <a:solidFill>
                  <a:srgbClr val="FFFFFF"/>
                </a:solidFill>
              </a:rPr>
              <a:t>Getting started, “speaking mathematically” </a:t>
            </a:r>
            <a:endParaRPr sz="2400">
              <a:solidFill>
                <a:srgbClr val="FFFFFF"/>
              </a:solidFill>
            </a:endParaRPr>
          </a:p>
          <a:p>
            <a:pPr lvl="1" marL="800100" indent="-342900">
              <a:buChar char="–"/>
              <a:defRPr sz="1800"/>
            </a:pPr>
            <a:r>
              <a:rPr sz="2400">
                <a:solidFill>
                  <a:srgbClr val="FFFFFF"/>
                </a:solidFill>
              </a:rPr>
              <a:t>variables</a:t>
            </a:r>
            <a:endParaRPr sz="2400">
              <a:solidFill>
                <a:srgbClr val="FFFFFF"/>
              </a:solidFill>
            </a:endParaRPr>
          </a:p>
          <a:p>
            <a:pPr lvl="1" marL="800100" indent="-342900">
              <a:buChar char="–"/>
              <a:defRPr sz="1800"/>
            </a:pPr>
            <a:r>
              <a:rPr sz="2400">
                <a:solidFill>
                  <a:srgbClr val="FFFFFF"/>
                </a:solidFill>
              </a:rPr>
              <a:t>universal, existential and conditional statements</a:t>
            </a:r>
            <a:endParaRPr sz="2400">
              <a:solidFill>
                <a:srgbClr val="FFFFFF"/>
              </a:solidFill>
            </a:endParaRPr>
          </a:p>
          <a:p>
            <a:pPr lvl="1" marL="800100" indent="-342900">
              <a:buChar char="–"/>
              <a:defRPr sz="1800"/>
            </a:pPr>
            <a:r>
              <a:rPr sz="2400">
                <a:solidFill>
                  <a:srgbClr val="FFFFFF"/>
                </a:solidFill>
              </a:rPr>
              <a:t>set</a:t>
            </a:r>
            <a:endParaRPr sz="2400">
              <a:solidFill>
                <a:srgbClr val="FFFFFF"/>
              </a:solidFill>
            </a:endParaRPr>
          </a:p>
          <a:p>
            <a:pPr lvl="1" marL="800100" indent="-342900">
              <a:buChar char="–"/>
              <a:defRPr sz="1800"/>
            </a:pPr>
            <a:r>
              <a:rPr sz="2400">
                <a:solidFill>
                  <a:srgbClr val="FFFFFF"/>
                </a:solidFill>
              </a:rPr>
              <a:t>relations and functions</a:t>
            </a:r>
          </a:p>
        </p:txBody>
      </p:sp>
      <p:sp>
        <p:nvSpPr>
          <p:cNvPr id="19" name="Shape 19"/>
          <p:cNvSpPr/>
          <p:nvPr>
            <p:ph type="title" idx="4294967295"/>
          </p:nvPr>
        </p:nvSpPr>
        <p:spPr>
          <a:xfrm>
            <a:off x="571500" y="46037"/>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000"/>
              <a:t>Outline</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“Has an additive inverse” asserts the existence of something—an additive inverse—for each real number. </a:t>
            </a:r>
            <a:endParaRPr sz="2400"/>
          </a:p>
          <a:p>
            <a:pPr lvl="0" marL="0" indent="0">
              <a:spcBef>
                <a:spcPts val="0"/>
              </a:spcBef>
              <a:buSzTx/>
              <a:buNone/>
              <a:defRPr sz="1800"/>
            </a:pPr>
            <a:endParaRPr sz="2400"/>
          </a:p>
          <a:p>
            <a:pPr lvl="0" marL="0" indent="0">
              <a:spcBef>
                <a:spcPts val="0"/>
              </a:spcBef>
              <a:buSzTx/>
              <a:buNone/>
              <a:defRPr sz="1800"/>
            </a:pPr>
            <a:r>
              <a:rPr sz="2400"/>
              <a:t>However, the nature of the additive inverse depends on the real number; different real numbers have different additive inverses.</a:t>
            </a:r>
          </a:p>
        </p:txBody>
      </p:sp>
      <p:sp>
        <p:nvSpPr>
          <p:cNvPr id="79" name="Shape 79"/>
          <p:cNvSpPr/>
          <p:nvPr/>
        </p:nvSpPr>
        <p:spPr>
          <a:xfrm>
            <a:off x="317500" y="531596"/>
            <a:ext cx="8229600" cy="4862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800">
                <a:solidFill>
                  <a:srgbClr val="FFFFFF"/>
                </a:solidFill>
              </a:defRPr>
            </a:lvl1pPr>
          </a:lstStyle>
          <a:p>
            <a:pPr lvl="0">
              <a:defRPr sz="1800">
                <a:solidFill>
                  <a:srgbClr val="000000"/>
                </a:solidFill>
              </a:defRPr>
            </a:pPr>
            <a:r>
              <a:rPr sz="2800">
                <a:solidFill>
                  <a:srgbClr val="FFFFFF"/>
                </a:solidFill>
              </a:rPr>
              <a:t>Some Important Kinds of Mathematical Statements</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400">
                <a:solidFill>
                  <a:srgbClr val="FFFFFF"/>
                </a:solidFill>
              </a:rPr>
              <a:t>Example 3 – </a:t>
            </a:r>
            <a:r>
              <a:rPr i="1" sz="2400">
                <a:solidFill>
                  <a:srgbClr val="FFFFFF"/>
                </a:solidFill>
              </a:rPr>
              <a:t>Rewriting an Universal Existential Statement</a:t>
            </a:r>
          </a:p>
        </p:txBody>
      </p:sp>
      <p:sp>
        <p:nvSpPr>
          <p:cNvPr id="82" name="Shape 8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Fill in the blanks to rewrite the following statement: </a:t>
            </a:r>
            <a:br>
              <a:rPr sz="2400"/>
            </a:br>
            <a:r>
              <a:rPr sz="2400"/>
              <a:t>Every pot has a lid.</a:t>
            </a:r>
            <a:endParaRPr sz="1400"/>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All pots _____.</a:t>
            </a:r>
            <a:br>
              <a:rPr sz="2400"/>
            </a:br>
            <a:endParaRPr sz="10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For all pots </a:t>
            </a:r>
            <a:r>
              <a:rPr i="1" sz="2400"/>
              <a:t>P</a:t>
            </a:r>
            <a:r>
              <a:rPr sz="2400"/>
              <a:t>, there is ____.</a:t>
            </a:r>
            <a:endParaRPr sz="2400"/>
          </a:p>
          <a:p>
            <a:pPr lvl="0" marL="0" indent="0">
              <a:buSzTx/>
              <a:buNone/>
              <a:tabLst>
                <a:tab pos="457200" algn="l"/>
                <a:tab pos="1371600" algn="l"/>
                <a:tab pos="1536700" algn="l"/>
              </a:tabLst>
              <a:defRPr sz="1800"/>
            </a:pPr>
            <a:endParaRPr sz="1000"/>
          </a:p>
          <a:p>
            <a:pPr lvl="0" marL="0" indent="0">
              <a:buSzTx/>
              <a:buNone/>
              <a:tabLst>
                <a:tab pos="457200" algn="l"/>
                <a:tab pos="1371600" algn="l"/>
                <a:tab pos="1536700" algn="l"/>
              </a:tabLst>
              <a:defRPr sz="1800"/>
            </a:pPr>
            <a:r>
              <a:rPr sz="2400">
                <a:latin typeface="Arial Bold"/>
                <a:ea typeface="Arial Bold"/>
                <a:cs typeface="Arial Bold"/>
                <a:sym typeface="Arial Bold"/>
              </a:rPr>
              <a:t>c.</a:t>
            </a:r>
            <a:r>
              <a:rPr sz="2400"/>
              <a:t> For all pots </a:t>
            </a:r>
            <a:r>
              <a:rPr i="1" sz="2400"/>
              <a:t>P</a:t>
            </a:r>
            <a:r>
              <a:rPr sz="2400"/>
              <a:t>, there is a lid </a:t>
            </a:r>
            <a:r>
              <a:rPr i="1" sz="2400"/>
              <a:t>L </a:t>
            </a:r>
            <a:r>
              <a:rPr sz="2400"/>
              <a:t>such that _____.</a:t>
            </a:r>
            <a:endParaRPr sz="2400"/>
          </a:p>
          <a:p>
            <a:pPr lvl="0" marL="0" indent="0">
              <a:buSzTx/>
              <a:buNone/>
              <a:tabLst>
                <a:tab pos="457200" algn="l"/>
                <a:tab pos="1371600" algn="l"/>
                <a:tab pos="1536700" algn="l"/>
              </a:tabLst>
              <a:defRPr sz="1800"/>
            </a:pPr>
            <a:endParaRPr sz="1200">
              <a:solidFill>
                <a:srgbClr val="00ADEE"/>
              </a:solidFill>
            </a:endParaRPr>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have lids</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a lid for </a:t>
            </a:r>
            <a:r>
              <a:rPr i="1" sz="2400"/>
              <a:t>P</a:t>
            </a:r>
            <a:endParaRPr i="1"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latin typeface="Arial Bold"/>
                <a:ea typeface="Arial Bold"/>
                <a:cs typeface="Arial Bold"/>
                <a:sym typeface="Arial Bold"/>
              </a:rPr>
              <a:t>c.</a:t>
            </a:r>
            <a:r>
              <a:rPr sz="2400"/>
              <a:t> </a:t>
            </a:r>
            <a:r>
              <a:rPr i="1" sz="2400"/>
              <a:t>L </a:t>
            </a:r>
            <a:r>
              <a:rPr sz="2400"/>
              <a:t>is a lid for </a:t>
            </a:r>
            <a:r>
              <a:rPr i="1" sz="2400"/>
              <a:t>P</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2">
                                            <p:txEl>
                                              <p:pRg st="6" end="6"/>
                                            </p:txEl>
                                          </p:spTgt>
                                        </p:tgtEl>
                                        <p:attrNameLst>
                                          <p:attrName>style.visibility</p:attrName>
                                        </p:attrNameLst>
                                      </p:cBhvr>
                                      <p:to>
                                        <p:strVal val="visible"/>
                                      </p:to>
                                    </p:set>
                                    <p:anim calcmode="lin" valueType="num">
                                      <p:cBhvr>
                                        <p:cTn id="7" dur="1000" fill="hold"/>
                                        <p:tgtEl>
                                          <p:spTgt spid="82">
                                            <p:txEl>
                                              <p:pRg st="6" end="6"/>
                                            </p:txEl>
                                          </p:spTgt>
                                        </p:tgtEl>
                                        <p:attrNameLst>
                                          <p:attrName>ppt_x</p:attrName>
                                        </p:attrNameLst>
                                      </p:cBhvr>
                                      <p:tavLst>
                                        <p:tav tm="0">
                                          <p:val>
                                            <p:strVal val="#ppt_x"/>
                                          </p:val>
                                        </p:tav>
                                        <p:tav tm="100000">
                                          <p:val>
                                            <p:strVal val="#ppt_x"/>
                                          </p:val>
                                        </p:tav>
                                      </p:tavLst>
                                    </p:anim>
                                    <p:anim calcmode="lin" valueType="num">
                                      <p:cBhvr>
                                        <p:cTn id="8" dur="1000" fill="hold"/>
                                        <p:tgtEl>
                                          <p:spTgt spid="82">
                                            <p:txEl>
                                              <p:pRg st="6" end="6"/>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82">
                                            <p:txEl>
                                              <p:pRg st="7" end="7"/>
                                            </p:txEl>
                                          </p:spTgt>
                                        </p:tgtEl>
                                        <p:attrNameLst>
                                          <p:attrName>style.visibility</p:attrName>
                                        </p:attrNameLst>
                                      </p:cBhvr>
                                      <p:to>
                                        <p:strVal val="visible"/>
                                      </p:to>
                                    </p:set>
                                    <p:anim calcmode="lin" valueType="num">
                                      <p:cBhvr>
                                        <p:cTn id="12" dur="1000" fill="hold"/>
                                        <p:tgtEl>
                                          <p:spTgt spid="82">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82">
                                            <p:txEl>
                                              <p:pRg st="7" end="7"/>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82">
                                            <p:txEl>
                                              <p:pRg st="8" end="8"/>
                                            </p:txEl>
                                          </p:spTgt>
                                        </p:tgtEl>
                                        <p:attrNameLst>
                                          <p:attrName>style.visibility</p:attrName>
                                        </p:attrNameLst>
                                      </p:cBhvr>
                                      <p:to>
                                        <p:strVal val="visible"/>
                                      </p:to>
                                    </p:set>
                                    <p:anim calcmode="lin" valueType="num">
                                      <p:cBhvr>
                                        <p:cTn id="17" dur="1000" fill="hold"/>
                                        <p:tgtEl>
                                          <p:spTgt spid="82">
                                            <p:txEl>
                                              <p:pRg st="8" end="8"/>
                                            </p:txEl>
                                          </p:spTgt>
                                        </p:tgtEl>
                                        <p:attrNameLst>
                                          <p:attrName>ppt_x</p:attrName>
                                        </p:attrNameLst>
                                      </p:cBhvr>
                                      <p:tavLst>
                                        <p:tav tm="0">
                                          <p:val>
                                            <p:strVal val="#ppt_x"/>
                                          </p:val>
                                        </p:tav>
                                        <p:tav tm="100000">
                                          <p:val>
                                            <p:strVal val="#ppt_x"/>
                                          </p:val>
                                        </p:tav>
                                      </p:tavLst>
                                    </p:anim>
                                    <p:anim calcmode="lin" valueType="num">
                                      <p:cBhvr>
                                        <p:cTn id="18" dur="1000" fill="hold"/>
                                        <p:tgtEl>
                                          <p:spTgt spid="8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82">
                                            <p:txEl>
                                              <p:pRg st="9" end="9"/>
                                            </p:txEl>
                                          </p:spTgt>
                                        </p:tgtEl>
                                        <p:attrNameLst>
                                          <p:attrName>style.visibility</p:attrName>
                                        </p:attrNameLst>
                                      </p:cBhvr>
                                      <p:to>
                                        <p:strVal val="visible"/>
                                      </p:to>
                                    </p:set>
                                    <p:anim calcmode="lin" valueType="num">
                                      <p:cBhvr>
                                        <p:cTn id="23" dur="1000" fill="hold"/>
                                        <p:tgtEl>
                                          <p:spTgt spid="82">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82">
                                            <p:txEl>
                                              <p:pRg st="9" end="9"/>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1" fill="hold">
                                  <p:stCondLst>
                                    <p:cond delay="0"/>
                                  </p:stCondLst>
                                  <p:iterate type="el" backwards="0">
                                    <p:tmAbs val="0"/>
                                  </p:iterate>
                                  <p:childTnLst>
                                    <p:set>
                                      <p:cBhvr>
                                        <p:cTn id="27" fill="hold"/>
                                        <p:tgtEl>
                                          <p:spTgt spid="82">
                                            <p:txEl>
                                              <p:pRg st="10" end="10"/>
                                            </p:txEl>
                                          </p:spTgt>
                                        </p:tgtEl>
                                        <p:attrNameLst>
                                          <p:attrName>style.visibility</p:attrName>
                                        </p:attrNameLst>
                                      </p:cBhvr>
                                      <p:to>
                                        <p:strVal val="visible"/>
                                      </p:to>
                                    </p:set>
                                    <p:anim calcmode="lin" valueType="num">
                                      <p:cBhvr>
                                        <p:cTn id="28" dur="1000" fill="hold"/>
                                        <p:tgtEl>
                                          <p:spTgt spid="82">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8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4" presetID="2" grpId="1" fill="hold">
                                  <p:stCondLst>
                                    <p:cond delay="0"/>
                                  </p:stCondLst>
                                  <p:iterate type="el" backwards="0">
                                    <p:tmAbs val="0"/>
                                  </p:iterate>
                                  <p:childTnLst>
                                    <p:set>
                                      <p:cBhvr>
                                        <p:cTn id="33" fill="hold"/>
                                        <p:tgtEl>
                                          <p:spTgt spid="82">
                                            <p:txEl>
                                              <p:pRg st="11" end="11"/>
                                            </p:txEl>
                                          </p:spTgt>
                                        </p:tgtEl>
                                        <p:attrNameLst>
                                          <p:attrName>style.visibility</p:attrName>
                                        </p:attrNameLst>
                                      </p:cBhvr>
                                      <p:to>
                                        <p:strVal val="visible"/>
                                      </p:to>
                                    </p:set>
                                    <p:anim calcmode="lin" valueType="num">
                                      <p:cBhvr>
                                        <p:cTn id="34" dur="1000" fill="hold"/>
                                        <p:tgtEl>
                                          <p:spTgt spid="82">
                                            <p:txEl>
                                              <p:pRg st="11" end="11"/>
                                            </p:txEl>
                                          </p:spTgt>
                                        </p:tgtEl>
                                        <p:attrNameLst>
                                          <p:attrName>ppt_x</p:attrName>
                                        </p:attrNameLst>
                                      </p:cBhvr>
                                      <p:tavLst>
                                        <p:tav tm="0">
                                          <p:val>
                                            <p:strVal val="#ppt_x"/>
                                          </p:val>
                                        </p:tav>
                                        <p:tav tm="100000">
                                          <p:val>
                                            <p:strVal val="#ppt_x"/>
                                          </p:val>
                                        </p:tav>
                                      </p:tavLst>
                                    </p:anim>
                                    <p:anim calcmode="lin" valueType="num">
                                      <p:cBhvr>
                                        <p:cTn id="35" dur="1000" fill="hold"/>
                                        <p:tgtEl>
                                          <p:spTgt spid="8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2"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latin typeface="Arial Bold"/>
                <a:ea typeface="Arial Bold"/>
                <a:cs typeface="Arial Bold"/>
                <a:sym typeface="Arial Bold"/>
              </a:rPr>
              <a:t>Existential Universal Statements</a:t>
            </a:r>
            <a:endParaRPr sz="2400">
              <a:latin typeface="Arial Bold"/>
              <a:ea typeface="Arial Bold"/>
              <a:cs typeface="Arial Bold"/>
              <a:sym typeface="Arial Bold"/>
            </a:endParaRPr>
          </a:p>
          <a:p>
            <a:pPr lvl="0" marL="0" indent="0">
              <a:buSzTx/>
              <a:buNone/>
              <a:defRPr sz="1800"/>
            </a:pPr>
            <a:endParaRPr sz="2400">
              <a:latin typeface="Arial Bold"/>
              <a:ea typeface="Arial Bold"/>
              <a:cs typeface="Arial Bold"/>
              <a:sym typeface="Arial Bold"/>
            </a:endParaRPr>
          </a:p>
          <a:p>
            <a:pPr lvl="0" marL="0" indent="0">
              <a:buSzTx/>
              <a:buNone/>
              <a:defRPr sz="1800"/>
            </a:pPr>
            <a:r>
              <a:rPr sz="2400"/>
              <a:t>An </a:t>
            </a:r>
            <a:r>
              <a:rPr b="1" i="1" sz="2400"/>
              <a:t>existential universal statement </a:t>
            </a:r>
            <a:r>
              <a:rPr sz="2400"/>
              <a:t>is a statement that is existential because its first part asserts that a certain object exists and is universal because its second part says that the object satisfies a certain property for all things of a certain kind. </a:t>
            </a:r>
          </a:p>
        </p:txBody>
      </p:sp>
      <p:sp>
        <p:nvSpPr>
          <p:cNvPr id="85" name="Shape 85"/>
          <p:cNvSpPr/>
          <p:nvPr/>
        </p:nvSpPr>
        <p:spPr>
          <a:xfrm>
            <a:off x="317500" y="531596"/>
            <a:ext cx="8229600" cy="4862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800">
                <a:solidFill>
                  <a:srgbClr val="FFFFFF"/>
                </a:solidFill>
              </a:defRPr>
            </a:lvl1pPr>
          </a:lstStyle>
          <a:p>
            <a:pPr lvl="0">
              <a:defRPr sz="1800">
                <a:solidFill>
                  <a:srgbClr val="000000"/>
                </a:solidFill>
              </a:defRPr>
            </a:pPr>
            <a:r>
              <a:rPr sz="2800">
                <a:solidFill>
                  <a:srgbClr val="FFFFFF"/>
                </a:solidFill>
              </a:rPr>
              <a:t>Some Important Kinds of Mathematical Statements</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For example: </a:t>
            </a:r>
            <a:endParaRPr sz="2400"/>
          </a:p>
          <a:p>
            <a:pPr lvl="0" marL="0" indent="0">
              <a:buSzTx/>
              <a:buNone/>
              <a:defRPr sz="1800"/>
            </a:pPr>
            <a:endParaRPr sz="2400"/>
          </a:p>
          <a:p>
            <a:pPr lvl="0" marL="0" indent="0">
              <a:buSzTx/>
              <a:buNone/>
              <a:defRPr sz="1800"/>
            </a:pPr>
            <a:r>
              <a:rPr sz="2400"/>
              <a:t>There is a positive integer that is less than or equal to every positive integer:</a:t>
            </a:r>
            <a:endParaRPr sz="2400"/>
          </a:p>
          <a:p>
            <a:pPr lvl="0" marL="0" indent="0">
              <a:buSzTx/>
              <a:buNone/>
              <a:defRPr sz="1800"/>
            </a:pPr>
            <a:endParaRPr sz="2400"/>
          </a:p>
          <a:p>
            <a:pPr lvl="0" marL="0" indent="0">
              <a:buSzTx/>
              <a:buNone/>
              <a:defRPr sz="1800"/>
            </a:pPr>
            <a:r>
              <a:rPr sz="2400"/>
              <a:t>This statement is true because the number one is a positive integer, and it satisfies the property of being less than or equal to every positive integer.</a:t>
            </a:r>
          </a:p>
        </p:txBody>
      </p:sp>
      <p:sp>
        <p:nvSpPr>
          <p:cNvPr id="88" name="Shape 88"/>
          <p:cNvSpPr/>
          <p:nvPr/>
        </p:nvSpPr>
        <p:spPr>
          <a:xfrm>
            <a:off x="317500" y="531596"/>
            <a:ext cx="8229600" cy="4862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800">
                <a:solidFill>
                  <a:srgbClr val="FFFFFF"/>
                </a:solidFill>
              </a:defRPr>
            </a:lvl1pPr>
          </a:lstStyle>
          <a:p>
            <a:pPr lvl="0">
              <a:defRPr sz="1800">
                <a:solidFill>
                  <a:srgbClr val="000000"/>
                </a:solidFill>
              </a:defRPr>
            </a:pPr>
            <a:r>
              <a:rPr sz="2800">
                <a:solidFill>
                  <a:srgbClr val="FFFFFF"/>
                </a:solidFill>
              </a:rPr>
              <a:t>Some Important Kinds of Mathematical Statements</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400">
                <a:solidFill>
                  <a:srgbClr val="FFFFFF"/>
                </a:solidFill>
              </a:rPr>
              <a:t>Example 4 – </a:t>
            </a:r>
            <a:r>
              <a:rPr i="1" sz="2400">
                <a:solidFill>
                  <a:srgbClr val="FFFFFF"/>
                </a:solidFill>
              </a:rPr>
              <a:t>Rewriting an Existential Universal Statement</a:t>
            </a:r>
          </a:p>
        </p:txBody>
      </p:sp>
      <p:sp>
        <p:nvSpPr>
          <p:cNvPr id="91" name="Shape 9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Fill in the blanks to rewrite the following statement in three different ways:</a:t>
            </a:r>
            <a:endParaRPr sz="2400"/>
          </a:p>
          <a:p>
            <a:pPr lvl="0" marL="0" indent="0">
              <a:buSzTx/>
              <a:buNone/>
              <a:tabLst>
                <a:tab pos="457200" algn="l"/>
                <a:tab pos="1371600" algn="l"/>
                <a:tab pos="1536700" algn="l"/>
              </a:tabLst>
              <a:defRPr sz="1800"/>
            </a:pPr>
            <a:endParaRPr sz="1000"/>
          </a:p>
          <a:p>
            <a:pPr lvl="0" marL="0" indent="0">
              <a:buSzTx/>
              <a:buNone/>
              <a:tabLst>
                <a:tab pos="457200" algn="l"/>
                <a:tab pos="1371600" algn="l"/>
                <a:tab pos="1536700" algn="l"/>
              </a:tabLst>
              <a:defRPr sz="1800"/>
            </a:pPr>
            <a:r>
              <a:rPr sz="2400"/>
              <a:t>There is a person in my class who is at least as old as every person in my class.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Some _____ is at least as old as _____.</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There is a person </a:t>
            </a:r>
            <a:r>
              <a:rPr i="1" sz="2400"/>
              <a:t>p </a:t>
            </a:r>
            <a:r>
              <a:rPr sz="2400"/>
              <a:t>in my class such that </a:t>
            </a:r>
            <a:r>
              <a:rPr i="1" sz="2400"/>
              <a:t>p </a:t>
            </a:r>
            <a:r>
              <a:rPr sz="2400"/>
              <a:t>is _____.</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c.</a:t>
            </a:r>
            <a:r>
              <a:rPr sz="2400"/>
              <a:t> There is a person </a:t>
            </a:r>
            <a:r>
              <a:rPr i="1" sz="2400"/>
              <a:t>p </a:t>
            </a:r>
            <a:r>
              <a:rPr sz="2400"/>
              <a:t>in my class with the property that for</a:t>
            </a:r>
            <a:br>
              <a:rPr sz="2400"/>
            </a:br>
            <a:r>
              <a:rPr sz="2400"/>
              <a:t>    every person </a:t>
            </a:r>
            <a:r>
              <a:rPr i="1" sz="2400"/>
              <a:t>q </a:t>
            </a:r>
            <a:r>
              <a:rPr sz="2400"/>
              <a:t>in my class, </a:t>
            </a:r>
            <a:r>
              <a:rPr i="1" sz="2400"/>
              <a:t>p </a:t>
            </a:r>
            <a:r>
              <a:rPr sz="2400"/>
              <a:t>is _____.</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4 – </a:t>
            </a:r>
            <a:r>
              <a:rPr i="1" sz="4000">
                <a:solidFill>
                  <a:srgbClr val="FFFFFF"/>
                </a:solidFill>
              </a:rPr>
              <a:t>Solution</a:t>
            </a:r>
          </a:p>
        </p:txBody>
      </p:sp>
      <p:sp>
        <p:nvSpPr>
          <p:cNvPr id="94" name="Shape 9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person in my class; every person in my class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at least as old as every person in my class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c.</a:t>
            </a:r>
            <a:r>
              <a:rPr sz="2400"/>
              <a:t> at least as old as </a:t>
            </a:r>
            <a:r>
              <a:rPr i="1" sz="2400"/>
              <a:t>q</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4">
                                            <p:txEl>
                                              <p:pRg st="2" end="2"/>
                                            </p:txEl>
                                          </p:spTgt>
                                        </p:tgtEl>
                                        <p:attrNameLst>
                                          <p:attrName>style.visibility</p:attrName>
                                        </p:attrNameLst>
                                      </p:cBhvr>
                                      <p:to>
                                        <p:strVal val="visible"/>
                                      </p:to>
                                    </p:set>
                                    <p:anim calcmode="lin" valueType="num">
                                      <p:cBhvr>
                                        <p:cTn id="7" dur="1000" fill="hold"/>
                                        <p:tgtEl>
                                          <p:spTgt spid="94">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9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94">
                                            <p:txEl>
                                              <p:pRg st="3" end="3"/>
                                            </p:txEl>
                                          </p:spTgt>
                                        </p:tgtEl>
                                        <p:attrNameLst>
                                          <p:attrName>style.visibility</p:attrName>
                                        </p:attrNameLst>
                                      </p:cBhvr>
                                      <p:to>
                                        <p:strVal val="visible"/>
                                      </p:to>
                                    </p:set>
                                    <p:anim calcmode="lin" valueType="num">
                                      <p:cBhvr>
                                        <p:cTn id="12" dur="1000" fill="hold"/>
                                        <p:tgtEl>
                                          <p:spTgt spid="94">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94">
                                            <p:txEl>
                                              <p:pRg st="4" end="4"/>
                                            </p:txEl>
                                          </p:spTgt>
                                        </p:tgtEl>
                                        <p:attrNameLst>
                                          <p:attrName>style.visibility</p:attrName>
                                        </p:attrNameLst>
                                      </p:cBhvr>
                                      <p:to>
                                        <p:strVal val="visible"/>
                                      </p:to>
                                    </p:set>
                                    <p:anim calcmode="lin" valueType="num">
                                      <p:cBhvr>
                                        <p:cTn id="18" dur="1000" fill="hold"/>
                                        <p:tgtEl>
                                          <p:spTgt spid="9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4"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spcBef>
                <a:spcPts val="0"/>
              </a:spcBef>
              <a:buSzTx/>
              <a:buNone/>
            </a:lvl1pPr>
          </a:lstStyle>
          <a:p>
            <a:pPr lvl="0">
              <a:defRPr sz="1800"/>
            </a:pPr>
            <a:r>
              <a:rPr sz="2400"/>
              <a:t>Some of the most important mathematical concepts, such as the definition of limit of a sequence, can only be defined using phrases that are universal, existential, and conditional, and they require the use of all three phrases “for all,” “there is,” and “if-then.”</a:t>
            </a:r>
          </a:p>
        </p:txBody>
      </p:sp>
      <p:sp>
        <p:nvSpPr>
          <p:cNvPr id="97" name="Shape 97"/>
          <p:cNvSpPr/>
          <p:nvPr/>
        </p:nvSpPr>
        <p:spPr>
          <a:xfrm>
            <a:off x="317500" y="531596"/>
            <a:ext cx="8229600" cy="4862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800">
                <a:solidFill>
                  <a:srgbClr val="FFFFFF"/>
                </a:solidFill>
              </a:defRPr>
            </a:lvl1pPr>
          </a:lstStyle>
          <a:p>
            <a:pPr lvl="0">
              <a:defRPr sz="1800">
                <a:solidFill>
                  <a:srgbClr val="000000"/>
                </a:solidFill>
              </a:defRPr>
            </a:pPr>
            <a:r>
              <a:rPr sz="2800">
                <a:solidFill>
                  <a:srgbClr val="FFFFFF"/>
                </a:solidFill>
              </a:rPr>
              <a:t>Some Important Kinds of Mathematical Statements</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body" idx="4294967295"/>
          </p:nvPr>
        </p:nvSpPr>
        <p:spPr>
          <a:xfrm>
            <a:off x="457200" y="1462087"/>
            <a:ext cx="85344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For example, if </a:t>
            </a:r>
            <a:r>
              <a:rPr i="1" sz="2400"/>
              <a:t>a</a:t>
            </a:r>
            <a:r>
              <a:rPr baseline="-25000" sz="2400"/>
              <a:t>1</a:t>
            </a:r>
            <a:r>
              <a:rPr sz="2400"/>
              <a:t>,</a:t>
            </a:r>
            <a:r>
              <a:rPr i="1" sz="2400"/>
              <a:t> a</a:t>
            </a:r>
            <a:r>
              <a:rPr baseline="-25000" sz="2400"/>
              <a:t>2</a:t>
            </a:r>
            <a:r>
              <a:rPr sz="2400"/>
              <a:t>,</a:t>
            </a:r>
            <a:r>
              <a:rPr i="1" sz="2400"/>
              <a:t> a</a:t>
            </a:r>
            <a:r>
              <a:rPr baseline="-25000" sz="2400"/>
              <a:t>3</a:t>
            </a:r>
            <a:r>
              <a:rPr sz="2400"/>
              <a:t>,</a:t>
            </a:r>
            <a:r>
              <a:rPr i="1" sz="2400"/>
              <a:t> . . . </a:t>
            </a:r>
            <a:r>
              <a:rPr sz="2400"/>
              <a:t>is a sequence of real numbers, saying that</a:t>
            </a:r>
            <a:endParaRPr sz="2400"/>
          </a:p>
          <a:p>
            <a:pPr lvl="0" marL="0" indent="0">
              <a:spcBef>
                <a:spcPts val="0"/>
              </a:spcBef>
              <a:buSzTx/>
              <a:buNone/>
              <a:defRPr sz="1800"/>
            </a:pPr>
            <a:endParaRPr sz="2400"/>
          </a:p>
          <a:p>
            <a:pPr lvl="0" marL="0" indent="0" algn="ctr">
              <a:spcBef>
                <a:spcPts val="0"/>
              </a:spcBef>
              <a:buSzTx/>
              <a:buNone/>
              <a:defRPr sz="1800"/>
            </a:pPr>
            <a:r>
              <a:rPr sz="2400"/>
              <a:t>the limit of </a:t>
            </a:r>
            <a:r>
              <a:rPr i="1" sz="2400"/>
              <a:t>a</a:t>
            </a:r>
            <a:r>
              <a:rPr baseline="-25000" i="1" sz="2400"/>
              <a:t>n</a:t>
            </a:r>
            <a:r>
              <a:rPr i="1" sz="2400"/>
              <a:t> </a:t>
            </a:r>
            <a:r>
              <a:rPr sz="2400"/>
              <a:t>as </a:t>
            </a:r>
            <a:r>
              <a:rPr i="1" sz="2400"/>
              <a:t>n </a:t>
            </a:r>
            <a:r>
              <a:rPr sz="2400"/>
              <a:t>approaches infinity is </a:t>
            </a:r>
            <a:r>
              <a:rPr i="1" sz="2400"/>
              <a:t>L</a:t>
            </a:r>
            <a:endParaRPr i="1" sz="2400"/>
          </a:p>
          <a:p>
            <a:pPr lvl="0" marL="0" indent="0">
              <a:spcBef>
                <a:spcPts val="0"/>
              </a:spcBef>
              <a:buSzTx/>
              <a:buNone/>
              <a:defRPr sz="1800"/>
            </a:pPr>
            <a:endParaRPr i="1" sz="2400"/>
          </a:p>
          <a:p>
            <a:pPr lvl="0" marL="0" indent="0">
              <a:spcBef>
                <a:spcPts val="0"/>
              </a:spcBef>
              <a:buSzTx/>
              <a:buNone/>
              <a:defRPr sz="1800"/>
            </a:pPr>
            <a:r>
              <a:rPr sz="2400"/>
              <a:t>means that </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for all </a:t>
            </a:r>
            <a:r>
              <a:rPr sz="2400"/>
              <a:t>positive real numbers </a:t>
            </a:r>
            <a:r>
              <a:rPr i="1" sz="2400"/>
              <a:t>ε</a:t>
            </a:r>
            <a:r>
              <a:rPr sz="2400"/>
              <a:t>, </a:t>
            </a:r>
            <a:r>
              <a:rPr sz="2400">
                <a:latin typeface="Arial Bold"/>
                <a:ea typeface="Arial Bold"/>
                <a:cs typeface="Arial Bold"/>
                <a:sym typeface="Arial Bold"/>
              </a:rPr>
              <a:t>there is </a:t>
            </a:r>
            <a:r>
              <a:rPr sz="2400"/>
              <a:t>an integer </a:t>
            </a:r>
            <a:r>
              <a:rPr i="1" sz="2400"/>
              <a:t>N </a:t>
            </a:r>
            <a:r>
              <a:rPr sz="2400"/>
              <a:t>such that</a:t>
            </a:r>
            <a:endParaRPr sz="2400"/>
          </a:p>
          <a:p>
            <a:pPr lvl="0" marL="0" indent="0">
              <a:spcBef>
                <a:spcPts val="0"/>
              </a:spcBef>
              <a:buSzTx/>
              <a:buNone/>
              <a:defRPr sz="1800"/>
            </a:pPr>
            <a:r>
              <a:rPr sz="2400">
                <a:latin typeface="Arial Bold"/>
                <a:ea typeface="Arial Bold"/>
                <a:cs typeface="Arial Bold"/>
                <a:sym typeface="Arial Bold"/>
              </a:rPr>
              <a:t>for all </a:t>
            </a:r>
            <a:r>
              <a:rPr sz="2400"/>
              <a:t>integers </a:t>
            </a:r>
            <a:r>
              <a:rPr i="1" sz="2400"/>
              <a:t>n</a:t>
            </a:r>
            <a:r>
              <a:rPr sz="2400"/>
              <a:t>,</a:t>
            </a:r>
            <a:r>
              <a:rPr i="1" sz="2400"/>
              <a:t> </a:t>
            </a:r>
            <a:r>
              <a:rPr sz="2400">
                <a:latin typeface="Arial Bold"/>
                <a:ea typeface="Arial Bold"/>
                <a:cs typeface="Arial Bold"/>
                <a:sym typeface="Arial Bold"/>
              </a:rPr>
              <a:t>if </a:t>
            </a:r>
            <a:r>
              <a:rPr i="1" sz="2400"/>
              <a:t>n </a:t>
            </a:r>
            <a:r>
              <a:rPr sz="2400"/>
              <a:t>&gt;</a:t>
            </a:r>
            <a:r>
              <a:rPr i="1" sz="2400"/>
              <a:t> N </a:t>
            </a:r>
            <a:r>
              <a:rPr sz="2400">
                <a:latin typeface="Arial Bold"/>
                <a:ea typeface="Arial Bold"/>
                <a:cs typeface="Arial Bold"/>
                <a:sym typeface="Arial Bold"/>
              </a:rPr>
              <a:t>then </a:t>
            </a:r>
            <a:r>
              <a:rPr sz="2400"/>
              <a:t>–</a:t>
            </a:r>
            <a:r>
              <a:rPr i="1" sz="2400"/>
              <a:t>ε </a:t>
            </a:r>
            <a:r>
              <a:rPr sz="2400"/>
              <a:t>&lt;</a:t>
            </a:r>
            <a:r>
              <a:rPr i="1" sz="2400"/>
              <a:t> a</a:t>
            </a:r>
            <a:r>
              <a:rPr baseline="-20000" i="1" sz="2400"/>
              <a:t>n</a:t>
            </a:r>
            <a:r>
              <a:rPr i="1" sz="2400"/>
              <a:t> </a:t>
            </a:r>
            <a:r>
              <a:rPr sz="2400"/>
              <a:t>– </a:t>
            </a:r>
            <a:r>
              <a:rPr i="1" sz="2400"/>
              <a:t>L </a:t>
            </a:r>
            <a:r>
              <a:rPr sz="2400"/>
              <a:t>&lt;</a:t>
            </a:r>
            <a:r>
              <a:rPr i="1" sz="2400"/>
              <a:t> ε</a:t>
            </a:r>
            <a:r>
              <a:rPr sz="2400"/>
              <a:t>.</a:t>
            </a:r>
          </a:p>
        </p:txBody>
      </p:sp>
      <p:sp>
        <p:nvSpPr>
          <p:cNvPr id="100" name="Shape 100"/>
          <p:cNvSpPr/>
          <p:nvPr/>
        </p:nvSpPr>
        <p:spPr>
          <a:xfrm>
            <a:off x="317500" y="531596"/>
            <a:ext cx="8229600" cy="4862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800">
                <a:solidFill>
                  <a:srgbClr val="FFFFFF"/>
                </a:solidFill>
              </a:defRPr>
            </a:lvl1pPr>
          </a:lstStyle>
          <a:p>
            <a:pPr lvl="0">
              <a:defRPr sz="1800">
                <a:solidFill>
                  <a:srgbClr val="000000"/>
                </a:solidFill>
              </a:defRPr>
            </a:pPr>
            <a:r>
              <a:rPr sz="2800">
                <a:solidFill>
                  <a:srgbClr val="FFFFFF"/>
                </a:solidFill>
              </a:rPr>
              <a:t>Some Important Kinds of Mathematical Statements</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103" name="Shape 103"/>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2400"/>
              <a:t>Overview of the course</a:t>
            </a:r>
            <a:endParaRPr sz="2400"/>
          </a:p>
          <a:p>
            <a:pPr lvl="0">
              <a:defRPr sz="1800"/>
            </a:pPr>
            <a:r>
              <a:rPr sz="2400"/>
              <a:t>Getting started, “speaking mathematically” </a:t>
            </a:r>
            <a:endParaRPr sz="2400"/>
          </a:p>
          <a:p>
            <a:pPr lvl="1" marL="800100" indent="-342900">
              <a:buChar char="–"/>
              <a:defRPr sz="1800"/>
            </a:pPr>
            <a:r>
              <a:rPr sz="2400"/>
              <a:t>variables</a:t>
            </a:r>
            <a:endParaRPr sz="2400"/>
          </a:p>
          <a:p>
            <a:pPr lvl="1" marL="800100" indent="-342900">
              <a:buChar char="–"/>
              <a:defRPr sz="1800"/>
            </a:pPr>
            <a:r>
              <a:rPr sz="2400"/>
              <a:t>universal, existential and conditional statements</a:t>
            </a:r>
            <a:endParaRPr sz="2400"/>
          </a:p>
          <a:p>
            <a:pPr lvl="1" marL="800100" indent="-342900">
              <a:buChar char="–"/>
              <a:defRPr sz="1800"/>
            </a:pPr>
            <a:r>
              <a:rPr sz="2400"/>
              <a:t>set</a:t>
            </a:r>
            <a:endParaRPr sz="2400"/>
          </a:p>
          <a:p>
            <a:pPr lvl="1" marL="800100" indent="-342900">
              <a:buChar char="–"/>
              <a:defRPr sz="1800"/>
            </a:pPr>
            <a:r>
              <a:rPr sz="2400"/>
              <a:t>relations and functions</a:t>
            </a:r>
          </a:p>
        </p:txBody>
      </p:sp>
      <p:sp>
        <p:nvSpPr>
          <p:cNvPr id="104" name="Shape 104"/>
          <p:cNvSpPr/>
          <p:nvPr>
            <p:ph type="title" idx="4294967295"/>
          </p:nvPr>
        </p:nvSpPr>
        <p:spPr>
          <a:xfrm>
            <a:off x="571500" y="46037"/>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000"/>
              <a:t>Outline</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Language of Sets</a:t>
            </a:r>
          </a:p>
        </p:txBody>
      </p:sp>
      <p:sp>
        <p:nvSpPr>
          <p:cNvPr id="107" name="Shape 10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Use of the word </a:t>
            </a:r>
            <a:r>
              <a:rPr i="1" sz="2400"/>
              <a:t>set </a:t>
            </a:r>
            <a:r>
              <a:rPr sz="2400"/>
              <a:t>as a formal mathematical term was introduced in 1879 by Georg Cantor (1845–1918). For most mathematical purposes we can think of a set intuitively, as Cantor did, simply as a collection of elements. </a:t>
            </a:r>
            <a:endParaRPr sz="2400"/>
          </a:p>
          <a:p>
            <a:pPr lvl="0" marL="0" indent="0">
              <a:buSzTx/>
              <a:buNone/>
              <a:defRPr sz="1800"/>
            </a:pPr>
            <a:endParaRPr sz="2400"/>
          </a:p>
          <a:p>
            <a:pPr lvl="0" marL="0" indent="0">
              <a:buSzTx/>
              <a:buNone/>
              <a:defRPr sz="1800"/>
            </a:pPr>
            <a:r>
              <a:rPr sz="2400"/>
              <a:t>For instance, if </a:t>
            </a:r>
            <a:r>
              <a:rPr i="1" sz="2400"/>
              <a:t>C</a:t>
            </a:r>
            <a:r>
              <a:rPr sz="2400"/>
              <a:t> is the set of all countries that are currently in the United Nations, then the United States is an element of </a:t>
            </a:r>
            <a:r>
              <a:rPr i="1" sz="2400"/>
              <a:t>C</a:t>
            </a:r>
            <a:r>
              <a:rPr sz="2400"/>
              <a:t>, and if </a:t>
            </a:r>
            <a:r>
              <a:rPr i="1" sz="2400"/>
              <a:t>I</a:t>
            </a:r>
            <a:r>
              <a:rPr sz="2400"/>
              <a:t> is the set of all integers from 1 to 100, then the number 57 is an element of </a:t>
            </a:r>
            <a:r>
              <a:rPr i="1" sz="2400"/>
              <a:t>I</a:t>
            </a:r>
            <a:r>
              <a:rPr sz="2400"/>
              <a:t>.</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 name="Shape 2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22" name="Shape 22"/>
          <p:cNvSpPr/>
          <p:nvPr>
            <p:ph type="title" idx="4294967295"/>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000"/>
              <a:t>Course Organization</a:t>
            </a:r>
          </a:p>
        </p:txBody>
      </p:sp>
      <p:sp>
        <p:nvSpPr>
          <p:cNvPr id="23" name="Shape 23"/>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2400"/>
              <a:t>What is the purpose of lab sections? </a:t>
            </a:r>
            <a:endParaRPr sz="2400"/>
          </a:p>
          <a:p>
            <a:pPr lvl="1" marL="800100" indent="-342900">
              <a:buChar char="–"/>
              <a:defRPr sz="1800"/>
            </a:pPr>
            <a:r>
              <a:rPr sz="2400"/>
              <a:t>really problem solving sections, or recitations</a:t>
            </a:r>
            <a:endParaRPr sz="2400"/>
          </a:p>
          <a:p>
            <a:pPr lvl="1" marL="800100" indent="-342900">
              <a:buChar char="–"/>
              <a:defRPr sz="1800"/>
            </a:pPr>
            <a:r>
              <a:rPr sz="2400"/>
              <a:t>working on problems (paper and pencils) under the guidance of the instructor, sometimes in groups</a:t>
            </a:r>
            <a:endParaRPr sz="2400"/>
          </a:p>
          <a:p>
            <a:pPr lvl="1" marL="800100" indent="-342900">
              <a:buChar char="–"/>
              <a:defRPr sz="1800"/>
            </a:pPr>
            <a:r>
              <a:rPr sz="2400"/>
              <a:t>VERY important for your successful mastery of concepts/methods/skills taught in lectures.</a:t>
            </a:r>
            <a:endParaRPr sz="2400"/>
          </a:p>
          <a:p>
            <a:pPr lvl="0">
              <a:defRPr sz="1800"/>
            </a:pPr>
            <a:r>
              <a:rPr sz="2400"/>
              <a:t>Syllabus</a:t>
            </a:r>
            <a:endParaRPr sz="2400"/>
          </a:p>
          <a:p>
            <a:pPr lvl="1" marL="800100" indent="-342900">
              <a:buChar char="–"/>
              <a:defRPr sz="1800"/>
            </a:pPr>
            <a:r>
              <a:rPr sz="2400"/>
              <a:t>Web site: </a:t>
            </a:r>
            <a:r>
              <a:rPr sz="2400" u="sng">
                <a:solidFill>
                  <a:srgbClr val="009999"/>
                </a:solidFill>
                <a:uFill>
                  <a:solidFill>
                    <a:srgbClr val="009999"/>
                  </a:solidFill>
                </a:uFill>
                <a:hlinkClick r:id="rId2" invalidUrl="" action="" tgtFrame="" tooltip="" history="1" highlightClick="0" endSnd="0"/>
              </a:rPr>
              <a:t>http://storm.cis.fordham.edu/zhang/cs2100</a:t>
            </a:r>
            <a:endParaRPr sz="2400"/>
          </a:p>
          <a:p>
            <a:pPr lvl="1" marL="800100" indent="-342900">
              <a:buChar char="–"/>
              <a:defRPr sz="1800"/>
            </a:pPr>
            <a:r>
              <a:rPr sz="2400"/>
              <a:t>Email is the best way to reach me </a:t>
            </a:r>
            <a:endParaRPr sz="2400"/>
          </a:p>
          <a:p>
            <a:pPr lvl="1" marL="800100" indent="-342900">
              <a:buChar char="–"/>
              <a:defRPr sz="1800"/>
            </a:pPr>
            <a:r>
              <a:rPr sz="2400"/>
              <a:t>Office hours are open (just stop by) </a:t>
            </a:r>
            <a:endParaRPr sz="2400"/>
          </a:p>
          <a:p>
            <a:pPr lvl="1" marL="800100" indent="-342900">
              <a:buChar char="–"/>
              <a:defRPr sz="1800"/>
            </a:pPr>
            <a:r>
              <a:rPr sz="2400"/>
              <a:t>Assessment: academic integrity</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Language of Sets</a:t>
            </a:r>
          </a:p>
        </p:txBody>
      </p:sp>
      <p:sp>
        <p:nvSpPr>
          <p:cNvPr id="110" name="Shape 11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r>
              <a:rPr sz="2400"/>
              <a:t>The </a:t>
            </a:r>
            <a:r>
              <a:rPr sz="2400">
                <a:latin typeface="Arial Bold"/>
                <a:ea typeface="Arial Bold"/>
                <a:cs typeface="Arial Bold"/>
                <a:sym typeface="Arial Bold"/>
              </a:rPr>
              <a:t>axiom of extension </a:t>
            </a:r>
            <a:r>
              <a:rPr sz="2400"/>
              <a:t>says that a set is completely determined by what its elements are—not the order in which they might be listed or the fact that some elements might be listed more than once.</a:t>
            </a:r>
          </a:p>
        </p:txBody>
      </p:sp>
      <p:pic>
        <p:nvPicPr>
          <p:cNvPr id="111" name="image.png"/>
          <p:cNvPicPr/>
          <p:nvPr/>
        </p:nvPicPr>
        <p:blipFill>
          <a:blip r:embed="rId2">
            <a:extLst/>
          </a:blip>
          <a:stretch>
            <a:fillRect/>
          </a:stretch>
        </p:blipFill>
        <p:spPr>
          <a:xfrm>
            <a:off x="487362" y="1554162"/>
            <a:ext cx="8169276" cy="3094038"/>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200">
                <a:solidFill>
                  <a:srgbClr val="FFFFFF"/>
                </a:solidFill>
              </a:rPr>
              <a:t>Example 1 – </a:t>
            </a:r>
            <a:r>
              <a:rPr i="1" sz="3200">
                <a:solidFill>
                  <a:srgbClr val="FFFFFF"/>
                </a:solidFill>
              </a:rPr>
              <a:t>Using the Set-Roster Notation</a:t>
            </a:r>
          </a:p>
        </p:txBody>
      </p:sp>
      <p:sp>
        <p:nvSpPr>
          <p:cNvPr id="114" name="Shape 11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50837" indent="-350837">
              <a:buSzTx/>
              <a:buNone/>
              <a:tabLst>
                <a:tab pos="342900" algn="l"/>
                <a:tab pos="685800" algn="l"/>
                <a:tab pos="1371600" algn="l"/>
                <a:tab pos="1536700" algn="l"/>
              </a:tabLst>
              <a:defRPr sz="1800"/>
            </a:pPr>
            <a:r>
              <a:rPr sz="2400">
                <a:latin typeface="Arial Bold"/>
                <a:ea typeface="Arial Bold"/>
                <a:cs typeface="Arial Bold"/>
                <a:sym typeface="Arial Bold"/>
              </a:rPr>
              <a:t>a.</a:t>
            </a:r>
            <a:r>
              <a:rPr sz="2400"/>
              <a:t> Let </a:t>
            </a:r>
            <a:r>
              <a:rPr i="1" sz="2400"/>
              <a:t>A</a:t>
            </a:r>
            <a:r>
              <a:rPr sz="2400"/>
              <a:t> = {1, 2, 3}, </a:t>
            </a:r>
            <a:r>
              <a:rPr i="1" sz="2400"/>
              <a:t>B</a:t>
            </a:r>
            <a:r>
              <a:rPr sz="2400"/>
              <a:t> = {3, 1, 2}, and </a:t>
            </a:r>
            <a:r>
              <a:rPr i="1" sz="2400"/>
              <a:t>C</a:t>
            </a:r>
            <a:r>
              <a:rPr sz="2400"/>
              <a:t> = {1, 1, 2, 3, 3, 3}.     What are the elements of </a:t>
            </a:r>
            <a:r>
              <a:rPr i="1" sz="2400"/>
              <a:t>A</a:t>
            </a:r>
            <a:r>
              <a:rPr sz="2400"/>
              <a:t>, </a:t>
            </a:r>
            <a:r>
              <a:rPr i="1" sz="2400"/>
              <a:t>B</a:t>
            </a:r>
            <a:r>
              <a:rPr sz="2400"/>
              <a:t>, and </a:t>
            </a:r>
            <a:r>
              <a:rPr i="1" sz="2400"/>
              <a:t>C</a:t>
            </a:r>
            <a:r>
              <a:rPr sz="2400"/>
              <a:t>? How are </a:t>
            </a:r>
            <a:r>
              <a:rPr i="1" sz="2400"/>
              <a:t>A</a:t>
            </a:r>
            <a:r>
              <a:rPr sz="2400"/>
              <a:t>, </a:t>
            </a:r>
            <a:r>
              <a:rPr i="1" sz="2400"/>
              <a:t>B</a:t>
            </a:r>
            <a:r>
              <a:rPr sz="2400"/>
              <a:t>, and </a:t>
            </a:r>
            <a:r>
              <a:rPr i="1" sz="2400"/>
              <a:t>C</a:t>
            </a:r>
            <a:r>
              <a:rPr sz="2400"/>
              <a:t> related?</a:t>
            </a:r>
            <a:endParaRPr sz="2400"/>
          </a:p>
          <a:p>
            <a:pPr lvl="0" marL="350837" indent="-350837">
              <a:buSzTx/>
              <a:buNone/>
              <a:tabLst>
                <a:tab pos="342900" algn="l"/>
                <a:tab pos="685800" algn="l"/>
                <a:tab pos="1371600" algn="l"/>
                <a:tab pos="1536700" algn="l"/>
              </a:tabLst>
              <a:defRPr sz="1800"/>
            </a:pPr>
            <a:r>
              <a:rPr sz="2400">
                <a:latin typeface="Arial Bold"/>
                <a:ea typeface="Arial Bold"/>
                <a:cs typeface="Arial Bold"/>
                <a:sym typeface="Arial Bold"/>
              </a:rPr>
              <a:t>b.</a:t>
            </a:r>
            <a:r>
              <a:rPr sz="2400"/>
              <a:t> Is {0} = 0?</a:t>
            </a:r>
            <a:endParaRPr sz="2400"/>
          </a:p>
          <a:p>
            <a:pPr lvl="0" marL="350837" indent="-350837">
              <a:buSzTx/>
              <a:buNone/>
              <a:tabLst>
                <a:tab pos="342900" algn="l"/>
                <a:tab pos="685800" algn="l"/>
                <a:tab pos="1371600" algn="l"/>
                <a:tab pos="1536700" algn="l"/>
              </a:tabLst>
              <a:defRPr sz="1800"/>
            </a:pPr>
            <a:r>
              <a:rPr sz="2400">
                <a:latin typeface="Arial Bold"/>
                <a:ea typeface="Arial Bold"/>
                <a:cs typeface="Arial Bold"/>
                <a:sym typeface="Arial Bold"/>
              </a:rPr>
              <a:t>c.</a:t>
            </a:r>
            <a:r>
              <a:rPr sz="2400"/>
              <a:t> How many elements are in the set {1, {1}}?</a:t>
            </a:r>
            <a:endParaRPr sz="2400">
              <a:latin typeface="Arial Bold"/>
              <a:ea typeface="Arial Bold"/>
              <a:cs typeface="Arial Bold"/>
              <a:sym typeface="Arial Bold"/>
            </a:endParaRPr>
          </a:p>
          <a:p>
            <a:pPr lvl="0" marL="350837" indent="-350837">
              <a:buSzTx/>
              <a:buNone/>
              <a:tabLst>
                <a:tab pos="342900" algn="l"/>
                <a:tab pos="685800" algn="l"/>
                <a:tab pos="1371600" algn="l"/>
                <a:tab pos="1536700" algn="l"/>
              </a:tabLst>
              <a:defRPr sz="1800"/>
            </a:pPr>
            <a:r>
              <a:rPr sz="2400">
                <a:latin typeface="Arial Bold"/>
                <a:ea typeface="Arial Bold"/>
                <a:cs typeface="Arial Bold"/>
                <a:sym typeface="Arial Bold"/>
              </a:rPr>
              <a:t>d.</a:t>
            </a:r>
            <a:r>
              <a:rPr sz="2400"/>
              <a:t> For each nonnegative integer </a:t>
            </a:r>
            <a:r>
              <a:rPr i="1" sz="2400"/>
              <a:t>n</a:t>
            </a:r>
            <a:r>
              <a:rPr sz="2400"/>
              <a:t>, let </a:t>
            </a:r>
            <a:r>
              <a:rPr i="1" sz="2400"/>
              <a:t>U</a:t>
            </a:r>
            <a:r>
              <a:rPr baseline="-25000" i="1" sz="2400"/>
              <a:t>n</a:t>
            </a:r>
            <a:r>
              <a:rPr sz="2400"/>
              <a:t> = {</a:t>
            </a:r>
            <a:r>
              <a:rPr i="1" sz="2400"/>
              <a:t>n</a:t>
            </a:r>
            <a:r>
              <a:rPr sz="2400"/>
              <a:t>, –</a:t>
            </a:r>
            <a:r>
              <a:rPr i="1" sz="2400"/>
              <a:t>n</a:t>
            </a:r>
            <a:r>
              <a:rPr sz="2400"/>
              <a:t>}. Find </a:t>
            </a:r>
            <a:r>
              <a:rPr i="1" sz="2400"/>
              <a:t>U</a:t>
            </a:r>
            <a:r>
              <a:rPr baseline="-25000" sz="2400"/>
              <a:t>1</a:t>
            </a:r>
            <a:r>
              <a:rPr sz="2400"/>
              <a:t>,   </a:t>
            </a:r>
            <a:r>
              <a:rPr i="1" sz="2400"/>
              <a:t>U</a:t>
            </a:r>
            <a:r>
              <a:rPr baseline="-25000" sz="2400"/>
              <a:t>2</a:t>
            </a:r>
            <a:r>
              <a:rPr sz="2400"/>
              <a:t>, and </a:t>
            </a:r>
            <a:r>
              <a:rPr i="1" sz="2400"/>
              <a:t>U</a:t>
            </a:r>
            <a:r>
              <a:rPr baseline="-25000" sz="2400"/>
              <a:t>0</a:t>
            </a:r>
            <a:r>
              <a:rPr sz="2400"/>
              <a:t>.</a:t>
            </a:r>
            <a:endParaRPr sz="2400"/>
          </a:p>
          <a:p>
            <a:pPr lvl="0" marL="350837" indent="-350837">
              <a:buSzTx/>
              <a:buNone/>
              <a:tabLst>
                <a:tab pos="342900" algn="l"/>
                <a:tab pos="685800" algn="l"/>
                <a:tab pos="1371600" algn="l"/>
                <a:tab pos="1536700" algn="l"/>
              </a:tabLst>
              <a:defRPr sz="1800"/>
            </a:pPr>
            <a:endParaRPr sz="2400">
              <a:solidFill>
                <a:srgbClr val="00ADEE"/>
              </a:solidFill>
            </a:endParaRPr>
          </a:p>
          <a:p>
            <a:pPr lvl="0" marL="350837" indent="-350837">
              <a:buSzTx/>
              <a:buNone/>
              <a:tabLst>
                <a:tab pos="342900" algn="l"/>
                <a:tab pos="685800" algn="l"/>
                <a:tab pos="1371600" algn="l"/>
                <a:tab pos="1536700" algn="l"/>
              </a:tabLst>
              <a:defRPr sz="1800"/>
            </a:pPr>
            <a:r>
              <a:rPr sz="2400">
                <a:solidFill>
                  <a:srgbClr val="00ADEE"/>
                </a:solidFill>
              </a:rPr>
              <a:t>Solution:</a:t>
            </a:r>
            <a:endParaRPr sz="2400">
              <a:solidFill>
                <a:srgbClr val="00ADEE"/>
              </a:solidFill>
            </a:endParaRPr>
          </a:p>
          <a:p>
            <a:pPr lvl="0" marL="350837" indent="-350837">
              <a:buSzTx/>
              <a:buNone/>
              <a:tabLst>
                <a:tab pos="342900" algn="l"/>
                <a:tab pos="685800" algn="l"/>
                <a:tab pos="1371600" algn="l"/>
                <a:tab pos="1536700" algn="l"/>
              </a:tabLst>
              <a:defRPr sz="1800"/>
            </a:pPr>
            <a:r>
              <a:rPr sz="2400">
                <a:latin typeface="Arial Bold"/>
                <a:ea typeface="Arial Bold"/>
                <a:cs typeface="Arial Bold"/>
                <a:sym typeface="Arial Bold"/>
              </a:rPr>
              <a:t>a.</a:t>
            </a:r>
            <a:r>
              <a:rPr sz="2400"/>
              <a:t> </a:t>
            </a:r>
            <a:r>
              <a:rPr i="1" sz="2400"/>
              <a:t>A</a:t>
            </a:r>
            <a:r>
              <a:rPr sz="2400"/>
              <a:t>, </a:t>
            </a:r>
            <a:r>
              <a:rPr i="1" sz="2400"/>
              <a:t>B</a:t>
            </a:r>
            <a:r>
              <a:rPr sz="2400"/>
              <a:t>, and </a:t>
            </a:r>
            <a:r>
              <a:rPr i="1" sz="2400"/>
              <a:t>C</a:t>
            </a:r>
            <a:r>
              <a:rPr sz="2400"/>
              <a:t> have exactly the same three elements: 1, 2,</a:t>
            </a:r>
            <a:br>
              <a:rPr sz="2400"/>
            </a:br>
            <a:r>
              <a:rPr sz="2400"/>
              <a:t>    and 3. Therefore, </a:t>
            </a:r>
            <a:r>
              <a:rPr i="1" sz="2400"/>
              <a:t>A</a:t>
            </a:r>
            <a:r>
              <a:rPr sz="2400"/>
              <a:t>, </a:t>
            </a:r>
            <a:r>
              <a:rPr i="1" sz="2400"/>
              <a:t>B</a:t>
            </a:r>
            <a:r>
              <a:rPr sz="2400"/>
              <a:t>, and </a:t>
            </a:r>
            <a:r>
              <a:rPr i="1" sz="2400"/>
              <a:t>C</a:t>
            </a:r>
            <a:r>
              <a:rPr sz="2400"/>
              <a:t> are simply different ways </a:t>
            </a:r>
            <a:br>
              <a:rPr sz="2400"/>
            </a:br>
            <a:r>
              <a:rPr sz="2400"/>
              <a:t>    to represent the same set.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4">
                                            <p:txEl>
                                              <p:pRg st="5" end="5"/>
                                            </p:txEl>
                                          </p:spTgt>
                                        </p:tgtEl>
                                        <p:attrNameLst>
                                          <p:attrName>style.visibility</p:attrName>
                                        </p:attrNameLst>
                                      </p:cBhvr>
                                      <p:to>
                                        <p:strVal val="visible"/>
                                      </p:to>
                                    </p:set>
                                    <p:anim calcmode="lin" valueType="num">
                                      <p:cBhvr>
                                        <p:cTn id="7" dur="1000" fill="hold"/>
                                        <p:tgtEl>
                                          <p:spTgt spid="114">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114">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14">
                                            <p:txEl>
                                              <p:pRg st="6" end="6"/>
                                            </p:txEl>
                                          </p:spTgt>
                                        </p:tgtEl>
                                        <p:attrNameLst>
                                          <p:attrName>style.visibility</p:attrName>
                                        </p:attrNameLst>
                                      </p:cBhvr>
                                      <p:to>
                                        <p:strVal val="visible"/>
                                      </p:to>
                                    </p:set>
                                    <p:anim calcmode="lin" valueType="num">
                                      <p:cBhvr>
                                        <p:cTn id="12" dur="1000" fill="hold"/>
                                        <p:tgtEl>
                                          <p:spTgt spid="114">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1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4"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Solution</a:t>
            </a:r>
          </a:p>
        </p:txBody>
      </p:sp>
      <p:sp>
        <p:nvSpPr>
          <p:cNvPr id="117" name="Shape 11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latin typeface="Arial Bold"/>
                <a:ea typeface="Arial Bold"/>
                <a:cs typeface="Arial Bold"/>
                <a:sym typeface="Arial Bold"/>
              </a:rPr>
              <a:t>b.</a:t>
            </a:r>
            <a:r>
              <a:rPr sz="2400"/>
              <a:t> {0} </a:t>
            </a:r>
            <a:r>
              <a:rPr sz="2400">
                <a:latin typeface="Symbol"/>
                <a:ea typeface="Symbol"/>
                <a:cs typeface="Symbol"/>
                <a:sym typeface="Symbol"/>
              </a:rPr>
              <a:t>≠</a:t>
            </a:r>
            <a:r>
              <a:rPr sz="2400"/>
              <a:t> 0 because {0} is a set with one element, namely 0, </a:t>
            </a:r>
            <a:br>
              <a:rPr sz="2400"/>
            </a:br>
            <a:r>
              <a:rPr sz="2400"/>
              <a:t>    whereas 0 is just the symbol that represents the number </a:t>
            </a:r>
            <a:br>
              <a:rPr sz="2400"/>
            </a:br>
            <a:r>
              <a:rPr sz="2400"/>
              <a:t>    zero.</a:t>
            </a:r>
            <a:endParaRPr sz="2400"/>
          </a:p>
          <a:p>
            <a:pPr lvl="0" marL="0" indent="0">
              <a:buSzTx/>
              <a:buNone/>
              <a:defRPr sz="1800"/>
            </a:pPr>
            <a:endParaRPr sz="2400"/>
          </a:p>
          <a:p>
            <a:pPr lvl="0" marL="0" indent="0">
              <a:buSzTx/>
              <a:buNone/>
              <a:defRPr sz="1800"/>
            </a:pPr>
            <a:r>
              <a:rPr sz="2400">
                <a:latin typeface="Arial Bold"/>
                <a:ea typeface="Arial Bold"/>
                <a:cs typeface="Arial Bold"/>
                <a:sym typeface="Arial Bold"/>
              </a:rPr>
              <a:t>c.</a:t>
            </a:r>
            <a:r>
              <a:rPr sz="2400"/>
              <a:t> The set {1, {1}} has two elements: 1 and the set whose </a:t>
            </a:r>
            <a:br>
              <a:rPr sz="2400"/>
            </a:br>
            <a:r>
              <a:rPr sz="2400"/>
              <a:t>    only element is 1.</a:t>
            </a:r>
            <a:endParaRPr sz="2400"/>
          </a:p>
          <a:p>
            <a:pPr lvl="0" marL="0" indent="0">
              <a:lnSpc>
                <a:spcPct val="120000"/>
              </a:lnSpc>
              <a:buSzTx/>
              <a:buNone/>
              <a:defRPr sz="1800"/>
            </a:pPr>
            <a:endParaRPr sz="2400"/>
          </a:p>
          <a:p>
            <a:pPr lvl="0" marL="0" indent="0">
              <a:lnSpc>
                <a:spcPct val="120000"/>
              </a:lnSpc>
              <a:buSzTx/>
              <a:buNone/>
              <a:defRPr sz="1800"/>
            </a:pPr>
            <a:r>
              <a:rPr sz="2400">
                <a:latin typeface="Arial Bold"/>
                <a:ea typeface="Arial Bold"/>
                <a:cs typeface="Arial Bold"/>
                <a:sym typeface="Arial Bold"/>
              </a:rPr>
              <a:t>d.</a:t>
            </a:r>
            <a:r>
              <a:rPr sz="2400"/>
              <a:t> </a:t>
            </a:r>
            <a:r>
              <a:rPr i="1" sz="2400"/>
              <a:t>U</a:t>
            </a:r>
            <a:r>
              <a:rPr baseline="-25000" sz="2400"/>
              <a:t>1</a:t>
            </a:r>
            <a:r>
              <a:rPr sz="2400"/>
              <a:t> = {1, –1}, </a:t>
            </a:r>
            <a:r>
              <a:rPr i="1" sz="2400"/>
              <a:t>U</a:t>
            </a:r>
            <a:r>
              <a:rPr baseline="-25000" sz="2400"/>
              <a:t>2</a:t>
            </a:r>
            <a:r>
              <a:rPr sz="2400"/>
              <a:t> = {2, –2}, </a:t>
            </a:r>
            <a:r>
              <a:rPr i="1" sz="2400"/>
              <a:t>U</a:t>
            </a:r>
            <a:r>
              <a:rPr baseline="-25000" sz="2400"/>
              <a:t>0</a:t>
            </a:r>
            <a:r>
              <a:rPr sz="2400"/>
              <a:t> = {0, –0} = {0, 0} = {0}.</a:t>
            </a:r>
          </a:p>
        </p:txBody>
      </p:sp>
      <p:sp>
        <p:nvSpPr>
          <p:cNvPr id="118" name="Shape 11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7">
                                            <p:txEl>
                                              <p:pRg st="2" end="2"/>
                                            </p:txEl>
                                          </p:spTgt>
                                        </p:tgtEl>
                                        <p:attrNameLst>
                                          <p:attrName>style.visibility</p:attrName>
                                        </p:attrNameLst>
                                      </p:cBhvr>
                                      <p:to>
                                        <p:strVal val="visible"/>
                                      </p:to>
                                    </p:set>
                                    <p:anim calcmode="lin" valueType="num">
                                      <p:cBhvr>
                                        <p:cTn id="7" dur="1000" fill="hold"/>
                                        <p:tgtEl>
                                          <p:spTgt spid="117">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1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17">
                                            <p:txEl>
                                              <p:pRg st="3" end="3"/>
                                            </p:txEl>
                                          </p:spTgt>
                                        </p:tgtEl>
                                        <p:attrNameLst>
                                          <p:attrName>style.visibility</p:attrName>
                                        </p:attrNameLst>
                                      </p:cBhvr>
                                      <p:to>
                                        <p:strVal val="visible"/>
                                      </p:to>
                                    </p:set>
                                    <p:anim calcmode="lin" valueType="num">
                                      <p:cBhvr>
                                        <p:cTn id="12" dur="1000" fill="hold"/>
                                        <p:tgtEl>
                                          <p:spTgt spid="11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117">
                                            <p:txEl>
                                              <p:pRg st="4" end="4"/>
                                            </p:txEl>
                                          </p:spTgt>
                                        </p:tgtEl>
                                        <p:attrNameLst>
                                          <p:attrName>style.visibility</p:attrName>
                                        </p:attrNameLst>
                                      </p:cBhvr>
                                      <p:to>
                                        <p:strVal val="visible"/>
                                      </p:to>
                                    </p:set>
                                    <p:anim calcmode="lin" valueType="num">
                                      <p:cBhvr>
                                        <p:cTn id="18" dur="1000" fill="hold"/>
                                        <p:tgtEl>
                                          <p:spTgt spid="11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7"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Language of Sets</a:t>
            </a:r>
          </a:p>
        </p:txBody>
      </p:sp>
      <p:sp>
        <p:nvSpPr>
          <p:cNvPr id="121" name="Shape 12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Certain sets of numbers are so frequently referred to that they are given special symbolic names. These are summarized in the following table:</a:t>
            </a:r>
          </a:p>
        </p:txBody>
      </p:sp>
      <p:pic>
        <p:nvPicPr>
          <p:cNvPr id="122" name="image.png"/>
          <p:cNvPicPr/>
          <p:nvPr/>
        </p:nvPicPr>
        <p:blipFill>
          <a:blip r:embed="rId2">
            <a:extLst/>
          </a:blip>
          <a:stretch>
            <a:fillRect/>
          </a:stretch>
        </p:blipFill>
        <p:spPr>
          <a:xfrm>
            <a:off x="919162" y="2995612"/>
            <a:ext cx="7305676" cy="1804988"/>
          </a:xfrm>
          <a:prstGeom prst="rect">
            <a:avLst/>
          </a:prstGeom>
          <a:ln w="12700">
            <a:miter lim="400000"/>
          </a:ln>
        </p:spPr>
      </p:pic>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Language of Sets</a:t>
            </a:r>
          </a:p>
        </p:txBody>
      </p:sp>
      <p:sp>
        <p:nvSpPr>
          <p:cNvPr id="125" name="Shape 12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set of real numbers is usually pictured as the set of all points on a line, as shown below.</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The number 0 corresponds to a middle point, called the </a:t>
            </a:r>
            <a:r>
              <a:rPr i="1" sz="2400"/>
              <a:t>origin</a:t>
            </a:r>
            <a:r>
              <a:rPr sz="2400"/>
              <a:t>.</a:t>
            </a:r>
            <a:endParaRPr sz="2400"/>
          </a:p>
          <a:p>
            <a:pPr lvl="0" marL="0" indent="0">
              <a:buSzTx/>
              <a:buNone/>
              <a:defRPr sz="1800"/>
            </a:pPr>
            <a:endParaRPr sz="2400"/>
          </a:p>
          <a:p>
            <a:pPr lvl="0" marL="0" indent="0">
              <a:buSzTx/>
              <a:buNone/>
              <a:defRPr sz="1800"/>
            </a:pPr>
            <a:r>
              <a:rPr sz="2400"/>
              <a:t>A unit of distance is marked off, and each point to the right of the origin corresponds to a positive real number found by computing its distance from the origin.</a:t>
            </a:r>
          </a:p>
        </p:txBody>
      </p:sp>
      <p:pic>
        <p:nvPicPr>
          <p:cNvPr id="126" name="image.png"/>
          <p:cNvPicPr/>
          <p:nvPr/>
        </p:nvPicPr>
        <p:blipFill>
          <a:blip r:embed="rId2">
            <a:extLst/>
          </a:blip>
          <a:stretch>
            <a:fillRect/>
          </a:stretch>
        </p:blipFill>
        <p:spPr>
          <a:xfrm>
            <a:off x="1274762" y="2655887"/>
            <a:ext cx="6594476" cy="925513"/>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Language of Sets</a:t>
            </a:r>
          </a:p>
        </p:txBody>
      </p:sp>
      <p:sp>
        <p:nvSpPr>
          <p:cNvPr id="129" name="Shape 12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Each point to the left of the origin corresponds to a negative real number, which is denoted by computing its distance from the origin and putting a minus sign in front of the resulting number. </a:t>
            </a:r>
            <a:endParaRPr sz="2400"/>
          </a:p>
          <a:p>
            <a:pPr lvl="0" marL="0" indent="0">
              <a:buSzTx/>
              <a:buNone/>
              <a:defRPr sz="1800"/>
            </a:pPr>
            <a:endParaRPr sz="2400"/>
          </a:p>
          <a:p>
            <a:pPr lvl="0" marL="0" indent="0">
              <a:buSzTx/>
              <a:buNone/>
              <a:defRPr sz="1800"/>
            </a:pPr>
            <a:r>
              <a:rPr sz="2400"/>
              <a:t>The set of real numbers is therefore divided into three parts: the set of positive real numbers, the set of negative real numbers, and the number 0. </a:t>
            </a:r>
            <a:endParaRPr sz="2400"/>
          </a:p>
          <a:p>
            <a:pPr lvl="0" marL="0" indent="0">
              <a:buSzTx/>
              <a:buNone/>
              <a:defRPr sz="1800"/>
            </a:pPr>
            <a:endParaRPr i="1" sz="2400"/>
          </a:p>
          <a:p>
            <a:pPr lvl="0" marL="0" indent="0">
              <a:buSzTx/>
              <a:buNone/>
              <a:defRPr sz="1800"/>
            </a:pPr>
            <a:r>
              <a:rPr i="1" sz="2400"/>
              <a:t>Note that 0 is neither positive nor negative</a:t>
            </a:r>
            <a:r>
              <a:rPr sz="2400"/>
              <a:t>.</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Language of Sets</a:t>
            </a:r>
          </a:p>
        </p:txBody>
      </p:sp>
      <p:sp>
        <p:nvSpPr>
          <p:cNvPr id="132" name="Shape 13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Labels are given for a few real numbers corresponding to points on the line shown below.</a:t>
            </a:r>
            <a:endParaRPr sz="2400"/>
          </a:p>
          <a:p>
            <a:pPr lvl="0" marL="0" indent="0">
              <a:buSzTx/>
              <a:buNone/>
              <a:defRPr sz="1800"/>
            </a:pPr>
            <a:endParaRPr sz="2400"/>
          </a:p>
          <a:p>
            <a:pPr lvl="0" marL="0" indent="0">
              <a:buSzTx/>
              <a:buNone/>
              <a:defRPr sz="1800"/>
            </a:pPr>
            <a:endParaRPr sz="2400"/>
          </a:p>
          <a:p>
            <a:pPr lvl="0" marL="0" indent="0">
              <a:buSzTx/>
              <a:buNone/>
              <a:defRPr sz="1800"/>
            </a:pPr>
            <a:endParaRPr sz="1200"/>
          </a:p>
          <a:p>
            <a:pPr lvl="0" marL="0" indent="0">
              <a:buSzTx/>
              <a:buNone/>
              <a:defRPr sz="1800"/>
            </a:pPr>
            <a:endParaRPr sz="1200"/>
          </a:p>
          <a:p>
            <a:pPr lvl="0" marL="0" indent="0">
              <a:buSzTx/>
              <a:buNone/>
              <a:defRPr sz="1800"/>
            </a:pPr>
            <a:endParaRPr sz="1200"/>
          </a:p>
          <a:p>
            <a:pPr lvl="0" marL="0" indent="0">
              <a:buSzTx/>
              <a:buNone/>
              <a:defRPr sz="1800"/>
            </a:pPr>
            <a:r>
              <a:rPr sz="2400"/>
              <a:t>The real number line is called </a:t>
            </a:r>
            <a:r>
              <a:rPr i="1" sz="2400"/>
              <a:t>continuous </a:t>
            </a:r>
            <a:r>
              <a:rPr sz="2400"/>
              <a:t>because it is imagined to have no holes. </a:t>
            </a:r>
            <a:endParaRPr sz="2400"/>
          </a:p>
          <a:p>
            <a:pPr lvl="0" marL="0" indent="0">
              <a:buSzTx/>
              <a:buNone/>
              <a:defRPr sz="1800"/>
            </a:pPr>
            <a:endParaRPr sz="2400"/>
          </a:p>
          <a:p>
            <a:pPr lvl="0" marL="0" indent="0">
              <a:buSzTx/>
              <a:buNone/>
              <a:defRPr sz="1800"/>
            </a:pPr>
            <a:r>
              <a:rPr sz="2400"/>
              <a:t>The set of integers corresponds to a collection of points located at fixed intervals along the real number line.</a:t>
            </a:r>
          </a:p>
        </p:txBody>
      </p:sp>
      <p:pic>
        <p:nvPicPr>
          <p:cNvPr id="133" name="image.png"/>
          <p:cNvPicPr/>
          <p:nvPr/>
        </p:nvPicPr>
        <p:blipFill>
          <a:blip r:embed="rId2">
            <a:extLst/>
          </a:blip>
          <a:stretch>
            <a:fillRect/>
          </a:stretch>
        </p:blipFill>
        <p:spPr>
          <a:xfrm>
            <a:off x="1279525" y="2743200"/>
            <a:ext cx="6584950" cy="960438"/>
          </a:xfrm>
          <a:prstGeom prst="rect">
            <a:avLst/>
          </a:prstGeom>
          <a:ln w="12700">
            <a:miter lim="400000"/>
          </a:ln>
        </p:spPr>
      </p:pic>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Language of Sets</a:t>
            </a:r>
          </a:p>
        </p:txBody>
      </p:sp>
      <p:sp>
        <p:nvSpPr>
          <p:cNvPr id="136" name="Shape 13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Thus every integer is a real number, and because the integers are all separated from each other, the set of integers is called </a:t>
            </a:r>
            <a:r>
              <a:rPr i="1" sz="2400"/>
              <a:t>discrete</a:t>
            </a:r>
            <a:r>
              <a:rPr sz="2400"/>
              <a:t>. The name </a:t>
            </a:r>
            <a:r>
              <a:rPr i="1" sz="2400"/>
              <a:t>discrete mathematics </a:t>
            </a:r>
            <a:r>
              <a:rPr sz="2400"/>
              <a:t>comes from the distinction between continuous and discrete mathematical objects.</a:t>
            </a:r>
            <a:endParaRPr sz="2400"/>
          </a:p>
          <a:p>
            <a:pPr lvl="0" marL="0" indent="0">
              <a:buSzTx/>
              <a:buNone/>
              <a:defRPr sz="1800"/>
            </a:pPr>
            <a:endParaRPr sz="1200"/>
          </a:p>
          <a:p>
            <a:pPr lvl="0" marL="0" indent="0">
              <a:buSzTx/>
              <a:buNone/>
              <a:defRPr sz="1800"/>
            </a:pPr>
            <a:r>
              <a:rPr sz="2400"/>
              <a:t>Another way to specify a set uses what is called the       </a:t>
            </a:r>
            <a:r>
              <a:rPr i="1" sz="2400"/>
              <a:t>set-builder notation</a:t>
            </a:r>
            <a:r>
              <a:rPr sz="2400"/>
              <a:t>.</a:t>
            </a:r>
          </a:p>
        </p:txBody>
      </p:sp>
      <p:pic>
        <p:nvPicPr>
          <p:cNvPr id="137" name="image.png"/>
          <p:cNvPicPr/>
          <p:nvPr/>
        </p:nvPicPr>
        <p:blipFill>
          <a:blip r:embed="rId2">
            <a:extLst/>
          </a:blip>
          <a:stretch>
            <a:fillRect/>
          </a:stretch>
        </p:blipFill>
        <p:spPr>
          <a:xfrm>
            <a:off x="909637" y="4506912"/>
            <a:ext cx="7243763" cy="2046288"/>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200">
                <a:solidFill>
                  <a:srgbClr val="FFFFFF"/>
                </a:solidFill>
              </a:rPr>
              <a:t>Example 2 – </a:t>
            </a:r>
            <a:r>
              <a:rPr i="1" sz="3200">
                <a:solidFill>
                  <a:srgbClr val="FFFFFF"/>
                </a:solidFill>
              </a:rPr>
              <a:t>Using the Set-Builder Notation</a:t>
            </a:r>
          </a:p>
        </p:txBody>
      </p:sp>
      <p:sp>
        <p:nvSpPr>
          <p:cNvPr id="140" name="Shape 14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Given that </a:t>
            </a:r>
            <a:r>
              <a:rPr sz="2400">
                <a:latin typeface="Arial Bold"/>
                <a:ea typeface="Arial Bold"/>
                <a:cs typeface="Arial Bold"/>
                <a:sym typeface="Arial Bold"/>
              </a:rPr>
              <a:t>R </a:t>
            </a:r>
            <a:r>
              <a:rPr sz="2400"/>
              <a:t>denotes the set of all real numbers, </a:t>
            </a:r>
            <a:r>
              <a:rPr sz="2400">
                <a:latin typeface="Arial Bold"/>
                <a:ea typeface="Arial Bold"/>
                <a:cs typeface="Arial Bold"/>
                <a:sym typeface="Arial Bold"/>
              </a:rPr>
              <a:t>Z</a:t>
            </a:r>
            <a:r>
              <a:rPr sz="2400"/>
              <a:t> the set of all integers, and </a:t>
            </a:r>
            <a:r>
              <a:rPr sz="2400">
                <a:latin typeface="Arial Bold"/>
                <a:ea typeface="Arial Bold"/>
                <a:cs typeface="Arial Bold"/>
                <a:sym typeface="Arial Bold"/>
              </a:rPr>
              <a:t>Z</a:t>
            </a:r>
            <a:r>
              <a:rPr baseline="30000" sz="2400"/>
              <a:t>+</a:t>
            </a:r>
            <a:r>
              <a:rPr sz="2400"/>
              <a:t> the set of all positive integers, describe each of the following sets.</a:t>
            </a:r>
            <a:endParaRPr baseline="30000"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endParaRPr sz="2400">
              <a:latin typeface="Arial Bold"/>
              <a:ea typeface="Arial Bold"/>
              <a:cs typeface="Arial Bold"/>
              <a:sym typeface="Arial Bold"/>
            </a:endParaRPr>
          </a:p>
          <a:p>
            <a:pPr lvl="0" marL="0" indent="0">
              <a:buSzTx/>
              <a:buNone/>
              <a:tabLst>
                <a:tab pos="457200" algn="l"/>
                <a:tab pos="1371600" algn="l"/>
                <a:tab pos="1536700" algn="l"/>
              </a:tabLst>
              <a:defRPr sz="1800"/>
            </a:pPr>
            <a:endParaRPr sz="2400">
              <a:latin typeface="Arial Bold"/>
              <a:ea typeface="Arial Bold"/>
              <a:cs typeface="Arial Bold"/>
              <a:sym typeface="Arial Bold"/>
            </a:endParaRPr>
          </a:p>
          <a:p>
            <a:pPr lvl="0" marL="0" indent="0">
              <a:buSzTx/>
              <a:buNone/>
              <a:tabLst>
                <a:tab pos="457200" algn="l"/>
                <a:tab pos="1371600" algn="l"/>
                <a:tab pos="1536700" algn="l"/>
              </a:tabLst>
              <a:defRPr sz="1800"/>
            </a:pPr>
            <a:r>
              <a:rPr sz="2400">
                <a:latin typeface="Arial Bold"/>
                <a:ea typeface="Arial Bold"/>
                <a:cs typeface="Arial Bold"/>
                <a:sym typeface="Arial Bold"/>
              </a:rPr>
              <a:t>b.</a:t>
            </a:r>
            <a:endParaRPr sz="2400">
              <a:latin typeface="Arial Bold"/>
              <a:ea typeface="Arial Bold"/>
              <a:cs typeface="Arial Bold"/>
              <a:sym typeface="Arial Bold"/>
            </a:endParaRPr>
          </a:p>
          <a:p>
            <a:pPr lvl="0" marL="0" indent="0">
              <a:buSzTx/>
              <a:buNone/>
              <a:tabLst>
                <a:tab pos="457200" algn="l"/>
                <a:tab pos="1371600" algn="l"/>
                <a:tab pos="1536700" algn="l"/>
              </a:tabLst>
              <a:defRPr sz="1800"/>
            </a:pPr>
            <a:endParaRPr sz="2400">
              <a:latin typeface="Arial Bold"/>
              <a:ea typeface="Arial Bold"/>
              <a:cs typeface="Arial Bold"/>
              <a:sym typeface="Arial Bold"/>
            </a:endParaRPr>
          </a:p>
          <a:p>
            <a:pPr lvl="0" marL="0" indent="0">
              <a:buSzTx/>
              <a:buNone/>
              <a:tabLst>
                <a:tab pos="457200" algn="l"/>
                <a:tab pos="1371600" algn="l"/>
                <a:tab pos="1536700" algn="l"/>
              </a:tabLst>
              <a:defRPr sz="1800"/>
            </a:pPr>
            <a:r>
              <a:rPr sz="2400">
                <a:latin typeface="Arial Bold"/>
                <a:ea typeface="Arial Bold"/>
                <a:cs typeface="Arial Bold"/>
                <a:sym typeface="Arial Bold"/>
              </a:rPr>
              <a:t>c.</a:t>
            </a:r>
          </a:p>
        </p:txBody>
      </p:sp>
      <p:pic>
        <p:nvPicPr>
          <p:cNvPr id="141" name="image.png"/>
          <p:cNvPicPr/>
          <p:nvPr/>
        </p:nvPicPr>
        <p:blipFill>
          <a:blip r:embed="rId2">
            <a:extLst/>
          </a:blip>
          <a:stretch>
            <a:fillRect/>
          </a:stretch>
        </p:blipFill>
        <p:spPr>
          <a:xfrm>
            <a:off x="838200" y="2625725"/>
            <a:ext cx="2714625" cy="519113"/>
          </a:xfrm>
          <a:prstGeom prst="rect">
            <a:avLst/>
          </a:prstGeom>
          <a:ln w="12700">
            <a:miter lim="400000"/>
          </a:ln>
        </p:spPr>
      </p:pic>
      <p:pic>
        <p:nvPicPr>
          <p:cNvPr id="142" name="image.png"/>
          <p:cNvPicPr/>
          <p:nvPr/>
        </p:nvPicPr>
        <p:blipFill>
          <a:blip r:embed="rId3">
            <a:extLst/>
          </a:blip>
          <a:stretch>
            <a:fillRect/>
          </a:stretch>
        </p:blipFill>
        <p:spPr>
          <a:xfrm>
            <a:off x="838200" y="3525837"/>
            <a:ext cx="2728913" cy="395288"/>
          </a:xfrm>
          <a:prstGeom prst="rect">
            <a:avLst/>
          </a:prstGeom>
          <a:ln w="12700">
            <a:miter lim="400000"/>
          </a:ln>
        </p:spPr>
      </p:pic>
      <p:pic>
        <p:nvPicPr>
          <p:cNvPr id="143" name="image.png"/>
          <p:cNvPicPr/>
          <p:nvPr/>
        </p:nvPicPr>
        <p:blipFill>
          <a:blip r:embed="rId4">
            <a:extLst/>
          </a:blip>
          <a:stretch>
            <a:fillRect/>
          </a:stretch>
        </p:blipFill>
        <p:spPr>
          <a:xfrm>
            <a:off x="815975" y="4371975"/>
            <a:ext cx="2833688" cy="428625"/>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146" name="Shape 14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latin typeface="Arial Bold"/>
                <a:ea typeface="Arial Bold"/>
                <a:cs typeface="Arial Bold"/>
                <a:sym typeface="Arial Bold"/>
              </a:rPr>
              <a:t>a.</a:t>
            </a:r>
            <a:r>
              <a:rPr sz="2400"/>
              <a:t>                                 is the open interval of real numbers (strictly) between –2 and 5. It is pictured as follows:</a:t>
            </a:r>
            <a:endParaRPr sz="2400"/>
          </a:p>
          <a:p>
            <a:pPr lvl="0" marL="457200" indent="-457200">
              <a:buAutoNum type="alphaLcPeriod" startAt="1"/>
              <a:tabLst>
                <a:tab pos="457200" algn="l"/>
                <a:tab pos="1371600" algn="l"/>
                <a:tab pos="1536700" algn="l"/>
              </a:tabLst>
              <a:defRPr sz="1800"/>
            </a:pPr>
            <a:endParaRPr sz="2400"/>
          </a:p>
          <a:p>
            <a:pPr lvl="0" marL="457200" indent="-457200">
              <a:buAutoNum type="alphaLcPeriod" startAt="1"/>
              <a:tabLst>
                <a:tab pos="457200" algn="l"/>
                <a:tab pos="1371600" algn="l"/>
                <a:tab pos="1536700" algn="l"/>
              </a:tabLst>
              <a:defRPr sz="1800"/>
            </a:pP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b.</a:t>
            </a:r>
            <a:r>
              <a:rPr sz="2400"/>
              <a:t>                                 is the set of all integers (strictly) between –2 and 5. It is equal to the set </a:t>
            </a:r>
            <a:endParaRPr sz="2400"/>
          </a:p>
          <a:p>
            <a:pPr lvl="0" marL="457200" indent="-457200">
              <a:buSzTx/>
              <a:buNone/>
              <a:tabLst>
                <a:tab pos="457200" algn="l"/>
                <a:tab pos="1371600" algn="l"/>
                <a:tab pos="1536700" algn="l"/>
              </a:tabLst>
              <a:defRPr sz="1800"/>
            </a:pPr>
            <a:r>
              <a:rPr sz="2400"/>
              <a:t>     {–1, 0, 1, 2, 3, 4}.</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c.</a:t>
            </a:r>
            <a:r>
              <a:rPr sz="2400"/>
              <a:t> Since all the integers in </a:t>
            </a:r>
            <a:r>
              <a:rPr sz="2400">
                <a:latin typeface="Arial Bold"/>
                <a:ea typeface="Arial Bold"/>
                <a:cs typeface="Arial Bold"/>
                <a:sym typeface="Arial Bold"/>
              </a:rPr>
              <a:t>Z</a:t>
            </a:r>
            <a:r>
              <a:rPr baseline="30000" sz="2400"/>
              <a:t>+</a:t>
            </a:r>
            <a:r>
              <a:rPr sz="2400">
                <a:latin typeface="Arial Bold"/>
                <a:ea typeface="Arial Bold"/>
                <a:cs typeface="Arial Bold"/>
                <a:sym typeface="Arial Bold"/>
              </a:rPr>
              <a:t> </a:t>
            </a:r>
            <a:r>
              <a:rPr sz="2400"/>
              <a:t>are positive,</a:t>
            </a:r>
          </a:p>
        </p:txBody>
      </p:sp>
      <p:pic>
        <p:nvPicPr>
          <p:cNvPr id="147" name="image.png"/>
          <p:cNvPicPr/>
          <p:nvPr/>
        </p:nvPicPr>
        <p:blipFill>
          <a:blip r:embed="rId2">
            <a:extLst/>
          </a:blip>
          <a:stretch>
            <a:fillRect/>
          </a:stretch>
        </p:blipFill>
        <p:spPr>
          <a:xfrm>
            <a:off x="1477962" y="2514600"/>
            <a:ext cx="6188076" cy="914400"/>
          </a:xfrm>
          <a:prstGeom prst="rect">
            <a:avLst/>
          </a:prstGeom>
          <a:ln w="12700">
            <a:miter lim="400000"/>
          </a:ln>
        </p:spPr>
      </p:pic>
      <p:pic>
        <p:nvPicPr>
          <p:cNvPr id="148" name="image.png"/>
          <p:cNvPicPr/>
          <p:nvPr/>
        </p:nvPicPr>
        <p:blipFill>
          <a:blip r:embed="rId3">
            <a:extLst/>
          </a:blip>
          <a:stretch>
            <a:fillRect/>
          </a:stretch>
        </p:blipFill>
        <p:spPr>
          <a:xfrm>
            <a:off x="838200" y="1447800"/>
            <a:ext cx="2714625" cy="519113"/>
          </a:xfrm>
          <a:prstGeom prst="rect">
            <a:avLst/>
          </a:prstGeom>
          <a:ln w="12700">
            <a:miter lim="400000"/>
          </a:ln>
        </p:spPr>
      </p:pic>
      <p:pic>
        <p:nvPicPr>
          <p:cNvPr id="149" name="image.png"/>
          <p:cNvPicPr/>
          <p:nvPr/>
        </p:nvPicPr>
        <p:blipFill>
          <a:blip r:embed="rId4">
            <a:extLst/>
          </a:blip>
          <a:srcRect l="0" t="0" r="2792" b="12048"/>
          <a:stretch>
            <a:fillRect/>
          </a:stretch>
        </p:blipFill>
        <p:spPr>
          <a:xfrm>
            <a:off x="852487" y="3614737"/>
            <a:ext cx="2652713" cy="347663"/>
          </a:xfrm>
          <a:prstGeom prst="rect">
            <a:avLst/>
          </a:prstGeom>
          <a:ln w="12700">
            <a:miter lim="400000"/>
          </a:ln>
        </p:spPr>
      </p:pic>
      <p:pic>
        <p:nvPicPr>
          <p:cNvPr id="150" name="image.png"/>
          <p:cNvPicPr/>
          <p:nvPr/>
        </p:nvPicPr>
        <p:blipFill>
          <a:blip r:embed="rId5">
            <a:extLst/>
          </a:blip>
          <a:stretch>
            <a:fillRect/>
          </a:stretch>
        </p:blipFill>
        <p:spPr>
          <a:xfrm>
            <a:off x="838200" y="5722937"/>
            <a:ext cx="4400550" cy="40005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46">
                                            <p:txEl>
                                              <p:pRg st="4" end="4"/>
                                            </p:txEl>
                                          </p:spTgt>
                                        </p:tgtEl>
                                        <p:attrNameLst>
                                          <p:attrName>style.visibility</p:attrName>
                                        </p:attrNameLst>
                                      </p:cBhvr>
                                      <p:to>
                                        <p:strVal val="visible"/>
                                      </p:to>
                                    </p:set>
                                    <p:anim calcmode="lin" valueType="num">
                                      <p:cBhvr>
                                        <p:cTn id="7" dur="1000" fill="hold"/>
                                        <p:tgtEl>
                                          <p:spTgt spid="146">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146">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149"/>
                                        </p:tgtEl>
                                        <p:attrNameLst>
                                          <p:attrName>style.visibility</p:attrName>
                                        </p:attrNameLst>
                                      </p:cBhvr>
                                      <p:to>
                                        <p:strVal val="visible"/>
                                      </p:to>
                                    </p:se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146">
                                            <p:txEl>
                                              <p:pRg st="5" end="5"/>
                                            </p:txEl>
                                          </p:spTgt>
                                        </p:tgtEl>
                                        <p:attrNameLst>
                                          <p:attrName>style.visibility</p:attrName>
                                        </p:attrNameLst>
                                      </p:cBhvr>
                                      <p:to>
                                        <p:strVal val="visible"/>
                                      </p:to>
                                    </p:set>
                                    <p:anim calcmode="lin" valueType="num">
                                      <p:cBhvr>
                                        <p:cTn id="17" dur="1000" fill="hold"/>
                                        <p:tgtEl>
                                          <p:spTgt spid="146">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146">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146">
                                            <p:txEl>
                                              <p:pRg st="6" end="6"/>
                                            </p:txEl>
                                          </p:spTgt>
                                        </p:tgtEl>
                                        <p:attrNameLst>
                                          <p:attrName>style.visibility</p:attrName>
                                        </p:attrNameLst>
                                      </p:cBhvr>
                                      <p:to>
                                        <p:strVal val="visible"/>
                                      </p:to>
                                    </p:set>
                                    <p:anim calcmode="lin" valueType="num">
                                      <p:cBhvr>
                                        <p:cTn id="22" dur="1000" fill="hold"/>
                                        <p:tgtEl>
                                          <p:spTgt spid="14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146">
                                            <p:txEl>
                                              <p:pRg st="7" end="7"/>
                                            </p:txEl>
                                          </p:spTgt>
                                        </p:tgtEl>
                                        <p:attrNameLst>
                                          <p:attrName>style.visibility</p:attrName>
                                        </p:attrNameLst>
                                      </p:cBhvr>
                                      <p:to>
                                        <p:strVal val="visible"/>
                                      </p:to>
                                    </p:set>
                                    <p:anim calcmode="lin" valueType="num">
                                      <p:cBhvr>
                                        <p:cTn id="28" dur="1000" fill="hold"/>
                                        <p:tgtEl>
                                          <p:spTgt spid="14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146">
                                            <p:txEl>
                                              <p:pRg st="7" end="7"/>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nodeType="afterEffect" presetClass="entr" presetSubtype="4" presetID="2" grpId="3" fill="hold">
                                  <p:stCondLst>
                                    <p:cond delay="0"/>
                                  </p:stCondLst>
                                  <p:iterate type="el" backwards="0">
                                    <p:tmAbs val="0"/>
                                  </p:iterate>
                                  <p:childTnLst>
                                    <p:set>
                                      <p:cBhvr>
                                        <p:cTn id="32" fill="hold"/>
                                        <p:tgtEl>
                                          <p:spTgt spid="150"/>
                                        </p:tgtEl>
                                        <p:attrNameLst>
                                          <p:attrName>style.visibility</p:attrName>
                                        </p:attrNameLst>
                                      </p:cBhvr>
                                      <p:to>
                                        <p:strVal val="visible"/>
                                      </p:to>
                                    </p:set>
                                    <p:anim calcmode="lin" valueType="num">
                                      <p:cBhvr>
                                        <p:cTn id="33" dur="1000" fill="hold"/>
                                        <p:tgtEl>
                                          <p:spTgt spid="150"/>
                                        </p:tgtEl>
                                        <p:attrNameLst>
                                          <p:attrName>ppt_x</p:attrName>
                                        </p:attrNameLst>
                                      </p:cBhvr>
                                      <p:tavLst>
                                        <p:tav tm="0">
                                          <p:val>
                                            <p:strVal val="#ppt_x"/>
                                          </p:val>
                                        </p:tav>
                                        <p:tav tm="100000">
                                          <p:val>
                                            <p:strVal val="#ppt_x"/>
                                          </p:val>
                                        </p:tav>
                                      </p:tavLst>
                                    </p:anim>
                                    <p:anim calcmode="lin" valueType="num">
                                      <p:cBhvr>
                                        <p:cTn id="34"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3"/>
      <p:bldP build="whole" bldLvl="1" animBg="1" rev="0" advAuto="0" spid="149" grpId="2"/>
      <p:bldP build="p" bldLvl="5" animBg="1" rev="0" advAuto="0" spid="14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26" name="Shape 26"/>
          <p:cNvSpPr/>
          <p:nvPr>
            <p:ph type="title" idx="4294967295"/>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000"/>
              <a:t>Course Overview</a:t>
            </a:r>
          </a:p>
        </p:txBody>
      </p:sp>
      <p:sp>
        <p:nvSpPr>
          <p:cNvPr id="27" name="Shape 27"/>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2400"/>
              <a:t>a more in-depth, rigorous study of following mathematical subjects that are important to computer science </a:t>
            </a:r>
            <a:endParaRPr sz="2400"/>
          </a:p>
          <a:p>
            <a:pPr lvl="1" marL="800100" indent="-342900">
              <a:buChar char="–"/>
              <a:defRPr sz="1800"/>
            </a:pPr>
            <a:r>
              <a:rPr sz="2400"/>
              <a:t>Logic:</a:t>
            </a:r>
            <a:endParaRPr sz="2400"/>
          </a:p>
          <a:p>
            <a:pPr lvl="2" marL="1257300" indent="-342900">
              <a:defRPr sz="1800"/>
            </a:pPr>
            <a:r>
              <a:rPr sz="2400"/>
              <a:t>arguments, digital logic circuits,</a:t>
            </a:r>
            <a:endParaRPr sz="2400"/>
          </a:p>
          <a:p>
            <a:pPr lvl="2" marL="1257300" indent="-342900">
              <a:defRPr sz="1800"/>
            </a:pPr>
            <a:r>
              <a:rPr sz="2400"/>
              <a:t>quantified statements</a:t>
            </a:r>
            <a:endParaRPr sz="2400"/>
          </a:p>
          <a:p>
            <a:pPr lvl="1" marL="800100" indent="-342900">
              <a:buChar char="–"/>
              <a:defRPr sz="1800"/>
            </a:pPr>
            <a:r>
              <a:rPr sz="2400"/>
              <a:t>Proof: how to construct a carefully reasoned argument to convince someone that a given statement is true</a:t>
            </a:r>
            <a:endParaRPr sz="2400"/>
          </a:p>
          <a:p>
            <a:pPr lvl="2" marL="1257300" indent="-342900">
              <a:defRPr sz="1800"/>
            </a:pPr>
            <a:r>
              <a:rPr sz="2400"/>
              <a:t>various methods: direct proof, proof by contradiction…</a:t>
            </a:r>
            <a:endParaRPr sz="2400"/>
          </a:p>
          <a:p>
            <a:pPr lvl="1" marL="800100" indent="-342900">
              <a:buChar char="–"/>
              <a:defRPr sz="1800"/>
            </a:pPr>
            <a:r>
              <a:rPr sz="2400"/>
              <a:t>Mathematical induction: a powerful proof technique</a:t>
            </a:r>
            <a:endParaRPr sz="2400"/>
          </a:p>
          <a:p>
            <a:pPr lvl="2" marL="1257300" indent="-342900">
              <a:defRPr sz="1800"/>
            </a:pPr>
            <a:r>
              <a:rPr sz="2400"/>
              <a:t>Example: can we replace pennies with 3 cent coins?</a:t>
            </a:r>
            <a:endParaRPr sz="2400"/>
          </a:p>
          <a:p>
            <a:pPr lvl="2" marL="1257300" indent="-342900">
              <a:defRPr sz="1800"/>
            </a:pPr>
            <a:r>
              <a:rPr sz="2400"/>
              <a:t>Correctness of algorithms: reasoning about loops</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Subsets</a:t>
            </a:r>
          </a:p>
        </p:txBody>
      </p:sp>
      <p:sp>
        <p:nvSpPr>
          <p:cNvPr id="153" name="Shape 15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A basic relation between sets is that of subset.</a:t>
            </a:r>
          </a:p>
        </p:txBody>
      </p:sp>
      <p:pic>
        <p:nvPicPr>
          <p:cNvPr id="154" name="image.png"/>
          <p:cNvPicPr/>
          <p:nvPr/>
        </p:nvPicPr>
        <p:blipFill>
          <a:blip r:embed="rId2">
            <a:extLst/>
          </a:blip>
          <a:stretch>
            <a:fillRect/>
          </a:stretch>
        </p:blipFill>
        <p:spPr>
          <a:xfrm>
            <a:off x="457200" y="2152650"/>
            <a:ext cx="8237538" cy="2495550"/>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Subsets</a:t>
            </a:r>
          </a:p>
        </p:txBody>
      </p:sp>
      <p:sp>
        <p:nvSpPr>
          <p:cNvPr id="157" name="Shape 15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It follows from the definition of subset that for a set </a:t>
            </a:r>
            <a:r>
              <a:rPr i="1" sz="2400"/>
              <a:t>A</a:t>
            </a:r>
            <a:r>
              <a:rPr sz="2400"/>
              <a:t> not to be a subset of a set </a:t>
            </a:r>
            <a:r>
              <a:rPr i="1" sz="2400"/>
              <a:t>B</a:t>
            </a:r>
            <a:r>
              <a:rPr sz="2400"/>
              <a:t> means that there is at least one element of </a:t>
            </a:r>
            <a:r>
              <a:rPr i="1" sz="2400"/>
              <a:t>A</a:t>
            </a:r>
            <a:r>
              <a:rPr sz="2400"/>
              <a:t> that is not an element of </a:t>
            </a:r>
            <a:r>
              <a:rPr i="1" sz="2400"/>
              <a:t>B</a:t>
            </a:r>
            <a:r>
              <a:rPr sz="2400"/>
              <a:t>. </a:t>
            </a:r>
            <a:endParaRPr sz="2400"/>
          </a:p>
          <a:p>
            <a:pPr lvl="0" marL="0" indent="0">
              <a:buSzTx/>
              <a:buNone/>
              <a:defRPr sz="1800"/>
            </a:pPr>
            <a:endParaRPr sz="2400"/>
          </a:p>
          <a:p>
            <a:pPr lvl="0" marL="0" indent="0">
              <a:buSzTx/>
              <a:buNone/>
              <a:defRPr sz="1800"/>
            </a:pPr>
            <a:r>
              <a:rPr sz="2400"/>
              <a:t>Symbolically:</a:t>
            </a:r>
          </a:p>
        </p:txBody>
      </p:sp>
      <p:pic>
        <p:nvPicPr>
          <p:cNvPr id="158" name="image.png"/>
          <p:cNvPicPr/>
          <p:nvPr/>
        </p:nvPicPr>
        <p:blipFill>
          <a:blip r:embed="rId2">
            <a:extLst/>
          </a:blip>
          <a:stretch>
            <a:fillRect/>
          </a:stretch>
        </p:blipFill>
        <p:spPr>
          <a:xfrm>
            <a:off x="438150" y="4808537"/>
            <a:ext cx="8267700" cy="1135063"/>
          </a:xfrm>
          <a:prstGeom prst="rect">
            <a:avLst/>
          </a:prstGeom>
          <a:ln w="12700">
            <a:miter lim="400000"/>
          </a:ln>
        </p:spPr>
      </p:pic>
      <p:sp>
        <p:nvSpPr>
          <p:cNvPr id="159" name="Shape 159"/>
          <p:cNvSpPr/>
          <p:nvPr/>
        </p:nvSpPr>
        <p:spPr>
          <a:xfrm>
            <a:off x="838199" y="3886200"/>
            <a:ext cx="152401" cy="1588"/>
          </a:xfrm>
          <a:prstGeom prst="line">
            <a:avLst/>
          </a:prstGeom>
          <a:ln>
            <a:solidFill/>
            <a:round/>
          </a:ln>
        </p:spPr>
        <p:txBody>
          <a:bodyPr lIns="0" tIns="0" rIns="0" bIns="0"/>
          <a:lstStyle/>
          <a:p>
            <a:pPr lvl="0" defTabSz="457200">
              <a:defRPr sz="1200">
                <a:latin typeface="+mj-lt"/>
                <a:ea typeface="+mj-ea"/>
                <a:cs typeface="+mj-cs"/>
                <a:sym typeface="Helvetica"/>
              </a:defRPr>
            </a:pPr>
          </a:p>
        </p:txBody>
      </p:sp>
      <p:pic>
        <p:nvPicPr>
          <p:cNvPr id="160" name="image.png"/>
          <p:cNvPicPr/>
          <p:nvPr/>
        </p:nvPicPr>
        <p:blipFill>
          <a:blip r:embed="rId3">
            <a:extLst/>
          </a:blip>
          <a:stretch>
            <a:fillRect/>
          </a:stretch>
        </p:blipFill>
        <p:spPr>
          <a:xfrm>
            <a:off x="520700" y="3748087"/>
            <a:ext cx="7861300" cy="636588"/>
          </a:xfrm>
          <a:prstGeom prst="rect">
            <a:avLst/>
          </a:prstGeom>
          <a:ln w="12700">
            <a:miter lim="400000"/>
          </a:ln>
        </p:spPr>
      </p:pic>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400">
                <a:solidFill>
                  <a:srgbClr val="FFFFFF"/>
                </a:solidFill>
              </a:rPr>
              <a:t>Example 4 – </a:t>
            </a:r>
            <a:r>
              <a:rPr i="1" sz="3400">
                <a:solidFill>
                  <a:srgbClr val="FFFFFF"/>
                </a:solidFill>
              </a:rPr>
              <a:t>Distinction between </a:t>
            </a:r>
            <a:r>
              <a:rPr sz="3400">
                <a:solidFill>
                  <a:srgbClr val="FFFFFF"/>
                </a:solidFill>
              </a:rPr>
              <a:t>∈</a:t>
            </a:r>
            <a:r>
              <a:rPr i="1" sz="3400">
                <a:solidFill>
                  <a:srgbClr val="FFFFFF"/>
                </a:solidFill>
              </a:rPr>
              <a:t> and </a:t>
            </a:r>
            <a:r>
              <a:rPr sz="3400">
                <a:solidFill>
                  <a:srgbClr val="FFFFFF"/>
                </a:solidFill>
              </a:rPr>
              <a:t>⊆</a:t>
            </a:r>
          </a:p>
        </p:txBody>
      </p:sp>
      <p:sp>
        <p:nvSpPr>
          <p:cNvPr id="163" name="Shape 16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Which of the following are true statements?</a:t>
            </a:r>
            <a:endParaRPr sz="2400">
              <a:latin typeface="Arial Bold"/>
              <a:ea typeface="Arial Bold"/>
              <a:cs typeface="Arial Bold"/>
              <a:sym typeface="Arial Bold"/>
            </a:endParaRPr>
          </a:p>
          <a:p>
            <a:pPr lvl="0" marL="0" indent="0">
              <a:buSzTx/>
              <a:buNone/>
              <a:tabLst>
                <a:tab pos="457200" algn="l"/>
                <a:tab pos="1371600" algn="l"/>
                <a:tab pos="1536700" algn="l"/>
              </a:tabLst>
              <a:defRPr sz="1800"/>
            </a:pPr>
            <a:endParaRPr sz="2400">
              <a:latin typeface="Arial Bold"/>
              <a:ea typeface="Arial Bold"/>
              <a:cs typeface="Arial Bold"/>
              <a:sym typeface="Arial Bold"/>
            </a:endParaRPr>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2 ∈ {1, 2, 3} 	</a:t>
            </a:r>
            <a:r>
              <a:rPr sz="2400">
                <a:latin typeface="Arial Bold"/>
                <a:ea typeface="Arial Bold"/>
                <a:cs typeface="Arial Bold"/>
                <a:sym typeface="Arial Bold"/>
              </a:rPr>
              <a:t>b.</a:t>
            </a:r>
            <a:r>
              <a:rPr sz="2400"/>
              <a:t> {2} ∈ {1, 2, 3} 	</a:t>
            </a:r>
            <a:r>
              <a:rPr sz="2400">
                <a:latin typeface="Arial Bold"/>
                <a:ea typeface="Arial Bold"/>
                <a:cs typeface="Arial Bold"/>
                <a:sym typeface="Arial Bold"/>
              </a:rPr>
              <a:t>c.</a:t>
            </a:r>
            <a:r>
              <a:rPr sz="2400"/>
              <a:t> 2 ⊆ {1, 2, 3}</a:t>
            </a: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d.</a:t>
            </a:r>
            <a:r>
              <a:rPr sz="2400"/>
              <a:t> {2} ⊆ {1, 2, 3} 	</a:t>
            </a:r>
            <a:r>
              <a:rPr sz="2400">
                <a:latin typeface="Arial Bold"/>
                <a:ea typeface="Arial Bold"/>
                <a:cs typeface="Arial Bold"/>
                <a:sym typeface="Arial Bold"/>
              </a:rPr>
              <a:t>e.</a:t>
            </a:r>
            <a:r>
              <a:rPr sz="2400"/>
              <a:t> {2} ⊆ {{1}, {2}} 	</a:t>
            </a:r>
            <a:r>
              <a:rPr sz="2400">
                <a:latin typeface="Arial Bold"/>
                <a:ea typeface="Arial Bold"/>
                <a:cs typeface="Arial Bold"/>
                <a:sym typeface="Arial Bold"/>
              </a:rPr>
              <a:t>f.</a:t>
            </a:r>
            <a:r>
              <a:rPr sz="2400"/>
              <a:t> {2} ∈ {{1}, {2}}</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buSzTx/>
              <a:buNone/>
              <a:tabLst>
                <a:tab pos="457200" algn="l"/>
                <a:tab pos="1371600" algn="l"/>
                <a:tab pos="1536700" algn="l"/>
              </a:tabLst>
              <a:defRPr sz="1800"/>
            </a:pPr>
            <a:r>
              <a:rPr sz="2400"/>
              <a:t>Only (</a:t>
            </a:r>
            <a:r>
              <a:rPr sz="2400">
                <a:latin typeface="Arial Bold"/>
                <a:ea typeface="Arial Bold"/>
                <a:cs typeface="Arial Bold"/>
                <a:sym typeface="Arial Bold"/>
              </a:rPr>
              <a:t>a</a:t>
            </a:r>
            <a:r>
              <a:rPr sz="2400"/>
              <a:t>), (</a:t>
            </a:r>
            <a:r>
              <a:rPr sz="2400">
                <a:latin typeface="Arial Bold"/>
                <a:ea typeface="Arial Bold"/>
                <a:cs typeface="Arial Bold"/>
                <a:sym typeface="Arial Bold"/>
              </a:rPr>
              <a:t>d</a:t>
            </a:r>
            <a:r>
              <a:rPr sz="2400"/>
              <a:t>), and (</a:t>
            </a:r>
            <a:r>
              <a:rPr sz="2400">
                <a:latin typeface="Arial Bold"/>
                <a:ea typeface="Arial Bold"/>
                <a:cs typeface="Arial Bold"/>
                <a:sym typeface="Arial Bold"/>
              </a:rPr>
              <a:t>f</a:t>
            </a:r>
            <a:r>
              <a:rPr sz="2400"/>
              <a:t>) are true.</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For (</a:t>
            </a:r>
            <a:r>
              <a:rPr sz="2400">
                <a:latin typeface="Arial Bold"/>
                <a:ea typeface="Arial Bold"/>
                <a:cs typeface="Arial Bold"/>
                <a:sym typeface="Arial Bold"/>
              </a:rPr>
              <a:t>b</a:t>
            </a:r>
            <a:r>
              <a:rPr sz="2400"/>
              <a:t>) to be true, the set {1, 2, 3} would have to contain the element {2}. But the only elements of {1, 2, 3} are 1, 2, and 3, and 2 is not equal to {2}. Hence (</a:t>
            </a:r>
            <a:r>
              <a:rPr sz="2400">
                <a:latin typeface="Arial Bold"/>
                <a:ea typeface="Arial Bold"/>
                <a:cs typeface="Arial Bold"/>
                <a:sym typeface="Arial Bold"/>
              </a:rPr>
              <a:t>b</a:t>
            </a:r>
            <a:r>
              <a:rPr sz="2400"/>
              <a:t>) is false.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63">
                                            <p:txEl>
                                              <p:pRg st="5" end="5"/>
                                            </p:txEl>
                                          </p:spTgt>
                                        </p:tgtEl>
                                        <p:attrNameLst>
                                          <p:attrName>style.visibility</p:attrName>
                                        </p:attrNameLst>
                                      </p:cBhvr>
                                      <p:to>
                                        <p:strVal val="visible"/>
                                      </p:to>
                                    </p:set>
                                    <p:anim calcmode="lin" valueType="num">
                                      <p:cBhvr>
                                        <p:cTn id="7" dur="1000" fill="hold"/>
                                        <p:tgtEl>
                                          <p:spTgt spid="163">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163">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63">
                                            <p:txEl>
                                              <p:pRg st="6" end="6"/>
                                            </p:txEl>
                                          </p:spTgt>
                                        </p:tgtEl>
                                        <p:attrNameLst>
                                          <p:attrName>style.visibility</p:attrName>
                                        </p:attrNameLst>
                                      </p:cBhvr>
                                      <p:to>
                                        <p:strVal val="visible"/>
                                      </p:to>
                                    </p:set>
                                    <p:anim calcmode="lin" valueType="num">
                                      <p:cBhvr>
                                        <p:cTn id="12" dur="1000" fill="hold"/>
                                        <p:tgtEl>
                                          <p:spTgt spid="163">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163">
                                            <p:txEl>
                                              <p:pRg st="6" end="6"/>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163">
                                            <p:txEl>
                                              <p:pRg st="7" end="7"/>
                                            </p:txEl>
                                          </p:spTgt>
                                        </p:tgtEl>
                                        <p:attrNameLst>
                                          <p:attrName>style.visibility</p:attrName>
                                        </p:attrNameLst>
                                      </p:cBhvr>
                                      <p:to>
                                        <p:strVal val="visible"/>
                                      </p:to>
                                    </p:set>
                                    <p:anim calcmode="lin" valueType="num">
                                      <p:cBhvr>
                                        <p:cTn id="17" dur="1000" fill="hold"/>
                                        <p:tgtEl>
                                          <p:spTgt spid="163">
                                            <p:txEl>
                                              <p:pRg st="7" end="7"/>
                                            </p:txEl>
                                          </p:spTgt>
                                        </p:tgtEl>
                                        <p:attrNameLst>
                                          <p:attrName>ppt_x</p:attrName>
                                        </p:attrNameLst>
                                      </p:cBhvr>
                                      <p:tavLst>
                                        <p:tav tm="0">
                                          <p:val>
                                            <p:strVal val="#ppt_x"/>
                                          </p:val>
                                        </p:tav>
                                        <p:tav tm="100000">
                                          <p:val>
                                            <p:strVal val="#ppt_x"/>
                                          </p:val>
                                        </p:tav>
                                      </p:tavLst>
                                    </p:anim>
                                    <p:anim calcmode="lin" valueType="num">
                                      <p:cBhvr>
                                        <p:cTn id="18" dur="1000" fill="hold"/>
                                        <p:tgtEl>
                                          <p:spTgt spid="1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163">
                                            <p:txEl>
                                              <p:pRg st="8" end="8"/>
                                            </p:txEl>
                                          </p:spTgt>
                                        </p:tgtEl>
                                        <p:attrNameLst>
                                          <p:attrName>style.visibility</p:attrName>
                                        </p:attrNameLst>
                                      </p:cBhvr>
                                      <p:to>
                                        <p:strVal val="visible"/>
                                      </p:to>
                                    </p:set>
                                    <p:anim calcmode="lin" valueType="num">
                                      <p:cBhvr>
                                        <p:cTn id="23" dur="1000" fill="hold"/>
                                        <p:tgtEl>
                                          <p:spTgt spid="16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1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4 – </a:t>
            </a:r>
            <a:r>
              <a:rPr i="1" sz="4000">
                <a:solidFill>
                  <a:srgbClr val="FFFFFF"/>
                </a:solidFill>
              </a:rPr>
              <a:t>Solution</a:t>
            </a:r>
          </a:p>
        </p:txBody>
      </p:sp>
      <p:sp>
        <p:nvSpPr>
          <p:cNvPr id="166" name="Shape 16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For (</a:t>
            </a:r>
            <a:r>
              <a:rPr sz="2400">
                <a:latin typeface="Arial Bold"/>
                <a:ea typeface="Arial Bold"/>
                <a:cs typeface="Arial Bold"/>
                <a:sym typeface="Arial Bold"/>
              </a:rPr>
              <a:t>c</a:t>
            </a:r>
            <a:r>
              <a:rPr sz="2400"/>
              <a:t>) to be true, the number 2 would have to be a set and every element in the set 2 would have to be an element of {1, 2, 3}. This is not the case, so (</a:t>
            </a:r>
            <a:r>
              <a:rPr sz="2400">
                <a:latin typeface="Arial Bold"/>
                <a:ea typeface="Arial Bold"/>
                <a:cs typeface="Arial Bold"/>
                <a:sym typeface="Arial Bold"/>
              </a:rPr>
              <a:t>c</a:t>
            </a:r>
            <a:r>
              <a:rPr sz="2400"/>
              <a:t>) is false.</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For (</a:t>
            </a:r>
            <a:r>
              <a:rPr sz="2400">
                <a:latin typeface="Arial Bold"/>
                <a:ea typeface="Arial Bold"/>
                <a:cs typeface="Arial Bold"/>
                <a:sym typeface="Arial Bold"/>
              </a:rPr>
              <a:t>e</a:t>
            </a:r>
            <a:r>
              <a:rPr sz="2400"/>
              <a:t>) to be true, every element in the set containing only the number 2 would have to be an element of the set whose elements are {1} and {2}. But 2 is not equal to either {1} or {2}, and so (</a:t>
            </a:r>
            <a:r>
              <a:rPr sz="2400">
                <a:latin typeface="Arial Bold"/>
                <a:ea typeface="Arial Bold"/>
                <a:cs typeface="Arial Bold"/>
                <a:sym typeface="Arial Bold"/>
              </a:rPr>
              <a:t>e</a:t>
            </a:r>
            <a:r>
              <a:rPr sz="2400"/>
              <a:t>) is false.</a:t>
            </a:r>
          </a:p>
        </p:txBody>
      </p:sp>
      <p:sp>
        <p:nvSpPr>
          <p:cNvPr id="167" name="Shape 16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66"/>
                                        </p:tgtEl>
                                        <p:attrNameLst>
                                          <p:attrName>style.visibility</p:attrName>
                                        </p:attrNameLst>
                                      </p:cBhvr>
                                      <p:to>
                                        <p:strVal val="visible"/>
                                      </p:to>
                                    </p:set>
                                    <p:anim calcmode="lin" valueType="num">
                                      <p:cBhvr>
                                        <p:cTn id="7" dur="1000" fill="hold"/>
                                        <p:tgtEl>
                                          <p:spTgt spid="166"/>
                                        </p:tgtEl>
                                        <p:attrNameLst>
                                          <p:attrName>ppt_x</p:attrName>
                                        </p:attrNameLst>
                                      </p:cBhvr>
                                      <p:tavLst>
                                        <p:tav tm="0">
                                          <p:val>
                                            <p:strVal val="#ppt_x"/>
                                          </p:val>
                                        </p:tav>
                                        <p:tav tm="100000">
                                          <p:val>
                                            <p:strVal val="#ppt_x"/>
                                          </p:val>
                                        </p:tav>
                                      </p:tavLst>
                                    </p:anim>
                                    <p:anim calcmode="lin" valueType="num">
                                      <p:cBhvr>
                                        <p:cTn id="8" dur="1000" fill="hold"/>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Cartesian Products</a:t>
            </a:r>
          </a:p>
        </p:txBody>
      </p:sp>
      <p:pic>
        <p:nvPicPr>
          <p:cNvPr id="170" name="image.png"/>
          <p:cNvPicPr/>
          <p:nvPr/>
        </p:nvPicPr>
        <p:blipFill>
          <a:blip r:embed="rId2">
            <a:extLst/>
          </a:blip>
          <a:stretch>
            <a:fillRect/>
          </a:stretch>
        </p:blipFill>
        <p:spPr>
          <a:xfrm>
            <a:off x="406400" y="1524000"/>
            <a:ext cx="8331200" cy="2255838"/>
          </a:xfrm>
          <a:prstGeom prst="rect">
            <a:avLst/>
          </a:prstGeom>
          <a:ln w="12700">
            <a:miter lim="400000"/>
          </a:ln>
        </p:spPr>
      </p:pic>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Ordered Pairs</a:t>
            </a:r>
          </a:p>
        </p:txBody>
      </p:sp>
      <p:sp>
        <p:nvSpPr>
          <p:cNvPr id="173" name="Shape 17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latin typeface="Arial Bold"/>
                <a:ea typeface="Arial Bold"/>
                <a:cs typeface="Arial Bold"/>
                <a:sym typeface="Arial Bold"/>
              </a:rPr>
              <a:t>a.</a:t>
            </a:r>
            <a:r>
              <a:rPr sz="2400"/>
              <a:t> Is (1, 2) = (2, 1)?</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b.</a:t>
            </a:r>
            <a:r>
              <a:rPr sz="2400"/>
              <a:t> Is                            ?</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c.</a:t>
            </a:r>
            <a:r>
              <a:rPr sz="2400"/>
              <a:t> </a:t>
            </a:r>
            <a:r>
              <a:rPr sz="2400"/>
              <a:t>What is the first element of (1, 1)?</a:t>
            </a:r>
            <a:endParaRPr sz="2400">
              <a:latin typeface="Arial Bold"/>
              <a:ea typeface="Arial Bold"/>
              <a:cs typeface="Arial Bold"/>
              <a:sym typeface="Arial Bold"/>
            </a:endParaRPr>
          </a:p>
          <a:p>
            <a:pPr lvl="0" marL="457200" indent="-457200">
              <a:buSzTx/>
              <a:buNone/>
              <a:tabLst>
                <a:tab pos="457200" algn="l"/>
                <a:tab pos="1371600" algn="l"/>
                <a:tab pos="1536700" algn="l"/>
              </a:tabLst>
              <a:defRPr sz="1800"/>
            </a:pPr>
            <a:endParaRPr sz="2400">
              <a:latin typeface="Arial Bold"/>
              <a:ea typeface="Arial Bold"/>
              <a:cs typeface="Arial Bold"/>
              <a:sym typeface="Arial Bold"/>
            </a:endParaRPr>
          </a:p>
          <a:p>
            <a:pPr lvl="0" marL="457200" indent="-45720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457200" indent="-457200">
              <a:buSzTx/>
              <a:buNone/>
              <a:tabLst>
                <a:tab pos="457200" algn="l"/>
                <a:tab pos="1371600" algn="l"/>
                <a:tab pos="1536700" algn="l"/>
              </a:tabLst>
              <a:defRPr sz="1800"/>
            </a:pPr>
            <a:r>
              <a:rPr sz="2400">
                <a:latin typeface="Arial Bold"/>
                <a:ea typeface="Arial Bold"/>
                <a:cs typeface="Arial Bold"/>
                <a:sym typeface="Arial Bold"/>
              </a:rPr>
              <a:t>a.</a:t>
            </a:r>
            <a:r>
              <a:rPr sz="2400"/>
              <a:t> No. By definition of equality of ordered pairs,</a:t>
            </a:r>
            <a:endParaRPr sz="2400"/>
          </a:p>
          <a:p>
            <a:pPr lvl="0" marL="457200" indent="-457200">
              <a:buSzTx/>
              <a:buNone/>
              <a:tabLst>
                <a:tab pos="457200" algn="l"/>
                <a:tab pos="1371600" algn="l"/>
                <a:tab pos="1536700" algn="l"/>
              </a:tabLst>
              <a:defRPr sz="1800"/>
            </a:pPr>
            <a:r>
              <a:rPr sz="2400"/>
              <a:t>		(1, 2) = (2,1) if, and only if, 1 = 2 and 2 = 1.</a:t>
            </a:r>
            <a:endParaRPr sz="2400"/>
          </a:p>
          <a:p>
            <a:pPr lvl="0" marL="457200" indent="-457200">
              <a:buSzTx/>
              <a:buNone/>
              <a:tabLst>
                <a:tab pos="457200" algn="l"/>
                <a:tab pos="1371600" algn="l"/>
                <a:tab pos="1536700" algn="l"/>
              </a:tabLst>
              <a:defRPr sz="1800"/>
            </a:pPr>
            <a:r>
              <a:rPr sz="2400"/>
              <a:t>    But 1 </a:t>
            </a:r>
            <a:r>
              <a:rPr sz="2400">
                <a:latin typeface="Symbol"/>
                <a:ea typeface="Symbol"/>
                <a:cs typeface="Symbol"/>
                <a:sym typeface="Symbol"/>
              </a:rPr>
              <a:t>≠</a:t>
            </a:r>
            <a:r>
              <a:rPr sz="2400"/>
              <a:t> 2, and so the ordered pairs are not equal.</a:t>
            </a:r>
          </a:p>
        </p:txBody>
      </p:sp>
      <p:pic>
        <p:nvPicPr>
          <p:cNvPr id="174" name="image.png"/>
          <p:cNvPicPr/>
          <p:nvPr/>
        </p:nvPicPr>
        <p:blipFill>
          <a:blip r:embed="rId2">
            <a:extLst/>
          </a:blip>
          <a:stretch>
            <a:fillRect/>
          </a:stretch>
        </p:blipFill>
        <p:spPr>
          <a:xfrm>
            <a:off x="1143000" y="2286000"/>
            <a:ext cx="2309813" cy="6619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73">
                                            <p:txEl>
                                              <p:pRg st="6" end="6"/>
                                            </p:txEl>
                                          </p:spTgt>
                                        </p:tgtEl>
                                        <p:attrNameLst>
                                          <p:attrName>style.visibility</p:attrName>
                                        </p:attrNameLst>
                                      </p:cBhvr>
                                      <p:to>
                                        <p:strVal val="visible"/>
                                      </p:to>
                                    </p:set>
                                    <p:anim calcmode="lin" valueType="num">
                                      <p:cBhvr>
                                        <p:cTn id="7" dur="1000" fill="hold"/>
                                        <p:tgtEl>
                                          <p:spTgt spid="173">
                                            <p:txEl>
                                              <p:pRg st="6" end="6"/>
                                            </p:txEl>
                                          </p:spTgt>
                                        </p:tgtEl>
                                        <p:attrNameLst>
                                          <p:attrName>ppt_x</p:attrName>
                                        </p:attrNameLst>
                                      </p:cBhvr>
                                      <p:tavLst>
                                        <p:tav tm="0">
                                          <p:val>
                                            <p:strVal val="#ppt_x"/>
                                          </p:val>
                                        </p:tav>
                                        <p:tav tm="100000">
                                          <p:val>
                                            <p:strVal val="#ppt_x"/>
                                          </p:val>
                                        </p:tav>
                                      </p:tavLst>
                                    </p:anim>
                                    <p:anim calcmode="lin" valueType="num">
                                      <p:cBhvr>
                                        <p:cTn id="8" dur="1000" fill="hold"/>
                                        <p:tgtEl>
                                          <p:spTgt spid="173">
                                            <p:txEl>
                                              <p:pRg st="6" end="6"/>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73">
                                            <p:txEl>
                                              <p:pRg st="7" end="7"/>
                                            </p:txEl>
                                          </p:spTgt>
                                        </p:tgtEl>
                                        <p:attrNameLst>
                                          <p:attrName>style.visibility</p:attrName>
                                        </p:attrNameLst>
                                      </p:cBhvr>
                                      <p:to>
                                        <p:strVal val="visible"/>
                                      </p:to>
                                    </p:set>
                                    <p:anim calcmode="lin" valueType="num">
                                      <p:cBhvr>
                                        <p:cTn id="12" dur="1000" fill="hold"/>
                                        <p:tgtEl>
                                          <p:spTgt spid="173">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173">
                                            <p:txEl>
                                              <p:pRg st="7" end="7"/>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173">
                                            <p:txEl>
                                              <p:pRg st="8" end="8"/>
                                            </p:txEl>
                                          </p:spTgt>
                                        </p:tgtEl>
                                        <p:attrNameLst>
                                          <p:attrName>style.visibility</p:attrName>
                                        </p:attrNameLst>
                                      </p:cBhvr>
                                      <p:to>
                                        <p:strVal val="visible"/>
                                      </p:to>
                                    </p:set>
                                    <p:anim calcmode="lin" valueType="num">
                                      <p:cBhvr>
                                        <p:cTn id="17" dur="1000" fill="hold"/>
                                        <p:tgtEl>
                                          <p:spTgt spid="173">
                                            <p:txEl>
                                              <p:pRg st="8" end="8"/>
                                            </p:txEl>
                                          </p:spTgt>
                                        </p:tgtEl>
                                        <p:attrNameLst>
                                          <p:attrName>ppt_x</p:attrName>
                                        </p:attrNameLst>
                                      </p:cBhvr>
                                      <p:tavLst>
                                        <p:tav tm="0">
                                          <p:val>
                                            <p:strVal val="#ppt_x"/>
                                          </p:val>
                                        </p:tav>
                                        <p:tav tm="100000">
                                          <p:val>
                                            <p:strVal val="#ppt_x"/>
                                          </p:val>
                                        </p:tav>
                                      </p:tavLst>
                                    </p:anim>
                                    <p:anim calcmode="lin" valueType="num">
                                      <p:cBhvr>
                                        <p:cTn id="18" dur="1000" fill="hold"/>
                                        <p:tgtEl>
                                          <p:spTgt spid="173">
                                            <p:txEl>
                                              <p:pRg st="8" end="8"/>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173">
                                            <p:txEl>
                                              <p:pRg st="9" end="9"/>
                                            </p:txEl>
                                          </p:spTgt>
                                        </p:tgtEl>
                                        <p:attrNameLst>
                                          <p:attrName>style.visibility</p:attrName>
                                        </p:attrNameLst>
                                      </p:cBhvr>
                                      <p:to>
                                        <p:strVal val="visible"/>
                                      </p:to>
                                    </p:set>
                                    <p:anim calcmode="lin" valueType="num">
                                      <p:cBhvr>
                                        <p:cTn id="22" dur="1000" fill="hold"/>
                                        <p:tgtEl>
                                          <p:spTgt spid="17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17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5 – </a:t>
            </a:r>
            <a:r>
              <a:rPr i="1" sz="4000">
                <a:solidFill>
                  <a:srgbClr val="FFFFFF"/>
                </a:solidFill>
              </a:rPr>
              <a:t>Solution</a:t>
            </a:r>
          </a:p>
        </p:txBody>
      </p:sp>
      <p:sp>
        <p:nvSpPr>
          <p:cNvPr id="177" name="Shape 17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Yes. By definition of equality of ordered pairs,</a:t>
            </a:r>
            <a:endParaRPr sz="2400"/>
          </a:p>
          <a:p>
            <a:pPr lvl="0" marL="0" indent="0">
              <a:buSzTx/>
              <a:buNone/>
              <a:tabLst>
                <a:tab pos="457200" algn="l"/>
                <a:tab pos="1371600" algn="l"/>
                <a:tab pos="1536700" algn="l"/>
              </a:tabLst>
              <a:defRPr sz="1800"/>
            </a:pPr>
            <a:r>
              <a:rPr sz="2400"/>
              <a:t>				          if, and only if,             and</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	Because these equations are both true, the ordered 	pairs are equal.</a:t>
            </a:r>
            <a:endParaRPr sz="2400"/>
          </a:p>
          <a:p>
            <a:pPr lvl="0" marL="0" indent="0">
              <a:buSzTx/>
              <a:buNone/>
              <a:tabLst>
                <a:tab pos="457200" algn="l"/>
                <a:tab pos="1371600" algn="l"/>
                <a:tab pos="1536700" algn="l"/>
              </a:tabLst>
              <a:defRPr sz="1800"/>
            </a:pPr>
            <a:br>
              <a:rPr sz="2400"/>
            </a:br>
            <a:r>
              <a:rPr sz="2400">
                <a:latin typeface="Arial Bold"/>
                <a:ea typeface="Arial Bold"/>
                <a:cs typeface="Arial Bold"/>
                <a:sym typeface="Arial Bold"/>
              </a:rPr>
              <a:t>c.</a:t>
            </a:r>
            <a:r>
              <a:rPr sz="2400"/>
              <a:t> In the ordered pair (1, 1), the first and the second </a:t>
            </a:r>
            <a:br>
              <a:rPr sz="2400"/>
            </a:br>
            <a:r>
              <a:rPr sz="2400"/>
              <a:t>    elements are both 1.</a:t>
            </a:r>
          </a:p>
        </p:txBody>
      </p:sp>
      <p:sp>
        <p:nvSpPr>
          <p:cNvPr id="178" name="Shape 17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179" name="image.png"/>
          <p:cNvPicPr/>
          <p:nvPr/>
        </p:nvPicPr>
        <p:blipFill>
          <a:blip r:embed="rId2">
            <a:extLst/>
          </a:blip>
          <a:stretch>
            <a:fillRect/>
          </a:stretch>
        </p:blipFill>
        <p:spPr>
          <a:xfrm>
            <a:off x="762000" y="1855787"/>
            <a:ext cx="2405063" cy="719138"/>
          </a:xfrm>
          <a:prstGeom prst="rect">
            <a:avLst/>
          </a:prstGeom>
          <a:ln w="12700">
            <a:miter lim="400000"/>
          </a:ln>
        </p:spPr>
      </p:pic>
      <p:pic>
        <p:nvPicPr>
          <p:cNvPr id="180" name="image.png"/>
          <p:cNvPicPr/>
          <p:nvPr/>
        </p:nvPicPr>
        <p:blipFill>
          <a:blip r:embed="rId3">
            <a:extLst/>
          </a:blip>
          <a:stretch>
            <a:fillRect/>
          </a:stretch>
        </p:blipFill>
        <p:spPr>
          <a:xfrm>
            <a:off x="5029200" y="1931987"/>
            <a:ext cx="962025" cy="419101"/>
          </a:xfrm>
          <a:prstGeom prst="rect">
            <a:avLst/>
          </a:prstGeom>
          <a:ln w="12700">
            <a:miter lim="400000"/>
          </a:ln>
        </p:spPr>
      </p:pic>
      <p:pic>
        <p:nvPicPr>
          <p:cNvPr id="181" name="image.png"/>
          <p:cNvPicPr/>
          <p:nvPr/>
        </p:nvPicPr>
        <p:blipFill>
          <a:blip r:embed="rId4">
            <a:extLst/>
          </a:blip>
          <a:stretch>
            <a:fillRect/>
          </a:stretch>
        </p:blipFill>
        <p:spPr>
          <a:xfrm>
            <a:off x="6629400" y="1905000"/>
            <a:ext cx="957263" cy="4714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77"/>
                                        </p:tgtEl>
                                        <p:attrNameLst>
                                          <p:attrName>style.visibility</p:attrName>
                                        </p:attrNameLst>
                                      </p:cBhvr>
                                      <p:to>
                                        <p:strVal val="visible"/>
                                      </p:to>
                                    </p:set>
                                    <p:anim calcmode="lin" valueType="num">
                                      <p:cBhvr>
                                        <p:cTn id="7" dur="1000" fill="hold"/>
                                        <p:tgtEl>
                                          <p:spTgt spid="177"/>
                                        </p:tgtEl>
                                        <p:attrNameLst>
                                          <p:attrName>ppt_x</p:attrName>
                                        </p:attrNameLst>
                                      </p:cBhvr>
                                      <p:tavLst>
                                        <p:tav tm="0">
                                          <p:val>
                                            <p:strVal val="#ppt_x"/>
                                          </p:val>
                                        </p:tav>
                                        <p:tav tm="100000">
                                          <p:val>
                                            <p:strVal val="#ppt_x"/>
                                          </p:val>
                                        </p:tav>
                                      </p:tavLst>
                                    </p:anim>
                                    <p:anim calcmode="lin" valueType="num">
                                      <p:cBhvr>
                                        <p:cTn id="8" dur="1000" fill="hold"/>
                                        <p:tgtEl>
                                          <p:spTgt spid="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1"/>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Cartesian Products</a:t>
            </a:r>
          </a:p>
        </p:txBody>
      </p:sp>
      <p:pic>
        <p:nvPicPr>
          <p:cNvPr id="184" name="image.png"/>
          <p:cNvPicPr/>
          <p:nvPr/>
        </p:nvPicPr>
        <p:blipFill>
          <a:blip r:embed="rId2">
            <a:extLst/>
          </a:blip>
          <a:stretch>
            <a:fillRect/>
          </a:stretch>
        </p:blipFill>
        <p:spPr>
          <a:xfrm>
            <a:off x="441325" y="1600200"/>
            <a:ext cx="8261350" cy="1905000"/>
          </a:xfrm>
          <a:prstGeom prst="rect">
            <a:avLst/>
          </a:prstGeom>
          <a:ln w="12700">
            <a:miter lim="400000"/>
          </a:ln>
        </p:spPr>
      </p:pic>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Cartesian Products</a:t>
            </a:r>
          </a:p>
        </p:txBody>
      </p:sp>
      <p:sp>
        <p:nvSpPr>
          <p:cNvPr id="187" name="Shape 18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buSzTx/>
              <a:buNone/>
              <a:tabLst>
                <a:tab pos="457200" algn="l"/>
                <a:tab pos="1371600" algn="l"/>
                <a:tab pos="1536700" algn="l"/>
              </a:tabLst>
              <a:defRPr sz="1800"/>
            </a:pPr>
            <a:r>
              <a:rPr sz="2400"/>
              <a:t>Let </a:t>
            </a:r>
            <a:r>
              <a:rPr i="1" sz="2400"/>
              <a:t>A</a:t>
            </a:r>
            <a:r>
              <a:rPr sz="2400"/>
              <a:t> = {1, 2, 3} and </a:t>
            </a:r>
            <a:r>
              <a:rPr i="1" sz="2400"/>
              <a:t>B</a:t>
            </a:r>
            <a:r>
              <a:rPr sz="2400"/>
              <a:t> = {</a:t>
            </a:r>
            <a:r>
              <a:rPr i="1" sz="2400"/>
              <a:t>u</a:t>
            </a:r>
            <a:r>
              <a:rPr sz="2400"/>
              <a:t>, </a:t>
            </a:r>
            <a:r>
              <a:rPr i="1" sz="2400"/>
              <a:t>v</a:t>
            </a:r>
            <a:r>
              <a:rPr sz="2400"/>
              <a:t>}.</a:t>
            </a: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a.</a:t>
            </a:r>
            <a:r>
              <a:rPr sz="2400"/>
              <a:t> Find </a:t>
            </a:r>
            <a:r>
              <a:rPr i="1" sz="2400"/>
              <a:t>A </a:t>
            </a:r>
            <a:r>
              <a:rPr sz="2400"/>
              <a:t>×</a:t>
            </a:r>
            <a:r>
              <a:rPr i="1" sz="2400"/>
              <a:t> B</a:t>
            </a:r>
            <a:endParaRPr i="1" sz="2400"/>
          </a:p>
          <a:p>
            <a:pPr lvl="0" marL="457200" indent="-457200">
              <a:buAutoNum type="alphaLcPeriod" startAt="1"/>
              <a:tabLst>
                <a:tab pos="457200" algn="l"/>
                <a:tab pos="1371600" algn="l"/>
                <a:tab pos="1536700" algn="l"/>
              </a:tabLst>
              <a:defRPr sz="1800"/>
            </a:pPr>
            <a:endParaRPr i="1"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b.</a:t>
            </a:r>
            <a:r>
              <a:rPr sz="2400"/>
              <a:t> Find </a:t>
            </a:r>
            <a:r>
              <a:rPr i="1" sz="2400"/>
              <a:t>B </a:t>
            </a:r>
            <a:r>
              <a:rPr sz="2400"/>
              <a:t>×</a:t>
            </a:r>
            <a:r>
              <a:rPr i="1" sz="2400"/>
              <a:t> A</a:t>
            </a:r>
            <a:endParaRPr i="1" sz="2400"/>
          </a:p>
          <a:p>
            <a:pPr lvl="0" marL="457200" indent="-457200">
              <a:buSzTx/>
              <a:buNone/>
              <a:tabLst>
                <a:tab pos="457200" algn="l"/>
                <a:tab pos="1371600" algn="l"/>
                <a:tab pos="1536700" algn="l"/>
              </a:tabLst>
              <a:defRPr sz="1800"/>
            </a:pPr>
            <a:endParaRPr i="1"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c.</a:t>
            </a:r>
            <a:r>
              <a:rPr sz="2400"/>
              <a:t> Find </a:t>
            </a:r>
            <a:r>
              <a:rPr i="1" sz="2400"/>
              <a:t>B </a:t>
            </a:r>
            <a:r>
              <a:rPr sz="2400"/>
              <a:t>×</a:t>
            </a:r>
            <a:r>
              <a:rPr i="1" sz="2400"/>
              <a:t> B</a:t>
            </a:r>
            <a:endParaRPr i="1" sz="2400"/>
          </a:p>
          <a:p>
            <a:pPr lvl="0" marL="457200" indent="-457200">
              <a:buSzTx/>
              <a:buNone/>
              <a:tabLst>
                <a:tab pos="457200" algn="l"/>
                <a:tab pos="1371600" algn="l"/>
                <a:tab pos="1536700" algn="l"/>
              </a:tabLst>
              <a:defRPr sz="1800"/>
            </a:pPr>
            <a:endParaRPr i="1"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d.</a:t>
            </a:r>
            <a:r>
              <a:rPr sz="2400"/>
              <a:t> How many elements are in </a:t>
            </a:r>
            <a:r>
              <a:rPr i="1" sz="2400"/>
              <a:t>A </a:t>
            </a:r>
            <a:r>
              <a:rPr sz="2400"/>
              <a:t>×</a:t>
            </a:r>
            <a:r>
              <a:rPr i="1" sz="2400"/>
              <a:t> B</a:t>
            </a:r>
            <a:r>
              <a:rPr sz="2400"/>
              <a:t>,</a:t>
            </a:r>
            <a:r>
              <a:rPr i="1" sz="2400"/>
              <a:t> B </a:t>
            </a:r>
            <a:r>
              <a:rPr sz="2400"/>
              <a:t>×</a:t>
            </a:r>
            <a:r>
              <a:rPr i="1" sz="2400"/>
              <a:t> A</a:t>
            </a:r>
            <a:r>
              <a:rPr sz="2400"/>
              <a:t>,</a:t>
            </a:r>
            <a:r>
              <a:rPr i="1" sz="2400"/>
              <a:t> </a:t>
            </a:r>
            <a:r>
              <a:rPr sz="2400"/>
              <a:t>and</a:t>
            </a:r>
            <a:r>
              <a:rPr i="1" sz="2400"/>
              <a:t> B </a:t>
            </a:r>
            <a:r>
              <a:rPr sz="2400"/>
              <a:t>×</a:t>
            </a:r>
            <a:r>
              <a:rPr i="1" sz="2400"/>
              <a:t> B</a:t>
            </a:r>
            <a:r>
              <a:rPr sz="2400"/>
              <a:t>?</a:t>
            </a:r>
            <a:endParaRPr sz="2400"/>
          </a:p>
          <a:p>
            <a:pPr lvl="0" marL="457200" indent="-457200">
              <a:buSzTx/>
              <a:buNone/>
              <a:tabLst>
                <a:tab pos="457200" algn="l"/>
                <a:tab pos="1371600" algn="l"/>
                <a:tab pos="1536700" algn="l"/>
              </a:tabLst>
              <a:defRPr sz="1800"/>
            </a:pPr>
            <a:endParaRPr sz="2400"/>
          </a:p>
          <a:p>
            <a:pPr lvl="0" marL="457200" indent="-457200">
              <a:buSzTx/>
              <a:buNone/>
              <a:tabLst>
                <a:tab pos="457200" algn="l"/>
                <a:tab pos="1371600" algn="l"/>
                <a:tab pos="1536700" algn="l"/>
              </a:tabLst>
              <a:defRPr sz="1800"/>
            </a:pPr>
            <a:r>
              <a:rPr sz="2400">
                <a:latin typeface="Arial Bold"/>
                <a:ea typeface="Arial Bold"/>
                <a:cs typeface="Arial Bold"/>
                <a:sym typeface="Arial Bold"/>
              </a:rPr>
              <a:t>e.</a:t>
            </a:r>
            <a:r>
              <a:rPr sz="2400"/>
              <a:t> Let </a:t>
            </a:r>
            <a:r>
              <a:rPr sz="2400">
                <a:latin typeface="Arial Bold"/>
                <a:ea typeface="Arial Bold"/>
                <a:cs typeface="Arial Bold"/>
                <a:sym typeface="Arial Bold"/>
              </a:rPr>
              <a:t>R</a:t>
            </a:r>
            <a:r>
              <a:rPr sz="2400"/>
              <a:t> denote the set of all real numbers. Describe </a:t>
            </a:r>
            <a:r>
              <a:rPr sz="2400">
                <a:latin typeface="Arial Bold"/>
                <a:ea typeface="Arial Bold"/>
                <a:cs typeface="Arial Bold"/>
                <a:sym typeface="Arial Bold"/>
              </a:rPr>
              <a:t>R</a:t>
            </a:r>
            <a:r>
              <a:rPr sz="2400"/>
              <a:t> × </a:t>
            </a:r>
            <a:r>
              <a:rPr sz="2400">
                <a:latin typeface="Arial Bold"/>
                <a:ea typeface="Arial Bold"/>
                <a:cs typeface="Arial Bold"/>
                <a:sym typeface="Arial Bold"/>
              </a:rPr>
              <a:t>R</a:t>
            </a:r>
            <a:r>
              <a:rPr sz="2400"/>
              <a:t>.</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190" name="Shape 19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a:t>
            </a:r>
            <a:r>
              <a:rPr i="1" sz="2400"/>
              <a:t>A</a:t>
            </a:r>
            <a:r>
              <a:rPr sz="2400"/>
              <a:t> × </a:t>
            </a:r>
            <a:r>
              <a:rPr i="1" sz="2400"/>
              <a:t>B</a:t>
            </a:r>
            <a:r>
              <a:rPr sz="2400"/>
              <a:t> = {(1, </a:t>
            </a:r>
            <a:r>
              <a:rPr i="1" sz="2400"/>
              <a:t>u</a:t>
            </a:r>
            <a:r>
              <a:rPr sz="2400"/>
              <a:t>), (2, </a:t>
            </a:r>
            <a:r>
              <a:rPr i="1" sz="2400"/>
              <a:t>u</a:t>
            </a:r>
            <a:r>
              <a:rPr sz="2400"/>
              <a:t>), (3, </a:t>
            </a:r>
            <a:r>
              <a:rPr i="1" sz="2400"/>
              <a:t>u</a:t>
            </a:r>
            <a:r>
              <a:rPr sz="2400"/>
              <a:t>), (1, </a:t>
            </a:r>
            <a:r>
              <a:rPr i="1" sz="2400"/>
              <a:t>v</a:t>
            </a:r>
            <a:r>
              <a:rPr sz="2400"/>
              <a:t>), (2, </a:t>
            </a:r>
            <a:r>
              <a:rPr i="1" sz="2400"/>
              <a:t>v</a:t>
            </a:r>
            <a:r>
              <a:rPr sz="2400"/>
              <a:t>), (3, </a:t>
            </a:r>
            <a:r>
              <a:rPr i="1" sz="2400"/>
              <a:t>v</a:t>
            </a:r>
            <a:r>
              <a:rPr sz="2400"/>
              <a:t>)}</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a:t>
            </a:r>
            <a:r>
              <a:rPr i="1" sz="2400"/>
              <a:t>B</a:t>
            </a:r>
            <a:r>
              <a:rPr sz="2400"/>
              <a:t> × </a:t>
            </a:r>
            <a:r>
              <a:rPr i="1" sz="2400"/>
              <a:t>A</a:t>
            </a:r>
            <a:r>
              <a:rPr sz="2400"/>
              <a:t> = {(</a:t>
            </a:r>
            <a:r>
              <a:rPr i="1" sz="2400"/>
              <a:t>u</a:t>
            </a:r>
            <a:r>
              <a:rPr sz="2400"/>
              <a:t>, 1), (</a:t>
            </a:r>
            <a:r>
              <a:rPr i="1" sz="2400"/>
              <a:t>u</a:t>
            </a:r>
            <a:r>
              <a:rPr sz="2400"/>
              <a:t>, 2), (</a:t>
            </a:r>
            <a:r>
              <a:rPr i="1" sz="2400"/>
              <a:t>u</a:t>
            </a:r>
            <a:r>
              <a:rPr sz="2400"/>
              <a:t>, 3), (</a:t>
            </a:r>
            <a:r>
              <a:rPr i="1" sz="2400"/>
              <a:t>v</a:t>
            </a:r>
            <a:r>
              <a:rPr sz="2400"/>
              <a:t>, 1), (</a:t>
            </a:r>
            <a:r>
              <a:rPr i="1" sz="2400"/>
              <a:t>v</a:t>
            </a:r>
            <a:r>
              <a:rPr sz="2400"/>
              <a:t>, 2), (</a:t>
            </a:r>
            <a:r>
              <a:rPr i="1" sz="2400"/>
              <a:t>v</a:t>
            </a:r>
            <a:r>
              <a:rPr sz="2400"/>
              <a:t>, 3)}</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latin typeface="Arial Bold"/>
                <a:ea typeface="Arial Bold"/>
                <a:cs typeface="Arial Bold"/>
                <a:sym typeface="Arial Bold"/>
              </a:rPr>
              <a:t>c.</a:t>
            </a:r>
            <a:r>
              <a:rPr sz="2400"/>
              <a:t> </a:t>
            </a:r>
            <a:r>
              <a:rPr i="1" sz="2400"/>
              <a:t>B</a:t>
            </a:r>
            <a:r>
              <a:rPr sz="2400"/>
              <a:t> × </a:t>
            </a:r>
            <a:r>
              <a:rPr i="1" sz="2400"/>
              <a:t>B</a:t>
            </a:r>
            <a:r>
              <a:rPr sz="2400"/>
              <a:t> = {(</a:t>
            </a:r>
            <a:r>
              <a:rPr i="1" sz="2400"/>
              <a:t>u</a:t>
            </a:r>
            <a:r>
              <a:rPr sz="2400"/>
              <a:t>, </a:t>
            </a:r>
            <a:r>
              <a:rPr i="1" sz="2400"/>
              <a:t>u</a:t>
            </a:r>
            <a:r>
              <a:rPr sz="2400"/>
              <a:t>), (</a:t>
            </a:r>
            <a:r>
              <a:rPr i="1" sz="2400"/>
              <a:t>u</a:t>
            </a:r>
            <a:r>
              <a:rPr sz="2400"/>
              <a:t>, </a:t>
            </a:r>
            <a:r>
              <a:rPr i="1" sz="2400"/>
              <a:t>v</a:t>
            </a:r>
            <a:r>
              <a:rPr sz="2400"/>
              <a:t>), (</a:t>
            </a:r>
            <a:r>
              <a:rPr i="1" sz="2400"/>
              <a:t>v</a:t>
            </a:r>
            <a:r>
              <a:rPr sz="2400"/>
              <a:t>, </a:t>
            </a:r>
            <a:r>
              <a:rPr i="1" sz="2400"/>
              <a:t>u</a:t>
            </a:r>
            <a:r>
              <a:rPr sz="2400"/>
              <a:t>), (</a:t>
            </a:r>
            <a:r>
              <a:rPr i="1" sz="2400"/>
              <a:t>v</a:t>
            </a:r>
            <a:r>
              <a:rPr sz="2400"/>
              <a:t>, </a:t>
            </a:r>
            <a:r>
              <a:rPr i="1" sz="2400"/>
              <a:t>v</a:t>
            </a:r>
            <a:r>
              <a:rPr sz="2400"/>
              <a:t>)}</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latin typeface="Arial Bold"/>
                <a:ea typeface="Arial Bold"/>
                <a:cs typeface="Arial Bold"/>
                <a:sym typeface="Arial Bold"/>
              </a:rPr>
              <a:t>d.</a:t>
            </a:r>
            <a:r>
              <a:rPr sz="2400"/>
              <a:t> </a:t>
            </a:r>
            <a:r>
              <a:rPr i="1" sz="2400"/>
              <a:t>A</a:t>
            </a:r>
            <a:r>
              <a:rPr sz="2400"/>
              <a:t> × </a:t>
            </a:r>
            <a:r>
              <a:rPr i="1" sz="2400"/>
              <a:t>B</a:t>
            </a:r>
            <a:r>
              <a:rPr sz="2400"/>
              <a:t> has six elements. Note that this is the number of </a:t>
            </a:r>
            <a:br>
              <a:rPr sz="2400"/>
            </a:br>
            <a:r>
              <a:rPr sz="2400"/>
              <a:t>    elements in </a:t>
            </a:r>
            <a:r>
              <a:rPr i="1" sz="2400"/>
              <a:t>A</a:t>
            </a:r>
            <a:r>
              <a:rPr sz="2400"/>
              <a:t> times the number of elements in </a:t>
            </a:r>
            <a:r>
              <a:rPr i="1" sz="2400"/>
              <a:t>B</a:t>
            </a:r>
            <a:r>
              <a:rPr sz="2400"/>
              <a:t>. </a:t>
            </a:r>
            <a:endParaRPr sz="2400"/>
          </a:p>
          <a:p>
            <a:pPr lvl="0" marL="0" indent="0">
              <a:buSzTx/>
              <a:buNone/>
              <a:tabLst>
                <a:tab pos="457200" algn="l"/>
                <a:tab pos="1371600" algn="l"/>
                <a:tab pos="1536700" algn="l"/>
              </a:tabLst>
              <a:defRPr sz="1800"/>
            </a:pPr>
            <a:endParaRPr i="1" sz="1200"/>
          </a:p>
          <a:p>
            <a:pPr lvl="0" marL="0" indent="0">
              <a:buSzTx/>
              <a:buNone/>
              <a:tabLst>
                <a:tab pos="457200" algn="l"/>
                <a:tab pos="1371600" algn="l"/>
                <a:tab pos="1536700" algn="l"/>
              </a:tabLst>
              <a:defRPr sz="1800"/>
            </a:pPr>
            <a:r>
              <a:rPr i="1" sz="2400"/>
              <a:t>    B</a:t>
            </a:r>
            <a:r>
              <a:rPr sz="2400"/>
              <a:t> × </a:t>
            </a:r>
            <a:r>
              <a:rPr i="1" sz="2400"/>
              <a:t>A</a:t>
            </a:r>
            <a:r>
              <a:rPr sz="2400"/>
              <a:t> has six elements, the number of elements in </a:t>
            </a:r>
            <a:r>
              <a:rPr i="1" sz="2400"/>
              <a:t>B</a:t>
            </a:r>
            <a:r>
              <a:rPr sz="2400"/>
              <a:t>   </a:t>
            </a:r>
            <a:br>
              <a:rPr sz="2400"/>
            </a:br>
            <a:r>
              <a:rPr sz="2400"/>
              <a:t>    times the number of elements in </a:t>
            </a:r>
            <a:r>
              <a:rPr i="1" sz="2400"/>
              <a:t>A</a:t>
            </a:r>
            <a:r>
              <a:rPr sz="2400"/>
              <a:t>. </a:t>
            </a:r>
            <a:r>
              <a:rPr i="1" sz="2400"/>
              <a:t>B</a:t>
            </a:r>
            <a:r>
              <a:rPr sz="2400"/>
              <a:t> × </a:t>
            </a:r>
            <a:r>
              <a:rPr i="1" sz="2400"/>
              <a:t>B</a:t>
            </a:r>
            <a:r>
              <a:rPr sz="2400"/>
              <a:t> has four   </a:t>
            </a:r>
            <a:br>
              <a:rPr sz="2400"/>
            </a:br>
            <a:r>
              <a:rPr sz="2400"/>
              <a:t>    elements, the number of elements in </a:t>
            </a:r>
            <a:r>
              <a:rPr i="1" sz="2400"/>
              <a:t>B</a:t>
            </a:r>
            <a:r>
              <a:rPr sz="2400"/>
              <a:t> times the number </a:t>
            </a:r>
            <a:br>
              <a:rPr sz="2400"/>
            </a:br>
            <a:r>
              <a:rPr sz="2400"/>
              <a:t>    of elements in </a:t>
            </a:r>
            <a:r>
              <a:rPr i="1" sz="2400"/>
              <a:t>B.</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90">
                                            <p:txEl>
                                              <p:pRg st="2" end="2"/>
                                            </p:txEl>
                                          </p:spTgt>
                                        </p:tgtEl>
                                        <p:attrNameLst>
                                          <p:attrName>style.visibility</p:attrName>
                                        </p:attrNameLst>
                                      </p:cBhvr>
                                      <p:to>
                                        <p:strVal val="visible"/>
                                      </p:to>
                                    </p:set>
                                    <p:anim calcmode="lin" valueType="num">
                                      <p:cBhvr>
                                        <p:cTn id="7" dur="1000" fill="hold"/>
                                        <p:tgtEl>
                                          <p:spTgt spid="190">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90">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90">
                                            <p:txEl>
                                              <p:pRg st="3" end="3"/>
                                            </p:txEl>
                                          </p:spTgt>
                                        </p:tgtEl>
                                        <p:attrNameLst>
                                          <p:attrName>style.visibility</p:attrName>
                                        </p:attrNameLst>
                                      </p:cBhvr>
                                      <p:to>
                                        <p:strVal val="visible"/>
                                      </p:to>
                                    </p:set>
                                    <p:anim calcmode="lin" valueType="num">
                                      <p:cBhvr>
                                        <p:cTn id="12" dur="1000" fill="hold"/>
                                        <p:tgtEl>
                                          <p:spTgt spid="190">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190">
                                            <p:txEl>
                                              <p:pRg st="4" end="4"/>
                                            </p:txEl>
                                          </p:spTgt>
                                        </p:tgtEl>
                                        <p:attrNameLst>
                                          <p:attrName>style.visibility</p:attrName>
                                        </p:attrNameLst>
                                      </p:cBhvr>
                                      <p:to>
                                        <p:strVal val="visible"/>
                                      </p:to>
                                    </p:set>
                                    <p:anim calcmode="lin" valueType="num">
                                      <p:cBhvr>
                                        <p:cTn id="18" dur="1000" fill="hold"/>
                                        <p:tgtEl>
                                          <p:spTgt spid="190">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90">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190">
                                            <p:txEl>
                                              <p:pRg st="5" end="5"/>
                                            </p:txEl>
                                          </p:spTgt>
                                        </p:tgtEl>
                                        <p:attrNameLst>
                                          <p:attrName>style.visibility</p:attrName>
                                        </p:attrNameLst>
                                      </p:cBhvr>
                                      <p:to>
                                        <p:strVal val="visible"/>
                                      </p:to>
                                    </p:set>
                                    <p:anim calcmode="lin" valueType="num">
                                      <p:cBhvr>
                                        <p:cTn id="23" dur="1000" fill="hold"/>
                                        <p:tgtEl>
                                          <p:spTgt spid="190">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190">
                                            <p:txEl>
                                              <p:pRg st="6" end="6"/>
                                            </p:txEl>
                                          </p:spTgt>
                                        </p:tgtEl>
                                        <p:attrNameLst>
                                          <p:attrName>style.visibility</p:attrName>
                                        </p:attrNameLst>
                                      </p:cBhvr>
                                      <p:to>
                                        <p:strVal val="visible"/>
                                      </p:to>
                                    </p:set>
                                    <p:anim calcmode="lin" valueType="num">
                                      <p:cBhvr>
                                        <p:cTn id="29" dur="1000" fill="hold"/>
                                        <p:tgtEl>
                                          <p:spTgt spid="19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90">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nodeType="afterEffect" presetClass="entr" presetSubtype="4" presetID="2" grpId="1" fill="hold">
                                  <p:stCondLst>
                                    <p:cond delay="0"/>
                                  </p:stCondLst>
                                  <p:iterate type="el" backwards="0">
                                    <p:tmAbs val="0"/>
                                  </p:iterate>
                                  <p:childTnLst>
                                    <p:set>
                                      <p:cBhvr>
                                        <p:cTn id="33" fill="hold"/>
                                        <p:tgtEl>
                                          <p:spTgt spid="190">
                                            <p:txEl>
                                              <p:pRg st="7" end="7"/>
                                            </p:txEl>
                                          </p:spTgt>
                                        </p:tgtEl>
                                        <p:attrNameLst>
                                          <p:attrName>style.visibility</p:attrName>
                                        </p:attrNameLst>
                                      </p:cBhvr>
                                      <p:to>
                                        <p:strVal val="visible"/>
                                      </p:to>
                                    </p:set>
                                    <p:anim calcmode="lin" valueType="num">
                                      <p:cBhvr>
                                        <p:cTn id="34" dur="1000" fill="hold"/>
                                        <p:tgtEl>
                                          <p:spTgt spid="190">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9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4" presetID="2" grpId="1" fill="hold">
                                  <p:stCondLst>
                                    <p:cond delay="0"/>
                                  </p:stCondLst>
                                  <p:iterate type="el" backwards="0">
                                    <p:tmAbs val="0"/>
                                  </p:iterate>
                                  <p:childTnLst>
                                    <p:set>
                                      <p:cBhvr>
                                        <p:cTn id="39" fill="hold"/>
                                        <p:tgtEl>
                                          <p:spTgt spid="190">
                                            <p:txEl>
                                              <p:pRg st="8" end="8"/>
                                            </p:txEl>
                                          </p:spTgt>
                                        </p:tgtEl>
                                        <p:attrNameLst>
                                          <p:attrName>style.visibility</p:attrName>
                                        </p:attrNameLst>
                                      </p:cBhvr>
                                      <p:to>
                                        <p:strVal val="visible"/>
                                      </p:to>
                                    </p:set>
                                    <p:anim calcmode="lin" valueType="num">
                                      <p:cBhvr>
                                        <p:cTn id="40" dur="1000" fill="hold"/>
                                        <p:tgtEl>
                                          <p:spTgt spid="190">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19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30" name="Shape 30"/>
          <p:cNvSpPr/>
          <p:nvPr>
            <p:ph type="title" idx="4294967295"/>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000"/>
              <a:t>Course Overview (2)</a:t>
            </a:r>
          </a:p>
        </p:txBody>
      </p:sp>
      <p:sp>
        <p:nvSpPr>
          <p:cNvPr id="31" name="Shape 31"/>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1" marL="800100" indent="-342900">
              <a:buChar char="–"/>
              <a:defRPr sz="1800"/>
            </a:pPr>
            <a:r>
              <a:rPr sz="2400"/>
              <a:t>Recursion: recursively defined sequence and sets, recursive function</a:t>
            </a:r>
            <a:endParaRPr sz="2400"/>
          </a:p>
          <a:p>
            <a:pPr lvl="2" marL="1257300" indent="-342900">
              <a:defRPr sz="1800"/>
            </a:pPr>
            <a:r>
              <a:rPr sz="2400"/>
              <a:t>ex: recurrence relation, e.g., P</a:t>
            </a:r>
            <a:r>
              <a:rPr baseline="-5999" sz="2400"/>
              <a:t>n</a:t>
            </a:r>
            <a:r>
              <a:rPr sz="2400"/>
              <a:t>=P</a:t>
            </a:r>
            <a:r>
              <a:rPr baseline="-5999" sz="2400"/>
              <a:t>n-1</a:t>
            </a:r>
            <a:r>
              <a:rPr sz="2400"/>
              <a:t>+P</a:t>
            </a:r>
            <a:r>
              <a:rPr baseline="-5999" sz="2400"/>
              <a:t>n-2</a:t>
            </a:r>
            <a:endParaRPr baseline="-5999" sz="2400"/>
          </a:p>
          <a:p>
            <a:pPr lvl="2" marL="1257300" indent="-342900">
              <a:defRPr sz="1800"/>
            </a:pPr>
            <a:r>
              <a:rPr sz="2400"/>
              <a:t>Recursive algorithms, e.g., Tower of Hanoi, merge sort, … </a:t>
            </a:r>
            <a:endParaRPr sz="2400"/>
          </a:p>
          <a:p>
            <a:pPr lvl="1" marL="800100" indent="-342900">
              <a:buChar char="–"/>
              <a:defRPr sz="1800"/>
            </a:pPr>
            <a:r>
              <a:rPr sz="2400"/>
              <a:t>Set theory: go beyond basics,</a:t>
            </a:r>
            <a:endParaRPr sz="2400"/>
          </a:p>
          <a:p>
            <a:pPr lvl="2" marL="1257300" indent="-342900">
              <a:defRPr sz="1800"/>
            </a:pPr>
            <a:r>
              <a:rPr sz="2400"/>
              <a:t>Halting problem (Alan Turing): something that computers cannot do… (to be revisited in Theory of Computation) </a:t>
            </a:r>
            <a:endParaRPr sz="2400"/>
          </a:p>
          <a:p>
            <a:pPr lvl="1" marL="800100" indent="-342900">
              <a:buChar char="–"/>
              <a:defRPr sz="1800"/>
            </a:pPr>
            <a:r>
              <a:rPr sz="2400"/>
              <a:t>Functions: </a:t>
            </a:r>
            <a:endParaRPr sz="2400"/>
          </a:p>
          <a:p>
            <a:pPr lvl="2" marL="1257300" indent="-342900">
              <a:defRPr sz="1800"/>
            </a:pPr>
            <a:r>
              <a:rPr sz="2400"/>
              <a:t>cardinality and computability </a:t>
            </a:r>
            <a:endParaRPr sz="2400"/>
          </a:p>
          <a:p>
            <a:pPr lvl="2" marL="1257300" indent="-342900">
              <a:defRPr sz="1800"/>
            </a:pPr>
            <a:r>
              <a:rPr sz="2400"/>
              <a:t>e.g., Are there more rationals than integers?</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193" name="Shape 19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latin typeface="Arial Bold"/>
                <a:ea typeface="Arial Bold"/>
                <a:cs typeface="Arial Bold"/>
                <a:sym typeface="Arial Bold"/>
              </a:rPr>
              <a:t>e.</a:t>
            </a:r>
            <a:r>
              <a:rPr sz="2400"/>
              <a:t> </a:t>
            </a:r>
            <a:r>
              <a:rPr sz="2400">
                <a:latin typeface="Arial Bold"/>
                <a:ea typeface="Arial Bold"/>
                <a:cs typeface="Arial Bold"/>
                <a:sym typeface="Arial Bold"/>
              </a:rPr>
              <a:t>R</a:t>
            </a:r>
            <a:r>
              <a:rPr sz="2400"/>
              <a:t> × </a:t>
            </a:r>
            <a:r>
              <a:rPr sz="2400">
                <a:latin typeface="Arial Bold"/>
                <a:ea typeface="Arial Bold"/>
                <a:cs typeface="Arial Bold"/>
                <a:sym typeface="Arial Bold"/>
              </a:rPr>
              <a:t>R</a:t>
            </a:r>
            <a:r>
              <a:rPr sz="2400"/>
              <a:t> is the set of all ordered pairs (</a:t>
            </a:r>
            <a:r>
              <a:rPr i="1" sz="2400"/>
              <a:t>x</a:t>
            </a:r>
            <a:r>
              <a:rPr sz="2400"/>
              <a:t>, </a:t>
            </a:r>
            <a:r>
              <a:rPr i="1" sz="2400"/>
              <a:t>y</a:t>
            </a:r>
            <a:r>
              <a:rPr sz="2400"/>
              <a:t>) where both </a:t>
            </a:r>
            <a:r>
              <a:rPr i="1" sz="2400"/>
              <a:t>x</a:t>
            </a:r>
            <a:r>
              <a:rPr sz="2400"/>
              <a:t> </a:t>
            </a:r>
            <a:br>
              <a:rPr sz="2400"/>
            </a:br>
            <a:r>
              <a:rPr sz="2400"/>
              <a:t>    and </a:t>
            </a:r>
            <a:r>
              <a:rPr i="1" sz="2400"/>
              <a:t>y</a:t>
            </a:r>
            <a:r>
              <a:rPr sz="2400"/>
              <a:t> are real numbers. </a:t>
            </a:r>
            <a:endParaRPr sz="2400"/>
          </a:p>
          <a:p>
            <a:pPr lvl="0" marL="0" indent="0">
              <a:buSzTx/>
              <a:buNone/>
              <a:defRPr sz="1800"/>
            </a:pPr>
            <a:endParaRPr sz="2400"/>
          </a:p>
          <a:p>
            <a:pPr lvl="0" marL="0" indent="0">
              <a:buSzTx/>
              <a:buNone/>
              <a:defRPr sz="1800"/>
            </a:pPr>
            <a:r>
              <a:rPr sz="2400"/>
              <a:t>    If horizontal and vertical axes are drawn on a plane and   </a:t>
            </a:r>
            <a:br>
              <a:rPr sz="2400"/>
            </a:br>
            <a:r>
              <a:rPr sz="2400"/>
              <a:t>    a unit length is marked off, then each ordered pair in</a:t>
            </a:r>
            <a:br>
              <a:rPr sz="2400"/>
            </a:br>
            <a:r>
              <a:rPr sz="2400">
                <a:latin typeface="Arial Bold"/>
                <a:ea typeface="Arial Bold"/>
                <a:cs typeface="Arial Bold"/>
                <a:sym typeface="Arial Bold"/>
              </a:rPr>
              <a:t>    R</a:t>
            </a:r>
            <a:r>
              <a:rPr sz="2400"/>
              <a:t> × </a:t>
            </a:r>
            <a:r>
              <a:rPr sz="2400">
                <a:latin typeface="Arial Bold"/>
                <a:ea typeface="Arial Bold"/>
                <a:cs typeface="Arial Bold"/>
                <a:sym typeface="Arial Bold"/>
              </a:rPr>
              <a:t>R</a:t>
            </a:r>
            <a:r>
              <a:rPr sz="2400"/>
              <a:t> corresponds to a unique point in the plane, with </a:t>
            </a:r>
            <a:br>
              <a:rPr sz="2400"/>
            </a:br>
            <a:r>
              <a:rPr sz="2400"/>
              <a:t>    the first and second elements of the pair indicating, </a:t>
            </a:r>
            <a:br>
              <a:rPr sz="2400"/>
            </a:br>
            <a:r>
              <a:rPr sz="2400"/>
              <a:t>    respectively, the horizontal and vertical positions of the </a:t>
            </a:r>
            <a:br>
              <a:rPr sz="2400"/>
            </a:br>
            <a:r>
              <a:rPr sz="2400"/>
              <a:t>    point.</a:t>
            </a:r>
          </a:p>
        </p:txBody>
      </p:sp>
      <p:sp>
        <p:nvSpPr>
          <p:cNvPr id="194" name="Shape 194"/>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93"/>
                                        </p:tgtEl>
                                        <p:attrNameLst>
                                          <p:attrName>style.visibility</p:attrName>
                                        </p:attrNameLst>
                                      </p:cBhvr>
                                      <p:to>
                                        <p:strVal val="visible"/>
                                      </p:to>
                                    </p:set>
                                    <p:anim calcmode="lin" valueType="num">
                                      <p:cBhvr>
                                        <p:cTn id="7" dur="1000" fill="hold"/>
                                        <p:tgtEl>
                                          <p:spTgt spid="193"/>
                                        </p:tgtEl>
                                        <p:attrNameLst>
                                          <p:attrName>ppt_x</p:attrName>
                                        </p:attrNameLst>
                                      </p:cBhvr>
                                      <p:tavLst>
                                        <p:tav tm="0">
                                          <p:val>
                                            <p:strVal val="#ppt_x"/>
                                          </p:val>
                                        </p:tav>
                                        <p:tav tm="100000">
                                          <p:val>
                                            <p:strVal val="#ppt_x"/>
                                          </p:val>
                                        </p:tav>
                                      </p:tavLst>
                                    </p:anim>
                                    <p:anim calcmode="lin" valueType="num">
                                      <p:cBhvr>
                                        <p:cTn id="8" dur="1000" fill="hold"/>
                                        <p:tgtEl>
                                          <p:spTgt spid="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6 – </a:t>
            </a:r>
            <a:r>
              <a:rPr i="1" sz="4000">
                <a:solidFill>
                  <a:srgbClr val="FFFFFF"/>
                </a:solidFill>
              </a:rPr>
              <a:t>Solution</a:t>
            </a:r>
          </a:p>
        </p:txBody>
      </p:sp>
      <p:sp>
        <p:nvSpPr>
          <p:cNvPr id="197" name="Shape 19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term </a:t>
            </a:r>
            <a:r>
              <a:rPr sz="2400">
                <a:latin typeface="Arial Bold"/>
                <a:ea typeface="Arial Bold"/>
                <a:cs typeface="Arial Bold"/>
                <a:sym typeface="Arial Bold"/>
              </a:rPr>
              <a:t>Cartesian plane </a:t>
            </a:r>
            <a:r>
              <a:rPr sz="2400"/>
              <a:t>is often used to refer to a plane with this coordinate system, as illustrated in Figure 1.2.1.</a:t>
            </a:r>
          </a:p>
        </p:txBody>
      </p:sp>
      <p:sp>
        <p:nvSpPr>
          <p:cNvPr id="198" name="Shape 19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199" name="image.png"/>
          <p:cNvPicPr/>
          <p:nvPr/>
        </p:nvPicPr>
        <p:blipFill>
          <a:blip r:embed="rId2">
            <a:extLst/>
          </a:blip>
          <a:stretch>
            <a:fillRect/>
          </a:stretch>
        </p:blipFill>
        <p:spPr>
          <a:xfrm>
            <a:off x="1630362" y="2362200"/>
            <a:ext cx="5883276" cy="3611563"/>
          </a:xfrm>
          <a:prstGeom prst="rect">
            <a:avLst/>
          </a:prstGeom>
          <a:ln w="12700">
            <a:miter lim="400000"/>
          </a:ln>
        </p:spPr>
      </p:pic>
      <p:sp>
        <p:nvSpPr>
          <p:cNvPr id="200" name="Shape 200"/>
          <p:cNvSpPr/>
          <p:nvPr/>
        </p:nvSpPr>
        <p:spPr>
          <a:xfrm>
            <a:off x="3886200" y="5943600"/>
            <a:ext cx="1527409"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lvl="0">
              <a:defRPr sz="1800"/>
            </a:pPr>
            <a:r>
              <a:rPr sz="1400"/>
              <a:t>A Cartesian Plane</a:t>
            </a:r>
          </a:p>
        </p:txBody>
      </p:sp>
      <p:sp>
        <p:nvSpPr>
          <p:cNvPr id="201" name="Shape 201"/>
          <p:cNvSpPr/>
          <p:nvPr/>
        </p:nvSpPr>
        <p:spPr>
          <a:xfrm>
            <a:off x="4114800" y="6248400"/>
            <a:ext cx="951121"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Arial Bold"/>
                <a:ea typeface="Arial Bold"/>
                <a:cs typeface="Arial Bold"/>
                <a:sym typeface="Arial Bold"/>
              </a:defRPr>
            </a:lvl1pPr>
          </a:lstStyle>
          <a:p>
            <a:pPr lvl="0">
              <a:defRPr sz="1800"/>
            </a:pPr>
            <a:r>
              <a:rPr sz="1200"/>
              <a:t>Figure 1.2.1</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333399"/>
        </a:solidFill>
      </p:bgPr>
    </p:bg>
    <p:spTree>
      <p:nvGrpSpPr>
        <p:cNvPr id="1" name=""/>
        <p:cNvGrpSpPr/>
        <p:nvPr/>
      </p:nvGrpSpPr>
      <p:grpSpPr>
        <a:xfrm>
          <a:off x="0" y="0"/>
          <a:ext cx="0" cy="0"/>
          <a:chOff x="0" y="0"/>
          <a:chExt cx="0" cy="0"/>
        </a:xfrm>
      </p:grpSpPr>
      <p:sp>
        <p:nvSpPr>
          <p:cNvPr id="203" name="Shape 20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204" name="Shape 204"/>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2400">
                <a:solidFill>
                  <a:srgbClr val="FFFFFF"/>
                </a:solidFill>
              </a:rPr>
              <a:t>Overview of the course</a:t>
            </a:r>
            <a:endParaRPr sz="2400">
              <a:solidFill>
                <a:srgbClr val="FFFFFF"/>
              </a:solidFill>
            </a:endParaRPr>
          </a:p>
          <a:p>
            <a:pPr lvl="0">
              <a:defRPr sz="1800"/>
            </a:pPr>
            <a:r>
              <a:rPr sz="2400">
                <a:solidFill>
                  <a:srgbClr val="FFFFFF"/>
                </a:solidFill>
              </a:rPr>
              <a:t>Getting started, “speaking mathematically” </a:t>
            </a:r>
            <a:endParaRPr sz="2400">
              <a:solidFill>
                <a:srgbClr val="FFFFFF"/>
              </a:solidFill>
            </a:endParaRPr>
          </a:p>
          <a:p>
            <a:pPr lvl="1" marL="800100" indent="-342900">
              <a:buChar char="–"/>
              <a:defRPr sz="1800"/>
            </a:pPr>
            <a:r>
              <a:rPr sz="2400">
                <a:solidFill>
                  <a:srgbClr val="FFFFFF"/>
                </a:solidFill>
              </a:rPr>
              <a:t>variables</a:t>
            </a:r>
            <a:endParaRPr sz="2400">
              <a:solidFill>
                <a:srgbClr val="FFFFFF"/>
              </a:solidFill>
            </a:endParaRPr>
          </a:p>
          <a:p>
            <a:pPr lvl="1" marL="800100" indent="-342900">
              <a:buChar char="–"/>
              <a:defRPr sz="1800"/>
            </a:pPr>
            <a:r>
              <a:rPr sz="2400">
                <a:solidFill>
                  <a:srgbClr val="FFFFFF"/>
                </a:solidFill>
              </a:rPr>
              <a:t>universal, existential and conditional statements</a:t>
            </a:r>
            <a:endParaRPr sz="2400">
              <a:solidFill>
                <a:srgbClr val="FFFFFF"/>
              </a:solidFill>
            </a:endParaRPr>
          </a:p>
          <a:p>
            <a:pPr lvl="1" marL="800100" indent="-342900">
              <a:buChar char="–"/>
              <a:defRPr sz="1800"/>
            </a:pPr>
            <a:r>
              <a:rPr sz="2400">
                <a:solidFill>
                  <a:srgbClr val="FFFFFF"/>
                </a:solidFill>
              </a:rPr>
              <a:t>set</a:t>
            </a:r>
            <a:endParaRPr sz="2400">
              <a:solidFill>
                <a:srgbClr val="FFFFFF"/>
              </a:solidFill>
            </a:endParaRPr>
          </a:p>
          <a:p>
            <a:pPr lvl="1" marL="800100" indent="-342900">
              <a:buChar char="–"/>
              <a:defRPr sz="1800"/>
            </a:pPr>
            <a:r>
              <a:rPr sz="2400">
                <a:solidFill>
                  <a:srgbClr val="FFFFFF"/>
                </a:solidFill>
              </a:rPr>
              <a:t>relations and functions</a:t>
            </a:r>
          </a:p>
        </p:txBody>
      </p:sp>
      <p:sp>
        <p:nvSpPr>
          <p:cNvPr id="205" name="Shape 205"/>
          <p:cNvSpPr/>
          <p:nvPr>
            <p:ph type="title" idx="4294967295"/>
          </p:nvPr>
        </p:nvSpPr>
        <p:spPr>
          <a:xfrm>
            <a:off x="571500" y="46037"/>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000"/>
              <a:t>Outline</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400">
                <a:solidFill>
                  <a:srgbClr val="FFFFFF"/>
                </a:solidFill>
              </a:defRPr>
            </a:lvl1pPr>
          </a:lstStyle>
          <a:p>
            <a:pPr lvl="0">
              <a:defRPr sz="1800">
                <a:solidFill>
                  <a:srgbClr val="000000"/>
                </a:solidFill>
              </a:defRPr>
            </a:pPr>
            <a:r>
              <a:rPr sz="3400">
                <a:solidFill>
                  <a:srgbClr val="FFFFFF"/>
                </a:solidFill>
              </a:rPr>
              <a:t>The Language of Relations and Functions</a:t>
            </a:r>
          </a:p>
        </p:txBody>
      </p:sp>
      <p:sp>
        <p:nvSpPr>
          <p:cNvPr id="208" name="Shape 20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objects of mathematics may be related in various ways. </a:t>
            </a:r>
            <a:endParaRPr sz="2400"/>
          </a:p>
          <a:p>
            <a:pPr lvl="0" marL="0" indent="0">
              <a:buSzTx/>
              <a:buNone/>
              <a:defRPr sz="1800"/>
            </a:pPr>
            <a:endParaRPr sz="2000"/>
          </a:p>
          <a:p>
            <a:pPr lvl="0" marL="0" indent="0">
              <a:buSzTx/>
              <a:buNone/>
              <a:defRPr sz="1800"/>
            </a:pPr>
            <a:r>
              <a:rPr sz="2400"/>
              <a:t>A set </a:t>
            </a:r>
            <a:r>
              <a:rPr i="1" sz="2400"/>
              <a:t>A</a:t>
            </a:r>
            <a:r>
              <a:rPr sz="2400"/>
              <a:t> may be said to be related to a set </a:t>
            </a:r>
            <a:r>
              <a:rPr i="1" sz="2400"/>
              <a:t>B</a:t>
            </a:r>
            <a:r>
              <a:rPr sz="2400"/>
              <a:t> if </a:t>
            </a:r>
            <a:r>
              <a:rPr i="1" sz="2400"/>
              <a:t>A</a:t>
            </a:r>
            <a:r>
              <a:rPr sz="2400"/>
              <a:t> is a subset of </a:t>
            </a:r>
            <a:r>
              <a:rPr i="1" sz="2400"/>
              <a:t>B</a:t>
            </a:r>
            <a:r>
              <a:rPr sz="2400"/>
              <a:t>, or if </a:t>
            </a:r>
            <a:r>
              <a:rPr i="1" sz="2400"/>
              <a:t>A</a:t>
            </a:r>
            <a:r>
              <a:rPr sz="2400"/>
              <a:t> is not a subset of </a:t>
            </a:r>
            <a:r>
              <a:rPr i="1" sz="2400"/>
              <a:t>B</a:t>
            </a:r>
            <a:r>
              <a:rPr sz="2400"/>
              <a:t>, or if </a:t>
            </a:r>
            <a:r>
              <a:rPr i="1" sz="2400"/>
              <a:t>A </a:t>
            </a:r>
            <a:r>
              <a:rPr sz="2400"/>
              <a:t>and </a:t>
            </a:r>
            <a:r>
              <a:rPr i="1" sz="2400"/>
              <a:t>B</a:t>
            </a:r>
            <a:r>
              <a:rPr sz="2400"/>
              <a:t> have at least one element in common. </a:t>
            </a:r>
            <a:endParaRPr sz="2400"/>
          </a:p>
          <a:p>
            <a:pPr lvl="0" marL="0" indent="0">
              <a:buSzTx/>
              <a:buNone/>
              <a:defRPr sz="1800"/>
            </a:pPr>
            <a:endParaRPr sz="2000"/>
          </a:p>
          <a:p>
            <a:pPr lvl="0" marL="0" indent="0">
              <a:buSzTx/>
              <a:buNone/>
              <a:defRPr sz="1800"/>
            </a:pPr>
            <a:r>
              <a:rPr sz="2400"/>
              <a:t>A number </a:t>
            </a:r>
            <a:r>
              <a:rPr i="1" sz="2400"/>
              <a:t>x</a:t>
            </a:r>
            <a:r>
              <a:rPr sz="2400"/>
              <a:t> may be said to be related to a number </a:t>
            </a:r>
            <a:r>
              <a:rPr i="1" sz="2400"/>
              <a:t>y</a:t>
            </a:r>
            <a:r>
              <a:rPr sz="2400"/>
              <a:t> if </a:t>
            </a:r>
            <a:br>
              <a:rPr sz="2400"/>
            </a:br>
            <a:r>
              <a:rPr i="1" sz="2400"/>
              <a:t>x</a:t>
            </a:r>
            <a:r>
              <a:rPr sz="2400"/>
              <a:t> &lt; </a:t>
            </a:r>
            <a:r>
              <a:rPr i="1" sz="2400"/>
              <a:t>y</a:t>
            </a:r>
            <a:r>
              <a:rPr sz="2400"/>
              <a:t>, or if </a:t>
            </a:r>
            <a:r>
              <a:rPr i="1" sz="2400"/>
              <a:t>x</a:t>
            </a:r>
            <a:r>
              <a:rPr sz="2400"/>
              <a:t> is a factor of </a:t>
            </a:r>
            <a:r>
              <a:rPr i="1" sz="2400"/>
              <a:t>y</a:t>
            </a:r>
            <a:r>
              <a:rPr sz="2400"/>
              <a:t>, or if </a:t>
            </a:r>
            <a:r>
              <a:rPr i="1" sz="2400"/>
              <a:t>x</a:t>
            </a:r>
            <a:r>
              <a:rPr baseline="30000" sz="2400"/>
              <a:t>2</a:t>
            </a:r>
            <a:r>
              <a:rPr sz="2400"/>
              <a:t> + </a:t>
            </a:r>
            <a:r>
              <a:rPr i="1" sz="2400"/>
              <a:t>y</a:t>
            </a:r>
            <a:r>
              <a:rPr baseline="30000" sz="2400"/>
              <a:t>2</a:t>
            </a:r>
            <a:r>
              <a:rPr sz="2400"/>
              <a:t> = 1.</a:t>
            </a:r>
            <a:endParaRPr sz="2400"/>
          </a:p>
          <a:p>
            <a:pPr lvl="0" marL="0" indent="0">
              <a:buSzTx/>
              <a:buNone/>
              <a:defRPr sz="1800"/>
            </a:pPr>
            <a:endParaRPr i="1" sz="2000"/>
          </a:p>
          <a:p>
            <a:pPr lvl="0" marL="0" indent="0">
              <a:buSzTx/>
              <a:buNone/>
              <a:defRPr sz="1800"/>
            </a:pPr>
            <a:r>
              <a:rPr sz="2400"/>
              <a:t>Let </a:t>
            </a:r>
            <a:r>
              <a:rPr i="1" sz="2400"/>
              <a:t>A</a:t>
            </a:r>
            <a:r>
              <a:rPr sz="2400"/>
              <a:t> = {0, 1, 2} and </a:t>
            </a:r>
            <a:r>
              <a:rPr i="1" sz="2400"/>
              <a:t>B</a:t>
            </a:r>
            <a:r>
              <a:rPr sz="2400"/>
              <a:t> = {1, 2, 3} and let us say that an element </a:t>
            </a:r>
            <a:r>
              <a:rPr i="1" sz="2400"/>
              <a:t>x</a:t>
            </a:r>
            <a:r>
              <a:rPr sz="2400"/>
              <a:t> in </a:t>
            </a:r>
            <a:r>
              <a:rPr i="1" sz="2400"/>
              <a:t>A</a:t>
            </a:r>
            <a:r>
              <a:rPr sz="2400"/>
              <a:t> is related to an element </a:t>
            </a:r>
            <a:r>
              <a:rPr i="1" sz="2400"/>
              <a:t>y</a:t>
            </a:r>
            <a:r>
              <a:rPr sz="2400"/>
              <a:t> in </a:t>
            </a:r>
            <a:r>
              <a:rPr i="1" sz="2400"/>
              <a:t>B</a:t>
            </a:r>
            <a:r>
              <a:rPr sz="2400"/>
              <a:t> if, and only if, </a:t>
            </a:r>
            <a:r>
              <a:rPr i="1" sz="2400"/>
              <a:t>x</a:t>
            </a:r>
            <a:r>
              <a:rPr sz="2400"/>
              <a:t> is less than </a:t>
            </a:r>
            <a:r>
              <a:rPr i="1" sz="2400"/>
              <a:t>y</a:t>
            </a:r>
            <a:r>
              <a:rPr sz="2400"/>
              <a:t>.</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400">
                <a:solidFill>
                  <a:srgbClr val="FFFFFF"/>
                </a:solidFill>
              </a:defRPr>
            </a:lvl1pPr>
          </a:lstStyle>
          <a:p>
            <a:pPr lvl="0">
              <a:defRPr sz="1800">
                <a:solidFill>
                  <a:srgbClr val="000000"/>
                </a:solidFill>
              </a:defRPr>
            </a:pPr>
            <a:r>
              <a:rPr sz="3400">
                <a:solidFill>
                  <a:srgbClr val="FFFFFF"/>
                </a:solidFill>
              </a:rPr>
              <a:t>The Language of Relations and Functions</a:t>
            </a:r>
          </a:p>
        </p:txBody>
      </p:sp>
      <p:sp>
        <p:nvSpPr>
          <p:cNvPr id="211" name="Shape 21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Let us use the notation </a:t>
            </a:r>
            <a:r>
              <a:rPr i="1" sz="2400"/>
              <a:t>x R y </a:t>
            </a:r>
            <a:r>
              <a:rPr sz="2400"/>
              <a:t>as a shorthand for the sentence “</a:t>
            </a:r>
            <a:r>
              <a:rPr i="1" sz="2400"/>
              <a:t>x</a:t>
            </a:r>
            <a:r>
              <a:rPr sz="2400"/>
              <a:t> is related to </a:t>
            </a:r>
            <a:r>
              <a:rPr i="1" sz="2400"/>
              <a:t>y</a:t>
            </a:r>
            <a:r>
              <a:rPr sz="2400"/>
              <a:t>.” Then</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On the other hand, if the notation           represents the sentence “</a:t>
            </a:r>
            <a:r>
              <a:rPr i="1" sz="2400"/>
              <a:t>x</a:t>
            </a:r>
            <a:r>
              <a:rPr sz="2400"/>
              <a:t> is not related to </a:t>
            </a:r>
            <a:r>
              <a:rPr i="1" sz="2400"/>
              <a:t>y</a:t>
            </a:r>
            <a:r>
              <a:rPr sz="2400"/>
              <a:t>,” then</a:t>
            </a:r>
          </a:p>
        </p:txBody>
      </p:sp>
      <p:pic>
        <p:nvPicPr>
          <p:cNvPr id="212" name="image.png"/>
          <p:cNvPicPr/>
          <p:nvPr/>
        </p:nvPicPr>
        <p:blipFill>
          <a:blip r:embed="rId2">
            <a:extLst/>
          </a:blip>
          <a:srcRect l="0" t="3245" r="0" b="5882"/>
          <a:stretch>
            <a:fillRect/>
          </a:stretch>
        </p:blipFill>
        <p:spPr>
          <a:xfrm>
            <a:off x="2203450" y="2346324"/>
            <a:ext cx="4046538" cy="2006601"/>
          </a:xfrm>
          <a:prstGeom prst="rect">
            <a:avLst/>
          </a:prstGeom>
          <a:ln w="12700">
            <a:miter lim="400000"/>
          </a:ln>
        </p:spPr>
      </p:pic>
      <p:pic>
        <p:nvPicPr>
          <p:cNvPr id="213" name="image.png"/>
          <p:cNvPicPr/>
          <p:nvPr/>
        </p:nvPicPr>
        <p:blipFill>
          <a:blip r:embed="rId3">
            <a:extLst/>
          </a:blip>
          <a:srcRect l="0" t="21824" r="0" b="15635"/>
          <a:stretch>
            <a:fillRect/>
          </a:stretch>
        </p:blipFill>
        <p:spPr>
          <a:xfrm>
            <a:off x="5014912" y="4572000"/>
            <a:ext cx="854076" cy="304801"/>
          </a:xfrm>
          <a:prstGeom prst="rect">
            <a:avLst/>
          </a:prstGeom>
          <a:ln w="12700">
            <a:miter lim="400000"/>
          </a:ln>
        </p:spPr>
      </p:pic>
      <p:pic>
        <p:nvPicPr>
          <p:cNvPr id="214" name="image.png"/>
          <p:cNvPicPr/>
          <p:nvPr/>
        </p:nvPicPr>
        <p:blipFill>
          <a:blip r:embed="rId4">
            <a:extLst/>
          </a:blip>
          <a:stretch>
            <a:fillRect/>
          </a:stretch>
        </p:blipFill>
        <p:spPr>
          <a:xfrm>
            <a:off x="2543175" y="5383212"/>
            <a:ext cx="3697288" cy="1143001"/>
          </a:xfrm>
          <a:prstGeom prst="rect">
            <a:avLst/>
          </a:prstGeom>
          <a:ln w="12700">
            <a:miter lim="400000"/>
          </a:ln>
        </p:spPr>
      </p:pic>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400">
                <a:solidFill>
                  <a:srgbClr val="FFFFFF"/>
                </a:solidFill>
              </a:defRPr>
            </a:lvl1pPr>
          </a:lstStyle>
          <a:p>
            <a:pPr lvl="0">
              <a:defRPr sz="1800">
                <a:solidFill>
                  <a:srgbClr val="000000"/>
                </a:solidFill>
              </a:defRPr>
            </a:pPr>
            <a:r>
              <a:rPr sz="3400">
                <a:solidFill>
                  <a:srgbClr val="FFFFFF"/>
                </a:solidFill>
              </a:rPr>
              <a:t>The Language of Relations and Functions</a:t>
            </a:r>
          </a:p>
        </p:txBody>
      </p:sp>
      <p:sp>
        <p:nvSpPr>
          <p:cNvPr id="217" name="Shape 21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Cartesian product of </a:t>
            </a:r>
            <a:r>
              <a:rPr i="1" sz="2400"/>
              <a:t>A</a:t>
            </a:r>
            <a:r>
              <a:rPr sz="2400"/>
              <a:t> and </a:t>
            </a:r>
            <a:r>
              <a:rPr i="1" sz="2400"/>
              <a:t>B</a:t>
            </a:r>
            <a:r>
              <a:rPr sz="2400"/>
              <a:t>, </a:t>
            </a:r>
            <a:r>
              <a:rPr i="1" sz="2400"/>
              <a:t>A</a:t>
            </a:r>
            <a:r>
              <a:rPr sz="2400"/>
              <a:t> </a:t>
            </a:r>
            <a:r>
              <a:rPr sz="2400">
                <a:latin typeface="Symbol"/>
                <a:ea typeface="Symbol"/>
                <a:cs typeface="Symbol"/>
                <a:sym typeface="Symbol"/>
              </a:rPr>
              <a:t>×</a:t>
            </a:r>
            <a:r>
              <a:rPr sz="2400"/>
              <a:t> </a:t>
            </a:r>
            <a:r>
              <a:rPr i="1" sz="2400"/>
              <a:t>B</a:t>
            </a:r>
            <a:r>
              <a:rPr sz="2400"/>
              <a:t>, consists of all ordered pairs whose first element is in </a:t>
            </a:r>
            <a:r>
              <a:rPr i="1" sz="2400"/>
              <a:t>A</a:t>
            </a:r>
            <a:r>
              <a:rPr sz="2400"/>
              <a:t> and whose second element is in </a:t>
            </a:r>
            <a:r>
              <a:rPr i="1" sz="2400"/>
              <a:t>B</a:t>
            </a:r>
            <a:r>
              <a:rPr sz="2400"/>
              <a:t>:</a:t>
            </a:r>
            <a:endParaRPr sz="2400"/>
          </a:p>
          <a:p>
            <a:pPr lvl="0" marL="0" indent="0">
              <a:buSzTx/>
              <a:buNone/>
              <a:defRPr sz="1800"/>
            </a:pPr>
            <a:endParaRPr sz="2400"/>
          </a:p>
          <a:p>
            <a:pPr lvl="0" marL="0" indent="0">
              <a:buSzTx/>
              <a:buNone/>
              <a:defRPr sz="1800"/>
            </a:pPr>
            <a:endParaRPr sz="1200"/>
          </a:p>
          <a:p>
            <a:pPr lvl="0" marL="0" indent="0">
              <a:buSzTx/>
              <a:buNone/>
              <a:defRPr sz="1800"/>
            </a:pPr>
            <a:r>
              <a:rPr sz="2400"/>
              <a:t>In this case,</a:t>
            </a:r>
            <a:endParaRPr sz="2400"/>
          </a:p>
          <a:p>
            <a:pPr lvl="0" marL="0" indent="0">
              <a:buSzTx/>
              <a:buNone/>
              <a:defRPr sz="1800"/>
            </a:pPr>
            <a:endParaRPr sz="2400"/>
          </a:p>
          <a:p>
            <a:pPr lvl="0" marL="0" indent="0">
              <a:buSzTx/>
              <a:buNone/>
              <a:defRPr sz="1800"/>
            </a:pPr>
            <a:endParaRPr sz="1200"/>
          </a:p>
          <a:p>
            <a:pPr lvl="0" marL="0" indent="0">
              <a:buSzTx/>
              <a:buNone/>
              <a:defRPr sz="1800"/>
            </a:pPr>
            <a:r>
              <a:rPr sz="2400"/>
              <a:t>The elements of some ordered pairs in </a:t>
            </a:r>
            <a:r>
              <a:rPr i="1" sz="2400"/>
              <a:t>A</a:t>
            </a:r>
            <a:r>
              <a:rPr sz="2400"/>
              <a:t> </a:t>
            </a:r>
            <a:r>
              <a:rPr sz="2400">
                <a:latin typeface="Symbol"/>
                <a:ea typeface="Symbol"/>
                <a:cs typeface="Symbol"/>
                <a:sym typeface="Symbol"/>
              </a:rPr>
              <a:t>×</a:t>
            </a:r>
            <a:r>
              <a:rPr sz="2400"/>
              <a:t> </a:t>
            </a:r>
            <a:r>
              <a:rPr i="1" sz="2400"/>
              <a:t>B</a:t>
            </a:r>
            <a:r>
              <a:rPr sz="2400"/>
              <a:t> are related, whereas the elements of other ordered pairs are not. Consider the set of all ordered pairs in </a:t>
            </a:r>
            <a:r>
              <a:rPr i="1" sz="2400"/>
              <a:t>A</a:t>
            </a:r>
            <a:r>
              <a:rPr sz="2400"/>
              <a:t> </a:t>
            </a:r>
            <a:r>
              <a:rPr sz="2400">
                <a:latin typeface="Symbol"/>
                <a:ea typeface="Symbol"/>
                <a:cs typeface="Symbol"/>
                <a:sym typeface="Symbol"/>
              </a:rPr>
              <a:t>×</a:t>
            </a:r>
            <a:r>
              <a:rPr sz="2400"/>
              <a:t> </a:t>
            </a:r>
            <a:r>
              <a:rPr i="1" sz="2400"/>
              <a:t>B</a:t>
            </a:r>
            <a:r>
              <a:rPr sz="2400"/>
              <a:t> whose elements are related</a:t>
            </a:r>
          </a:p>
        </p:txBody>
      </p:sp>
      <p:pic>
        <p:nvPicPr>
          <p:cNvPr id="218" name="image.png"/>
          <p:cNvPicPr/>
          <p:nvPr/>
        </p:nvPicPr>
        <p:blipFill>
          <a:blip r:embed="rId2">
            <a:extLst/>
          </a:blip>
          <a:stretch>
            <a:fillRect/>
          </a:stretch>
        </p:blipFill>
        <p:spPr>
          <a:xfrm>
            <a:off x="2070100" y="2667000"/>
            <a:ext cx="4548188" cy="495300"/>
          </a:xfrm>
          <a:prstGeom prst="rect">
            <a:avLst/>
          </a:prstGeom>
          <a:ln w="12700">
            <a:miter lim="400000"/>
          </a:ln>
        </p:spPr>
      </p:pic>
      <p:pic>
        <p:nvPicPr>
          <p:cNvPr id="219" name="image.png"/>
          <p:cNvPicPr/>
          <p:nvPr/>
        </p:nvPicPr>
        <p:blipFill>
          <a:blip r:embed="rId3">
            <a:extLst/>
          </a:blip>
          <a:stretch>
            <a:fillRect/>
          </a:stretch>
        </p:blipFill>
        <p:spPr>
          <a:xfrm>
            <a:off x="758825" y="3810000"/>
            <a:ext cx="7851775" cy="479425"/>
          </a:xfrm>
          <a:prstGeom prst="rect">
            <a:avLst/>
          </a:prstGeom>
          <a:ln w="12700">
            <a:miter lim="400000"/>
          </a:ln>
        </p:spPr>
      </p:pic>
      <p:pic>
        <p:nvPicPr>
          <p:cNvPr id="220" name="image.png"/>
          <p:cNvPicPr/>
          <p:nvPr/>
        </p:nvPicPr>
        <p:blipFill>
          <a:blip r:embed="rId4">
            <a:extLst/>
          </a:blip>
          <a:stretch>
            <a:fillRect/>
          </a:stretch>
        </p:blipFill>
        <p:spPr>
          <a:xfrm>
            <a:off x="1905000" y="5943600"/>
            <a:ext cx="4664075" cy="479425"/>
          </a:xfrm>
          <a:prstGeom prst="rect">
            <a:avLst/>
          </a:prstGeom>
          <a:ln w="12700">
            <a:miter lim="400000"/>
          </a:ln>
        </p:spPr>
      </p:pic>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400">
                <a:solidFill>
                  <a:srgbClr val="FFFFFF"/>
                </a:solidFill>
              </a:defRPr>
            </a:lvl1pPr>
          </a:lstStyle>
          <a:p>
            <a:pPr lvl="0">
              <a:defRPr sz="1800">
                <a:solidFill>
                  <a:srgbClr val="000000"/>
                </a:solidFill>
              </a:defRPr>
            </a:pPr>
            <a:r>
              <a:rPr sz="3400">
                <a:solidFill>
                  <a:srgbClr val="FFFFFF"/>
                </a:solidFill>
              </a:rPr>
              <a:t>The Language of Relations and Functions</a:t>
            </a:r>
          </a:p>
        </p:txBody>
      </p:sp>
      <p:sp>
        <p:nvSpPr>
          <p:cNvPr id="223" name="Shape 22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Observe that knowing which ordered pairs lie in this set is equivalent to knowing which elements are related to which. </a:t>
            </a:r>
            <a:endParaRPr sz="2400"/>
          </a:p>
          <a:p>
            <a:pPr lvl="0" marL="0" indent="0">
              <a:buSzTx/>
              <a:buNone/>
              <a:defRPr sz="1800"/>
            </a:pPr>
            <a:endParaRPr sz="2400"/>
          </a:p>
          <a:p>
            <a:pPr lvl="0" marL="0" indent="0">
              <a:buSzTx/>
              <a:buNone/>
              <a:defRPr sz="1800"/>
            </a:pPr>
            <a:r>
              <a:rPr sz="2400"/>
              <a:t>The relation itself can therefore be thought of as the totality of ordered pairs whose elements are related by the given condition.</a:t>
            </a:r>
          </a:p>
        </p:txBody>
      </p:sp>
      <p:pic>
        <p:nvPicPr>
          <p:cNvPr id="224" name="image.png"/>
          <p:cNvPicPr/>
          <p:nvPr/>
        </p:nvPicPr>
        <p:blipFill>
          <a:blip r:embed="rId2">
            <a:extLst/>
          </a:blip>
          <a:stretch>
            <a:fillRect/>
          </a:stretch>
        </p:blipFill>
        <p:spPr>
          <a:xfrm>
            <a:off x="385762" y="4191000"/>
            <a:ext cx="8374063" cy="1828800"/>
          </a:xfrm>
          <a:prstGeom prst="rect">
            <a:avLst/>
          </a:prstGeom>
          <a:ln w="12700">
            <a:miter lim="400000"/>
          </a:ln>
        </p:spPr>
      </p:pic>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400">
                <a:solidFill>
                  <a:srgbClr val="FFFFFF"/>
                </a:solidFill>
              </a:defRPr>
            </a:lvl1pPr>
          </a:lstStyle>
          <a:p>
            <a:pPr lvl="0">
              <a:defRPr sz="1800">
                <a:solidFill>
                  <a:srgbClr val="000000"/>
                </a:solidFill>
              </a:defRPr>
            </a:pPr>
            <a:r>
              <a:rPr sz="3400">
                <a:solidFill>
                  <a:srgbClr val="FFFFFF"/>
                </a:solidFill>
              </a:rPr>
              <a:t>The Language of Relations and Functions</a:t>
            </a:r>
          </a:p>
        </p:txBody>
      </p:sp>
      <p:sp>
        <p:nvSpPr>
          <p:cNvPr id="227" name="Shape 227"/>
          <p:cNvSpPr/>
          <p:nvPr/>
        </p:nvSpPr>
        <p:spPr>
          <a:xfrm>
            <a:off x="457200" y="1463675"/>
            <a:ext cx="8229600" cy="29792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The notation for a relation </a:t>
            </a:r>
            <a:r>
              <a:rPr i="1" sz="2400"/>
              <a:t>R</a:t>
            </a:r>
            <a:r>
              <a:rPr sz="2400"/>
              <a:t> may be written symbolically as follows:</a:t>
            </a:r>
            <a:endParaRPr sz="2400"/>
          </a:p>
          <a:p>
            <a:pPr lvl="0"/>
            <a:endParaRPr sz="2400"/>
          </a:p>
          <a:p>
            <a:pPr lvl="0" algn="ctr"/>
            <a:r>
              <a:rPr i="1" sz="2400"/>
              <a:t> x R y</a:t>
            </a:r>
            <a:r>
              <a:rPr sz="2400"/>
              <a:t> means that (</a:t>
            </a:r>
            <a:r>
              <a:rPr i="1" sz="2400"/>
              <a:t>x</a:t>
            </a:r>
            <a:r>
              <a:rPr sz="2400"/>
              <a:t>, </a:t>
            </a:r>
            <a:r>
              <a:rPr i="1" sz="2400"/>
              <a:t>y</a:t>
            </a:r>
            <a:r>
              <a:rPr i="1" sz="400"/>
              <a:t> </a:t>
            </a:r>
            <a:r>
              <a:rPr sz="2400"/>
              <a:t>) </a:t>
            </a:r>
            <a:r>
              <a:rPr sz="2400">
                <a:latin typeface="Symbol"/>
                <a:ea typeface="Symbol"/>
                <a:cs typeface="Symbol"/>
                <a:sym typeface="Symbol"/>
              </a:rPr>
              <a:t>∈</a:t>
            </a:r>
            <a:r>
              <a:rPr i="1" sz="2400"/>
              <a:t> R.</a:t>
            </a:r>
            <a:endParaRPr i="1" sz="2400"/>
          </a:p>
          <a:p>
            <a:pPr lvl="0"/>
            <a:endParaRPr i="1" sz="2400"/>
          </a:p>
          <a:p>
            <a:pPr lvl="0"/>
            <a:r>
              <a:rPr sz="2400"/>
              <a:t>The notation x    y means that </a:t>
            </a:r>
            <a:r>
              <a:rPr i="1" sz="2400"/>
              <a:t>x</a:t>
            </a:r>
            <a:r>
              <a:rPr sz="2400"/>
              <a:t> is not related to </a:t>
            </a:r>
            <a:r>
              <a:rPr i="1" sz="2400"/>
              <a:t>y</a:t>
            </a:r>
            <a:r>
              <a:rPr sz="2400"/>
              <a:t> by </a:t>
            </a:r>
            <a:r>
              <a:rPr i="1" sz="2400"/>
              <a:t>R</a:t>
            </a:r>
            <a:r>
              <a:rPr sz="2400"/>
              <a:t>:</a:t>
            </a:r>
            <a:endParaRPr sz="2400"/>
          </a:p>
          <a:p>
            <a:pPr lvl="0"/>
            <a:endParaRPr sz="2400"/>
          </a:p>
          <a:p>
            <a:pPr lvl="0" algn="ctr"/>
            <a:r>
              <a:rPr i="1" sz="2400"/>
              <a:t>x</a:t>
            </a:r>
            <a:r>
              <a:rPr sz="2400"/>
              <a:t>    </a:t>
            </a:r>
            <a:r>
              <a:rPr i="1" sz="2400"/>
              <a:t>y</a:t>
            </a:r>
            <a:r>
              <a:rPr sz="2400"/>
              <a:t> means that (</a:t>
            </a:r>
            <a:r>
              <a:rPr i="1" sz="2400"/>
              <a:t>x</a:t>
            </a:r>
            <a:r>
              <a:rPr sz="2400"/>
              <a:t>, </a:t>
            </a:r>
            <a:r>
              <a:rPr i="1" sz="2400"/>
              <a:t>y</a:t>
            </a:r>
            <a:r>
              <a:rPr i="1" sz="400"/>
              <a:t> </a:t>
            </a:r>
            <a:r>
              <a:rPr sz="2400"/>
              <a:t>) </a:t>
            </a:r>
            <a:r>
              <a:rPr sz="2400">
                <a:latin typeface="Symbol"/>
                <a:ea typeface="Symbol"/>
                <a:cs typeface="Symbol"/>
                <a:sym typeface="Symbol"/>
              </a:rPr>
              <a:t>∉</a:t>
            </a:r>
            <a:r>
              <a:rPr sz="2400"/>
              <a:t> </a:t>
            </a:r>
            <a:r>
              <a:rPr i="1" sz="2400"/>
              <a:t>R</a:t>
            </a:r>
            <a:r>
              <a:rPr sz="2400"/>
              <a:t>.</a:t>
            </a:r>
          </a:p>
        </p:txBody>
      </p:sp>
      <p:pic>
        <p:nvPicPr>
          <p:cNvPr id="228" name="image.png"/>
          <p:cNvPicPr/>
          <p:nvPr/>
        </p:nvPicPr>
        <p:blipFill>
          <a:blip r:embed="rId2">
            <a:extLst/>
          </a:blip>
          <a:stretch>
            <a:fillRect/>
          </a:stretch>
        </p:blipFill>
        <p:spPr>
          <a:xfrm>
            <a:off x="2527300" y="3375025"/>
            <a:ext cx="204788" cy="346075"/>
          </a:xfrm>
          <a:prstGeom prst="rect">
            <a:avLst/>
          </a:prstGeom>
          <a:ln w="12700">
            <a:miter lim="400000"/>
          </a:ln>
        </p:spPr>
      </p:pic>
      <p:pic>
        <p:nvPicPr>
          <p:cNvPr id="229" name="image.png"/>
          <p:cNvPicPr/>
          <p:nvPr/>
        </p:nvPicPr>
        <p:blipFill>
          <a:blip r:embed="rId2">
            <a:extLst/>
          </a:blip>
          <a:stretch>
            <a:fillRect/>
          </a:stretch>
        </p:blipFill>
        <p:spPr>
          <a:xfrm>
            <a:off x="2946400" y="4111625"/>
            <a:ext cx="204788" cy="346075"/>
          </a:xfrm>
          <a:prstGeom prst="rect">
            <a:avLst/>
          </a:prstGeom>
          <a:ln w="12700">
            <a:miter lim="400000"/>
          </a:ln>
        </p:spPr>
      </p:pic>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900">
                <a:solidFill>
                  <a:srgbClr val="FFFFFF"/>
                </a:solidFill>
              </a:rPr>
              <a:t>Example 1 – </a:t>
            </a:r>
            <a:r>
              <a:rPr i="1" sz="3900">
                <a:solidFill>
                  <a:srgbClr val="FFFFFF"/>
                </a:solidFill>
              </a:rPr>
              <a:t>A Relation as a Subset</a:t>
            </a:r>
          </a:p>
        </p:txBody>
      </p:sp>
      <p:sp>
        <p:nvSpPr>
          <p:cNvPr id="232" name="Shape 23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Let </a:t>
            </a:r>
            <a:r>
              <a:rPr i="1" sz="2400"/>
              <a:t>A</a:t>
            </a:r>
            <a:r>
              <a:rPr sz="2400"/>
              <a:t> = {1, 2} and </a:t>
            </a:r>
            <a:r>
              <a:rPr i="1" sz="2400"/>
              <a:t>B</a:t>
            </a:r>
            <a:r>
              <a:rPr sz="2400"/>
              <a:t> = {1, 2, 3} and define a relation </a:t>
            </a:r>
            <a:r>
              <a:rPr i="1" sz="2400"/>
              <a:t>R</a:t>
            </a:r>
            <a:r>
              <a:rPr sz="2400"/>
              <a:t> from </a:t>
            </a:r>
            <a:r>
              <a:rPr i="1" sz="2400"/>
              <a:t>A</a:t>
            </a:r>
            <a:r>
              <a:rPr sz="2400"/>
              <a:t> to </a:t>
            </a:r>
            <a:r>
              <a:rPr i="1" sz="2400"/>
              <a:t>B</a:t>
            </a:r>
            <a:r>
              <a:rPr sz="2400"/>
              <a:t> as follows: Given any (</a:t>
            </a:r>
            <a:r>
              <a:rPr i="1" sz="2400"/>
              <a:t>x</a:t>
            </a:r>
            <a:r>
              <a:rPr sz="2400"/>
              <a:t>, </a:t>
            </a:r>
            <a:r>
              <a:rPr i="1" sz="2400"/>
              <a:t>y</a:t>
            </a:r>
            <a:r>
              <a:rPr sz="2400"/>
              <a:t>) ∈ </a:t>
            </a:r>
            <a:r>
              <a:rPr i="1" sz="2400"/>
              <a:t>A</a:t>
            </a:r>
            <a:r>
              <a:rPr sz="2400"/>
              <a:t> </a:t>
            </a:r>
            <a:r>
              <a:rPr sz="2400">
                <a:latin typeface="Symbol"/>
                <a:ea typeface="Symbol"/>
                <a:cs typeface="Symbol"/>
                <a:sym typeface="Symbol"/>
              </a:rPr>
              <a:t>×</a:t>
            </a:r>
            <a:r>
              <a:rPr sz="2400"/>
              <a:t> </a:t>
            </a:r>
            <a:r>
              <a:rPr i="1" sz="2400"/>
              <a:t>B</a:t>
            </a:r>
            <a:r>
              <a:rPr sz="2400"/>
              <a:t>,</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spcBef>
                <a:spcPts val="0"/>
              </a:spcBef>
              <a:buSzTx/>
              <a:buNone/>
              <a:tabLst>
                <a:tab pos="457200" algn="l"/>
                <a:tab pos="1371600" algn="l"/>
                <a:tab pos="1536700" algn="l"/>
              </a:tabLst>
              <a:defRPr sz="1800"/>
            </a:pPr>
            <a:r>
              <a:rPr sz="2400">
                <a:latin typeface="Arial Bold"/>
                <a:ea typeface="Arial Bold"/>
                <a:cs typeface="Arial Bold"/>
                <a:sym typeface="Arial Bold"/>
              </a:rPr>
              <a:t>a</a:t>
            </a:r>
            <a:r>
              <a:rPr sz="2400"/>
              <a:t>. State explicitly which ordered pairs are in </a:t>
            </a:r>
            <a:r>
              <a:rPr i="1" sz="2400"/>
              <a:t>A</a:t>
            </a:r>
            <a:r>
              <a:rPr sz="2400"/>
              <a:t> </a:t>
            </a:r>
            <a:r>
              <a:rPr sz="2400">
                <a:latin typeface="Symbol"/>
                <a:ea typeface="Symbol"/>
                <a:cs typeface="Symbol"/>
                <a:sym typeface="Symbol"/>
              </a:rPr>
              <a:t>×</a:t>
            </a:r>
            <a:r>
              <a:rPr sz="2400"/>
              <a:t> </a:t>
            </a:r>
            <a:r>
              <a:rPr i="1" sz="2400"/>
              <a:t>B</a:t>
            </a:r>
            <a:r>
              <a:rPr sz="2400"/>
              <a:t> and</a:t>
            </a:r>
            <a:br>
              <a:rPr sz="2400"/>
            </a:br>
            <a:r>
              <a:rPr sz="2400"/>
              <a:t>    which are in </a:t>
            </a:r>
            <a:r>
              <a:rPr i="1" sz="2400"/>
              <a:t>R.</a:t>
            </a:r>
            <a:endParaRPr i="1" sz="2400"/>
          </a:p>
          <a:p>
            <a:pPr lvl="0" marL="0" indent="0">
              <a:spcBef>
                <a:spcPts val="0"/>
              </a:spcBef>
              <a:buSzTx/>
              <a:buNone/>
              <a:tabLst>
                <a:tab pos="457200" algn="l"/>
                <a:tab pos="1371600" algn="l"/>
                <a:tab pos="1536700" algn="l"/>
              </a:tabLst>
              <a:defRPr sz="1800"/>
            </a:pPr>
            <a:endParaRPr i="1" sz="2400"/>
          </a:p>
          <a:p>
            <a:pPr lvl="0" marL="0" indent="0">
              <a:spcBef>
                <a:spcPts val="0"/>
              </a:spcBef>
              <a:buSzTx/>
              <a:buNone/>
              <a:tabLst>
                <a:tab pos="457200" algn="l"/>
                <a:tab pos="1371600" algn="l"/>
                <a:tab pos="1536700" algn="l"/>
              </a:tabLst>
              <a:defRPr sz="1800"/>
            </a:pPr>
            <a:r>
              <a:rPr sz="2400">
                <a:latin typeface="Arial Bold"/>
                <a:ea typeface="Arial Bold"/>
                <a:cs typeface="Arial Bold"/>
                <a:sym typeface="Arial Bold"/>
              </a:rPr>
              <a:t>b</a:t>
            </a:r>
            <a:r>
              <a:rPr sz="2400"/>
              <a:t>. Is 1 </a:t>
            </a:r>
            <a:r>
              <a:rPr i="1" sz="2400"/>
              <a:t>R</a:t>
            </a:r>
            <a:r>
              <a:rPr sz="2400"/>
              <a:t> 3? Is 2 </a:t>
            </a:r>
            <a:r>
              <a:rPr i="1" sz="2400"/>
              <a:t>R</a:t>
            </a:r>
            <a:r>
              <a:rPr sz="2400"/>
              <a:t> 3? Is 2 </a:t>
            </a:r>
            <a:r>
              <a:rPr i="1" sz="2400"/>
              <a:t>R</a:t>
            </a:r>
            <a:r>
              <a:rPr sz="2400"/>
              <a:t> 2?</a:t>
            </a:r>
            <a:endParaRPr sz="2400"/>
          </a:p>
          <a:p>
            <a:pPr lvl="0" marL="0" indent="0">
              <a:spcBef>
                <a:spcPts val="0"/>
              </a:spcBef>
              <a:buSzTx/>
              <a:buNone/>
              <a:tabLst>
                <a:tab pos="457200" algn="l"/>
                <a:tab pos="1371600" algn="l"/>
                <a:tab pos="1536700" algn="l"/>
              </a:tabLst>
              <a:defRPr sz="1800"/>
            </a:pPr>
            <a:endParaRPr i="1" sz="2400"/>
          </a:p>
          <a:p>
            <a:pPr lvl="0" marL="0" indent="0">
              <a:spcBef>
                <a:spcPts val="0"/>
              </a:spcBef>
              <a:buSzTx/>
              <a:buNone/>
              <a:tabLst>
                <a:tab pos="457200" algn="l"/>
                <a:tab pos="1371600" algn="l"/>
                <a:tab pos="1536700" algn="l"/>
              </a:tabLst>
              <a:defRPr sz="1800"/>
            </a:pPr>
            <a:r>
              <a:rPr sz="2400">
                <a:latin typeface="Arial Bold"/>
                <a:ea typeface="Arial Bold"/>
                <a:cs typeface="Arial Bold"/>
                <a:sym typeface="Arial Bold"/>
              </a:rPr>
              <a:t>c</a:t>
            </a:r>
            <a:r>
              <a:rPr sz="2400"/>
              <a:t>. What are the domain and co-domain of </a:t>
            </a:r>
            <a:r>
              <a:rPr i="1" sz="2400"/>
              <a:t>R</a:t>
            </a:r>
            <a:r>
              <a:rPr sz="2400"/>
              <a:t>?</a:t>
            </a:r>
          </a:p>
        </p:txBody>
      </p:sp>
      <p:pic>
        <p:nvPicPr>
          <p:cNvPr id="233" name="image.png"/>
          <p:cNvPicPr/>
          <p:nvPr/>
        </p:nvPicPr>
        <p:blipFill>
          <a:blip r:embed="rId2">
            <a:extLst/>
          </a:blip>
          <a:stretch>
            <a:fillRect/>
          </a:stretch>
        </p:blipFill>
        <p:spPr>
          <a:xfrm>
            <a:off x="1828800" y="2514600"/>
            <a:ext cx="5514975" cy="866775"/>
          </a:xfrm>
          <a:prstGeom prst="rect">
            <a:avLst/>
          </a:prstGeom>
          <a:ln w="12700">
            <a:miter lim="400000"/>
          </a:ln>
        </p:spPr>
      </p:pic>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Solution</a:t>
            </a:r>
          </a:p>
        </p:txBody>
      </p:sp>
      <p:sp>
        <p:nvSpPr>
          <p:cNvPr id="236" name="Shape 23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a:t>
            </a:r>
            <a:r>
              <a:rPr i="1" sz="2400"/>
              <a:t> A</a:t>
            </a:r>
            <a:r>
              <a:rPr sz="2400"/>
              <a:t> </a:t>
            </a:r>
            <a:r>
              <a:rPr sz="2400">
                <a:latin typeface="Symbol"/>
                <a:ea typeface="Symbol"/>
                <a:cs typeface="Symbol"/>
                <a:sym typeface="Symbol"/>
              </a:rPr>
              <a:t>×</a:t>
            </a:r>
            <a:r>
              <a:rPr sz="2400"/>
              <a:t> </a:t>
            </a:r>
            <a:r>
              <a:rPr i="1" sz="2400"/>
              <a:t>B</a:t>
            </a:r>
            <a:r>
              <a:rPr sz="2400"/>
              <a:t> = {(1, 1), (1, 2), (1, 3), (2, 1), (2, 2), (2, 3)}. To </a:t>
            </a:r>
            <a:br>
              <a:rPr sz="2400"/>
            </a:br>
            <a:r>
              <a:rPr sz="2400"/>
              <a:t>    determine explicitly the composition of </a:t>
            </a:r>
            <a:r>
              <a:rPr i="1" sz="2400"/>
              <a:t>R</a:t>
            </a:r>
            <a:r>
              <a:rPr sz="2400"/>
              <a:t>, examine each  </a:t>
            </a:r>
            <a:br>
              <a:rPr sz="2400"/>
            </a:br>
            <a:r>
              <a:rPr sz="2400"/>
              <a:t>    ordered pair in </a:t>
            </a:r>
            <a:r>
              <a:rPr i="1" sz="2400"/>
              <a:t>A</a:t>
            </a:r>
            <a:r>
              <a:rPr sz="2400"/>
              <a:t> </a:t>
            </a:r>
            <a:r>
              <a:rPr sz="2400">
                <a:latin typeface="Symbol"/>
                <a:ea typeface="Symbol"/>
                <a:cs typeface="Symbol"/>
                <a:sym typeface="Symbol"/>
              </a:rPr>
              <a:t>×</a:t>
            </a:r>
            <a:r>
              <a:rPr sz="2400"/>
              <a:t> </a:t>
            </a:r>
            <a:r>
              <a:rPr i="1" sz="2400"/>
              <a:t>B</a:t>
            </a:r>
            <a:r>
              <a:rPr sz="2400"/>
              <a:t> to see whether its elements satisfy    </a:t>
            </a:r>
            <a:br>
              <a:rPr sz="2400"/>
            </a:br>
            <a:r>
              <a:rPr sz="2400"/>
              <a:t>    the defining condition for </a:t>
            </a:r>
            <a:r>
              <a:rPr i="1" sz="2400"/>
              <a:t>R</a:t>
            </a:r>
            <a:r>
              <a:rPr sz="2400"/>
              <a:t>.</a:t>
            </a:r>
          </a:p>
        </p:txBody>
      </p:sp>
      <p:pic>
        <p:nvPicPr>
          <p:cNvPr id="237" name="image.png"/>
          <p:cNvPicPr/>
          <p:nvPr/>
        </p:nvPicPr>
        <p:blipFill>
          <a:blip r:embed="rId2">
            <a:extLst/>
          </a:blip>
          <a:stretch>
            <a:fillRect/>
          </a:stretch>
        </p:blipFill>
        <p:spPr>
          <a:xfrm>
            <a:off x="1600200" y="3255962"/>
            <a:ext cx="5943600" cy="560388"/>
          </a:xfrm>
          <a:prstGeom prst="rect">
            <a:avLst/>
          </a:prstGeom>
          <a:ln w="12700">
            <a:miter lim="400000"/>
          </a:ln>
        </p:spPr>
      </p:pic>
      <p:pic>
        <p:nvPicPr>
          <p:cNvPr id="238" name="image.png"/>
          <p:cNvPicPr/>
          <p:nvPr/>
        </p:nvPicPr>
        <p:blipFill>
          <a:blip r:embed="rId3">
            <a:extLst/>
          </a:blip>
          <a:stretch>
            <a:fillRect/>
          </a:stretch>
        </p:blipFill>
        <p:spPr>
          <a:xfrm>
            <a:off x="1560512" y="4021137"/>
            <a:ext cx="5983288" cy="463551"/>
          </a:xfrm>
          <a:prstGeom prst="rect">
            <a:avLst/>
          </a:prstGeom>
          <a:ln w="12700">
            <a:miter lim="400000"/>
          </a:ln>
        </p:spPr>
      </p:pic>
      <p:pic>
        <p:nvPicPr>
          <p:cNvPr id="239" name="image.png"/>
          <p:cNvPicPr/>
          <p:nvPr/>
        </p:nvPicPr>
        <p:blipFill>
          <a:blip r:embed="rId4">
            <a:extLst/>
          </a:blip>
          <a:stretch>
            <a:fillRect/>
          </a:stretch>
        </p:blipFill>
        <p:spPr>
          <a:xfrm>
            <a:off x="1555750" y="4691062"/>
            <a:ext cx="6229350" cy="422276"/>
          </a:xfrm>
          <a:prstGeom prst="rect">
            <a:avLst/>
          </a:prstGeom>
          <a:ln w="12700">
            <a:miter lim="400000"/>
          </a:ln>
        </p:spPr>
      </p:pic>
      <p:pic>
        <p:nvPicPr>
          <p:cNvPr id="240" name="image.png"/>
          <p:cNvPicPr/>
          <p:nvPr/>
        </p:nvPicPr>
        <p:blipFill>
          <a:blip r:embed="rId5">
            <a:extLst/>
          </a:blip>
          <a:stretch>
            <a:fillRect/>
          </a:stretch>
        </p:blipFill>
        <p:spPr>
          <a:xfrm>
            <a:off x="1558925" y="5319712"/>
            <a:ext cx="5794375" cy="428626"/>
          </a:xfrm>
          <a:prstGeom prst="rect">
            <a:avLst/>
          </a:prstGeom>
          <a:ln w="12700">
            <a:miter lim="400000"/>
          </a:ln>
        </p:spPr>
      </p:pic>
      <p:pic>
        <p:nvPicPr>
          <p:cNvPr id="241" name="image.png"/>
          <p:cNvPicPr/>
          <p:nvPr/>
        </p:nvPicPr>
        <p:blipFill>
          <a:blip r:embed="rId6">
            <a:extLst/>
          </a:blip>
          <a:stretch>
            <a:fillRect/>
          </a:stretch>
        </p:blipFill>
        <p:spPr>
          <a:xfrm>
            <a:off x="1601787" y="5954712"/>
            <a:ext cx="5840413" cy="4460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37"/>
                                        </p:tgtEl>
                                        <p:attrNameLst>
                                          <p:attrName>style.visibility</p:attrName>
                                        </p:attrNameLst>
                                      </p:cBhvr>
                                      <p:to>
                                        <p:strVal val="visible"/>
                                      </p:to>
                                    </p:set>
                                    <p:anim calcmode="lin" valueType="num">
                                      <p:cBhvr>
                                        <p:cTn id="7" dur="1000" fill="hold"/>
                                        <p:tgtEl>
                                          <p:spTgt spid="237"/>
                                        </p:tgtEl>
                                        <p:attrNameLst>
                                          <p:attrName>ppt_x</p:attrName>
                                        </p:attrNameLst>
                                      </p:cBhvr>
                                      <p:tavLst>
                                        <p:tav tm="0">
                                          <p:val>
                                            <p:strVal val="#ppt_x"/>
                                          </p:val>
                                        </p:tav>
                                        <p:tav tm="100000">
                                          <p:val>
                                            <p:strVal val="#ppt_x"/>
                                          </p:val>
                                        </p:tav>
                                      </p:tavLst>
                                    </p:anim>
                                    <p:anim calcmode="lin" valueType="num">
                                      <p:cBhvr>
                                        <p:cTn id="8" dur="1000" fill="hold"/>
                                        <p:tgtEl>
                                          <p:spTgt spid="2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238"/>
                                        </p:tgtEl>
                                        <p:attrNameLst>
                                          <p:attrName>style.visibility</p:attrName>
                                        </p:attrNameLst>
                                      </p:cBhvr>
                                      <p:to>
                                        <p:strVal val="visible"/>
                                      </p:to>
                                    </p:set>
                                    <p:anim calcmode="lin" valueType="num">
                                      <p:cBhvr>
                                        <p:cTn id="13" dur="1000" fill="hold"/>
                                        <p:tgtEl>
                                          <p:spTgt spid="238"/>
                                        </p:tgtEl>
                                        <p:attrNameLst>
                                          <p:attrName>ppt_x</p:attrName>
                                        </p:attrNameLst>
                                      </p:cBhvr>
                                      <p:tavLst>
                                        <p:tav tm="0">
                                          <p:val>
                                            <p:strVal val="#ppt_x"/>
                                          </p:val>
                                        </p:tav>
                                        <p:tav tm="100000">
                                          <p:val>
                                            <p:strVal val="#ppt_x"/>
                                          </p:val>
                                        </p:tav>
                                      </p:tavLst>
                                    </p:anim>
                                    <p:anim calcmode="lin" valueType="num">
                                      <p:cBhvr>
                                        <p:cTn id="14" dur="1000" fill="hold"/>
                                        <p:tgtEl>
                                          <p:spTgt spid="2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239"/>
                                        </p:tgtEl>
                                        <p:attrNameLst>
                                          <p:attrName>style.visibility</p:attrName>
                                        </p:attrNameLst>
                                      </p:cBhvr>
                                      <p:to>
                                        <p:strVal val="visible"/>
                                      </p:to>
                                    </p:set>
                                    <p:anim calcmode="lin" valueType="num">
                                      <p:cBhvr>
                                        <p:cTn id="19" dur="1000" fill="hold"/>
                                        <p:tgtEl>
                                          <p:spTgt spid="239"/>
                                        </p:tgtEl>
                                        <p:attrNameLst>
                                          <p:attrName>ppt_x</p:attrName>
                                        </p:attrNameLst>
                                      </p:cBhvr>
                                      <p:tavLst>
                                        <p:tav tm="0">
                                          <p:val>
                                            <p:strVal val="#ppt_x"/>
                                          </p:val>
                                        </p:tav>
                                        <p:tav tm="100000">
                                          <p:val>
                                            <p:strVal val="#ppt_x"/>
                                          </p:val>
                                        </p:tav>
                                      </p:tavLst>
                                    </p:anim>
                                    <p:anim calcmode="lin" valueType="num">
                                      <p:cBhvr>
                                        <p:cTn id="20" dur="1000" fill="hold"/>
                                        <p:tgtEl>
                                          <p:spTgt spid="2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4" fill="hold">
                                  <p:stCondLst>
                                    <p:cond delay="0"/>
                                  </p:stCondLst>
                                  <p:iterate type="el" backwards="0">
                                    <p:tmAbs val="0"/>
                                  </p:iterate>
                                  <p:childTnLst>
                                    <p:set>
                                      <p:cBhvr>
                                        <p:cTn id="24" fill="hold"/>
                                        <p:tgtEl>
                                          <p:spTgt spid="240"/>
                                        </p:tgtEl>
                                        <p:attrNameLst>
                                          <p:attrName>style.visibility</p:attrName>
                                        </p:attrNameLst>
                                      </p:cBhvr>
                                      <p:to>
                                        <p:strVal val="visible"/>
                                      </p:to>
                                    </p:set>
                                    <p:anim calcmode="lin" valueType="num">
                                      <p:cBhvr>
                                        <p:cTn id="25" dur="1000" fill="hold"/>
                                        <p:tgtEl>
                                          <p:spTgt spid="240"/>
                                        </p:tgtEl>
                                        <p:attrNameLst>
                                          <p:attrName>ppt_x</p:attrName>
                                        </p:attrNameLst>
                                      </p:cBhvr>
                                      <p:tavLst>
                                        <p:tav tm="0">
                                          <p:val>
                                            <p:strVal val="#ppt_x"/>
                                          </p:val>
                                        </p:tav>
                                        <p:tav tm="100000">
                                          <p:val>
                                            <p:strVal val="#ppt_x"/>
                                          </p:val>
                                        </p:tav>
                                      </p:tavLst>
                                    </p:anim>
                                    <p:anim calcmode="lin" valueType="num">
                                      <p:cBhvr>
                                        <p:cTn id="26" dur="1000" fill="hold"/>
                                        <p:tgtEl>
                                          <p:spTgt spid="2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4" presetID="2" grpId="5" fill="hold">
                                  <p:stCondLst>
                                    <p:cond delay="0"/>
                                  </p:stCondLst>
                                  <p:iterate type="el" backwards="0">
                                    <p:tmAbs val="0"/>
                                  </p:iterate>
                                  <p:childTnLst>
                                    <p:set>
                                      <p:cBhvr>
                                        <p:cTn id="30" fill="hold"/>
                                        <p:tgtEl>
                                          <p:spTgt spid="241"/>
                                        </p:tgtEl>
                                        <p:attrNameLst>
                                          <p:attrName>style.visibility</p:attrName>
                                        </p:attrNameLst>
                                      </p:cBhvr>
                                      <p:to>
                                        <p:strVal val="visible"/>
                                      </p:to>
                                    </p:set>
                                    <p:anim calcmode="lin" valueType="num">
                                      <p:cBhvr>
                                        <p:cTn id="31" dur="1000" fill="hold"/>
                                        <p:tgtEl>
                                          <p:spTgt spid="241"/>
                                        </p:tgtEl>
                                        <p:attrNameLst>
                                          <p:attrName>ppt_x</p:attrName>
                                        </p:attrNameLst>
                                      </p:cBhvr>
                                      <p:tavLst>
                                        <p:tav tm="0">
                                          <p:val>
                                            <p:strVal val="#ppt_x"/>
                                          </p:val>
                                        </p:tav>
                                        <p:tav tm="100000">
                                          <p:val>
                                            <p:strVal val="#ppt_x"/>
                                          </p:val>
                                        </p:tav>
                                      </p:tavLst>
                                    </p:anim>
                                    <p:anim calcmode="lin" valueType="num">
                                      <p:cBhvr>
                                        <p:cTn id="32" dur="1000" fill="hold"/>
                                        <p:tgtEl>
                                          <p:spTgt spid="2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4"/>
      <p:bldP build="whole" bldLvl="1" animBg="1" rev="0" advAuto="0" spid="241" grpId="5"/>
      <p:bldP build="whole" bldLvl="1" animBg="1" rev="0" advAuto="0" spid="238" grpId="2"/>
      <p:bldP build="whole" bldLvl="1" animBg="1" rev="0" advAuto="0" spid="239" grpId="3"/>
      <p:bldP build="whole" bldLvl="1" animBg="1" rev="0" advAuto="0" spid="23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34" name="Shape 34"/>
          <p:cNvSpPr/>
          <p:nvPr>
            <p:ph type="title" idx="4294967295"/>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000"/>
              <a:t>Course Overview (3)</a:t>
            </a:r>
          </a:p>
        </p:txBody>
      </p:sp>
      <p:sp>
        <p:nvSpPr>
          <p:cNvPr id="35" name="Shape 35"/>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2" marL="1257300" indent="-342900">
              <a:defRPr sz="1800"/>
            </a:pPr>
            <a:r>
              <a:rPr sz="2400"/>
              <a:t>Relations: </a:t>
            </a:r>
            <a:endParaRPr sz="2400"/>
          </a:p>
          <a:p>
            <a:pPr lvl="3" marL="1714500" indent="-342900">
              <a:buChar char="–"/>
              <a:defRPr sz="1800"/>
            </a:pPr>
            <a:r>
              <a:rPr sz="2400"/>
              <a:t>modular arithmetic and cryptography</a:t>
            </a:r>
            <a:endParaRPr sz="2400"/>
          </a:p>
          <a:p>
            <a:pPr lvl="3" marL="1714500" indent="-342900">
              <a:buChar char="–"/>
              <a:defRPr sz="1800"/>
            </a:pPr>
            <a:r>
              <a:rPr sz="2400"/>
              <a:t>PERT and CPM </a:t>
            </a:r>
            <a:endParaRPr sz="2400"/>
          </a:p>
          <a:p>
            <a:pPr lvl="2" marL="1257300" indent="-342900">
              <a:defRPr sz="1800"/>
            </a:pPr>
            <a:r>
              <a:rPr sz="2400"/>
              <a:t>Counting and Probability </a:t>
            </a:r>
            <a:endParaRPr sz="2400"/>
          </a:p>
          <a:p>
            <a:pPr lvl="3" marL="1714500" indent="-342900">
              <a:buChar char="–"/>
              <a:defRPr sz="1800"/>
            </a:pPr>
            <a:r>
              <a:rPr sz="2400"/>
              <a:t>Monty Hall Problem</a:t>
            </a:r>
            <a:endParaRPr sz="2400"/>
          </a:p>
          <a:p>
            <a:pPr lvl="3" marL="1714500" indent="-342900">
              <a:buChar char="–"/>
              <a:defRPr sz="1800"/>
            </a:pPr>
            <a:r>
              <a:rPr sz="2400"/>
              <a:t>Bayes’ Theorem, … </a:t>
            </a:r>
            <a:endParaRPr sz="2400"/>
          </a:p>
          <a:p>
            <a:pPr lvl="2" marL="1257300" indent="-342900">
              <a:defRPr sz="1800"/>
            </a:pPr>
            <a:r>
              <a:rPr sz="2400"/>
              <a:t>Analysis of algorithm efficiency </a:t>
            </a:r>
            <a:endParaRPr sz="2400"/>
          </a:p>
          <a:p>
            <a:pPr lvl="3" marL="1714500" indent="-342900">
              <a:buChar char="–"/>
              <a:defRPr sz="1800"/>
            </a:pPr>
            <a:r>
              <a:rPr sz="2400"/>
              <a:t>e.g., running time of binary search algorithm, merge sort algorithm? … </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Solution</a:t>
            </a:r>
          </a:p>
        </p:txBody>
      </p:sp>
      <p:sp>
        <p:nvSpPr>
          <p:cNvPr id="244" name="Shape 24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endParaRPr i="1"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Thus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a:t>
            </a:r>
            <a:endParaRPr sz="2400"/>
          </a:p>
          <a:p>
            <a:pPr lvl="0" marL="0" indent="0">
              <a:buSzTx/>
              <a:buNone/>
              <a:tabLst>
                <a:tab pos="457200" algn="l"/>
                <a:tab pos="1371600" algn="l"/>
                <a:tab pos="1536700" algn="l"/>
              </a:tabLst>
              <a:defRPr sz="1800"/>
            </a:pPr>
            <a:endParaRPr sz="2400">
              <a:latin typeface="Arial Bold"/>
              <a:ea typeface="Arial Bold"/>
              <a:cs typeface="Arial Bold"/>
              <a:sym typeface="Arial Bold"/>
            </a:endParaRPr>
          </a:p>
          <a:p>
            <a:pPr lvl="0" marL="0" indent="0">
              <a:buSzTx/>
              <a:buNone/>
              <a:tabLst>
                <a:tab pos="457200" algn="l"/>
                <a:tab pos="1371600" algn="l"/>
                <a:tab pos="1536700" algn="l"/>
              </a:tabLst>
              <a:defRPr sz="1800"/>
            </a:pPr>
            <a:endParaRPr sz="2400">
              <a:latin typeface="Arial Bold"/>
              <a:ea typeface="Arial Bold"/>
              <a:cs typeface="Arial Bold"/>
              <a:sym typeface="Arial Bold"/>
            </a:endParaRPr>
          </a:p>
          <a:p>
            <a:pPr lvl="0" marL="0" indent="0">
              <a:buSzTx/>
              <a:buNone/>
              <a:tabLst>
                <a:tab pos="457200" algn="l"/>
                <a:tab pos="1371600" algn="l"/>
                <a:tab pos="1536700" algn="l"/>
              </a:tabLst>
              <a:defRPr sz="1800"/>
            </a:pPr>
            <a:endParaRPr sz="2400">
              <a:latin typeface="Arial Bold"/>
              <a:ea typeface="Arial Bold"/>
              <a:cs typeface="Arial Bold"/>
              <a:sym typeface="Arial Bold"/>
            </a:endParaRPr>
          </a:p>
          <a:p>
            <a:pPr lvl="0" marL="0" indent="0">
              <a:buSzTx/>
              <a:buNone/>
              <a:tabLst>
                <a:tab pos="457200" algn="l"/>
                <a:tab pos="1371600" algn="l"/>
                <a:tab pos="1536700" algn="l"/>
              </a:tabLst>
              <a:defRPr sz="1800"/>
            </a:pPr>
            <a:endParaRPr sz="2400">
              <a:latin typeface="Arial Bold"/>
              <a:ea typeface="Arial Bold"/>
              <a:cs typeface="Arial Bold"/>
              <a:sym typeface="Arial Bold"/>
            </a:endParaRPr>
          </a:p>
          <a:p>
            <a:pPr lvl="0" marL="0" indent="0">
              <a:buSzTx/>
              <a:buNone/>
              <a:tabLst>
                <a:tab pos="457200" algn="l"/>
                <a:tab pos="1371600" algn="l"/>
                <a:tab pos="1536700" algn="l"/>
              </a:tabLst>
              <a:defRPr sz="1800"/>
            </a:pPr>
            <a:r>
              <a:rPr sz="2400">
                <a:latin typeface="Arial Bold"/>
                <a:ea typeface="Arial Bold"/>
                <a:cs typeface="Arial Bold"/>
                <a:sym typeface="Arial Bold"/>
              </a:rPr>
              <a:t>c</a:t>
            </a:r>
            <a:r>
              <a:rPr sz="2400"/>
              <a:t>.</a:t>
            </a:r>
          </a:p>
        </p:txBody>
      </p:sp>
      <p:pic>
        <p:nvPicPr>
          <p:cNvPr id="245" name="image.png"/>
          <p:cNvPicPr/>
          <p:nvPr/>
        </p:nvPicPr>
        <p:blipFill>
          <a:blip r:embed="rId2">
            <a:extLst/>
          </a:blip>
          <a:srcRect l="0" t="0" r="39002" b="12408"/>
          <a:stretch>
            <a:fillRect/>
          </a:stretch>
        </p:blipFill>
        <p:spPr>
          <a:xfrm>
            <a:off x="1800225" y="1524000"/>
            <a:ext cx="3381375" cy="381000"/>
          </a:xfrm>
          <a:prstGeom prst="rect">
            <a:avLst/>
          </a:prstGeom>
          <a:ln w="12700">
            <a:miter lim="400000"/>
          </a:ln>
        </p:spPr>
      </p:pic>
      <p:pic>
        <p:nvPicPr>
          <p:cNvPr id="246" name="image.png"/>
          <p:cNvPicPr/>
          <p:nvPr/>
        </p:nvPicPr>
        <p:blipFill>
          <a:blip r:embed="rId3">
            <a:extLst/>
          </a:blip>
          <a:stretch>
            <a:fillRect/>
          </a:stretch>
        </p:blipFill>
        <p:spPr>
          <a:xfrm>
            <a:off x="3109912" y="2667000"/>
            <a:ext cx="2925763" cy="468313"/>
          </a:xfrm>
          <a:prstGeom prst="rect">
            <a:avLst/>
          </a:prstGeom>
          <a:ln w="12700">
            <a:miter lim="400000"/>
          </a:ln>
        </p:spPr>
      </p:pic>
      <p:pic>
        <p:nvPicPr>
          <p:cNvPr id="247" name="image.png"/>
          <p:cNvPicPr/>
          <p:nvPr/>
        </p:nvPicPr>
        <p:blipFill>
          <a:blip r:embed="rId4">
            <a:extLst/>
          </a:blip>
          <a:srcRect l="11428" t="0" r="0" b="0"/>
          <a:stretch>
            <a:fillRect/>
          </a:stretch>
        </p:blipFill>
        <p:spPr>
          <a:xfrm>
            <a:off x="876300" y="3479800"/>
            <a:ext cx="3365500" cy="371475"/>
          </a:xfrm>
          <a:prstGeom prst="rect">
            <a:avLst/>
          </a:prstGeom>
          <a:ln w="12700">
            <a:miter lim="400000"/>
          </a:ln>
        </p:spPr>
      </p:pic>
      <p:pic>
        <p:nvPicPr>
          <p:cNvPr id="248" name="image.png"/>
          <p:cNvPicPr/>
          <p:nvPr/>
        </p:nvPicPr>
        <p:blipFill>
          <a:blip r:embed="rId5">
            <a:extLst/>
          </a:blip>
          <a:stretch>
            <a:fillRect/>
          </a:stretch>
        </p:blipFill>
        <p:spPr>
          <a:xfrm>
            <a:off x="863600" y="4125912"/>
            <a:ext cx="3251200" cy="298451"/>
          </a:xfrm>
          <a:prstGeom prst="rect">
            <a:avLst/>
          </a:prstGeom>
          <a:ln w="12700">
            <a:miter lim="400000"/>
          </a:ln>
        </p:spPr>
      </p:pic>
      <p:pic>
        <p:nvPicPr>
          <p:cNvPr id="249" name="image.png"/>
          <p:cNvPicPr/>
          <p:nvPr/>
        </p:nvPicPr>
        <p:blipFill>
          <a:blip r:embed="rId6">
            <a:extLst/>
          </a:blip>
          <a:stretch>
            <a:fillRect/>
          </a:stretch>
        </p:blipFill>
        <p:spPr>
          <a:xfrm>
            <a:off x="850900" y="4699000"/>
            <a:ext cx="3279775" cy="268288"/>
          </a:xfrm>
          <a:prstGeom prst="rect">
            <a:avLst/>
          </a:prstGeom>
          <a:ln w="12700">
            <a:miter lim="400000"/>
          </a:ln>
        </p:spPr>
      </p:pic>
      <p:pic>
        <p:nvPicPr>
          <p:cNvPr id="250" name="image.png"/>
          <p:cNvPicPr/>
          <p:nvPr/>
        </p:nvPicPr>
        <p:blipFill>
          <a:blip r:embed="rId7">
            <a:extLst/>
          </a:blip>
          <a:srcRect l="6707" t="0" r="0" b="0"/>
          <a:stretch>
            <a:fillRect/>
          </a:stretch>
        </p:blipFill>
        <p:spPr>
          <a:xfrm>
            <a:off x="889000" y="5638800"/>
            <a:ext cx="6040438" cy="446088"/>
          </a:xfrm>
          <a:prstGeom prst="rect">
            <a:avLst/>
          </a:prstGeom>
          <a:ln w="12700">
            <a:miter lim="400000"/>
          </a:ln>
        </p:spPr>
      </p:pic>
      <p:sp>
        <p:nvSpPr>
          <p:cNvPr id="251" name="Shape 25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252" name="image.png"/>
          <p:cNvPicPr/>
          <p:nvPr/>
        </p:nvPicPr>
        <p:blipFill>
          <a:blip r:embed="rId8">
            <a:extLst/>
          </a:blip>
          <a:srcRect l="55944" t="0" r="0" b="7777"/>
          <a:stretch>
            <a:fillRect/>
          </a:stretch>
        </p:blipFill>
        <p:spPr>
          <a:xfrm>
            <a:off x="5219700" y="1524000"/>
            <a:ext cx="2552700" cy="3952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44">
                                            <p:txEl>
                                              <p:pRg st="2" end="2"/>
                                            </p:txEl>
                                          </p:spTgt>
                                        </p:tgtEl>
                                        <p:attrNameLst>
                                          <p:attrName>style.visibility</p:attrName>
                                        </p:attrNameLst>
                                      </p:cBhvr>
                                      <p:to>
                                        <p:strVal val="visible"/>
                                      </p:to>
                                    </p:set>
                                    <p:anim calcmode="lin" valueType="num">
                                      <p:cBhvr>
                                        <p:cTn id="7" dur="1000" fill="hold"/>
                                        <p:tgtEl>
                                          <p:spTgt spid="244">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4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246"/>
                                        </p:tgtEl>
                                        <p:attrNameLst>
                                          <p:attrName>style.visibility</p:attrName>
                                        </p:attrNameLst>
                                      </p:cBhvr>
                                      <p:to>
                                        <p:strVal val="visible"/>
                                      </p:to>
                                    </p:set>
                                    <p:anim calcmode="lin" valueType="num">
                                      <p:cBhvr>
                                        <p:cTn id="12" dur="1000" fill="hold"/>
                                        <p:tgtEl>
                                          <p:spTgt spid="246"/>
                                        </p:tgtEl>
                                        <p:attrNameLst>
                                          <p:attrName>ppt_x</p:attrName>
                                        </p:attrNameLst>
                                      </p:cBhvr>
                                      <p:tavLst>
                                        <p:tav tm="0">
                                          <p:val>
                                            <p:strVal val="#ppt_x"/>
                                          </p:val>
                                        </p:tav>
                                        <p:tav tm="100000">
                                          <p:val>
                                            <p:strVal val="#ppt_x"/>
                                          </p:val>
                                        </p:tav>
                                      </p:tavLst>
                                    </p:anim>
                                    <p:anim calcmode="lin" valueType="num">
                                      <p:cBhvr>
                                        <p:cTn id="13" dur="1000" fill="hold"/>
                                        <p:tgtEl>
                                          <p:spTgt spid="24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244">
                                            <p:txEl>
                                              <p:pRg st="3" end="3"/>
                                            </p:txEl>
                                          </p:spTgt>
                                        </p:tgtEl>
                                        <p:attrNameLst>
                                          <p:attrName>style.visibility</p:attrName>
                                        </p:attrNameLst>
                                      </p:cBhvr>
                                      <p:to>
                                        <p:strVal val="visible"/>
                                      </p:to>
                                    </p:set>
                                    <p:anim calcmode="lin" valueType="num">
                                      <p:cBhvr>
                                        <p:cTn id="17" dur="1000" fill="hold"/>
                                        <p:tgtEl>
                                          <p:spTgt spid="244">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24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244">
                                            <p:txEl>
                                              <p:pRg st="4" end="4"/>
                                            </p:txEl>
                                          </p:spTgt>
                                        </p:tgtEl>
                                        <p:attrNameLst>
                                          <p:attrName>style.visibility</p:attrName>
                                        </p:attrNameLst>
                                      </p:cBhvr>
                                      <p:to>
                                        <p:strVal val="visible"/>
                                      </p:to>
                                    </p:set>
                                    <p:anim calcmode="lin" valueType="num">
                                      <p:cBhvr>
                                        <p:cTn id="22" dur="1000" fill="hold"/>
                                        <p:tgtEl>
                                          <p:spTgt spid="24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4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nodeType="afterEffect" presetClass="entr" presetSubtype="4" presetID="2" grpId="1" fill="hold">
                                  <p:stCondLst>
                                    <p:cond delay="0"/>
                                  </p:stCondLst>
                                  <p:iterate type="el" backwards="0">
                                    <p:tmAbs val="0"/>
                                  </p:iterate>
                                  <p:childTnLst>
                                    <p:set>
                                      <p:cBhvr>
                                        <p:cTn id="26" fill="hold"/>
                                        <p:tgtEl>
                                          <p:spTgt spid="244">
                                            <p:txEl>
                                              <p:pRg st="5" end="5"/>
                                            </p:txEl>
                                          </p:spTgt>
                                        </p:tgtEl>
                                        <p:attrNameLst>
                                          <p:attrName>style.visibility</p:attrName>
                                        </p:attrNameLst>
                                      </p:cBhvr>
                                      <p:to>
                                        <p:strVal val="visible"/>
                                      </p:to>
                                    </p:set>
                                    <p:anim calcmode="lin" valueType="num">
                                      <p:cBhvr>
                                        <p:cTn id="27" dur="1000" fill="hold"/>
                                        <p:tgtEl>
                                          <p:spTgt spid="24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4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nodeType="afterEffect" presetClass="entr" presetSubtype="4" presetID="2" grpId="1" fill="hold">
                                  <p:stCondLst>
                                    <p:cond delay="0"/>
                                  </p:stCondLst>
                                  <p:iterate type="el" backwards="0">
                                    <p:tmAbs val="0"/>
                                  </p:iterate>
                                  <p:childTnLst>
                                    <p:set>
                                      <p:cBhvr>
                                        <p:cTn id="31" fill="hold"/>
                                        <p:tgtEl>
                                          <p:spTgt spid="244">
                                            <p:txEl>
                                              <p:pRg st="6" end="6"/>
                                            </p:txEl>
                                          </p:spTgt>
                                        </p:tgtEl>
                                        <p:attrNameLst>
                                          <p:attrName>style.visibility</p:attrName>
                                        </p:attrNameLst>
                                      </p:cBhvr>
                                      <p:to>
                                        <p:strVal val="visible"/>
                                      </p:to>
                                    </p:set>
                                    <p:anim calcmode="lin" valueType="num">
                                      <p:cBhvr>
                                        <p:cTn id="32" dur="1000" fill="hold"/>
                                        <p:tgtEl>
                                          <p:spTgt spid="24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4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nodeType="afterEffect" presetClass="entr" presetSubtype="4" presetID="2" grpId="1" fill="hold">
                                  <p:stCondLst>
                                    <p:cond delay="0"/>
                                  </p:stCondLst>
                                  <p:iterate type="el" backwards="0">
                                    <p:tmAbs val="0"/>
                                  </p:iterate>
                                  <p:childTnLst>
                                    <p:set>
                                      <p:cBhvr>
                                        <p:cTn id="36" fill="hold"/>
                                        <p:tgtEl>
                                          <p:spTgt spid="244">
                                            <p:txEl>
                                              <p:pRg st="7" end="7"/>
                                            </p:txEl>
                                          </p:spTgt>
                                        </p:tgtEl>
                                        <p:attrNameLst>
                                          <p:attrName>style.visibility</p:attrName>
                                        </p:attrNameLst>
                                      </p:cBhvr>
                                      <p:to>
                                        <p:strVal val="visible"/>
                                      </p:to>
                                    </p:set>
                                    <p:anim calcmode="lin" valueType="num">
                                      <p:cBhvr>
                                        <p:cTn id="37" dur="1000" fill="hold"/>
                                        <p:tgtEl>
                                          <p:spTgt spid="24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44">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nodeType="afterEffect" presetClass="entr" presetSubtype="4" presetID="2" grpId="1" fill="hold">
                                  <p:stCondLst>
                                    <p:cond delay="0"/>
                                  </p:stCondLst>
                                  <p:iterate type="el" backwards="0">
                                    <p:tmAbs val="0"/>
                                  </p:iterate>
                                  <p:childTnLst>
                                    <p:set>
                                      <p:cBhvr>
                                        <p:cTn id="41" fill="hold"/>
                                        <p:tgtEl>
                                          <p:spTgt spid="244">
                                            <p:txEl>
                                              <p:pRg st="8" end="8"/>
                                            </p:txEl>
                                          </p:spTgt>
                                        </p:tgtEl>
                                        <p:attrNameLst>
                                          <p:attrName>style.visibility</p:attrName>
                                        </p:attrNameLst>
                                      </p:cBhvr>
                                      <p:to>
                                        <p:strVal val="visible"/>
                                      </p:to>
                                    </p:set>
                                    <p:anim calcmode="lin" valueType="num">
                                      <p:cBhvr>
                                        <p:cTn id="42" dur="1000" fill="hold"/>
                                        <p:tgtEl>
                                          <p:spTgt spid="244">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44">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nodeType="afterEffect" presetClass="entr" presetSubtype="4" presetID="2" grpId="1" fill="hold">
                                  <p:stCondLst>
                                    <p:cond delay="0"/>
                                  </p:stCondLst>
                                  <p:iterate type="el" backwards="0">
                                    <p:tmAbs val="0"/>
                                  </p:iterate>
                                  <p:childTnLst>
                                    <p:set>
                                      <p:cBhvr>
                                        <p:cTn id="46" fill="hold"/>
                                        <p:tgtEl>
                                          <p:spTgt spid="244">
                                            <p:txEl>
                                              <p:pRg st="9" end="9"/>
                                            </p:txEl>
                                          </p:spTgt>
                                        </p:tgtEl>
                                        <p:attrNameLst>
                                          <p:attrName>style.visibility</p:attrName>
                                        </p:attrNameLst>
                                      </p:cBhvr>
                                      <p:to>
                                        <p:strVal val="visible"/>
                                      </p:to>
                                    </p:set>
                                    <p:anim calcmode="lin" valueType="num">
                                      <p:cBhvr>
                                        <p:cTn id="47" dur="1000" fill="hold"/>
                                        <p:tgtEl>
                                          <p:spTgt spid="244">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4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4" presetID="2" grpId="1" fill="hold">
                                  <p:stCondLst>
                                    <p:cond delay="0"/>
                                  </p:stCondLst>
                                  <p:iterate type="el" backwards="0">
                                    <p:tmAbs val="0"/>
                                  </p:iterate>
                                  <p:childTnLst>
                                    <p:set>
                                      <p:cBhvr>
                                        <p:cTn id="52" fill="hold"/>
                                        <p:tgtEl>
                                          <p:spTgt spid="244">
                                            <p:txEl>
                                              <p:pRg st="10" end="10"/>
                                            </p:txEl>
                                          </p:spTgt>
                                        </p:tgtEl>
                                        <p:attrNameLst>
                                          <p:attrName>style.visibility</p:attrName>
                                        </p:attrNameLst>
                                      </p:cBhvr>
                                      <p:to>
                                        <p:strVal val="visible"/>
                                      </p:to>
                                    </p:set>
                                    <p:anim calcmode="lin" valueType="num">
                                      <p:cBhvr>
                                        <p:cTn id="53" dur="1000" fill="hold"/>
                                        <p:tgtEl>
                                          <p:spTgt spid="244">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244">
                                            <p:txEl>
                                              <p:pRg st="10" end="1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nodeType="afterEffect" presetClass="entr" presetSubtype="4" presetID="2" grpId="3" fill="hold">
                                  <p:stCondLst>
                                    <p:cond delay="0"/>
                                  </p:stCondLst>
                                  <p:iterate type="el" backwards="0">
                                    <p:tmAbs val="0"/>
                                  </p:iterate>
                                  <p:childTnLst>
                                    <p:set>
                                      <p:cBhvr>
                                        <p:cTn id="57" fill="hold"/>
                                        <p:tgtEl>
                                          <p:spTgt spid="247"/>
                                        </p:tgtEl>
                                        <p:attrNameLst>
                                          <p:attrName>style.visibility</p:attrName>
                                        </p:attrNameLst>
                                      </p:cBhvr>
                                      <p:to>
                                        <p:strVal val="visible"/>
                                      </p:to>
                                    </p:set>
                                    <p:anim calcmode="lin" valueType="num">
                                      <p:cBhvr>
                                        <p:cTn id="58" dur="1000" fill="hold"/>
                                        <p:tgtEl>
                                          <p:spTgt spid="247"/>
                                        </p:tgtEl>
                                        <p:attrNameLst>
                                          <p:attrName>ppt_x</p:attrName>
                                        </p:attrNameLst>
                                      </p:cBhvr>
                                      <p:tavLst>
                                        <p:tav tm="0">
                                          <p:val>
                                            <p:strVal val="#ppt_x"/>
                                          </p:val>
                                        </p:tav>
                                        <p:tav tm="100000">
                                          <p:val>
                                            <p:strVal val="#ppt_x"/>
                                          </p:val>
                                        </p:tav>
                                      </p:tavLst>
                                    </p:anim>
                                    <p:anim calcmode="lin" valueType="num">
                                      <p:cBhvr>
                                        <p:cTn id="59" dur="1000" fill="hold"/>
                                        <p:tgtEl>
                                          <p:spTgt spid="2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4" presetID="2" grpId="4" fill="hold">
                                  <p:stCondLst>
                                    <p:cond delay="0"/>
                                  </p:stCondLst>
                                  <p:iterate type="el" backwards="0">
                                    <p:tmAbs val="0"/>
                                  </p:iterate>
                                  <p:childTnLst>
                                    <p:set>
                                      <p:cBhvr>
                                        <p:cTn id="63" fill="hold"/>
                                        <p:tgtEl>
                                          <p:spTgt spid="248"/>
                                        </p:tgtEl>
                                        <p:attrNameLst>
                                          <p:attrName>style.visibility</p:attrName>
                                        </p:attrNameLst>
                                      </p:cBhvr>
                                      <p:to>
                                        <p:strVal val="visible"/>
                                      </p:to>
                                    </p:set>
                                    <p:anim calcmode="lin" valueType="num">
                                      <p:cBhvr>
                                        <p:cTn id="64" dur="1000" fill="hold"/>
                                        <p:tgtEl>
                                          <p:spTgt spid="248"/>
                                        </p:tgtEl>
                                        <p:attrNameLst>
                                          <p:attrName>ppt_x</p:attrName>
                                        </p:attrNameLst>
                                      </p:cBhvr>
                                      <p:tavLst>
                                        <p:tav tm="0">
                                          <p:val>
                                            <p:strVal val="#ppt_x"/>
                                          </p:val>
                                        </p:tav>
                                        <p:tav tm="100000">
                                          <p:val>
                                            <p:strVal val="#ppt_x"/>
                                          </p:val>
                                        </p:tav>
                                      </p:tavLst>
                                    </p:anim>
                                    <p:anim calcmode="lin" valueType="num">
                                      <p:cBhvr>
                                        <p:cTn id="65" dur="1000" fill="hold"/>
                                        <p:tgtEl>
                                          <p:spTgt spid="24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nodeType="clickEffect" presetClass="entr" presetSubtype="4" presetID="2" grpId="5" fill="hold">
                                  <p:stCondLst>
                                    <p:cond delay="0"/>
                                  </p:stCondLst>
                                  <p:iterate type="el" backwards="0">
                                    <p:tmAbs val="0"/>
                                  </p:iterate>
                                  <p:childTnLst>
                                    <p:set>
                                      <p:cBhvr>
                                        <p:cTn id="69" fill="hold"/>
                                        <p:tgtEl>
                                          <p:spTgt spid="249"/>
                                        </p:tgtEl>
                                        <p:attrNameLst>
                                          <p:attrName>style.visibility</p:attrName>
                                        </p:attrNameLst>
                                      </p:cBhvr>
                                      <p:to>
                                        <p:strVal val="visible"/>
                                      </p:to>
                                    </p:se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1+#ppt_h/2"/>
                                          </p:val>
                                        </p:tav>
                                        <p:tav tm="100000">
                                          <p:val>
                                            <p:strVal val="#ppt_y"/>
                                          </p:val>
                                        </p:tav>
                                      </p:tavLst>
                                    </p:anim>
                                  </p:childTnLst>
                                </p:cTn>
                              </p:par>
                            </p:childTnLst>
                          </p:cTn>
                        </p:par>
                        <p:par>
                          <p:cTn id="72" fill="hold">
                            <p:stCondLst>
                              <p:cond delay="1000"/>
                            </p:stCondLst>
                            <p:childTnLst>
                              <p:par>
                                <p:cTn id="73" nodeType="afterEffect" presetClass="entr" presetSubtype="4" presetID="2" grpId="6" fill="hold">
                                  <p:stCondLst>
                                    <p:cond delay="0"/>
                                  </p:stCondLst>
                                  <p:iterate type="el" backwards="0">
                                    <p:tmAbs val="0"/>
                                  </p:iterate>
                                  <p:childTnLst>
                                    <p:set>
                                      <p:cBhvr>
                                        <p:cTn id="74" fill="hold"/>
                                        <p:tgtEl>
                                          <p:spTgt spid="250"/>
                                        </p:tgtEl>
                                        <p:attrNameLst>
                                          <p:attrName>style.visibility</p:attrName>
                                        </p:attrNameLst>
                                      </p:cBhvr>
                                      <p:to>
                                        <p:strVal val="visible"/>
                                      </p:to>
                                    </p:set>
                                    <p:anim calcmode="lin" valueType="num">
                                      <p:cBhvr>
                                        <p:cTn id="75" dur="1000" fill="hold"/>
                                        <p:tgtEl>
                                          <p:spTgt spid="250"/>
                                        </p:tgtEl>
                                        <p:attrNameLst>
                                          <p:attrName>ppt_x</p:attrName>
                                        </p:attrNameLst>
                                      </p:cBhvr>
                                      <p:tavLst>
                                        <p:tav tm="0">
                                          <p:val>
                                            <p:strVal val="#ppt_x"/>
                                          </p:val>
                                        </p:tav>
                                        <p:tav tm="100000">
                                          <p:val>
                                            <p:strVal val="#ppt_x"/>
                                          </p:val>
                                        </p:tav>
                                      </p:tavLst>
                                    </p:anim>
                                    <p:anim calcmode="lin" valueType="num">
                                      <p:cBhvr>
                                        <p:cTn id="76" dur="1000" fill="hold"/>
                                        <p:tgtEl>
                                          <p:spTgt spid="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0" grpId="6"/>
      <p:bldP build="p" bldLvl="5" animBg="1" rev="0" advAuto="0" spid="244" grpId="1"/>
      <p:bldP build="whole" bldLvl="1" animBg="1" rev="0" advAuto="0" spid="246" grpId="2"/>
      <p:bldP build="whole" bldLvl="1" animBg="1" rev="0" advAuto="0" spid="247" grpId="3"/>
      <p:bldP build="whole" bldLvl="1" animBg="1" rev="0" advAuto="0" spid="248" grpId="4"/>
      <p:bldP build="whole" bldLvl="1" animBg="1" rev="0" advAuto="0" spid="249" grpId="5"/>
    </p:bldLst>
  </p:timing>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nvSpPr>
        <p:spPr>
          <a:xfrm>
            <a:off x="1481951" y="3276600"/>
            <a:ext cx="6484898"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Arrow Diagram of a Relation</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Arrow Diagram of a Relation</a:t>
            </a:r>
          </a:p>
        </p:txBody>
      </p:sp>
      <p:sp>
        <p:nvSpPr>
          <p:cNvPr id="257" name="Shape 25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Suppose </a:t>
            </a:r>
            <a:r>
              <a:rPr i="1" sz="2400"/>
              <a:t>R</a:t>
            </a:r>
            <a:r>
              <a:rPr sz="2400"/>
              <a:t> is a relation from a set </a:t>
            </a:r>
            <a:r>
              <a:rPr i="1" sz="2400"/>
              <a:t>A</a:t>
            </a:r>
            <a:r>
              <a:rPr sz="2400"/>
              <a:t> to a set </a:t>
            </a:r>
            <a:r>
              <a:rPr i="1" sz="2400"/>
              <a:t>B</a:t>
            </a:r>
            <a:r>
              <a:rPr sz="2400"/>
              <a:t>. The </a:t>
            </a:r>
            <a:r>
              <a:rPr sz="2400">
                <a:latin typeface="Arial Bold"/>
                <a:ea typeface="Arial Bold"/>
                <a:cs typeface="Arial Bold"/>
                <a:sym typeface="Arial Bold"/>
              </a:rPr>
              <a:t>arrow diagram for </a:t>
            </a:r>
            <a:r>
              <a:rPr b="1" i="1" sz="2400"/>
              <a:t>R</a:t>
            </a:r>
            <a:r>
              <a:rPr sz="2400"/>
              <a:t> is obtained as follows:</a:t>
            </a:r>
            <a:endParaRPr sz="2400"/>
          </a:p>
          <a:p>
            <a:pPr lvl="0" marL="0" indent="0">
              <a:buSzTx/>
              <a:buNone/>
              <a:defRPr sz="1800"/>
            </a:pPr>
            <a:endParaRPr sz="2400"/>
          </a:p>
          <a:p>
            <a:pPr lvl="0" marL="0" indent="0">
              <a:buAutoNum type="arabicPeriod" startAt="1"/>
              <a:defRPr sz="1800"/>
            </a:pPr>
            <a:r>
              <a:rPr sz="2400"/>
              <a:t>Represent the elements of </a:t>
            </a:r>
            <a:r>
              <a:rPr i="1" sz="2400"/>
              <a:t>A</a:t>
            </a:r>
            <a:r>
              <a:rPr sz="2400"/>
              <a:t> as points in one region and the elements of </a:t>
            </a:r>
            <a:r>
              <a:rPr i="1" sz="2400"/>
              <a:t>B</a:t>
            </a:r>
            <a:r>
              <a:rPr sz="2400"/>
              <a:t> as points in another region.</a:t>
            </a:r>
            <a:endParaRPr sz="2400"/>
          </a:p>
          <a:p>
            <a:pPr lvl="0" marL="0" indent="0">
              <a:buSzTx/>
              <a:buNone/>
              <a:defRPr sz="1800"/>
            </a:pPr>
            <a:endParaRPr sz="1000"/>
          </a:p>
          <a:p>
            <a:pPr lvl="0" marL="0" indent="0">
              <a:buAutoNum type="arabicPeriod" startAt="2"/>
              <a:defRPr sz="1800"/>
            </a:pPr>
            <a:r>
              <a:rPr sz="2400"/>
              <a:t>For each </a:t>
            </a:r>
            <a:r>
              <a:rPr i="1" sz="2400"/>
              <a:t>x</a:t>
            </a:r>
            <a:r>
              <a:rPr sz="2400"/>
              <a:t> in </a:t>
            </a:r>
            <a:r>
              <a:rPr i="1" sz="2400"/>
              <a:t>A</a:t>
            </a:r>
            <a:r>
              <a:rPr sz="2400"/>
              <a:t> and </a:t>
            </a:r>
            <a:r>
              <a:rPr i="1" sz="2400"/>
              <a:t>y</a:t>
            </a:r>
            <a:r>
              <a:rPr sz="2400"/>
              <a:t> in </a:t>
            </a:r>
            <a:r>
              <a:rPr i="1" sz="2400"/>
              <a:t>B</a:t>
            </a:r>
            <a:r>
              <a:rPr sz="2400"/>
              <a:t>, draw an arrow from </a:t>
            </a:r>
            <a:r>
              <a:rPr i="1" sz="2400"/>
              <a:t>x</a:t>
            </a:r>
            <a:r>
              <a:rPr sz="2400"/>
              <a:t> to </a:t>
            </a:r>
            <a:r>
              <a:rPr i="1" sz="2400"/>
              <a:t>y</a:t>
            </a:r>
            <a:r>
              <a:rPr sz="2400"/>
              <a:t> if,  </a:t>
            </a:r>
            <a:endParaRPr sz="2400"/>
          </a:p>
          <a:p>
            <a:pPr lvl="0" marL="0" indent="0">
              <a:buSzTx/>
              <a:buNone/>
              <a:defRPr sz="1800"/>
            </a:pPr>
            <a:r>
              <a:rPr sz="2400"/>
              <a:t>	and only if, </a:t>
            </a:r>
            <a:r>
              <a:rPr i="1" sz="2400"/>
              <a:t>x</a:t>
            </a:r>
            <a:r>
              <a:rPr sz="2400"/>
              <a:t> is related to </a:t>
            </a:r>
            <a:r>
              <a:rPr i="1" sz="2400"/>
              <a:t>y</a:t>
            </a:r>
            <a:r>
              <a:rPr sz="2400"/>
              <a:t> by </a:t>
            </a:r>
            <a:r>
              <a:rPr i="1" sz="2400"/>
              <a:t>R</a:t>
            </a:r>
            <a:r>
              <a:rPr sz="2400"/>
              <a:t>. Symbolically:</a:t>
            </a:r>
            <a:endParaRPr sz="2400"/>
          </a:p>
          <a:p>
            <a:pPr lvl="0" marL="0" indent="0">
              <a:buSzTx/>
              <a:buNone/>
              <a:defRPr sz="1800"/>
            </a:pPr>
            <a:endParaRPr sz="2400">
              <a:latin typeface="Arial Bold"/>
              <a:ea typeface="Arial Bold"/>
              <a:cs typeface="Arial Bold"/>
              <a:sym typeface="Arial Bold"/>
            </a:endParaRPr>
          </a:p>
          <a:p>
            <a:pPr lvl="0" marL="0" indent="0">
              <a:buSzTx/>
              <a:buNone/>
              <a:defRPr sz="1800"/>
            </a:pPr>
            <a:r>
              <a:rPr sz="2400">
                <a:latin typeface="Arial Bold"/>
                <a:ea typeface="Arial Bold"/>
                <a:cs typeface="Arial Bold"/>
                <a:sym typeface="Arial Bold"/>
              </a:rPr>
              <a:t>			Draw an arrow from </a:t>
            </a:r>
            <a:r>
              <a:rPr b="1" i="1" sz="2400"/>
              <a:t>x </a:t>
            </a:r>
            <a:r>
              <a:rPr sz="2400">
                <a:latin typeface="Arial Bold"/>
                <a:ea typeface="Arial Bold"/>
                <a:cs typeface="Arial Bold"/>
                <a:sym typeface="Arial Bold"/>
              </a:rPr>
              <a:t>to </a:t>
            </a:r>
            <a:r>
              <a:rPr b="1" i="1" sz="2400"/>
              <a:t>y</a:t>
            </a:r>
            <a:endParaRPr b="1" i="1" sz="2400"/>
          </a:p>
          <a:p>
            <a:pPr lvl="0" marL="0" indent="0">
              <a:buSzTx/>
              <a:buNone/>
              <a:defRPr sz="1800"/>
            </a:pPr>
            <a:r>
              <a:rPr sz="2400">
                <a:latin typeface="Arial Bold"/>
                <a:ea typeface="Arial Bold"/>
                <a:cs typeface="Arial Bold"/>
                <a:sym typeface="Arial Bold"/>
              </a:rPr>
              <a:t>			       if, and only if</a:t>
            </a:r>
            <a:r>
              <a:rPr b="1" i="1" sz="2400"/>
              <a:t>, 	  x R y</a:t>
            </a:r>
            <a:endParaRPr b="1" i="1" sz="2400"/>
          </a:p>
          <a:p>
            <a:pPr lvl="0" marL="0" indent="0">
              <a:buSzTx/>
              <a:buNone/>
              <a:defRPr sz="1800"/>
            </a:pPr>
            <a:r>
              <a:rPr sz="2400">
                <a:latin typeface="Arial Bold"/>
                <a:ea typeface="Arial Bold"/>
                <a:cs typeface="Arial Bold"/>
                <a:sym typeface="Arial Bold"/>
              </a:rPr>
              <a:t>			       if, and only if</a:t>
            </a:r>
            <a:r>
              <a:rPr b="1" i="1" sz="2400"/>
              <a:t>,  </a:t>
            </a:r>
            <a:r>
              <a:rPr sz="2400">
                <a:latin typeface="Arial Bold"/>
                <a:ea typeface="Arial Bold"/>
                <a:cs typeface="Arial Bold"/>
                <a:sym typeface="Arial Bold"/>
              </a:rPr>
              <a:t> (</a:t>
            </a:r>
            <a:r>
              <a:rPr b="1" i="1" sz="2400"/>
              <a:t>x, y</a:t>
            </a:r>
            <a:r>
              <a:rPr sz="2400">
                <a:latin typeface="Arial Bold"/>
                <a:ea typeface="Arial Bold"/>
                <a:cs typeface="Arial Bold"/>
                <a:sym typeface="Arial Bold"/>
              </a:rPr>
              <a:t>) ∈ </a:t>
            </a:r>
            <a:r>
              <a:rPr b="1" i="1" sz="2400"/>
              <a:t>R</a:t>
            </a:r>
            <a:r>
              <a:rPr sz="2400"/>
              <a:t>.</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400">
                <a:solidFill>
                  <a:srgbClr val="FFFFFF"/>
                </a:solidFill>
              </a:rPr>
              <a:t>Example 3 – </a:t>
            </a:r>
            <a:r>
              <a:rPr i="1" sz="3400">
                <a:solidFill>
                  <a:srgbClr val="FFFFFF"/>
                </a:solidFill>
              </a:rPr>
              <a:t>Arrow Diagrams of Relations</a:t>
            </a:r>
          </a:p>
        </p:txBody>
      </p:sp>
      <p:sp>
        <p:nvSpPr>
          <p:cNvPr id="260" name="Shape 26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Let </a:t>
            </a:r>
            <a:r>
              <a:rPr i="1" sz="2400"/>
              <a:t>A</a:t>
            </a:r>
            <a:r>
              <a:rPr sz="2400"/>
              <a:t> = {1, 2, 3} and </a:t>
            </a:r>
            <a:r>
              <a:rPr i="1" sz="2400"/>
              <a:t>B</a:t>
            </a:r>
            <a:r>
              <a:rPr sz="2400"/>
              <a:t> = {1, 3, 5} and define relations </a:t>
            </a:r>
            <a:r>
              <a:rPr i="1" sz="2400"/>
              <a:t>S</a:t>
            </a:r>
            <a:r>
              <a:rPr sz="2400"/>
              <a:t> and </a:t>
            </a:r>
            <a:r>
              <a:rPr i="1" sz="2400"/>
              <a:t>T</a:t>
            </a:r>
            <a:r>
              <a:rPr sz="2400"/>
              <a:t> from </a:t>
            </a:r>
            <a:r>
              <a:rPr i="1" sz="2400"/>
              <a:t>A</a:t>
            </a:r>
            <a:r>
              <a:rPr sz="2400"/>
              <a:t> to </a:t>
            </a:r>
            <a:r>
              <a:rPr i="1" sz="2400"/>
              <a:t>B</a:t>
            </a:r>
            <a:r>
              <a:rPr sz="2400"/>
              <a:t> as follows: </a:t>
            </a:r>
            <a:endParaRPr sz="2400"/>
          </a:p>
          <a:p>
            <a:pPr lvl="0" marL="0" indent="0">
              <a:buSzTx/>
              <a:buNone/>
              <a:tabLst>
                <a:tab pos="457200" algn="l"/>
                <a:tab pos="1371600" algn="l"/>
                <a:tab pos="1536700" algn="l"/>
              </a:tabLst>
              <a:defRPr sz="1800"/>
            </a:pPr>
            <a:r>
              <a:rPr sz="2400"/>
              <a:t>For all (</a:t>
            </a:r>
            <a:r>
              <a:rPr i="1" sz="2400"/>
              <a:t>x</a:t>
            </a:r>
            <a:r>
              <a:rPr sz="2400"/>
              <a:t>, </a:t>
            </a:r>
            <a:r>
              <a:rPr i="1" sz="2400"/>
              <a:t>y</a:t>
            </a:r>
            <a:r>
              <a:rPr i="1" sz="400"/>
              <a:t> </a:t>
            </a:r>
            <a:r>
              <a:rPr sz="2400"/>
              <a:t>) ∈ </a:t>
            </a:r>
            <a:r>
              <a:rPr i="1" sz="2400"/>
              <a:t>A</a:t>
            </a:r>
            <a:r>
              <a:rPr sz="2400"/>
              <a:t> </a:t>
            </a:r>
            <a:r>
              <a:rPr sz="2400">
                <a:latin typeface="Symbol"/>
                <a:ea typeface="Symbol"/>
                <a:cs typeface="Symbol"/>
                <a:sym typeface="Symbol"/>
              </a:rPr>
              <a:t>×</a:t>
            </a:r>
            <a:r>
              <a:rPr sz="2400"/>
              <a:t> </a:t>
            </a:r>
            <a:r>
              <a:rPr i="1" sz="2400"/>
              <a:t>B</a:t>
            </a:r>
            <a:r>
              <a:rPr sz="2400"/>
              <a:t>,</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Draw arrow diagrams for </a:t>
            </a:r>
            <a:r>
              <a:rPr i="1" sz="2400"/>
              <a:t>S </a:t>
            </a:r>
            <a:r>
              <a:rPr sz="2400"/>
              <a:t>and </a:t>
            </a:r>
            <a:r>
              <a:rPr i="1" sz="2400"/>
              <a:t>T</a:t>
            </a:r>
            <a:r>
              <a:rPr sz="2400"/>
              <a:t>.</a:t>
            </a:r>
          </a:p>
        </p:txBody>
      </p:sp>
      <p:pic>
        <p:nvPicPr>
          <p:cNvPr id="261" name="image.png"/>
          <p:cNvPicPr/>
          <p:nvPr/>
        </p:nvPicPr>
        <p:blipFill>
          <a:blip r:embed="rId2">
            <a:extLst/>
          </a:blip>
          <a:stretch>
            <a:fillRect/>
          </a:stretch>
        </p:blipFill>
        <p:spPr>
          <a:xfrm>
            <a:off x="1131887" y="3038475"/>
            <a:ext cx="6881813" cy="1076325"/>
          </a:xfrm>
          <a:prstGeom prst="rect">
            <a:avLst/>
          </a:prstGeom>
          <a:ln w="12700">
            <a:miter lim="400000"/>
          </a:ln>
        </p:spPr>
      </p:pic>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3 – </a:t>
            </a:r>
            <a:r>
              <a:rPr i="1" sz="4000">
                <a:solidFill>
                  <a:srgbClr val="FFFFFF"/>
                </a:solidFill>
              </a:rPr>
              <a:t>Solution</a:t>
            </a:r>
          </a:p>
        </p:txBody>
      </p:sp>
      <p:sp>
        <p:nvSpPr>
          <p:cNvPr id="264" name="Shape 26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These example relations illustrate that it is possible to have several arrows coming out of the same element of </a:t>
            </a:r>
            <a:r>
              <a:rPr i="1" sz="2400"/>
              <a:t>A</a:t>
            </a:r>
            <a:r>
              <a:rPr sz="2400"/>
              <a:t> pointing in different directions. </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Also, it is quite possible to have an element of </a:t>
            </a:r>
            <a:r>
              <a:rPr i="1" sz="2400"/>
              <a:t>A</a:t>
            </a:r>
            <a:r>
              <a:rPr sz="2400"/>
              <a:t> that does not have an arrow coming out of it.</a:t>
            </a:r>
          </a:p>
        </p:txBody>
      </p:sp>
      <p:pic>
        <p:nvPicPr>
          <p:cNvPr id="265" name="image.png"/>
          <p:cNvPicPr/>
          <p:nvPr/>
        </p:nvPicPr>
        <p:blipFill>
          <a:blip r:embed="rId2">
            <a:extLst/>
          </a:blip>
          <a:stretch>
            <a:fillRect/>
          </a:stretch>
        </p:blipFill>
        <p:spPr>
          <a:xfrm>
            <a:off x="1243012" y="1371600"/>
            <a:ext cx="6657976" cy="20288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64"/>
                                        </p:tgtEl>
                                        <p:attrNameLst>
                                          <p:attrName>style.visibility</p:attrName>
                                        </p:attrNameLst>
                                      </p:cBhvr>
                                      <p:to>
                                        <p:strVal val="visible"/>
                                      </p:to>
                                    </p:set>
                                    <p:anim calcmode="lin" valueType="num">
                                      <p:cBhvr>
                                        <p:cTn id="7" dur="1000" fill="hold"/>
                                        <p:tgtEl>
                                          <p:spTgt spid="264"/>
                                        </p:tgtEl>
                                        <p:attrNameLst>
                                          <p:attrName>ppt_x</p:attrName>
                                        </p:attrNameLst>
                                      </p:cBhvr>
                                      <p:tavLst>
                                        <p:tav tm="0">
                                          <p:val>
                                            <p:strVal val="#ppt_x"/>
                                          </p:val>
                                        </p:tav>
                                        <p:tav tm="100000">
                                          <p:val>
                                            <p:strVal val="#ppt_x"/>
                                          </p:val>
                                        </p:tav>
                                      </p:tavLst>
                                    </p:anim>
                                    <p:anim calcmode="lin" valueType="num">
                                      <p:cBhvr>
                                        <p:cTn id="8" dur="1000" fill="hold"/>
                                        <p:tgtEl>
                                          <p:spTgt spid="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1"/>
    </p:bldLst>
  </p:timing>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333399"/>
        </a:solidFill>
      </p:bgPr>
    </p:bg>
    <p:spTree>
      <p:nvGrpSpPr>
        <p:cNvPr id="1" name=""/>
        <p:cNvGrpSpPr/>
        <p:nvPr/>
      </p:nvGrpSpPr>
      <p:grpSpPr>
        <a:xfrm>
          <a:off x="0" y="0"/>
          <a:ext cx="0" cy="0"/>
          <a:chOff x="0" y="0"/>
          <a:chExt cx="0" cy="0"/>
        </a:xfrm>
      </p:grpSpPr>
      <p:sp>
        <p:nvSpPr>
          <p:cNvPr id="267" name="Shape 2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268" name="Shape 268"/>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2400">
                <a:solidFill>
                  <a:srgbClr val="FFFFFF"/>
                </a:solidFill>
              </a:rPr>
              <a:t>Overview of the course</a:t>
            </a:r>
            <a:endParaRPr sz="2400">
              <a:solidFill>
                <a:srgbClr val="FFFFFF"/>
              </a:solidFill>
            </a:endParaRPr>
          </a:p>
          <a:p>
            <a:pPr lvl="0">
              <a:defRPr sz="1800"/>
            </a:pPr>
            <a:r>
              <a:rPr sz="2400">
                <a:solidFill>
                  <a:srgbClr val="FFFFFF"/>
                </a:solidFill>
              </a:rPr>
              <a:t>Getting started, “speaking mathematically” </a:t>
            </a:r>
            <a:endParaRPr sz="2400">
              <a:solidFill>
                <a:srgbClr val="FFFFFF"/>
              </a:solidFill>
            </a:endParaRPr>
          </a:p>
          <a:p>
            <a:pPr lvl="1" marL="800100" indent="-342900">
              <a:buChar char="–"/>
              <a:defRPr sz="1800"/>
            </a:pPr>
            <a:r>
              <a:rPr sz="2400">
                <a:solidFill>
                  <a:srgbClr val="FFFFFF"/>
                </a:solidFill>
              </a:rPr>
              <a:t>variables</a:t>
            </a:r>
            <a:endParaRPr sz="2400">
              <a:solidFill>
                <a:srgbClr val="FFFFFF"/>
              </a:solidFill>
            </a:endParaRPr>
          </a:p>
          <a:p>
            <a:pPr lvl="1" marL="800100" indent="-342900">
              <a:buChar char="–"/>
              <a:defRPr sz="1800"/>
            </a:pPr>
            <a:r>
              <a:rPr sz="2400">
                <a:solidFill>
                  <a:srgbClr val="FFFFFF"/>
                </a:solidFill>
              </a:rPr>
              <a:t>universal, existential and conditional statements</a:t>
            </a:r>
            <a:endParaRPr sz="2400">
              <a:solidFill>
                <a:srgbClr val="FFFFFF"/>
              </a:solidFill>
            </a:endParaRPr>
          </a:p>
          <a:p>
            <a:pPr lvl="1" marL="800100" indent="-342900">
              <a:buChar char="–"/>
              <a:defRPr sz="1800"/>
            </a:pPr>
            <a:r>
              <a:rPr sz="2400">
                <a:solidFill>
                  <a:srgbClr val="FFFFFF"/>
                </a:solidFill>
              </a:rPr>
              <a:t>set</a:t>
            </a:r>
            <a:endParaRPr sz="2400">
              <a:solidFill>
                <a:srgbClr val="FFFFFF"/>
              </a:solidFill>
            </a:endParaRPr>
          </a:p>
          <a:p>
            <a:pPr lvl="1" marL="800100" indent="-342900">
              <a:buChar char="–"/>
              <a:defRPr sz="1800"/>
            </a:pPr>
            <a:r>
              <a:rPr sz="2400">
                <a:solidFill>
                  <a:srgbClr val="FFFFFF"/>
                </a:solidFill>
              </a:rPr>
              <a:t>relations and functions</a:t>
            </a:r>
          </a:p>
        </p:txBody>
      </p:sp>
      <p:sp>
        <p:nvSpPr>
          <p:cNvPr id="269" name="Shape 269"/>
          <p:cNvSpPr/>
          <p:nvPr>
            <p:ph type="title" idx="4294967295"/>
          </p:nvPr>
        </p:nvSpPr>
        <p:spPr>
          <a:xfrm>
            <a:off x="571500" y="46037"/>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000"/>
              <a:t>Outline</a:t>
            </a:r>
          </a:p>
        </p:txBody>
      </p:sp>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Functions</a:t>
            </a:r>
          </a:p>
        </p:txBody>
      </p:sp>
      <p:pic>
        <p:nvPicPr>
          <p:cNvPr id="272" name="image.png"/>
          <p:cNvPicPr/>
          <p:nvPr/>
        </p:nvPicPr>
        <p:blipFill>
          <a:blip r:embed="rId2">
            <a:extLst/>
          </a:blip>
          <a:stretch>
            <a:fillRect/>
          </a:stretch>
        </p:blipFill>
        <p:spPr>
          <a:xfrm>
            <a:off x="469900" y="1630362"/>
            <a:ext cx="8328025" cy="2636838"/>
          </a:xfrm>
          <a:prstGeom prst="rect">
            <a:avLst/>
          </a:prstGeom>
          <a:ln w="12700">
            <a:miter lim="400000"/>
          </a:ln>
        </p:spPr>
      </p:pic>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Functions</a:t>
            </a:r>
          </a:p>
        </p:txBody>
      </p:sp>
      <p:sp>
        <p:nvSpPr>
          <p:cNvPr id="275" name="Shape 27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Properties (1) and (2) can be stated less formally as follows: A relation </a:t>
            </a:r>
            <a:r>
              <a:rPr i="1" sz="2400"/>
              <a:t>F</a:t>
            </a:r>
            <a:r>
              <a:rPr sz="2400"/>
              <a:t> from </a:t>
            </a:r>
            <a:r>
              <a:rPr i="1" sz="2400"/>
              <a:t>A</a:t>
            </a:r>
            <a:r>
              <a:rPr sz="2400"/>
              <a:t> to </a:t>
            </a:r>
            <a:r>
              <a:rPr i="1" sz="2400"/>
              <a:t>B</a:t>
            </a:r>
            <a:r>
              <a:rPr sz="2400"/>
              <a:t> is a function if, and only if:</a:t>
            </a:r>
            <a:br>
              <a:rPr sz="2400"/>
            </a:br>
            <a:endParaRPr sz="2400"/>
          </a:p>
          <a:p>
            <a:pPr lvl="0" marL="0" indent="0">
              <a:spcBef>
                <a:spcPts val="0"/>
              </a:spcBef>
              <a:buSzTx/>
              <a:buNone/>
              <a:defRPr sz="1800"/>
            </a:pPr>
            <a:r>
              <a:rPr sz="2400"/>
              <a:t>1. Every element of </a:t>
            </a:r>
            <a:r>
              <a:rPr i="1" sz="2400"/>
              <a:t>A </a:t>
            </a:r>
            <a:r>
              <a:rPr sz="2400"/>
              <a:t>is the first element of an ordered pair </a:t>
            </a:r>
            <a:br>
              <a:rPr sz="2400"/>
            </a:br>
            <a:r>
              <a:rPr sz="2400"/>
              <a:t>    of </a:t>
            </a:r>
            <a:r>
              <a:rPr i="1" sz="2400"/>
              <a:t>F</a:t>
            </a:r>
            <a:r>
              <a:rPr sz="2400"/>
              <a:t>.</a:t>
            </a:r>
            <a:br>
              <a:rPr sz="2400"/>
            </a:br>
            <a:endParaRPr sz="2400"/>
          </a:p>
          <a:p>
            <a:pPr lvl="0" marL="0" indent="0">
              <a:spcBef>
                <a:spcPts val="0"/>
              </a:spcBef>
              <a:buSzTx/>
              <a:buNone/>
              <a:defRPr sz="1800"/>
            </a:pPr>
            <a:r>
              <a:rPr sz="2400"/>
              <a:t>2. No two distinct ordered pairs in </a:t>
            </a:r>
            <a:r>
              <a:rPr i="1" sz="2400"/>
              <a:t>F </a:t>
            </a:r>
            <a:r>
              <a:rPr sz="2400"/>
              <a:t>have the same first </a:t>
            </a:r>
            <a:br>
              <a:rPr sz="2400"/>
            </a:br>
            <a:r>
              <a:rPr sz="2400"/>
              <a:t>    element.</a:t>
            </a:r>
          </a:p>
        </p:txBody>
      </p:sp>
      <p:pic>
        <p:nvPicPr>
          <p:cNvPr id="276" name="image.png"/>
          <p:cNvPicPr/>
          <p:nvPr/>
        </p:nvPicPr>
        <p:blipFill>
          <a:blip r:embed="rId2">
            <a:extLst/>
          </a:blip>
          <a:stretch>
            <a:fillRect/>
          </a:stretch>
        </p:blipFill>
        <p:spPr>
          <a:xfrm>
            <a:off x="325437" y="4648200"/>
            <a:ext cx="8493126" cy="1592263"/>
          </a:xfrm>
          <a:prstGeom prst="rect">
            <a:avLst/>
          </a:prstGeom>
          <a:ln w="12700">
            <a:miter lim="400000"/>
          </a:ln>
        </p:spPr>
      </p:pic>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body" idx="4294967295"/>
          </p:nvPr>
        </p:nvSpPr>
        <p:spPr>
          <a:xfrm>
            <a:off x="457200" y="1463675"/>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Let </a:t>
            </a:r>
            <a:r>
              <a:rPr i="1" sz="2400"/>
              <a:t>A</a:t>
            </a:r>
            <a:r>
              <a:rPr sz="2400"/>
              <a:t> = {2, 4, 6} and </a:t>
            </a:r>
            <a:r>
              <a:rPr i="1" sz="2400"/>
              <a:t>B</a:t>
            </a:r>
            <a:r>
              <a:rPr sz="2400"/>
              <a:t> = {1, 3, 5}. Which of the relations </a:t>
            </a:r>
            <a:r>
              <a:rPr i="1" sz="2400"/>
              <a:t>R</a:t>
            </a:r>
            <a:r>
              <a:rPr sz="2400"/>
              <a:t>, </a:t>
            </a:r>
            <a:r>
              <a:rPr i="1" sz="2400"/>
              <a:t>S</a:t>
            </a:r>
            <a:r>
              <a:rPr sz="2400"/>
              <a:t>, and </a:t>
            </a:r>
            <a:r>
              <a:rPr i="1" sz="2400"/>
              <a:t>T</a:t>
            </a:r>
            <a:r>
              <a:rPr sz="2400"/>
              <a:t> defined below are functions from </a:t>
            </a:r>
            <a:r>
              <a:rPr i="1" sz="2400"/>
              <a:t>A</a:t>
            </a:r>
            <a:r>
              <a:rPr sz="2400"/>
              <a:t> to </a:t>
            </a:r>
            <a:r>
              <a:rPr i="1" sz="2400"/>
              <a:t>B</a:t>
            </a:r>
            <a:r>
              <a:rPr sz="2400"/>
              <a:t>?</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a:t>
            </a:r>
            <a:r>
              <a:rPr i="1" sz="2400"/>
              <a:t> R</a:t>
            </a:r>
            <a:r>
              <a:rPr sz="2400"/>
              <a:t> = {(2, 5), (4, 1), (4, 3), (6, 5)}</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For all (</a:t>
            </a:r>
            <a:r>
              <a:rPr i="1" sz="2400"/>
              <a:t>x, y</a:t>
            </a:r>
            <a:r>
              <a:rPr i="1" sz="400"/>
              <a:t> </a:t>
            </a:r>
            <a:r>
              <a:rPr sz="2400"/>
              <a:t>)</a:t>
            </a:r>
            <a:r>
              <a:rPr i="1" sz="2400"/>
              <a:t> </a:t>
            </a:r>
            <a:r>
              <a:rPr sz="2400"/>
              <a:t>∈</a:t>
            </a:r>
            <a:r>
              <a:rPr i="1" sz="2400"/>
              <a:t> A </a:t>
            </a:r>
            <a:r>
              <a:rPr sz="2400">
                <a:latin typeface="Symbol"/>
                <a:ea typeface="Symbol"/>
                <a:cs typeface="Symbol"/>
                <a:sym typeface="Symbol"/>
              </a:rPr>
              <a:t>×</a:t>
            </a:r>
            <a:r>
              <a:rPr i="1" sz="2400"/>
              <a:t> B, </a:t>
            </a:r>
            <a:r>
              <a:rPr sz="2400"/>
              <a:t>(</a:t>
            </a:r>
            <a:r>
              <a:rPr i="1" sz="2400"/>
              <a:t>x, y</a:t>
            </a:r>
            <a:r>
              <a:rPr i="1" sz="400"/>
              <a:t> </a:t>
            </a:r>
            <a:r>
              <a:rPr sz="2400"/>
              <a:t>)</a:t>
            </a:r>
            <a:r>
              <a:rPr i="1" sz="2400"/>
              <a:t> </a:t>
            </a:r>
            <a:r>
              <a:rPr sz="2400"/>
              <a:t>∈</a:t>
            </a:r>
            <a:r>
              <a:rPr i="1" sz="2400"/>
              <a:t> S </a:t>
            </a:r>
            <a:r>
              <a:rPr sz="2400"/>
              <a:t>means that </a:t>
            </a:r>
            <a:r>
              <a:rPr i="1" sz="2400"/>
              <a:t>y</a:t>
            </a:r>
            <a:r>
              <a:rPr sz="2400"/>
              <a:t> = </a:t>
            </a:r>
            <a:r>
              <a:rPr i="1" sz="2400"/>
              <a:t>x </a:t>
            </a:r>
            <a:r>
              <a:rPr sz="2400"/>
              <a:t>+ 1</a:t>
            </a:r>
            <a:r>
              <a:rPr i="1" sz="2400"/>
              <a:t>.</a:t>
            </a:r>
            <a:endParaRPr i="1" sz="2400"/>
          </a:p>
          <a:p>
            <a:pPr lvl="0" marL="0" indent="0">
              <a:buSzTx/>
              <a:buNone/>
              <a:tabLst>
                <a:tab pos="457200" algn="l"/>
                <a:tab pos="1371600" algn="l"/>
                <a:tab pos="1536700" algn="l"/>
              </a:tabLst>
              <a:defRPr sz="1800"/>
            </a:pPr>
            <a:endParaRPr i="1" sz="1200"/>
          </a:p>
          <a:p>
            <a:pPr lvl="0" marL="0" indent="0">
              <a:buSzTx/>
              <a:buNone/>
              <a:tabLst>
                <a:tab pos="457200" algn="l"/>
                <a:tab pos="1371600" algn="l"/>
                <a:tab pos="1536700" algn="l"/>
              </a:tabLst>
              <a:defRPr sz="1800"/>
            </a:pPr>
            <a:r>
              <a:rPr sz="2400">
                <a:latin typeface="Arial Bold"/>
                <a:ea typeface="Arial Bold"/>
                <a:cs typeface="Arial Bold"/>
                <a:sym typeface="Arial Bold"/>
              </a:rPr>
              <a:t>c</a:t>
            </a:r>
            <a:r>
              <a:rPr sz="2400"/>
              <a:t>. </a:t>
            </a:r>
            <a:r>
              <a:rPr i="1" sz="2400"/>
              <a:t>T </a:t>
            </a:r>
            <a:r>
              <a:rPr sz="2400"/>
              <a:t>is defined by the arrow diagram</a:t>
            </a:r>
          </a:p>
        </p:txBody>
      </p:sp>
      <p:pic>
        <p:nvPicPr>
          <p:cNvPr id="279" name="image.png"/>
          <p:cNvPicPr/>
          <p:nvPr/>
        </p:nvPicPr>
        <p:blipFill>
          <a:blip r:embed="rId2">
            <a:extLst/>
          </a:blip>
          <a:stretch>
            <a:fillRect/>
          </a:stretch>
        </p:blipFill>
        <p:spPr>
          <a:xfrm>
            <a:off x="2846387" y="4487862"/>
            <a:ext cx="3451226" cy="2065338"/>
          </a:xfrm>
          <a:prstGeom prst="rect">
            <a:avLst/>
          </a:prstGeom>
          <a:ln w="12700">
            <a:miter lim="400000"/>
          </a:ln>
        </p:spPr>
      </p:pic>
      <p:sp>
        <p:nvSpPr>
          <p:cNvPr id="280" name="Shape 28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700">
                <a:solidFill>
                  <a:srgbClr val="FFFFFF"/>
                </a:solidFill>
              </a:rPr>
              <a:t>Example 4 – </a:t>
            </a:r>
            <a:r>
              <a:rPr i="1" sz="2700">
                <a:solidFill>
                  <a:srgbClr val="FFFFFF"/>
                </a:solidFill>
              </a:rPr>
              <a:t>Functions and Relations on Finite Sets</a:t>
            </a:r>
          </a:p>
        </p:txBody>
      </p:sp>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4(a) – </a:t>
            </a:r>
            <a:r>
              <a:rPr i="1" sz="4000">
                <a:solidFill>
                  <a:srgbClr val="FFFFFF"/>
                </a:solidFill>
              </a:rPr>
              <a:t>Solution</a:t>
            </a:r>
          </a:p>
        </p:txBody>
      </p:sp>
      <p:sp>
        <p:nvSpPr>
          <p:cNvPr id="283" name="Shape 28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i="1" sz="2400"/>
              <a:t>R</a:t>
            </a:r>
            <a:r>
              <a:rPr sz="2400"/>
              <a:t> is not a function because it does not satisfy property (2). The ordered pairs (4, 1) and (4, 3) have the same first element but different second elements. </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You can see this graphically if you draw the arrow diagram for </a:t>
            </a:r>
            <a:r>
              <a:rPr i="1" sz="2400"/>
              <a:t>R</a:t>
            </a:r>
            <a:r>
              <a:rPr sz="2400"/>
              <a:t>. There are two arrows coming out of 4: One points to 1 and the other points to 3.</a:t>
            </a:r>
          </a:p>
        </p:txBody>
      </p:sp>
      <p:pic>
        <p:nvPicPr>
          <p:cNvPr id="284" name="image.png"/>
          <p:cNvPicPr/>
          <p:nvPr/>
        </p:nvPicPr>
        <p:blipFill>
          <a:blip r:embed="rId2">
            <a:extLst/>
          </a:blip>
          <a:stretch>
            <a:fillRect/>
          </a:stretch>
        </p:blipFill>
        <p:spPr>
          <a:xfrm>
            <a:off x="2686050" y="4191000"/>
            <a:ext cx="3771900" cy="23431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83"/>
                                        </p:tgtEl>
                                        <p:attrNameLst>
                                          <p:attrName>style.visibility</p:attrName>
                                        </p:attrNameLst>
                                      </p:cBhvr>
                                      <p:to>
                                        <p:strVal val="visible"/>
                                      </p:to>
                                    </p:set>
                                    <p:anim calcmode="lin" valueType="num">
                                      <p:cBhvr>
                                        <p:cTn id="7" dur="1000" fill="hold"/>
                                        <p:tgtEl>
                                          <p:spTgt spid="283"/>
                                        </p:tgtEl>
                                        <p:attrNameLst>
                                          <p:attrName>ppt_x</p:attrName>
                                        </p:attrNameLst>
                                      </p:cBhvr>
                                      <p:tavLst>
                                        <p:tav tm="0">
                                          <p:val>
                                            <p:strVal val="#ppt_x"/>
                                          </p:val>
                                        </p:tav>
                                        <p:tav tm="100000">
                                          <p:val>
                                            <p:strVal val="#ppt_x"/>
                                          </p:val>
                                        </p:tav>
                                      </p:tavLst>
                                    </p:anim>
                                    <p:anim calcmode="lin" valueType="num">
                                      <p:cBhvr>
                                        <p:cTn id="8" dur="1000" fill="hold"/>
                                        <p:tgtEl>
                                          <p:spTgt spid="28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284"/>
                                        </p:tgtEl>
                                        <p:attrNameLst>
                                          <p:attrName>style.visibility</p:attrName>
                                        </p:attrNameLst>
                                      </p:cBhvr>
                                      <p:to>
                                        <p:strVal val="visible"/>
                                      </p:to>
                                    </p:set>
                                    <p:anim calcmode="lin" valueType="num">
                                      <p:cBhvr>
                                        <p:cTn id="12" dur="1000" fill="hold"/>
                                        <p:tgtEl>
                                          <p:spTgt spid="284"/>
                                        </p:tgtEl>
                                        <p:attrNameLst>
                                          <p:attrName>ppt_x</p:attrName>
                                        </p:attrNameLst>
                                      </p:cBhvr>
                                      <p:tavLst>
                                        <p:tav tm="0">
                                          <p:val>
                                            <p:strVal val="#ppt_x"/>
                                          </p:val>
                                        </p:tav>
                                        <p:tav tm="100000">
                                          <p:val>
                                            <p:strVal val="#ppt_x"/>
                                          </p:val>
                                        </p:tav>
                                      </p:tavLst>
                                    </p:anim>
                                    <p:anim calcmode="lin" valueType="num">
                                      <p:cBhvr>
                                        <p:cTn id="13" dur="1000" fill="hold"/>
                                        <p:tgtEl>
                                          <p:spTgt spid="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2"/>
      <p:bldP build="whole" bldLvl="1" animBg="1" rev="0" advAuto="0" spid="28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333399"/>
        </a:solidFill>
      </p:bgPr>
    </p:bg>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38" name="Shape 38"/>
          <p:cNvSpPr/>
          <p:nvPr>
            <p:ph type="body" idx="4294967295"/>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2400">
                <a:solidFill>
                  <a:srgbClr val="FFFFFF"/>
                </a:solidFill>
              </a:rPr>
              <a:t>Overview of the course</a:t>
            </a:r>
            <a:endParaRPr sz="2400">
              <a:solidFill>
                <a:srgbClr val="FFFFFF"/>
              </a:solidFill>
            </a:endParaRPr>
          </a:p>
          <a:p>
            <a:pPr lvl="0">
              <a:defRPr sz="1800"/>
            </a:pPr>
            <a:r>
              <a:rPr sz="2400">
                <a:solidFill>
                  <a:srgbClr val="FFFFFF"/>
                </a:solidFill>
              </a:rPr>
              <a:t>Getting started, “speaking mathematically” </a:t>
            </a:r>
            <a:endParaRPr sz="2400">
              <a:solidFill>
                <a:srgbClr val="FFFFFF"/>
              </a:solidFill>
            </a:endParaRPr>
          </a:p>
          <a:p>
            <a:pPr lvl="1" marL="800100" indent="-342900">
              <a:buChar char="–"/>
              <a:defRPr sz="1800"/>
            </a:pPr>
            <a:r>
              <a:rPr sz="2400">
                <a:solidFill>
                  <a:srgbClr val="FFFFFF"/>
                </a:solidFill>
              </a:rPr>
              <a:t>variables</a:t>
            </a:r>
            <a:endParaRPr sz="2400">
              <a:solidFill>
                <a:srgbClr val="FFFFFF"/>
              </a:solidFill>
            </a:endParaRPr>
          </a:p>
          <a:p>
            <a:pPr lvl="1" marL="800100" indent="-342900">
              <a:buChar char="–"/>
              <a:defRPr sz="1800"/>
            </a:pPr>
            <a:r>
              <a:rPr sz="2400">
                <a:solidFill>
                  <a:srgbClr val="FFFFFF"/>
                </a:solidFill>
              </a:rPr>
              <a:t>universal, existential and conditional statements</a:t>
            </a:r>
            <a:endParaRPr sz="2400">
              <a:solidFill>
                <a:srgbClr val="FFFFFF"/>
              </a:solidFill>
            </a:endParaRPr>
          </a:p>
          <a:p>
            <a:pPr lvl="1" marL="800100" indent="-342900">
              <a:buChar char="–"/>
              <a:defRPr sz="1800"/>
            </a:pPr>
            <a:r>
              <a:rPr sz="2400">
                <a:solidFill>
                  <a:srgbClr val="FFFFFF"/>
                </a:solidFill>
              </a:rPr>
              <a:t>set</a:t>
            </a:r>
            <a:endParaRPr sz="2400">
              <a:solidFill>
                <a:srgbClr val="FFFFFF"/>
              </a:solidFill>
            </a:endParaRPr>
          </a:p>
          <a:p>
            <a:pPr lvl="1" marL="800100" indent="-342900">
              <a:buChar char="–"/>
              <a:defRPr sz="1800"/>
            </a:pPr>
            <a:r>
              <a:rPr sz="2400">
                <a:solidFill>
                  <a:srgbClr val="FFFFFF"/>
                </a:solidFill>
              </a:rPr>
              <a:t>relations and functions</a:t>
            </a:r>
          </a:p>
        </p:txBody>
      </p:sp>
      <p:sp>
        <p:nvSpPr>
          <p:cNvPr id="39" name="Shape 39"/>
          <p:cNvSpPr/>
          <p:nvPr>
            <p:ph type="title" idx="4294967295"/>
          </p:nvPr>
        </p:nvSpPr>
        <p:spPr>
          <a:xfrm>
            <a:off x="571500" y="46037"/>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000"/>
              <a:t>Outline</a:t>
            </a:r>
          </a:p>
        </p:txBody>
      </p:sp>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4(b) – </a:t>
            </a:r>
            <a:r>
              <a:rPr i="1" sz="4000">
                <a:solidFill>
                  <a:srgbClr val="FFFFFF"/>
                </a:solidFill>
              </a:rPr>
              <a:t>Solution</a:t>
            </a:r>
          </a:p>
        </p:txBody>
      </p:sp>
      <p:sp>
        <p:nvSpPr>
          <p:cNvPr id="287" name="Shape 28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i="1" sz="2400"/>
              <a:t>S</a:t>
            </a:r>
            <a:r>
              <a:rPr sz="2400"/>
              <a:t> is not a function because it does not satisfy property (1). It is not true that every element of </a:t>
            </a:r>
            <a:r>
              <a:rPr i="1" sz="2400"/>
              <a:t>A</a:t>
            </a:r>
            <a:r>
              <a:rPr sz="2400"/>
              <a:t> is the first element of an ordered pair in </a:t>
            </a:r>
            <a:r>
              <a:rPr i="1" sz="2400"/>
              <a:t>S</a:t>
            </a:r>
            <a:r>
              <a:rPr sz="2400"/>
              <a:t>. </a:t>
            </a:r>
            <a:endParaRPr sz="2400"/>
          </a:p>
          <a:p>
            <a:pPr lvl="0" marL="0" indent="0">
              <a:buSzTx/>
              <a:buNone/>
              <a:tabLst>
                <a:tab pos="457200" algn="l"/>
                <a:tab pos="1371600" algn="l"/>
                <a:tab pos="1536700" algn="l"/>
              </a:tabLst>
              <a:defRPr sz="1800"/>
            </a:pPr>
            <a:endParaRPr sz="1200"/>
          </a:p>
          <a:p>
            <a:pPr lvl="0" marL="0" indent="0">
              <a:buSzTx/>
              <a:buNone/>
              <a:tabLst>
                <a:tab pos="457200" algn="l"/>
                <a:tab pos="1371600" algn="l"/>
                <a:tab pos="1536700" algn="l"/>
              </a:tabLst>
              <a:defRPr sz="1800"/>
            </a:pPr>
            <a:r>
              <a:rPr sz="2400"/>
              <a:t>For example, 6 ∈ </a:t>
            </a:r>
            <a:r>
              <a:rPr i="1" sz="2400"/>
              <a:t>A</a:t>
            </a:r>
            <a:r>
              <a:rPr sz="2400"/>
              <a:t> but there is no </a:t>
            </a:r>
            <a:r>
              <a:rPr i="1" sz="2400"/>
              <a:t>y</a:t>
            </a:r>
            <a:r>
              <a:rPr sz="2400"/>
              <a:t> in </a:t>
            </a:r>
            <a:r>
              <a:rPr i="1" sz="2400"/>
              <a:t>B</a:t>
            </a:r>
            <a:r>
              <a:rPr sz="2400"/>
              <a:t> such that </a:t>
            </a:r>
            <a:br>
              <a:rPr sz="2400"/>
            </a:br>
            <a:r>
              <a:rPr i="1" sz="2400"/>
              <a:t>y</a:t>
            </a:r>
            <a:r>
              <a:rPr sz="2400"/>
              <a:t> = 6 + 1 = 7. You can also see this graphically by drawing the arrow diagram for </a:t>
            </a:r>
            <a:r>
              <a:rPr i="1" sz="2400"/>
              <a:t>S</a:t>
            </a:r>
            <a:r>
              <a:rPr sz="2400"/>
              <a:t>.</a:t>
            </a:r>
          </a:p>
        </p:txBody>
      </p:sp>
      <p:sp>
        <p:nvSpPr>
          <p:cNvPr id="288" name="Shape 288"/>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289" name="image.png"/>
          <p:cNvPicPr/>
          <p:nvPr/>
        </p:nvPicPr>
        <p:blipFill>
          <a:blip r:embed="rId2">
            <a:extLst/>
          </a:blip>
          <a:stretch>
            <a:fillRect/>
          </a:stretch>
        </p:blipFill>
        <p:spPr>
          <a:xfrm>
            <a:off x="2705100" y="4191000"/>
            <a:ext cx="3733800" cy="22193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87"/>
                                        </p:tgtEl>
                                        <p:attrNameLst>
                                          <p:attrName>style.visibility</p:attrName>
                                        </p:attrNameLst>
                                      </p:cBhvr>
                                      <p:to>
                                        <p:strVal val="visible"/>
                                      </p:to>
                                    </p:set>
                                    <p:anim calcmode="lin" valueType="num">
                                      <p:cBhvr>
                                        <p:cTn id="7" dur="1000" fill="hold"/>
                                        <p:tgtEl>
                                          <p:spTgt spid="287"/>
                                        </p:tgtEl>
                                        <p:attrNameLst>
                                          <p:attrName>ppt_x</p:attrName>
                                        </p:attrNameLst>
                                      </p:cBhvr>
                                      <p:tavLst>
                                        <p:tav tm="0">
                                          <p:val>
                                            <p:strVal val="#ppt_x"/>
                                          </p:val>
                                        </p:tav>
                                        <p:tav tm="100000">
                                          <p:val>
                                            <p:strVal val="#ppt_x"/>
                                          </p:val>
                                        </p:tav>
                                      </p:tavLst>
                                    </p:anim>
                                    <p:anim calcmode="lin" valueType="num">
                                      <p:cBhvr>
                                        <p:cTn id="8" dur="1000" fill="hold"/>
                                        <p:tgtEl>
                                          <p:spTgt spid="28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289"/>
                                        </p:tgtEl>
                                        <p:attrNameLst>
                                          <p:attrName>style.visibility</p:attrName>
                                        </p:attrNameLst>
                                      </p:cBhvr>
                                      <p:to>
                                        <p:strVal val="visible"/>
                                      </p:to>
                                    </p:set>
                                    <p:anim calcmode="lin" valueType="num">
                                      <p:cBhvr>
                                        <p:cTn id="12" dur="1000" fill="hold"/>
                                        <p:tgtEl>
                                          <p:spTgt spid="289"/>
                                        </p:tgtEl>
                                        <p:attrNameLst>
                                          <p:attrName>ppt_x</p:attrName>
                                        </p:attrNameLst>
                                      </p:cBhvr>
                                      <p:tavLst>
                                        <p:tav tm="0">
                                          <p:val>
                                            <p:strVal val="#ppt_x"/>
                                          </p:val>
                                        </p:tav>
                                        <p:tav tm="100000">
                                          <p:val>
                                            <p:strVal val="#ppt_x"/>
                                          </p:val>
                                        </p:tav>
                                      </p:tavLst>
                                    </p:anim>
                                    <p:anim calcmode="lin" valueType="num">
                                      <p:cBhvr>
                                        <p:cTn id="13" dur="1000" fill="hold"/>
                                        <p:tgtEl>
                                          <p:spTgt spid="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9" grpId="2"/>
      <p:bldP build="whole" bldLvl="1" animBg="1" rev="0" advAuto="0" spid="287" grpId="1"/>
    </p:bldLst>
  </p:timing>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4(c) – </a:t>
            </a:r>
            <a:r>
              <a:rPr i="1" sz="4000">
                <a:solidFill>
                  <a:srgbClr val="FFFFFF"/>
                </a:solidFill>
              </a:rPr>
              <a:t>Solution</a:t>
            </a:r>
          </a:p>
        </p:txBody>
      </p:sp>
      <p:sp>
        <p:nvSpPr>
          <p:cNvPr id="292" name="Shape 29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i="1" sz="2400"/>
              <a:t>T</a:t>
            </a:r>
            <a:r>
              <a:rPr sz="2400"/>
              <a:t> is a function: Each element in {2, 4, 6} is related to some element in {1, 3, 5} and no element in {2, 4, 6} is related to more than one element in {1, 3, 5}.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When these properties are stated in terms of the arrow diagram, they become (1) there is an arrow coming out of each element of the domain, and (2) no element of the domain has more than one arrow coming out of it.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So you can write </a:t>
            </a:r>
            <a:r>
              <a:rPr i="1" sz="2400"/>
              <a:t>T</a:t>
            </a:r>
            <a:r>
              <a:rPr sz="400"/>
              <a:t> </a:t>
            </a:r>
            <a:r>
              <a:rPr sz="2400"/>
              <a:t>(2) = 5, </a:t>
            </a:r>
            <a:r>
              <a:rPr i="1" sz="2400"/>
              <a:t>T</a:t>
            </a:r>
            <a:r>
              <a:rPr sz="400"/>
              <a:t> </a:t>
            </a:r>
            <a:r>
              <a:rPr sz="2400"/>
              <a:t>(4) = 1, and </a:t>
            </a:r>
            <a:r>
              <a:rPr i="1" sz="2400"/>
              <a:t>T</a:t>
            </a:r>
            <a:r>
              <a:rPr sz="400"/>
              <a:t> </a:t>
            </a:r>
            <a:r>
              <a:rPr sz="2400"/>
              <a:t>(6) = 1.</a:t>
            </a:r>
          </a:p>
        </p:txBody>
      </p:sp>
      <p:sp>
        <p:nvSpPr>
          <p:cNvPr id="293" name="Shape 293"/>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92">
                                            <p:txEl>
                                              <p:pRg st="2" end="2"/>
                                            </p:txEl>
                                          </p:spTgt>
                                        </p:tgtEl>
                                        <p:attrNameLst>
                                          <p:attrName>style.visibility</p:attrName>
                                        </p:attrNameLst>
                                      </p:cBhvr>
                                      <p:to>
                                        <p:strVal val="visible"/>
                                      </p:to>
                                    </p:set>
                                    <p:anim calcmode="lin" valueType="num">
                                      <p:cBhvr>
                                        <p:cTn id="7" dur="1000" fill="hold"/>
                                        <p:tgtEl>
                                          <p:spTgt spid="292">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9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92">
                                            <p:txEl>
                                              <p:pRg st="3" end="3"/>
                                            </p:txEl>
                                          </p:spTgt>
                                        </p:tgtEl>
                                        <p:attrNameLst>
                                          <p:attrName>style.visibility</p:attrName>
                                        </p:attrNameLst>
                                      </p:cBhvr>
                                      <p:to>
                                        <p:strVal val="visible"/>
                                      </p:to>
                                    </p:set>
                                    <p:anim calcmode="lin" valueType="num">
                                      <p:cBhvr>
                                        <p:cTn id="12" dur="1000" fill="hold"/>
                                        <p:tgtEl>
                                          <p:spTgt spid="29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92">
                                            <p:txEl>
                                              <p:pRg st="4" end="4"/>
                                            </p:txEl>
                                          </p:spTgt>
                                        </p:tgtEl>
                                        <p:attrNameLst>
                                          <p:attrName>style.visibility</p:attrName>
                                        </p:attrNameLst>
                                      </p:cBhvr>
                                      <p:to>
                                        <p:strVal val="visible"/>
                                      </p:to>
                                    </p:set>
                                    <p:anim calcmode="lin" valueType="num">
                                      <p:cBhvr>
                                        <p:cTn id="18" dur="1000" fill="hold"/>
                                        <p:tgtEl>
                                          <p:spTgt spid="29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9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2" grpId="1"/>
    </p:bldLst>
  </p:timing>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nvSpPr>
        <p:spPr>
          <a:xfrm>
            <a:off x="2540491" y="3276600"/>
            <a:ext cx="4367818" cy="646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Function Machines</a:t>
            </a:r>
          </a:p>
        </p:txBody>
      </p:sp>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Another useful way to think of a function is as a machine. Suppose </a:t>
            </a:r>
            <a:r>
              <a:rPr i="1" sz="2400"/>
              <a:t>f</a:t>
            </a:r>
            <a:r>
              <a:rPr sz="2400"/>
              <a:t> is a function from </a:t>
            </a:r>
            <a:r>
              <a:rPr i="1" sz="2400"/>
              <a:t>X</a:t>
            </a:r>
            <a:r>
              <a:rPr sz="2400"/>
              <a:t> to </a:t>
            </a:r>
            <a:r>
              <a:rPr i="1" sz="2400"/>
              <a:t>Y</a:t>
            </a:r>
            <a:r>
              <a:rPr sz="2400"/>
              <a:t> and an input </a:t>
            </a:r>
            <a:r>
              <a:rPr i="1" sz="2400"/>
              <a:t>x</a:t>
            </a:r>
            <a:r>
              <a:rPr sz="2400"/>
              <a:t> of </a:t>
            </a:r>
            <a:r>
              <a:rPr i="1" sz="2400"/>
              <a:t>X</a:t>
            </a:r>
            <a:r>
              <a:rPr sz="2400"/>
              <a:t> is given. </a:t>
            </a:r>
            <a:endParaRPr sz="2400"/>
          </a:p>
          <a:p>
            <a:pPr lvl="0" marL="0" indent="0">
              <a:buSzTx/>
              <a:buNone/>
              <a:defRPr sz="1800"/>
            </a:pPr>
            <a:endParaRPr sz="1200"/>
          </a:p>
          <a:p>
            <a:pPr lvl="0" marL="0" indent="0">
              <a:buSzTx/>
              <a:buNone/>
              <a:defRPr sz="1800"/>
            </a:pPr>
            <a:r>
              <a:rPr sz="2400"/>
              <a:t>Imagine </a:t>
            </a:r>
            <a:r>
              <a:rPr i="1" sz="2400"/>
              <a:t>f</a:t>
            </a:r>
            <a:r>
              <a:rPr sz="2400"/>
              <a:t> to be a machine that processes </a:t>
            </a:r>
            <a:r>
              <a:rPr i="1" sz="2400"/>
              <a:t>x</a:t>
            </a:r>
            <a:r>
              <a:rPr sz="2400"/>
              <a:t> in a certain way to produce the output </a:t>
            </a:r>
            <a:r>
              <a:rPr i="1" sz="2400"/>
              <a:t>f</a:t>
            </a:r>
            <a:r>
              <a:rPr sz="400"/>
              <a:t> </a:t>
            </a:r>
            <a:r>
              <a:rPr sz="2400"/>
              <a:t>(</a:t>
            </a:r>
            <a:r>
              <a:rPr i="1" sz="2400"/>
              <a:t>x</a:t>
            </a:r>
            <a:r>
              <a:rPr sz="2400"/>
              <a:t>). This is illustrated in Figure 1.3.1</a:t>
            </a:r>
          </a:p>
        </p:txBody>
      </p:sp>
      <p:pic>
        <p:nvPicPr>
          <p:cNvPr id="298" name="image.png"/>
          <p:cNvPicPr/>
          <p:nvPr/>
        </p:nvPicPr>
        <p:blipFill>
          <a:blip r:embed="rId2">
            <a:extLst/>
          </a:blip>
          <a:stretch>
            <a:fillRect/>
          </a:stretch>
        </p:blipFill>
        <p:spPr>
          <a:xfrm>
            <a:off x="2224087" y="3581400"/>
            <a:ext cx="4697413" cy="2659063"/>
          </a:xfrm>
          <a:prstGeom prst="rect">
            <a:avLst/>
          </a:prstGeom>
          <a:ln w="12700">
            <a:miter lim="400000"/>
          </a:ln>
        </p:spPr>
      </p:pic>
      <p:sp>
        <p:nvSpPr>
          <p:cNvPr id="299" name="Shape 29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Function Machines</a:t>
            </a:r>
          </a:p>
        </p:txBody>
      </p:sp>
      <p:sp>
        <p:nvSpPr>
          <p:cNvPr id="300" name="Shape 300"/>
          <p:cNvSpPr/>
          <p:nvPr/>
        </p:nvSpPr>
        <p:spPr>
          <a:xfrm>
            <a:off x="3875087" y="6248400"/>
            <a:ext cx="1393826"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Bold"/>
                <a:ea typeface="Arial Bold"/>
                <a:cs typeface="Arial Bold"/>
                <a:sym typeface="Arial Bold"/>
              </a:defRPr>
            </a:lvl1pPr>
          </a:lstStyle>
          <a:p>
            <a:pPr lvl="0">
              <a:defRPr sz="1800"/>
            </a:pPr>
            <a:r>
              <a:rPr sz="1200"/>
              <a:t>Figure 1.3.1</a:t>
            </a:r>
          </a:p>
        </p:txBody>
      </p:sp>
    </p:spTree>
  </p:cSld>
  <p:clrMapOvr>
    <a:masterClrMapping/>
  </p:clrMapOvr>
  <p:transitio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200">
                <a:solidFill>
                  <a:srgbClr val="FFFFFF"/>
                </a:solidFill>
              </a:rPr>
              <a:t>Example 6 – </a:t>
            </a:r>
            <a:r>
              <a:rPr i="1" sz="3200">
                <a:solidFill>
                  <a:srgbClr val="FFFFFF"/>
                </a:solidFill>
              </a:rPr>
              <a:t>Functions Defined by Formulas</a:t>
            </a:r>
          </a:p>
        </p:txBody>
      </p:sp>
      <p:sp>
        <p:nvSpPr>
          <p:cNvPr id="303" name="Shape 30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The </a:t>
            </a:r>
            <a:r>
              <a:rPr sz="2400">
                <a:latin typeface="Arial Bold"/>
                <a:ea typeface="Arial Bold"/>
                <a:cs typeface="Arial Bold"/>
                <a:sym typeface="Arial Bold"/>
              </a:rPr>
              <a:t>squaring function </a:t>
            </a:r>
            <a:r>
              <a:rPr i="1" sz="2400"/>
              <a:t>f</a:t>
            </a:r>
            <a:r>
              <a:rPr sz="2400"/>
              <a:t> from </a:t>
            </a:r>
            <a:r>
              <a:rPr sz="2400">
                <a:latin typeface="Arial Bold"/>
                <a:ea typeface="Arial Bold"/>
                <a:cs typeface="Arial Bold"/>
                <a:sym typeface="Arial Bold"/>
              </a:rPr>
              <a:t>R</a:t>
            </a:r>
            <a:r>
              <a:rPr sz="2400"/>
              <a:t> to </a:t>
            </a:r>
            <a:r>
              <a:rPr sz="2400">
                <a:latin typeface="Arial Bold"/>
                <a:ea typeface="Arial Bold"/>
                <a:cs typeface="Arial Bold"/>
                <a:sym typeface="Arial Bold"/>
              </a:rPr>
              <a:t>R</a:t>
            </a:r>
            <a:r>
              <a:rPr sz="2400"/>
              <a:t> is defined by the formula </a:t>
            </a:r>
            <a:r>
              <a:rPr i="1" sz="2400"/>
              <a:t>f</a:t>
            </a:r>
            <a:r>
              <a:rPr sz="400"/>
              <a:t> </a:t>
            </a:r>
            <a:r>
              <a:rPr sz="2400"/>
              <a:t>(</a:t>
            </a:r>
            <a:r>
              <a:rPr i="1" sz="2400"/>
              <a:t>x</a:t>
            </a:r>
            <a:r>
              <a:rPr sz="2400"/>
              <a:t>) = </a:t>
            </a:r>
            <a:r>
              <a:rPr i="1" sz="2400"/>
              <a:t>x</a:t>
            </a:r>
            <a:r>
              <a:rPr baseline="30000" sz="2400"/>
              <a:t>2</a:t>
            </a:r>
            <a:r>
              <a:rPr sz="2400"/>
              <a:t> for all real numbers </a:t>
            </a:r>
            <a:r>
              <a:rPr i="1" sz="2400"/>
              <a:t>x</a:t>
            </a:r>
            <a:r>
              <a:rPr sz="2400"/>
              <a:t>.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This means that no matter what real number input is substituted for </a:t>
            </a:r>
            <a:r>
              <a:rPr i="1" sz="2400"/>
              <a:t>x</a:t>
            </a:r>
            <a:r>
              <a:rPr sz="2400"/>
              <a:t>, the output of </a:t>
            </a:r>
            <a:r>
              <a:rPr i="1" sz="2400"/>
              <a:t>f</a:t>
            </a:r>
            <a:r>
              <a:rPr sz="2400"/>
              <a:t> will be the square of that number. </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This idea can be represented by writing </a:t>
            </a:r>
            <a:r>
              <a:rPr i="1" sz="2400"/>
              <a:t>f</a:t>
            </a:r>
            <a:r>
              <a:rPr sz="400"/>
              <a:t> </a:t>
            </a:r>
            <a:r>
              <a:rPr sz="2400"/>
              <a:t>(</a:t>
            </a:r>
            <a:r>
              <a:rPr sz="2400">
                <a:latin typeface="Wingdings 2"/>
                <a:ea typeface="Wingdings 2"/>
                <a:cs typeface="Wingdings 2"/>
                <a:sym typeface="Wingdings 2"/>
              </a:rPr>
              <a:t>● </a:t>
            </a:r>
            <a:r>
              <a:rPr sz="2400"/>
              <a:t>) = </a:t>
            </a:r>
            <a:r>
              <a:rPr sz="2400">
                <a:latin typeface="Wingdings 2"/>
                <a:ea typeface="Wingdings 2"/>
                <a:cs typeface="Wingdings 2"/>
                <a:sym typeface="Wingdings 2"/>
              </a:rPr>
              <a:t>● </a:t>
            </a:r>
            <a:r>
              <a:rPr baseline="30000" sz="2400"/>
              <a:t>2</a:t>
            </a:r>
            <a:r>
              <a:rPr sz="2400"/>
              <a:t>. In other words, </a:t>
            </a:r>
            <a:r>
              <a:rPr i="1" sz="2400"/>
              <a:t>f</a:t>
            </a:r>
            <a:r>
              <a:rPr sz="2400"/>
              <a:t> sends each real number </a:t>
            </a:r>
            <a:r>
              <a:rPr i="1" sz="2400"/>
              <a:t>x</a:t>
            </a:r>
            <a:r>
              <a:rPr sz="2400"/>
              <a:t> to </a:t>
            </a:r>
            <a:r>
              <a:rPr i="1" sz="2400"/>
              <a:t>x</a:t>
            </a:r>
            <a:r>
              <a:rPr baseline="30000" sz="2400"/>
              <a:t>2</a:t>
            </a:r>
            <a:r>
              <a:rPr sz="2400"/>
              <a:t>, or, symbolically, </a:t>
            </a:r>
            <a:br>
              <a:rPr sz="2400"/>
            </a:br>
            <a:r>
              <a:rPr i="1" sz="2400"/>
              <a:t>f</a:t>
            </a:r>
            <a:r>
              <a:rPr sz="2400"/>
              <a:t> : </a:t>
            </a:r>
            <a:r>
              <a:rPr i="1" sz="2400"/>
              <a:t>x</a:t>
            </a:r>
            <a:r>
              <a:rPr sz="2400"/>
              <a:t> → </a:t>
            </a:r>
            <a:r>
              <a:rPr i="1" sz="2400"/>
              <a:t>x</a:t>
            </a:r>
            <a:r>
              <a:rPr baseline="30000" sz="2400"/>
              <a:t>2</a:t>
            </a:r>
            <a:r>
              <a:rPr sz="2400"/>
              <a:t>. Note that the variable </a:t>
            </a:r>
            <a:r>
              <a:rPr i="1" sz="2400"/>
              <a:t>x</a:t>
            </a:r>
            <a:r>
              <a:rPr sz="2400"/>
              <a:t> is a dummy variable; any other symbol could replace it, as long as the replacement is made everywhere the </a:t>
            </a:r>
            <a:r>
              <a:rPr i="1" sz="2400"/>
              <a:t>x</a:t>
            </a:r>
            <a:r>
              <a:rPr sz="2400"/>
              <a:t> appears.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03">
                                            <p:txEl>
                                              <p:pRg st="2" end="2"/>
                                            </p:txEl>
                                          </p:spTgt>
                                        </p:tgtEl>
                                        <p:attrNameLst>
                                          <p:attrName>style.visibility</p:attrName>
                                        </p:attrNameLst>
                                      </p:cBhvr>
                                      <p:to>
                                        <p:strVal val="visible"/>
                                      </p:to>
                                    </p:set>
                                    <p:anim calcmode="lin" valueType="num">
                                      <p:cBhvr>
                                        <p:cTn id="7" dur="1000" fill="hold"/>
                                        <p:tgtEl>
                                          <p:spTgt spid="303">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0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03">
                                            <p:txEl>
                                              <p:pRg st="3" end="3"/>
                                            </p:txEl>
                                          </p:spTgt>
                                        </p:tgtEl>
                                        <p:attrNameLst>
                                          <p:attrName>style.visibility</p:attrName>
                                        </p:attrNameLst>
                                      </p:cBhvr>
                                      <p:to>
                                        <p:strVal val="visible"/>
                                      </p:to>
                                    </p:set>
                                    <p:anim calcmode="lin" valueType="num">
                                      <p:cBhvr>
                                        <p:cTn id="12" dur="1000" fill="hold"/>
                                        <p:tgtEl>
                                          <p:spTgt spid="30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03">
                                            <p:txEl>
                                              <p:pRg st="4" end="4"/>
                                            </p:txEl>
                                          </p:spTgt>
                                        </p:tgtEl>
                                        <p:attrNameLst>
                                          <p:attrName>style.visibility</p:attrName>
                                        </p:attrNameLst>
                                      </p:cBhvr>
                                      <p:to>
                                        <p:strVal val="visible"/>
                                      </p:to>
                                    </p:set>
                                    <p:anim calcmode="lin" valueType="num">
                                      <p:cBhvr>
                                        <p:cTn id="18" dur="1000" fill="hold"/>
                                        <p:tgtEl>
                                          <p:spTgt spid="30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1"/>
    </p:bldLst>
  </p:timing>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200">
                <a:solidFill>
                  <a:srgbClr val="FFFFFF"/>
                </a:solidFill>
              </a:rPr>
              <a:t>Example 6 – </a:t>
            </a:r>
            <a:r>
              <a:rPr i="1" sz="3200">
                <a:solidFill>
                  <a:srgbClr val="FFFFFF"/>
                </a:solidFill>
              </a:rPr>
              <a:t>Functions Defined by Formulas</a:t>
            </a:r>
          </a:p>
        </p:txBody>
      </p:sp>
      <p:sp>
        <p:nvSpPr>
          <p:cNvPr id="306" name="Shape 30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The </a:t>
            </a:r>
            <a:r>
              <a:rPr sz="2400">
                <a:latin typeface="Arial Bold"/>
                <a:ea typeface="Arial Bold"/>
                <a:cs typeface="Arial Bold"/>
                <a:sym typeface="Arial Bold"/>
              </a:rPr>
              <a:t>successor function </a:t>
            </a:r>
            <a:r>
              <a:rPr i="1" sz="2400"/>
              <a:t>g</a:t>
            </a:r>
            <a:r>
              <a:rPr sz="2400"/>
              <a:t> from </a:t>
            </a:r>
            <a:r>
              <a:rPr sz="2400">
                <a:latin typeface="Arial Bold"/>
                <a:ea typeface="Arial Bold"/>
                <a:cs typeface="Arial Bold"/>
                <a:sym typeface="Arial Bold"/>
              </a:rPr>
              <a:t>Z</a:t>
            </a:r>
            <a:r>
              <a:rPr sz="2400"/>
              <a:t> to </a:t>
            </a:r>
            <a:r>
              <a:rPr sz="2400">
                <a:latin typeface="Arial Bold"/>
                <a:ea typeface="Arial Bold"/>
                <a:cs typeface="Arial Bold"/>
                <a:sym typeface="Arial Bold"/>
              </a:rPr>
              <a:t>Z</a:t>
            </a:r>
            <a:r>
              <a:rPr sz="2400"/>
              <a:t> is defined by the formula </a:t>
            </a:r>
            <a:r>
              <a:rPr i="1" sz="2400"/>
              <a:t>g</a:t>
            </a:r>
            <a:r>
              <a:rPr i="1" sz="400"/>
              <a:t> </a:t>
            </a:r>
            <a:r>
              <a:rPr sz="2400"/>
              <a:t>(</a:t>
            </a:r>
            <a:r>
              <a:rPr i="1" sz="2400"/>
              <a:t>n</a:t>
            </a:r>
            <a:r>
              <a:rPr sz="2400"/>
              <a:t>) = </a:t>
            </a:r>
            <a:r>
              <a:rPr i="1" sz="2400"/>
              <a:t>n</a:t>
            </a:r>
            <a:r>
              <a:rPr sz="2400"/>
              <a:t> + 1. Thus, no matter what integer is substituted for </a:t>
            </a:r>
            <a:r>
              <a:rPr i="1" sz="2400"/>
              <a:t>n</a:t>
            </a:r>
            <a:r>
              <a:rPr sz="2400"/>
              <a:t>, the output of </a:t>
            </a:r>
            <a:r>
              <a:rPr i="1" sz="2400"/>
              <a:t>g</a:t>
            </a:r>
            <a:r>
              <a:rPr sz="2400"/>
              <a:t> will be that number plus one: </a:t>
            </a:r>
            <a:r>
              <a:rPr i="1" sz="2400"/>
              <a:t>g</a:t>
            </a:r>
            <a:r>
              <a:rPr i="1" sz="400"/>
              <a:t> </a:t>
            </a:r>
            <a:r>
              <a:rPr sz="2400"/>
              <a:t>(</a:t>
            </a:r>
            <a:r>
              <a:rPr sz="2400">
                <a:latin typeface="Wingdings 2"/>
                <a:ea typeface="Wingdings 2"/>
                <a:cs typeface="Wingdings 2"/>
                <a:sym typeface="Wingdings 2"/>
              </a:rPr>
              <a:t>● </a:t>
            </a:r>
            <a:r>
              <a:rPr sz="2400"/>
              <a:t>) = </a:t>
            </a:r>
            <a:r>
              <a:rPr sz="2400">
                <a:latin typeface="Wingdings 2"/>
                <a:ea typeface="Wingdings 2"/>
                <a:cs typeface="Wingdings 2"/>
                <a:sym typeface="Wingdings 2"/>
              </a:rPr>
              <a:t>● </a:t>
            </a:r>
            <a:r>
              <a:rPr sz="2400"/>
              <a:t>+ 1. </a:t>
            </a:r>
            <a:endParaRPr sz="2400"/>
          </a:p>
          <a:p>
            <a:pPr lvl="0" marL="0" indent="0">
              <a:buSzTx/>
              <a:buNone/>
              <a:tabLst>
                <a:tab pos="457200" algn="l"/>
                <a:tab pos="1371600" algn="l"/>
                <a:tab pos="1536700" algn="l"/>
              </a:tabLst>
              <a:defRPr sz="1800"/>
            </a:pPr>
            <a:endParaRPr sz="1400"/>
          </a:p>
          <a:p>
            <a:pPr lvl="0" marL="0" indent="0">
              <a:buSzTx/>
              <a:buNone/>
              <a:tabLst>
                <a:tab pos="457200" algn="l"/>
                <a:tab pos="1371600" algn="l"/>
                <a:tab pos="1536700" algn="l"/>
              </a:tabLst>
              <a:defRPr sz="1800"/>
            </a:pPr>
            <a:r>
              <a:rPr sz="2400"/>
              <a:t>In other words, </a:t>
            </a:r>
            <a:r>
              <a:rPr i="1" sz="2400"/>
              <a:t>g</a:t>
            </a:r>
            <a:r>
              <a:rPr sz="2400"/>
              <a:t> sends each integer </a:t>
            </a:r>
            <a:r>
              <a:rPr i="1" sz="2400"/>
              <a:t>n</a:t>
            </a:r>
            <a:r>
              <a:rPr sz="2400"/>
              <a:t> to </a:t>
            </a:r>
            <a:r>
              <a:rPr i="1" sz="2400"/>
              <a:t>n</a:t>
            </a:r>
            <a:r>
              <a:rPr sz="2400"/>
              <a:t> + 1, or, symbolically, </a:t>
            </a:r>
            <a:r>
              <a:rPr i="1" sz="2400"/>
              <a:t>g </a:t>
            </a:r>
            <a:r>
              <a:rPr sz="2400"/>
              <a:t>: </a:t>
            </a:r>
            <a:r>
              <a:rPr i="1" sz="2400"/>
              <a:t>n</a:t>
            </a:r>
            <a:r>
              <a:rPr sz="2400"/>
              <a:t> → </a:t>
            </a:r>
            <a:r>
              <a:rPr i="1" sz="2400"/>
              <a:t>n</a:t>
            </a:r>
            <a:r>
              <a:rPr sz="2400"/>
              <a:t> + 1.</a:t>
            </a:r>
            <a:endParaRPr sz="2400"/>
          </a:p>
          <a:p>
            <a:pPr lvl="0" marL="0" indent="0">
              <a:buSzTx/>
              <a:buNone/>
              <a:tabLst>
                <a:tab pos="457200" algn="l"/>
                <a:tab pos="1371600" algn="l"/>
                <a:tab pos="1536700" algn="l"/>
              </a:tabLst>
              <a:defRPr sz="1800"/>
            </a:pPr>
            <a:endParaRPr sz="1400"/>
          </a:p>
          <a:p>
            <a:pPr lvl="0" marL="0" indent="0">
              <a:buSzTx/>
              <a:buNone/>
              <a:tabLst>
                <a:tab pos="457200" algn="l"/>
                <a:tab pos="1371600" algn="l"/>
                <a:tab pos="1536700" algn="l"/>
              </a:tabLst>
              <a:defRPr sz="1800"/>
            </a:pPr>
            <a:r>
              <a:rPr sz="2400"/>
              <a:t>An example of a </a:t>
            </a:r>
            <a:r>
              <a:rPr sz="2400">
                <a:latin typeface="Arial Bold"/>
                <a:ea typeface="Arial Bold"/>
                <a:cs typeface="Arial Bold"/>
                <a:sym typeface="Arial Bold"/>
              </a:rPr>
              <a:t>constant function </a:t>
            </a:r>
            <a:r>
              <a:rPr sz="2400"/>
              <a:t>is the function </a:t>
            </a:r>
            <a:r>
              <a:rPr i="1" sz="2400"/>
              <a:t>h</a:t>
            </a:r>
            <a:r>
              <a:rPr sz="2400"/>
              <a:t> from </a:t>
            </a:r>
            <a:r>
              <a:rPr sz="2400">
                <a:latin typeface="Arial Bold"/>
                <a:ea typeface="Arial Bold"/>
                <a:cs typeface="Arial Bold"/>
                <a:sym typeface="Arial Bold"/>
              </a:rPr>
              <a:t>Q</a:t>
            </a:r>
            <a:r>
              <a:rPr sz="2400"/>
              <a:t> to </a:t>
            </a:r>
            <a:r>
              <a:rPr sz="2400">
                <a:latin typeface="Arial Bold"/>
                <a:ea typeface="Arial Bold"/>
                <a:cs typeface="Arial Bold"/>
                <a:sym typeface="Arial Bold"/>
              </a:rPr>
              <a:t>Z</a:t>
            </a:r>
            <a:r>
              <a:rPr sz="2400"/>
              <a:t> defined by the formula </a:t>
            </a:r>
            <a:r>
              <a:rPr i="1" sz="2400"/>
              <a:t>h</a:t>
            </a:r>
            <a:r>
              <a:rPr sz="400"/>
              <a:t> </a:t>
            </a:r>
            <a:r>
              <a:rPr sz="2400"/>
              <a:t>(</a:t>
            </a:r>
            <a:r>
              <a:rPr i="1" sz="2400"/>
              <a:t>r</a:t>
            </a:r>
            <a:r>
              <a:rPr sz="2400"/>
              <a:t>) = 2 for all rational numbers </a:t>
            </a:r>
            <a:r>
              <a:rPr i="1" sz="2400"/>
              <a:t>r</a:t>
            </a:r>
            <a:r>
              <a:rPr sz="2400"/>
              <a:t>. </a:t>
            </a:r>
          </a:p>
        </p:txBody>
      </p:sp>
      <p:sp>
        <p:nvSpPr>
          <p:cNvPr id="307" name="Shape 30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06">
                                            <p:txEl>
                                              <p:pRg st="2" end="2"/>
                                            </p:txEl>
                                          </p:spTgt>
                                        </p:tgtEl>
                                        <p:attrNameLst>
                                          <p:attrName>style.visibility</p:attrName>
                                        </p:attrNameLst>
                                      </p:cBhvr>
                                      <p:to>
                                        <p:strVal val="visible"/>
                                      </p:to>
                                    </p:set>
                                    <p:anim calcmode="lin" valueType="num">
                                      <p:cBhvr>
                                        <p:cTn id="7" dur="1000" fill="hold"/>
                                        <p:tgtEl>
                                          <p:spTgt spid="306">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06">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06">
                                            <p:txEl>
                                              <p:pRg st="3" end="3"/>
                                            </p:txEl>
                                          </p:spTgt>
                                        </p:tgtEl>
                                        <p:attrNameLst>
                                          <p:attrName>style.visibility</p:attrName>
                                        </p:attrNameLst>
                                      </p:cBhvr>
                                      <p:to>
                                        <p:strVal val="visible"/>
                                      </p:to>
                                    </p:set>
                                    <p:anim calcmode="lin" valueType="num">
                                      <p:cBhvr>
                                        <p:cTn id="12" dur="1000" fill="hold"/>
                                        <p:tgtEl>
                                          <p:spTgt spid="306">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306">
                                            <p:txEl>
                                              <p:pRg st="4" end="4"/>
                                            </p:txEl>
                                          </p:spTgt>
                                        </p:tgtEl>
                                        <p:attrNameLst>
                                          <p:attrName>style.visibility</p:attrName>
                                        </p:attrNameLst>
                                      </p:cBhvr>
                                      <p:to>
                                        <p:strVal val="visible"/>
                                      </p:to>
                                    </p:set>
                                    <p:anim calcmode="lin" valueType="num">
                                      <p:cBhvr>
                                        <p:cTn id="18" dur="1000" fill="hold"/>
                                        <p:tgtEl>
                                          <p:spTgt spid="30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6" grpId="1"/>
    </p:bldLst>
  </p:timing>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200">
                <a:solidFill>
                  <a:srgbClr val="FFFFFF"/>
                </a:solidFill>
              </a:rPr>
              <a:t>Example 6 – </a:t>
            </a:r>
            <a:r>
              <a:rPr i="1" sz="3200">
                <a:solidFill>
                  <a:srgbClr val="FFFFFF"/>
                </a:solidFill>
              </a:rPr>
              <a:t>Functions Defined by Formulas</a:t>
            </a:r>
          </a:p>
        </p:txBody>
      </p:sp>
      <p:sp>
        <p:nvSpPr>
          <p:cNvPr id="310" name="Shape 31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This function sends each rational number </a:t>
            </a:r>
            <a:r>
              <a:rPr i="1" sz="2400"/>
              <a:t>r</a:t>
            </a:r>
            <a:r>
              <a:rPr sz="2400"/>
              <a:t> to 2. In other words, no matter what the input, the output is always </a:t>
            </a:r>
            <a:br>
              <a:rPr sz="2400"/>
            </a:br>
            <a:r>
              <a:rPr sz="2400"/>
              <a:t>2: </a:t>
            </a:r>
            <a:r>
              <a:rPr i="1" sz="2400"/>
              <a:t>h</a:t>
            </a:r>
            <a:r>
              <a:rPr sz="2400"/>
              <a:t>(</a:t>
            </a:r>
            <a:r>
              <a:rPr sz="2400">
                <a:latin typeface="Wingdings 2"/>
                <a:ea typeface="Wingdings 2"/>
                <a:cs typeface="Wingdings 2"/>
                <a:sym typeface="Wingdings 2"/>
              </a:rPr>
              <a:t>● </a:t>
            </a:r>
            <a:r>
              <a:rPr sz="2400"/>
              <a:t>) = 2 or h : </a:t>
            </a:r>
            <a:r>
              <a:rPr i="1" sz="2400"/>
              <a:t>r</a:t>
            </a:r>
            <a:r>
              <a:rPr sz="2400"/>
              <a:t> → 2.</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t>The functions </a:t>
            </a:r>
            <a:r>
              <a:rPr i="1" sz="2400"/>
              <a:t>f</a:t>
            </a:r>
            <a:r>
              <a:rPr sz="2400"/>
              <a:t>, </a:t>
            </a:r>
            <a:r>
              <a:rPr i="1" sz="2400"/>
              <a:t>g</a:t>
            </a:r>
            <a:r>
              <a:rPr sz="2400"/>
              <a:t>, and </a:t>
            </a:r>
            <a:r>
              <a:rPr i="1" sz="2400"/>
              <a:t>h</a:t>
            </a:r>
            <a:r>
              <a:rPr sz="2400"/>
              <a:t> are represented by the function machines in Figure 1.3.2.</a:t>
            </a:r>
          </a:p>
        </p:txBody>
      </p:sp>
      <p:sp>
        <p:nvSpPr>
          <p:cNvPr id="311" name="Shape 31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312" name="image.png"/>
          <p:cNvPicPr/>
          <p:nvPr/>
        </p:nvPicPr>
        <p:blipFill>
          <a:blip r:embed="rId2">
            <a:extLst/>
          </a:blip>
          <a:srcRect l="0" t="6373" r="0" b="0"/>
          <a:stretch>
            <a:fillRect/>
          </a:stretch>
        </p:blipFill>
        <p:spPr>
          <a:xfrm>
            <a:off x="457200" y="4010025"/>
            <a:ext cx="8229600" cy="2238376"/>
          </a:xfrm>
          <a:prstGeom prst="rect">
            <a:avLst/>
          </a:prstGeom>
          <a:ln w="12700">
            <a:miter lim="400000"/>
          </a:ln>
        </p:spPr>
      </p:pic>
      <p:sp>
        <p:nvSpPr>
          <p:cNvPr id="313" name="Shape 313"/>
          <p:cNvSpPr/>
          <p:nvPr/>
        </p:nvSpPr>
        <p:spPr>
          <a:xfrm>
            <a:off x="3875087" y="6248400"/>
            <a:ext cx="1393826"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200">
                <a:latin typeface="Arial Bold"/>
                <a:ea typeface="Arial Bold"/>
                <a:cs typeface="Arial Bold"/>
                <a:sym typeface="Arial Bold"/>
              </a:defRPr>
            </a:lvl1pPr>
          </a:lstStyle>
          <a:p>
            <a:pPr lvl="0">
              <a:defRPr sz="1800"/>
            </a:pPr>
            <a:r>
              <a:rPr sz="1200"/>
              <a:t>Figure 1.3.2</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10"/>
                                        </p:tgtEl>
                                        <p:attrNameLst>
                                          <p:attrName>style.visibility</p:attrName>
                                        </p:attrNameLst>
                                      </p:cBhvr>
                                      <p:to>
                                        <p:strVal val="visible"/>
                                      </p:to>
                                    </p:set>
                                    <p:anim calcmode="lin" valueType="num">
                                      <p:cBhvr>
                                        <p:cTn id="7" dur="1000" fill="hold"/>
                                        <p:tgtEl>
                                          <p:spTgt spid="310"/>
                                        </p:tgtEl>
                                        <p:attrNameLst>
                                          <p:attrName>ppt_x</p:attrName>
                                        </p:attrNameLst>
                                      </p:cBhvr>
                                      <p:tavLst>
                                        <p:tav tm="0">
                                          <p:val>
                                            <p:strVal val="#ppt_x"/>
                                          </p:val>
                                        </p:tav>
                                        <p:tav tm="100000">
                                          <p:val>
                                            <p:strVal val="#ppt_x"/>
                                          </p:val>
                                        </p:tav>
                                      </p:tavLst>
                                    </p:anim>
                                    <p:anim calcmode="lin" valueType="num">
                                      <p:cBhvr>
                                        <p:cTn id="8" dur="1000" fill="hold"/>
                                        <p:tgtEl>
                                          <p:spTgt spid="3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312"/>
                                        </p:tgtEl>
                                        <p:attrNameLst>
                                          <p:attrName>style.visibility</p:attrName>
                                        </p:attrNameLst>
                                      </p:cBhvr>
                                      <p:to>
                                        <p:strVal val="visible"/>
                                      </p:to>
                                    </p:set>
                                    <p:anim calcmode="lin" valueType="num">
                                      <p:cBhvr>
                                        <p:cTn id="12" dur="1000" fill="hold"/>
                                        <p:tgtEl>
                                          <p:spTgt spid="312"/>
                                        </p:tgtEl>
                                        <p:attrNameLst>
                                          <p:attrName>ppt_x</p:attrName>
                                        </p:attrNameLst>
                                      </p:cBhvr>
                                      <p:tavLst>
                                        <p:tav tm="0">
                                          <p:val>
                                            <p:strVal val="#ppt_x"/>
                                          </p:val>
                                        </p:tav>
                                        <p:tav tm="100000">
                                          <p:val>
                                            <p:strVal val="#ppt_x"/>
                                          </p:val>
                                        </p:tav>
                                      </p:tavLst>
                                    </p:anim>
                                    <p:anim calcmode="lin" valueType="num">
                                      <p:cBhvr>
                                        <p:cTn id="13" dur="1000" fill="hold"/>
                                        <p:tgtEl>
                                          <p:spTgt spid="31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3" fill="hold">
                                  <p:stCondLst>
                                    <p:cond delay="0"/>
                                  </p:stCondLst>
                                  <p:iterate type="el" backwards="0">
                                    <p:tmAbs val="0"/>
                                  </p:iterate>
                                  <p:childTnLst>
                                    <p:set>
                                      <p:cBhvr>
                                        <p:cTn id="16" fill="hold"/>
                                        <p:tgtEl>
                                          <p:spTgt spid="313"/>
                                        </p:tgtEl>
                                        <p:attrNameLst>
                                          <p:attrName>style.visibility</p:attrName>
                                        </p:attrNameLst>
                                      </p:cBhvr>
                                      <p:to>
                                        <p:strVal val="visible"/>
                                      </p:to>
                                    </p:set>
                                    <p:anim calcmode="lin" valueType="num">
                                      <p:cBhvr>
                                        <p:cTn id="17" dur="1000" fill="hold"/>
                                        <p:tgtEl>
                                          <p:spTgt spid="313"/>
                                        </p:tgtEl>
                                        <p:attrNameLst>
                                          <p:attrName>ppt_x</p:attrName>
                                        </p:attrNameLst>
                                      </p:cBhvr>
                                      <p:tavLst>
                                        <p:tav tm="0">
                                          <p:val>
                                            <p:strVal val="#ppt_x"/>
                                          </p:val>
                                        </p:tav>
                                        <p:tav tm="100000">
                                          <p:val>
                                            <p:strVal val="#ppt_x"/>
                                          </p:val>
                                        </p:tav>
                                      </p:tavLst>
                                    </p:anim>
                                    <p:anim calcmode="lin" valueType="num">
                                      <p:cBhvr>
                                        <p:cTn id="18" dur="1000" fill="hold"/>
                                        <p:tgtEl>
                                          <p:spTgt spid="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1"/>
      <p:bldP build="whole" bldLvl="1" animBg="1" rev="0" advAuto="0" spid="312" grpId="2"/>
      <p:bldP build="whole" bldLvl="1" animBg="1" rev="0" advAuto="0" spid="313" grpId="3"/>
    </p:bldLst>
  </p:timing>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Function Machines</a:t>
            </a:r>
          </a:p>
        </p:txBody>
      </p:sp>
      <p:sp>
        <p:nvSpPr>
          <p:cNvPr id="316" name="Shape 31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A function is an entity in its own right. It can be thought of as a certain relationship between sets or as an input/output machine that operates according to a certain rule. </a:t>
            </a:r>
            <a:endParaRPr sz="2400"/>
          </a:p>
          <a:p>
            <a:pPr lvl="0" marL="0" indent="0">
              <a:buSzTx/>
              <a:buNone/>
              <a:defRPr sz="1800"/>
            </a:pPr>
            <a:endParaRPr sz="2400"/>
          </a:p>
          <a:p>
            <a:pPr lvl="0" marL="0" indent="0">
              <a:buSzTx/>
              <a:buNone/>
              <a:defRPr sz="1800"/>
            </a:pPr>
            <a:r>
              <a:rPr sz="2400"/>
              <a:t>This is the reason why a function is generally denoted by a single symbol or string of symbols, such as </a:t>
            </a:r>
            <a:r>
              <a:rPr i="1" sz="2400"/>
              <a:t>f</a:t>
            </a:r>
            <a:r>
              <a:rPr sz="2400"/>
              <a:t>, </a:t>
            </a:r>
            <a:r>
              <a:rPr i="1" sz="2400"/>
              <a:t>G</a:t>
            </a:r>
            <a:r>
              <a:rPr sz="2400"/>
              <a:t>, of log, or sin. </a:t>
            </a:r>
            <a:r>
              <a:rPr sz="2400">
                <a:latin typeface="Arial Bold"/>
                <a:ea typeface="Arial Bold"/>
                <a:cs typeface="Arial Bold"/>
                <a:sym typeface="Arial Bold"/>
              </a:rPr>
              <a:t>	</a:t>
            </a:r>
            <a:endParaRPr sz="2400">
              <a:latin typeface="Arial Bold"/>
              <a:ea typeface="Arial Bold"/>
              <a:cs typeface="Arial Bold"/>
              <a:sym typeface="Arial Bold"/>
            </a:endParaRPr>
          </a:p>
          <a:p>
            <a:pPr lvl="0" marL="0" indent="0">
              <a:buSzTx/>
              <a:buNone/>
              <a:defRPr sz="1800"/>
            </a:pPr>
            <a:endParaRPr sz="2400">
              <a:latin typeface="Arial Bold"/>
              <a:ea typeface="Arial Bold"/>
              <a:cs typeface="Arial Bold"/>
              <a:sym typeface="Arial Bold"/>
            </a:endParaRPr>
          </a:p>
          <a:p>
            <a:pPr lvl="0" marL="0" indent="0">
              <a:buSzTx/>
              <a:buNone/>
              <a:defRPr sz="1800"/>
            </a:pPr>
            <a:r>
              <a:rPr sz="2400"/>
              <a:t>A relation is a subset of a Cartesian product and a function is a special kind of relation.</a:t>
            </a:r>
          </a:p>
        </p:txBody>
      </p:sp>
    </p:spTree>
  </p:cSld>
  <p:clrMapOvr>
    <a:masterClrMapping/>
  </p:clrMapOvr>
  <p:transition spd="med" advClick="1"/>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Function Machines</a:t>
            </a:r>
          </a:p>
        </p:txBody>
      </p:sp>
      <p:sp>
        <p:nvSpPr>
          <p:cNvPr id="319" name="Shape 31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Specifically, if </a:t>
            </a:r>
            <a:r>
              <a:rPr i="1" sz="2400"/>
              <a:t>f</a:t>
            </a:r>
            <a:r>
              <a:rPr sz="2400"/>
              <a:t> and </a:t>
            </a:r>
            <a:r>
              <a:rPr i="1" sz="2400"/>
              <a:t>g</a:t>
            </a:r>
            <a:r>
              <a:rPr sz="2400"/>
              <a:t> are functions from a set </a:t>
            </a:r>
            <a:r>
              <a:rPr i="1" sz="2400"/>
              <a:t>A</a:t>
            </a:r>
            <a:r>
              <a:rPr sz="2400"/>
              <a:t> to a set </a:t>
            </a:r>
            <a:r>
              <a:rPr i="1" sz="2400"/>
              <a:t>B</a:t>
            </a:r>
            <a:r>
              <a:rPr sz="2400"/>
              <a:t>, then</a:t>
            </a:r>
            <a:endParaRPr sz="2400"/>
          </a:p>
          <a:p>
            <a:pPr lvl="0" marL="0" indent="0" algn="ctr">
              <a:buSzTx/>
              <a:buNone/>
              <a:defRPr sz="1800"/>
            </a:pPr>
            <a:r>
              <a:rPr i="1" sz="2400"/>
              <a:t>f</a:t>
            </a:r>
            <a:r>
              <a:rPr sz="2400"/>
              <a:t> = {(</a:t>
            </a:r>
            <a:r>
              <a:rPr i="1" sz="2400"/>
              <a:t>x</a:t>
            </a:r>
            <a:r>
              <a:rPr sz="2400"/>
              <a:t>, </a:t>
            </a:r>
            <a:r>
              <a:rPr i="1" sz="2400"/>
              <a:t>y</a:t>
            </a:r>
            <a:r>
              <a:rPr sz="2400"/>
              <a:t>) ∈ </a:t>
            </a:r>
            <a:r>
              <a:rPr i="1" sz="2400"/>
              <a:t>A</a:t>
            </a:r>
            <a:r>
              <a:rPr sz="2400"/>
              <a:t> × </a:t>
            </a:r>
            <a:r>
              <a:rPr i="1" sz="2400"/>
              <a:t>B</a:t>
            </a:r>
            <a:r>
              <a:rPr sz="2400"/>
              <a:t> | </a:t>
            </a:r>
            <a:r>
              <a:rPr i="1" sz="2400"/>
              <a:t>y</a:t>
            </a:r>
            <a:r>
              <a:rPr sz="2400"/>
              <a:t> = </a:t>
            </a:r>
            <a:r>
              <a:rPr i="1" sz="2400"/>
              <a:t>f</a:t>
            </a:r>
            <a:r>
              <a:rPr sz="400"/>
              <a:t> </a:t>
            </a:r>
            <a:r>
              <a:rPr sz="2400"/>
              <a:t>(</a:t>
            </a:r>
            <a:r>
              <a:rPr i="1" sz="2400"/>
              <a:t>x</a:t>
            </a:r>
            <a:r>
              <a:rPr sz="2400"/>
              <a:t>)} </a:t>
            </a:r>
            <a:endParaRPr sz="2400"/>
          </a:p>
          <a:p>
            <a:pPr lvl="0" marL="0" indent="0" algn="ctr">
              <a:buSzTx/>
              <a:buNone/>
              <a:defRPr sz="1800"/>
            </a:pPr>
            <a:r>
              <a:rPr sz="2400"/>
              <a:t>and </a:t>
            </a:r>
            <a:endParaRPr sz="2400"/>
          </a:p>
          <a:p>
            <a:pPr lvl="0" marL="0" indent="0" algn="ctr">
              <a:buSzTx/>
              <a:buNone/>
              <a:defRPr sz="1800"/>
            </a:pPr>
            <a:r>
              <a:rPr i="1" sz="2400"/>
              <a:t>g</a:t>
            </a:r>
            <a:r>
              <a:rPr sz="2400"/>
              <a:t> = {(</a:t>
            </a:r>
            <a:r>
              <a:rPr i="1" sz="2400"/>
              <a:t>x</a:t>
            </a:r>
            <a:r>
              <a:rPr sz="2400"/>
              <a:t>, </a:t>
            </a:r>
            <a:r>
              <a:rPr i="1" sz="2400"/>
              <a:t>y</a:t>
            </a:r>
            <a:r>
              <a:rPr sz="2400"/>
              <a:t>) ∈ </a:t>
            </a:r>
            <a:r>
              <a:rPr i="1" sz="2400"/>
              <a:t>A</a:t>
            </a:r>
            <a:r>
              <a:rPr sz="2400"/>
              <a:t> × </a:t>
            </a:r>
            <a:r>
              <a:rPr i="1" sz="2400"/>
              <a:t>B</a:t>
            </a:r>
            <a:r>
              <a:rPr sz="2400"/>
              <a:t> | </a:t>
            </a:r>
            <a:r>
              <a:rPr i="1" sz="2400"/>
              <a:t>y</a:t>
            </a:r>
            <a:r>
              <a:rPr sz="2400"/>
              <a:t> = </a:t>
            </a:r>
            <a:r>
              <a:rPr i="1" sz="2400"/>
              <a:t>g</a:t>
            </a:r>
            <a:r>
              <a:rPr sz="400"/>
              <a:t> </a:t>
            </a:r>
            <a:r>
              <a:rPr sz="2400"/>
              <a:t>(</a:t>
            </a:r>
            <a:r>
              <a:rPr i="1" sz="2400"/>
              <a:t>x</a:t>
            </a:r>
            <a:r>
              <a:rPr sz="2400"/>
              <a:t>)}.</a:t>
            </a:r>
            <a:endParaRPr sz="2400"/>
          </a:p>
          <a:p>
            <a:pPr lvl="0" marL="0" indent="0">
              <a:buSzTx/>
              <a:buNone/>
              <a:defRPr sz="1800"/>
            </a:pPr>
            <a:endParaRPr sz="2400"/>
          </a:p>
          <a:p>
            <a:pPr lvl="0" marL="0" indent="0">
              <a:buSzTx/>
              <a:buNone/>
              <a:defRPr sz="1800"/>
            </a:pPr>
            <a:r>
              <a:rPr sz="2400"/>
              <a:t>It follows that</a:t>
            </a:r>
            <a:endParaRPr sz="2400"/>
          </a:p>
          <a:p>
            <a:pPr lvl="0" marL="0" indent="0">
              <a:spcBef>
                <a:spcPts val="0"/>
              </a:spcBef>
              <a:buSzTx/>
              <a:buNone/>
              <a:defRPr sz="1800"/>
            </a:pPr>
            <a:endParaRPr i="1" sz="2400"/>
          </a:p>
          <a:p>
            <a:pPr lvl="0" marL="0" indent="0">
              <a:buSzTx/>
              <a:buNone/>
              <a:defRPr sz="1800"/>
            </a:pPr>
            <a:r>
              <a:rPr i="1" sz="2400"/>
              <a:t>f</a:t>
            </a:r>
            <a:r>
              <a:rPr sz="2400"/>
              <a:t> </a:t>
            </a:r>
            <a:r>
              <a:rPr sz="2400">
                <a:latin typeface="Arial Bold"/>
                <a:ea typeface="Arial Bold"/>
                <a:cs typeface="Arial Bold"/>
                <a:sym typeface="Arial Bold"/>
              </a:rPr>
              <a:t>equals</a:t>
            </a:r>
            <a:r>
              <a:rPr sz="2400"/>
              <a:t> </a:t>
            </a:r>
            <a:r>
              <a:rPr i="1" sz="2400"/>
              <a:t>g</a:t>
            </a:r>
            <a:r>
              <a:rPr sz="2400"/>
              <a:t>,   written </a:t>
            </a:r>
            <a:r>
              <a:rPr i="1" sz="2400"/>
              <a:t>f</a:t>
            </a:r>
            <a:r>
              <a:rPr sz="2400"/>
              <a:t> = </a:t>
            </a:r>
            <a:r>
              <a:rPr i="1" sz="2400"/>
              <a:t>g</a:t>
            </a:r>
            <a:r>
              <a:rPr sz="2400"/>
              <a:t>,   </a:t>
            </a:r>
            <a:br>
              <a:rPr sz="2400"/>
            </a:br>
            <a:r>
              <a:rPr sz="2400"/>
              <a:t>if, and only if,	 </a:t>
            </a:r>
            <a:r>
              <a:rPr i="1" sz="2400"/>
              <a:t>f</a:t>
            </a:r>
            <a:r>
              <a:rPr sz="400"/>
              <a:t> </a:t>
            </a:r>
            <a:r>
              <a:rPr sz="2400"/>
              <a:t>(</a:t>
            </a:r>
            <a:r>
              <a:rPr i="1" sz="2400"/>
              <a:t>x</a:t>
            </a:r>
            <a:r>
              <a:rPr sz="2400"/>
              <a:t>) = </a:t>
            </a:r>
            <a:r>
              <a:rPr i="1" sz="2400"/>
              <a:t>g</a:t>
            </a:r>
            <a:r>
              <a:rPr sz="400"/>
              <a:t> </a:t>
            </a:r>
            <a:r>
              <a:rPr sz="2400"/>
              <a:t>(</a:t>
            </a:r>
            <a:r>
              <a:rPr i="1" sz="2400"/>
              <a:t>x</a:t>
            </a:r>
            <a:r>
              <a:rPr sz="2400"/>
              <a:t>) for all </a:t>
            </a:r>
            <a:r>
              <a:rPr i="1" sz="2400"/>
              <a:t>x</a:t>
            </a:r>
            <a:r>
              <a:rPr sz="2400"/>
              <a:t> in </a:t>
            </a:r>
            <a:r>
              <a:rPr i="1" sz="2400"/>
              <a:t>A</a:t>
            </a:r>
            <a:r>
              <a:rPr sz="2400"/>
              <a:t>.</a:t>
            </a:r>
          </a:p>
        </p:txBody>
      </p:sp>
    </p:spTree>
  </p:cSld>
  <p:clrMapOvr>
    <a:masterClrMapping/>
  </p:clrMapOvr>
  <p:transition spd="med" advClick="1"/>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Equality of Functions</a:t>
            </a:r>
          </a:p>
        </p:txBody>
      </p:sp>
      <p:sp>
        <p:nvSpPr>
          <p:cNvPr id="322" name="Shape 32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Define </a:t>
            </a:r>
            <a:r>
              <a:rPr i="1" sz="2400"/>
              <a:t>f</a:t>
            </a:r>
            <a:r>
              <a:rPr sz="2400"/>
              <a:t> : </a:t>
            </a:r>
            <a:r>
              <a:rPr sz="2400">
                <a:latin typeface="Arial Bold"/>
                <a:ea typeface="Arial Bold"/>
                <a:cs typeface="Arial Bold"/>
                <a:sym typeface="Arial Bold"/>
              </a:rPr>
              <a:t>R</a:t>
            </a:r>
            <a:r>
              <a:rPr sz="2400"/>
              <a:t> → </a:t>
            </a:r>
            <a:r>
              <a:rPr sz="2400">
                <a:latin typeface="Arial Bold"/>
                <a:ea typeface="Arial Bold"/>
                <a:cs typeface="Arial Bold"/>
                <a:sym typeface="Arial Bold"/>
              </a:rPr>
              <a:t>R</a:t>
            </a:r>
            <a:r>
              <a:rPr sz="2400"/>
              <a:t> and </a:t>
            </a:r>
            <a:r>
              <a:rPr i="1" sz="2400"/>
              <a:t>g</a:t>
            </a:r>
            <a:r>
              <a:rPr sz="2400"/>
              <a:t>: </a:t>
            </a:r>
            <a:r>
              <a:rPr sz="2400">
                <a:latin typeface="Arial Bold"/>
                <a:ea typeface="Arial Bold"/>
                <a:cs typeface="Arial Bold"/>
                <a:sym typeface="Arial Bold"/>
              </a:rPr>
              <a:t>R</a:t>
            </a:r>
            <a:r>
              <a:rPr sz="2400"/>
              <a:t> → </a:t>
            </a:r>
            <a:r>
              <a:rPr sz="2400">
                <a:latin typeface="Arial Bold"/>
                <a:ea typeface="Arial Bold"/>
                <a:cs typeface="Arial Bold"/>
                <a:sym typeface="Arial Bold"/>
              </a:rPr>
              <a:t>R</a:t>
            </a:r>
            <a:r>
              <a:rPr sz="2400"/>
              <a:t> by the following formulas: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1000"/>
          </a:p>
          <a:p>
            <a:pPr lvl="0" marL="0" indent="0">
              <a:buSzTx/>
              <a:buNone/>
              <a:tabLst>
                <a:tab pos="457200" algn="l"/>
                <a:tab pos="1371600" algn="l"/>
                <a:tab pos="1536700" algn="l"/>
              </a:tabLst>
              <a:defRPr sz="1800"/>
            </a:pPr>
            <a:r>
              <a:rPr sz="2400"/>
              <a:t>Does </a:t>
            </a:r>
            <a:r>
              <a:rPr i="1" sz="2400"/>
              <a:t>f</a:t>
            </a:r>
            <a:r>
              <a:rPr sz="2400"/>
              <a:t> = </a:t>
            </a:r>
            <a:r>
              <a:rPr i="1" sz="2400"/>
              <a:t>g</a:t>
            </a:r>
            <a:r>
              <a:rPr sz="2400"/>
              <a:t>?</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buSzTx/>
              <a:buNone/>
              <a:tabLst>
                <a:tab pos="457200" algn="l"/>
                <a:tab pos="1371600" algn="l"/>
                <a:tab pos="1536700" algn="l"/>
              </a:tabLst>
              <a:defRPr sz="1800"/>
            </a:pPr>
            <a:r>
              <a:rPr sz="2400"/>
              <a:t>Yes. Because the absolute value of any real number equals the square root of its square,</a:t>
            </a:r>
          </a:p>
        </p:txBody>
      </p:sp>
      <p:pic>
        <p:nvPicPr>
          <p:cNvPr id="323" name="image.png"/>
          <p:cNvPicPr/>
          <p:nvPr/>
        </p:nvPicPr>
        <p:blipFill>
          <a:blip r:embed="rId2">
            <a:extLst/>
          </a:blip>
          <a:stretch>
            <a:fillRect/>
          </a:stretch>
        </p:blipFill>
        <p:spPr>
          <a:xfrm>
            <a:off x="2590800" y="1993900"/>
            <a:ext cx="3767138" cy="1047750"/>
          </a:xfrm>
          <a:prstGeom prst="rect">
            <a:avLst/>
          </a:prstGeom>
          <a:ln w="12700">
            <a:miter lim="400000"/>
          </a:ln>
        </p:spPr>
      </p:pic>
      <p:pic>
        <p:nvPicPr>
          <p:cNvPr id="324" name="image.png"/>
          <p:cNvPicPr/>
          <p:nvPr/>
        </p:nvPicPr>
        <p:blipFill>
          <a:blip r:embed="rId3">
            <a:extLst/>
          </a:blip>
          <a:srcRect l="0" t="8601" r="0" b="0"/>
          <a:stretch>
            <a:fillRect/>
          </a:stretch>
        </p:blipFill>
        <p:spPr>
          <a:xfrm>
            <a:off x="465137" y="5116512"/>
            <a:ext cx="5211763" cy="4460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22">
                                            <p:txEl>
                                              <p:pRg st="6" end="6"/>
                                            </p:txEl>
                                          </p:spTgt>
                                        </p:tgtEl>
                                        <p:attrNameLst>
                                          <p:attrName>style.visibility</p:attrName>
                                        </p:attrNameLst>
                                      </p:cBhvr>
                                      <p:to>
                                        <p:strVal val="visible"/>
                                      </p:to>
                                    </p:set>
                                    <p:anim calcmode="lin" valueType="num">
                                      <p:cBhvr>
                                        <p:cTn id="7" dur="1000" fill="hold"/>
                                        <p:tgtEl>
                                          <p:spTgt spid="322">
                                            <p:txEl>
                                              <p:pRg st="6" end="6"/>
                                            </p:txEl>
                                          </p:spTgt>
                                        </p:tgtEl>
                                        <p:attrNameLst>
                                          <p:attrName>ppt_x</p:attrName>
                                        </p:attrNameLst>
                                      </p:cBhvr>
                                      <p:tavLst>
                                        <p:tav tm="0">
                                          <p:val>
                                            <p:strVal val="#ppt_x"/>
                                          </p:val>
                                        </p:tav>
                                        <p:tav tm="100000">
                                          <p:val>
                                            <p:strVal val="#ppt_x"/>
                                          </p:val>
                                        </p:tav>
                                      </p:tavLst>
                                    </p:anim>
                                    <p:anim calcmode="lin" valueType="num">
                                      <p:cBhvr>
                                        <p:cTn id="8" dur="1000" fill="hold"/>
                                        <p:tgtEl>
                                          <p:spTgt spid="322">
                                            <p:txEl>
                                              <p:pRg st="6" end="6"/>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22">
                                            <p:txEl>
                                              <p:pRg st="7" end="7"/>
                                            </p:txEl>
                                          </p:spTgt>
                                        </p:tgtEl>
                                        <p:attrNameLst>
                                          <p:attrName>style.visibility</p:attrName>
                                        </p:attrNameLst>
                                      </p:cBhvr>
                                      <p:to>
                                        <p:strVal val="visible"/>
                                      </p:to>
                                    </p:set>
                                    <p:anim calcmode="lin" valueType="num">
                                      <p:cBhvr>
                                        <p:cTn id="12" dur="1000" fill="hold"/>
                                        <p:tgtEl>
                                          <p:spTgt spid="322">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322">
                                            <p:txEl>
                                              <p:pRg st="7" end="7"/>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2" fill="hold">
                                  <p:stCondLst>
                                    <p:cond delay="0"/>
                                  </p:stCondLst>
                                  <p:iterate type="el" backwards="0">
                                    <p:tmAbs val="0"/>
                                  </p:iterate>
                                  <p:childTnLst>
                                    <p:set>
                                      <p:cBhvr>
                                        <p:cTn id="16" fill="hold"/>
                                        <p:tgtEl>
                                          <p:spTgt spid="324"/>
                                        </p:tgtEl>
                                        <p:attrNameLst>
                                          <p:attrName>style.visibility</p:attrName>
                                        </p:attrNameLst>
                                      </p:cBhvr>
                                      <p:to>
                                        <p:strVal val="visible"/>
                                      </p:to>
                                    </p:set>
                                    <p:anim calcmode="lin" valueType="num">
                                      <p:cBhvr>
                                        <p:cTn id="17" dur="1000" fill="hold"/>
                                        <p:tgtEl>
                                          <p:spTgt spid="324"/>
                                        </p:tgtEl>
                                        <p:attrNameLst>
                                          <p:attrName>ppt_x</p:attrName>
                                        </p:attrNameLst>
                                      </p:cBhvr>
                                      <p:tavLst>
                                        <p:tav tm="0">
                                          <p:val>
                                            <p:strVal val="#ppt_x"/>
                                          </p:val>
                                        </p:tav>
                                        <p:tav tm="100000">
                                          <p:val>
                                            <p:strVal val="#ppt_x"/>
                                          </p:val>
                                        </p:tav>
                                      </p:tavLst>
                                    </p:anim>
                                    <p:anim calcmode="lin" valueType="num">
                                      <p:cBhvr>
                                        <p:cTn id="18" dur="1000" fill="hold"/>
                                        <p:tgtEl>
                                          <p:spTgt spid="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4" grpId="2"/>
      <p:bldP build="p" bldLvl="5" animBg="1" rev="0" advAuto="0" spid="32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Variables</a:t>
            </a:r>
          </a:p>
        </p:txBody>
      </p:sp>
      <p:sp>
        <p:nvSpPr>
          <p:cNvPr id="42" name="Shape 4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There are two uses of a variable. To illustrate the first use, consider asking</a:t>
            </a:r>
            <a:endParaRPr sz="2400"/>
          </a:p>
          <a:p>
            <a:pPr lvl="0" marL="0" indent="0">
              <a:spcBef>
                <a:spcPts val="0"/>
              </a:spcBef>
              <a:buSzTx/>
              <a:buNone/>
              <a:defRPr sz="1800"/>
            </a:pPr>
            <a:endParaRPr sz="2400"/>
          </a:p>
          <a:p>
            <a:pPr lvl="0" marL="0" indent="0">
              <a:spcBef>
                <a:spcPts val="0"/>
              </a:spcBef>
              <a:buSzTx/>
              <a:buNone/>
              <a:defRPr sz="1800"/>
            </a:pPr>
            <a:r>
              <a:rPr sz="2400"/>
              <a:t>Is there a number with the following property: doubling it and adding 3 gives the same result as squaring it?</a:t>
            </a:r>
            <a:endParaRPr sz="2400"/>
          </a:p>
          <a:p>
            <a:pPr lvl="0" marL="0" indent="0">
              <a:spcBef>
                <a:spcPts val="0"/>
              </a:spcBef>
              <a:buSzTx/>
              <a:buNone/>
              <a:defRPr sz="1800"/>
            </a:pPr>
            <a:endParaRPr sz="2400"/>
          </a:p>
          <a:p>
            <a:pPr lvl="0" marL="0" indent="0">
              <a:spcBef>
                <a:spcPts val="0"/>
              </a:spcBef>
              <a:buSzTx/>
              <a:buNone/>
              <a:defRPr sz="1800"/>
            </a:pPr>
            <a:r>
              <a:rPr sz="2400"/>
              <a:t>In this sentence you can introduce a variable to replace the potentially ambiguous word “it”:</a:t>
            </a:r>
            <a:endParaRPr sz="2400"/>
          </a:p>
          <a:p>
            <a:pPr lvl="0" marL="0" indent="0">
              <a:spcBef>
                <a:spcPts val="0"/>
              </a:spcBef>
              <a:buSzTx/>
              <a:buNone/>
              <a:defRPr sz="1800"/>
            </a:pPr>
            <a:endParaRPr sz="2400"/>
          </a:p>
          <a:p>
            <a:pPr lvl="0" marL="0" indent="0">
              <a:spcBef>
                <a:spcPts val="0"/>
              </a:spcBef>
              <a:buSzTx/>
              <a:buNone/>
              <a:defRPr sz="1800"/>
            </a:pPr>
            <a:r>
              <a:rPr sz="2400"/>
              <a:t>Is there a number </a:t>
            </a:r>
            <a:r>
              <a:rPr i="1" sz="2400"/>
              <a:t>x</a:t>
            </a:r>
            <a:r>
              <a:rPr sz="2400"/>
              <a:t> with the property that 2</a:t>
            </a:r>
            <a:r>
              <a:rPr i="1" sz="2400"/>
              <a:t>x</a:t>
            </a:r>
            <a:r>
              <a:rPr sz="2400"/>
              <a:t> + 3 = </a:t>
            </a:r>
            <a:r>
              <a:rPr i="1" sz="2400"/>
              <a:t>x</a:t>
            </a:r>
            <a:r>
              <a:rPr baseline="30000" sz="2400"/>
              <a:t>2</a:t>
            </a:r>
            <a:r>
              <a:rPr sz="2400"/>
              <a:t>?</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Variables</a:t>
            </a:r>
          </a:p>
        </p:txBody>
      </p:sp>
      <p:sp>
        <p:nvSpPr>
          <p:cNvPr id="45" name="Shape 4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 advantage of using a variable is that it allows you to give a temporary name to what you are seeking so that you can perform concrete computations with it to help discover its possible values.</a:t>
            </a:r>
            <a:endParaRPr sz="2400"/>
          </a:p>
          <a:p>
            <a:pPr lvl="0" marL="0" indent="0">
              <a:spcBef>
                <a:spcPts val="0"/>
              </a:spcBef>
              <a:buSzTx/>
              <a:buNone/>
              <a:defRPr sz="1800"/>
            </a:pPr>
            <a:endParaRPr sz="2400"/>
          </a:p>
          <a:p>
            <a:pPr lvl="0" marL="0" indent="0">
              <a:spcBef>
                <a:spcPts val="0"/>
              </a:spcBef>
              <a:buSzTx/>
              <a:buNone/>
              <a:defRPr sz="1800"/>
            </a:pPr>
            <a:r>
              <a:rPr sz="2400"/>
              <a:t>To illustrate the second use of variables, consider the statement:</a:t>
            </a:r>
            <a:endParaRPr sz="2400"/>
          </a:p>
          <a:p>
            <a:pPr lvl="0" marL="0" indent="0">
              <a:spcBef>
                <a:spcPts val="0"/>
              </a:spcBef>
              <a:buSzTx/>
              <a:buNone/>
              <a:defRPr sz="1800"/>
            </a:pPr>
            <a:endParaRPr sz="2400"/>
          </a:p>
          <a:p>
            <a:pPr lvl="0" marL="0" indent="0">
              <a:spcBef>
                <a:spcPts val="0"/>
              </a:spcBef>
              <a:buSzTx/>
              <a:buNone/>
              <a:defRPr sz="1800"/>
            </a:pPr>
            <a:r>
              <a:rPr sz="2400"/>
              <a:t>No matter what number might be chosen, if it is greater than 2, then its square is greater than 4.</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