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9"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1" r:id="rId124"/>
  </p:sldIdLst>
  <p:sldSz cx="9144000" cy="6858000" type="screen4x3"/>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38430027"/>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p:nvPr/>
        </p:nvSpPr>
        <p:spPr>
          <a:xfrm>
            <a:off x="304798" y="384175"/>
            <a:ext cx="8763004" cy="831850"/>
          </a:xfrm>
          <a:prstGeom prst="rect">
            <a:avLst/>
          </a:prstGeom>
          <a:solidFill>
            <a:srgbClr val="16669E"/>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5" name="Shape 5"/>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6" name="Shape 6"/>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7" name="Shape 7"/>
          <p:cNvSpPr>
            <a:spLocks noGrp="1"/>
          </p:cNvSpPr>
          <p:nvPr>
            <p:ph type="sldNum" sz="quarter" idx="2"/>
          </p:nvPr>
        </p:nvSpPr>
        <p:spPr>
          <a:prstGeom prst="rect">
            <a:avLst/>
          </a:prstGeom>
        </p:spPr>
        <p:txBody>
          <a:bodyPr lIns="45718" tIns="45718" rIns="45718" bIns="45718"/>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9" name="Shape 9"/>
          <p:cNvSpPr>
            <a:spLocks noGrp="1"/>
          </p:cNvSpPr>
          <p:nvPr>
            <p:ph type="sldNum" sz="quarter" idx="2"/>
          </p:nvPr>
        </p:nvSpPr>
        <p:spPr>
          <a:prstGeom prst="rect">
            <a:avLst/>
          </a:prstGeom>
        </p:spPr>
        <p:txBody>
          <a:bodyPr lIns="45718" tIns="45718" rIns="45718" bIns="45718"/>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p:nvPr/>
        </p:nvSpPr>
        <p:spPr>
          <a:xfrm>
            <a:off x="8496300" y="6388100"/>
            <a:ext cx="647700" cy="350660"/>
          </a:xfrm>
          <a:prstGeom prst="rect">
            <a:avLst/>
          </a:prstGeom>
          <a:ln w="12700">
            <a:miter lim="400000"/>
          </a:ln>
        </p:spPr>
        <p:txBody>
          <a:bodyPr lIns="0" tIns="0" rIns="0" bIns="0">
            <a:spAutoFit/>
          </a:bodyPr>
          <a:lstStyle/>
          <a:p>
            <a:pPr lvl="0">
              <a:spcBef>
                <a:spcPts val="1000"/>
              </a:spcBef>
              <a:defRPr>
                <a:latin typeface="Arial"/>
                <a:ea typeface="Arial"/>
                <a:cs typeface="Arial"/>
                <a:sym typeface="Arial"/>
              </a:defRPr>
            </a:pPr>
            <a:endParaRPr/>
          </a:p>
        </p:txBody>
      </p:sp>
      <p:sp>
        <p:nvSpPr>
          <p:cNvPr id="14" name="Shape 14"/>
          <p:cNvSpPr/>
          <p:nvPr/>
        </p:nvSpPr>
        <p:spPr>
          <a:xfrm>
            <a:off x="304799" y="384175"/>
            <a:ext cx="8763002" cy="831850"/>
          </a:xfrm>
          <a:prstGeom prst="rect">
            <a:avLst/>
          </a:prstGeom>
          <a:solidFill>
            <a:srgbClr val="16669E"/>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15" name="Shape 15"/>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16" name="Shape 16"/>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latin typeface="Arial"/>
                <a:ea typeface="Arial"/>
                <a:cs typeface="Arial"/>
                <a:sym typeface="Arial"/>
              </a:defRPr>
            </a:pPr>
            <a:endParaRP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350660"/>
          </a:xfrm>
          <a:prstGeom prst="rect">
            <a:avLst/>
          </a:prstGeom>
          <a:ln w="12700">
            <a:miter lim="400000"/>
          </a:ln>
        </p:spPr>
        <p:txBody>
          <a:bodyPr lIns="0" tIns="0" rIns="0" bIns="0">
            <a:spAutoFit/>
          </a:bodyPr>
          <a:lstStyle>
            <a:lvl1pPr>
              <a:defRPr>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a:defRPr sz="4000">
          <a:latin typeface="Arial"/>
          <a:ea typeface="Arial"/>
          <a:cs typeface="Arial"/>
          <a:sym typeface="Arial"/>
        </a:defRPr>
      </a:lvl1pPr>
      <a:lvl2pPr>
        <a:defRPr sz="4000">
          <a:latin typeface="Arial"/>
          <a:ea typeface="Arial"/>
          <a:cs typeface="Arial"/>
          <a:sym typeface="Arial"/>
        </a:defRPr>
      </a:lvl2pPr>
      <a:lvl3pPr>
        <a:defRPr sz="4000">
          <a:latin typeface="Arial"/>
          <a:ea typeface="Arial"/>
          <a:cs typeface="Arial"/>
          <a:sym typeface="Arial"/>
        </a:defRPr>
      </a:lvl3pPr>
      <a:lvl4pPr>
        <a:defRPr sz="4000">
          <a:latin typeface="Arial"/>
          <a:ea typeface="Arial"/>
          <a:cs typeface="Arial"/>
          <a:sym typeface="Arial"/>
        </a:defRPr>
      </a:lvl4pPr>
      <a:lvl5pPr>
        <a:defRPr sz="4000">
          <a:latin typeface="Arial"/>
          <a:ea typeface="Arial"/>
          <a:cs typeface="Arial"/>
          <a:sym typeface="Arial"/>
        </a:defRPr>
      </a:lvl5pPr>
      <a:lvl6pPr indent="457200">
        <a:defRPr sz="4000">
          <a:latin typeface="Arial"/>
          <a:ea typeface="Arial"/>
          <a:cs typeface="Arial"/>
          <a:sym typeface="Arial"/>
        </a:defRPr>
      </a:lvl6pPr>
      <a:lvl7pPr indent="914400">
        <a:defRPr sz="4000">
          <a:latin typeface="Arial"/>
          <a:ea typeface="Arial"/>
          <a:cs typeface="Arial"/>
          <a:sym typeface="Arial"/>
        </a:defRPr>
      </a:lvl7pPr>
      <a:lvl8pPr indent="1371600">
        <a:defRPr sz="4000">
          <a:latin typeface="Arial"/>
          <a:ea typeface="Arial"/>
          <a:cs typeface="Arial"/>
          <a:sym typeface="Arial"/>
        </a:defRPr>
      </a:lvl8pPr>
      <a:lvl9pPr indent="1828800">
        <a:defRPr sz="4000">
          <a:latin typeface="Arial"/>
          <a:ea typeface="Arial"/>
          <a:cs typeface="Arial"/>
          <a:sym typeface="Arial"/>
        </a:defRPr>
      </a:lvl9pPr>
    </p:titleStyle>
    <p:bodyStyle>
      <a:lvl1pPr marL="342900" indent="-342900">
        <a:spcBef>
          <a:spcPts val="500"/>
        </a:spcBef>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54.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0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4.wmf"/><Relationship Id="rId5" Type="http://schemas.openxmlformats.org/officeDocument/2006/relationships/oleObject" Target="../embeddings/oleObject2.bin"/><Relationship Id="rId4" Type="http://schemas.openxmlformats.org/officeDocument/2006/relationships/image" Target="../media/image53.wmf"/></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4.wmf"/><Relationship Id="rId4"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4.wmf"/></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54.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54.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54.wmf"/><Relationship Id="rId4" Type="http://schemas.openxmlformats.org/officeDocument/2006/relationships/oleObject" Target="../embeddings/oleObject8.bin"/></Relationships>
</file>

<file path=ppt/slides/_rels/slide9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4.wmf"/><Relationship Id="rId5" Type="http://schemas.openxmlformats.org/officeDocument/2006/relationships/oleObject" Target="../embeddings/oleObject10.bin"/><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a:t>
            </a:fld>
            <a:endParaRPr/>
          </a:p>
        </p:txBody>
      </p:sp>
      <p:sp>
        <p:nvSpPr>
          <p:cNvPr id="22" name="Shape 22"/>
          <p:cNvSpPr>
            <a:spLocks noGrp="1"/>
          </p:cNvSpPr>
          <p:nvPr>
            <p:ph type="title" idx="4294967295"/>
          </p:nvPr>
        </p:nvSpPr>
        <p:spPr>
          <a:xfrm>
            <a:off x="1028700" y="2484437"/>
            <a:ext cx="7315201" cy="16684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4000"/>
              <a:t>Proposition logic and argument </a:t>
            </a:r>
          </a:p>
          <a:p>
            <a:pPr lvl="0">
              <a:defRPr sz="1800"/>
            </a:pPr>
            <a:endParaRPr sz="40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000">
                <a:solidFill>
                  <a:srgbClr val="FFFFFF"/>
                </a:solidFill>
              </a:rPr>
              <a:t>Example 2 – </a:t>
            </a:r>
            <a:r>
              <a:rPr sz="2000" i="1">
                <a:solidFill>
                  <a:srgbClr val="FFFFFF"/>
                </a:solidFill>
              </a:rPr>
              <a:t>Translating from English to Symbols: But and Neither-Nor</a:t>
            </a:r>
          </a:p>
        </p:txBody>
      </p:sp>
      <p:sp>
        <p:nvSpPr>
          <p:cNvPr id="52" name="Shape 5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Write each of the following sentences symbolically, letting </a:t>
            </a:r>
            <a:br>
              <a:rPr sz="2400"/>
            </a:br>
            <a:r>
              <a:rPr sz="2400" i="1"/>
              <a:t>h</a:t>
            </a:r>
            <a:r>
              <a:rPr sz="2400"/>
              <a:t> = “It is hot” and </a:t>
            </a:r>
            <a:r>
              <a:rPr sz="2400" i="1"/>
              <a:t>s</a:t>
            </a:r>
            <a:r>
              <a:rPr sz="2400"/>
              <a:t> = “It is sunny.”</a:t>
            </a:r>
          </a:p>
          <a:p>
            <a:pPr marL="0" lvl="0" indent="0">
              <a:defRPr sz="1800"/>
            </a:pPr>
            <a:r>
              <a:rPr sz="2400">
                <a:latin typeface="Arial Bold"/>
                <a:ea typeface="Arial Bold"/>
                <a:cs typeface="Arial Bold"/>
                <a:sym typeface="Arial Bold"/>
              </a:rPr>
              <a:t>a.</a:t>
            </a:r>
            <a:r>
              <a:rPr sz="2400"/>
              <a:t> It is not hot but it is sunny.</a:t>
            </a:r>
          </a:p>
          <a:p>
            <a:pPr marL="0" lvl="0" indent="0">
              <a:defRPr sz="1800"/>
            </a:pPr>
            <a:r>
              <a:rPr sz="2400">
                <a:latin typeface="Arial Bold"/>
                <a:ea typeface="Arial Bold"/>
                <a:cs typeface="Arial Bold"/>
                <a:sym typeface="Arial Bold"/>
              </a:rPr>
              <a:t>b.</a:t>
            </a:r>
            <a:r>
              <a:rPr sz="2400"/>
              <a:t> It is neither hot nor sunny.</a:t>
            </a:r>
          </a:p>
          <a:p>
            <a:pPr marL="0" lvl="0" indent="0">
              <a:defRPr sz="1800"/>
            </a:pPr>
            <a:endParaRPr>
              <a:solidFill>
                <a:srgbClr val="00ADEE"/>
              </a:solidFill>
            </a:endParaRPr>
          </a:p>
          <a:p>
            <a:pPr marL="0" lvl="0" indent="0">
              <a:defRPr sz="1800"/>
            </a:pPr>
            <a:r>
              <a:rPr sz="2400">
                <a:solidFill>
                  <a:srgbClr val="00ADEE"/>
                </a:solidFill>
              </a:rPr>
              <a:t>Solution:</a:t>
            </a:r>
            <a:endParaRPr>
              <a:solidFill>
                <a:srgbClr val="00ADEE"/>
              </a:solidFill>
            </a:endParaRPr>
          </a:p>
          <a:p>
            <a:pPr marL="0" lvl="0" indent="0">
              <a:defRPr sz="1800"/>
            </a:pPr>
            <a:r>
              <a:rPr sz="2400">
                <a:latin typeface="Arial Bold"/>
                <a:ea typeface="Arial Bold"/>
                <a:cs typeface="Arial Bold"/>
                <a:sym typeface="Arial Bold"/>
              </a:rPr>
              <a:t>a.</a:t>
            </a:r>
            <a:r>
              <a:rPr sz="2400"/>
              <a:t> The given sentence is equivalent to “It is not hot and it is </a:t>
            </a:r>
            <a:br>
              <a:rPr sz="2400"/>
            </a:br>
            <a:r>
              <a:rPr sz="2400"/>
              <a:t>    sunny,” which can be written symbolically as ~</a:t>
            </a:r>
            <a:r>
              <a:rPr sz="2400" i="1"/>
              <a:t>h</a:t>
            </a:r>
            <a:r>
              <a:rPr sz="2400"/>
              <a:t> </a:t>
            </a:r>
            <a:r>
              <a:rPr sz="2400">
                <a:latin typeface="Symbol"/>
                <a:ea typeface="Symbol"/>
                <a:cs typeface="Symbol"/>
                <a:sym typeface="Symbol"/>
              </a:rPr>
              <a:t>∧</a:t>
            </a:r>
            <a:r>
              <a:rPr sz="2400"/>
              <a:t> </a:t>
            </a:r>
            <a:r>
              <a:rPr sz="2400" i="1"/>
              <a:t>s</a:t>
            </a:r>
            <a:r>
              <a:rPr sz="2400"/>
              <a:t>.</a:t>
            </a:r>
          </a:p>
          <a:p>
            <a:pPr marL="0" lvl="0" indent="0">
              <a:defRPr sz="1800"/>
            </a:pPr>
            <a:endParaRPr>
              <a:solidFill>
                <a:srgbClr val="00ADEE"/>
              </a:solidFill>
            </a:endParaRPr>
          </a:p>
          <a:p>
            <a:pPr marL="0" lvl="0" indent="0">
              <a:defRPr sz="1800"/>
            </a:pPr>
            <a:r>
              <a:rPr sz="2400">
                <a:latin typeface="Arial Bold"/>
                <a:ea typeface="Arial Bold"/>
                <a:cs typeface="Arial Bold"/>
                <a:sym typeface="Arial Bold"/>
              </a:rPr>
              <a:t>b.</a:t>
            </a:r>
            <a:r>
              <a:rPr sz="2400"/>
              <a:t> To say it is neither hot nor sunny means that it is not hot </a:t>
            </a:r>
            <a:br>
              <a:rPr sz="2400"/>
            </a:br>
            <a:r>
              <a:rPr sz="2400"/>
              <a:t>    and it is not sunny. Therefore, the given sentence can be </a:t>
            </a:r>
            <a:br>
              <a:rPr sz="2400"/>
            </a:br>
            <a:r>
              <a:rPr sz="2400"/>
              <a:t>    written symbolically as ~</a:t>
            </a:r>
            <a:r>
              <a:rPr sz="2400" i="1"/>
              <a:t>h </a:t>
            </a:r>
            <a:r>
              <a:rPr sz="2400">
                <a:latin typeface="Symbol"/>
                <a:ea typeface="Symbol"/>
                <a:cs typeface="Symbol"/>
                <a:sym typeface="Symbol"/>
              </a:rPr>
              <a:t>∧</a:t>
            </a:r>
            <a:r>
              <a:rPr sz="2400"/>
              <a:t> ~</a:t>
            </a:r>
            <a:r>
              <a:rPr sz="2400" i="1"/>
              <a:t>s</a:t>
            </a:r>
            <a:r>
              <a:rPr sz="240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2">
                                            <p:txEl>
                                              <p:pRg st="4" end="4"/>
                                            </p:txEl>
                                          </p:spTgt>
                                        </p:tgtEl>
                                        <p:attrNameLst>
                                          <p:attrName>style.visibility</p:attrName>
                                        </p:attrNameLst>
                                      </p:cBhvr>
                                      <p:to>
                                        <p:strVal val="visible"/>
                                      </p:to>
                                    </p:set>
                                    <p:anim calcmode="lin" valueType="num">
                                      <p:cBhvr>
                                        <p:cTn id="7" dur="1000" fill="hold"/>
                                        <p:tgtEl>
                                          <p:spTgt spid="52">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5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52">
                                            <p:txEl>
                                              <p:pRg st="5" end="5"/>
                                            </p:txEl>
                                          </p:spTgt>
                                        </p:tgtEl>
                                        <p:attrNameLst>
                                          <p:attrName>style.visibility</p:attrName>
                                        </p:attrNameLst>
                                      </p:cBhvr>
                                      <p:to>
                                        <p:strVal val="visible"/>
                                      </p:to>
                                    </p:set>
                                    <p:anim calcmode="lin" valueType="num">
                                      <p:cBhvr>
                                        <p:cTn id="12"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52">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52">
                                            <p:txEl>
                                              <p:pRg st="6" end="6"/>
                                            </p:txEl>
                                          </p:spTgt>
                                        </p:tgtEl>
                                        <p:attrNameLst>
                                          <p:attrName>style.visibility</p:attrName>
                                        </p:attrNameLst>
                                      </p:cBhvr>
                                      <p:to>
                                        <p:strVal val="visible"/>
                                      </p:to>
                                    </p:set>
                                    <p:anim calcmode="lin" valueType="num">
                                      <p:cBhvr>
                                        <p:cTn id="17"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52">
                                            <p:txEl>
                                              <p:pRg st="7" end="7"/>
                                            </p:txEl>
                                          </p:spTgt>
                                        </p:tgtEl>
                                        <p:attrNameLst>
                                          <p:attrName>style.visibility</p:attrName>
                                        </p:attrNameLst>
                                      </p:cBhvr>
                                      <p:to>
                                        <p:strVal val="visible"/>
                                      </p:to>
                                    </p:set>
                                    <p:anim calcmode="lin" valueType="num">
                                      <p:cBhvr>
                                        <p:cTn id="23" dur="10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5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build="p" bldLvl="5" animBg="1" advAuto="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6 – </a:t>
            </a:r>
            <a:r>
              <a:rPr sz="4000" i="1">
                <a:solidFill>
                  <a:srgbClr val="FFFFFF"/>
                </a:solidFill>
              </a:rPr>
              <a:t>Transitivity</a:t>
            </a:r>
          </a:p>
        </p:txBody>
      </p:sp>
      <p:sp>
        <p:nvSpPr>
          <p:cNvPr id="398" name="Shape 39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Here is an example:</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If 18,486 is divisible by 18, then 18,486 is divisible by 9.</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If 18,486 is divisible by 9, then the sum of the digits of 18,486 is divisible by 9.</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If 18,486 is divisible by 18, then the sum of the digits of 18,486 is divisible by 9.</a:t>
            </a:r>
          </a:p>
        </p:txBody>
      </p:sp>
      <p:sp>
        <p:nvSpPr>
          <p:cNvPr id="399" name="Shape 399"/>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98">
                                            <p:txEl>
                                              <p:pRg st="4" end="4"/>
                                            </p:txEl>
                                          </p:spTgt>
                                        </p:tgtEl>
                                        <p:attrNameLst>
                                          <p:attrName>style.visibility</p:attrName>
                                        </p:attrNameLst>
                                      </p:cBhvr>
                                      <p:to>
                                        <p:strVal val="visible"/>
                                      </p:to>
                                    </p:set>
                                    <p:anim calcmode="lin" valueType="num">
                                      <p:cBhvr>
                                        <p:cTn id="7" dur="1000" fill="hold"/>
                                        <p:tgtEl>
                                          <p:spTgt spid="398">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39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398">
                                            <p:txEl>
                                              <p:pRg st="5" end="5"/>
                                            </p:txEl>
                                          </p:spTgt>
                                        </p:tgtEl>
                                        <p:attrNameLst>
                                          <p:attrName>style.visibility</p:attrName>
                                        </p:attrNameLst>
                                      </p:cBhvr>
                                      <p:to>
                                        <p:strVal val="visible"/>
                                      </p:to>
                                    </p:set>
                                    <p:anim calcmode="lin" valueType="num">
                                      <p:cBhvr>
                                        <p:cTn id="12" dur="1000" fill="hold"/>
                                        <p:tgtEl>
                                          <p:spTgt spid="398">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398">
                                            <p:txEl>
                                              <p:pRg st="6" end="6"/>
                                            </p:txEl>
                                          </p:spTgt>
                                        </p:tgtEl>
                                        <p:attrNameLst>
                                          <p:attrName>style.visibility</p:attrName>
                                        </p:attrNameLst>
                                      </p:cBhvr>
                                      <p:to>
                                        <p:strVal val="visible"/>
                                      </p:to>
                                    </p:set>
                                    <p:anim calcmode="lin" valueType="num">
                                      <p:cBhvr>
                                        <p:cTn id="18" dur="1000" fill="hold"/>
                                        <p:tgtEl>
                                          <p:spTgt spid="39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1" build="p" bldLvl="5"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400">
                <a:solidFill>
                  <a:srgbClr val="FFFFFF"/>
                </a:solidFill>
              </a:rPr>
              <a:t>Example 7 – </a:t>
            </a:r>
            <a:r>
              <a:rPr sz="3400" i="1">
                <a:solidFill>
                  <a:srgbClr val="FFFFFF"/>
                </a:solidFill>
              </a:rPr>
              <a:t>Proof by Division into Cases</a:t>
            </a:r>
          </a:p>
        </p:txBody>
      </p:sp>
      <p:sp>
        <p:nvSpPr>
          <p:cNvPr id="402" name="Shape 40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dirty="0"/>
              <a:t>The following argument form is valid:</a:t>
            </a:r>
          </a:p>
          <a:p>
            <a:pPr marL="0" lvl="0" indent="0">
              <a:tabLst>
                <a:tab pos="457200" algn="l"/>
                <a:tab pos="1371600" algn="l"/>
                <a:tab pos="1536700" algn="l"/>
              </a:tabLst>
              <a:defRPr sz="1800"/>
            </a:pPr>
            <a:r>
              <a:rPr sz="2400" i="1" dirty="0"/>
              <a:t>		p </a:t>
            </a:r>
            <a:r>
              <a:rPr sz="2400" dirty="0"/>
              <a:t>∨ </a:t>
            </a:r>
            <a:r>
              <a:rPr sz="2400" i="1" dirty="0"/>
              <a:t>q</a:t>
            </a:r>
          </a:p>
          <a:p>
            <a:pPr marL="0" lvl="0" indent="0">
              <a:tabLst>
                <a:tab pos="457200" algn="l"/>
                <a:tab pos="1371600" algn="l"/>
                <a:tab pos="1536700" algn="l"/>
              </a:tabLst>
              <a:defRPr sz="1800"/>
            </a:pPr>
            <a:r>
              <a:rPr sz="2400" i="1" dirty="0"/>
              <a:t>		p </a:t>
            </a:r>
            <a:r>
              <a:rPr sz="2400" dirty="0"/>
              <a:t>→ </a:t>
            </a:r>
            <a:r>
              <a:rPr sz="2400" i="1" dirty="0"/>
              <a:t>r</a:t>
            </a:r>
          </a:p>
          <a:p>
            <a:pPr marL="0" lvl="0" indent="0">
              <a:tabLst>
                <a:tab pos="457200" algn="l"/>
                <a:tab pos="1371600" algn="l"/>
                <a:tab pos="1536700" algn="l"/>
              </a:tabLst>
              <a:defRPr sz="1800"/>
            </a:pPr>
            <a:r>
              <a:rPr sz="2400" dirty="0"/>
              <a:t>		</a:t>
            </a:r>
            <a:r>
              <a:rPr sz="2400" i="1" dirty="0"/>
              <a:t>q </a:t>
            </a:r>
            <a:r>
              <a:rPr sz="2400" dirty="0"/>
              <a:t>→ </a:t>
            </a:r>
            <a:r>
              <a:rPr sz="2400" i="1" dirty="0"/>
              <a:t>r</a:t>
            </a:r>
          </a:p>
          <a:p>
            <a:pPr marL="0" lvl="0" indent="0">
              <a:tabLst>
                <a:tab pos="457200" algn="l"/>
                <a:tab pos="1371600" algn="l"/>
                <a:tab pos="1536700" algn="l"/>
              </a:tabLst>
              <a:defRPr sz="1800"/>
            </a:pPr>
            <a:r>
              <a:rPr sz="2400" i="1" dirty="0"/>
              <a:t>	    </a:t>
            </a:r>
            <a:r>
              <a:rPr lang="en-US" dirty="0"/>
              <a:t> </a:t>
            </a:r>
            <a:r>
              <a:rPr lang="en-US" dirty="0" smtClean="0"/>
              <a:t>   </a:t>
            </a:r>
            <a:r>
              <a:rPr sz="2400" dirty="0" smtClean="0"/>
              <a:t>  </a:t>
            </a:r>
            <a:r>
              <a:rPr sz="2400" i="1" dirty="0"/>
              <a:t>r</a:t>
            </a:r>
          </a:p>
          <a:p>
            <a:pPr marL="0" lvl="0" indent="0">
              <a:tabLst>
                <a:tab pos="457200" algn="l"/>
                <a:tab pos="1371600" algn="l"/>
                <a:tab pos="1536700" algn="l"/>
              </a:tabLst>
              <a:defRPr sz="1800"/>
            </a:pPr>
            <a:endParaRPr sz="2400" i="1" dirty="0"/>
          </a:p>
          <a:p>
            <a:pPr marL="0" lvl="0" indent="0">
              <a:tabLst>
                <a:tab pos="457200" algn="l"/>
                <a:tab pos="1371600" algn="l"/>
                <a:tab pos="1536700" algn="l"/>
              </a:tabLst>
              <a:defRPr sz="1800"/>
            </a:pPr>
            <a:r>
              <a:rPr sz="2400" dirty="0"/>
              <a:t>It often happens that you know one thing or another is true. If you can show that in either case a certain conclusion follows, then this conclusion must also be true. </a:t>
            </a:r>
          </a:p>
          <a:p>
            <a:pPr marL="0" lvl="0" indent="0">
              <a:tabLst>
                <a:tab pos="457200" algn="l"/>
                <a:tab pos="1371600" algn="l"/>
                <a:tab pos="1536700" algn="l"/>
              </a:tabLst>
              <a:defRPr sz="1800"/>
            </a:pPr>
            <a:endParaRPr sz="2400" dirty="0"/>
          </a:p>
          <a:p>
            <a:pPr marL="0" lvl="0" indent="0">
              <a:tabLst>
                <a:tab pos="457200" algn="l"/>
                <a:tab pos="1371600" algn="l"/>
                <a:tab pos="1536700" algn="l"/>
              </a:tabLst>
              <a:defRPr sz="1800"/>
            </a:pPr>
            <a:r>
              <a:rPr sz="2400" dirty="0"/>
              <a:t>For instance, suppose you know that </a:t>
            </a:r>
            <a:r>
              <a:rPr sz="2400" i="1" dirty="0"/>
              <a:t>x</a:t>
            </a:r>
            <a:r>
              <a:rPr sz="2400" dirty="0"/>
              <a:t> is a particular nonzero real number.</a:t>
            </a:r>
          </a:p>
        </p:txBody>
      </p:sp>
      <p:graphicFrame>
        <p:nvGraphicFramePr>
          <p:cNvPr id="2" name="Object 1"/>
          <p:cNvGraphicFramePr>
            <a:graphicFrameLocks noChangeAspect="1"/>
          </p:cNvGraphicFramePr>
          <p:nvPr>
            <p:extLst>
              <p:ext uri="{D42A27DB-BD31-4B8C-83A1-F6EECF244321}">
                <p14:modId xmlns:p14="http://schemas.microsoft.com/office/powerpoint/2010/main" val="3463749608"/>
              </p:ext>
            </p:extLst>
          </p:nvPr>
        </p:nvGraphicFramePr>
        <p:xfrm>
          <a:off x="1219200" y="3200400"/>
          <a:ext cx="404813" cy="368300"/>
        </p:xfrm>
        <a:graphic>
          <a:graphicData uri="http://schemas.openxmlformats.org/presentationml/2006/ole">
            <mc:AlternateContent xmlns:mc="http://schemas.openxmlformats.org/markup-compatibility/2006">
              <mc:Choice xmlns:v="urn:schemas-microsoft-com:vml" Requires="v">
                <p:oleObj spid="_x0000_s8196" name="Equation" r:id="rId3" imgW="139518" imgH="126835" progId="Equation.3">
                  <p:embed/>
                </p:oleObj>
              </mc:Choice>
              <mc:Fallback>
                <p:oleObj name="Equation" r:id="rId3" imgW="139518"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2004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02">
                                            <p:txEl>
                                              <p:pRg st="6" end="6"/>
                                            </p:txEl>
                                          </p:spTgt>
                                        </p:tgtEl>
                                        <p:attrNameLst>
                                          <p:attrName>style.visibility</p:attrName>
                                        </p:attrNameLst>
                                      </p:cBhvr>
                                      <p:to>
                                        <p:strVal val="visible"/>
                                      </p:to>
                                    </p:set>
                                    <p:anim calcmode="lin" valueType="num">
                                      <p:cBhvr>
                                        <p:cTn id="7" dur="1000" fill="hold"/>
                                        <p:tgtEl>
                                          <p:spTgt spid="402">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4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402">
                                            <p:txEl>
                                              <p:pRg st="8" end="8"/>
                                            </p:txEl>
                                          </p:spTgt>
                                        </p:tgtEl>
                                        <p:attrNameLst>
                                          <p:attrName>style.visibility</p:attrName>
                                        </p:attrNameLst>
                                      </p:cBhvr>
                                      <p:to>
                                        <p:strVal val="visible"/>
                                      </p:to>
                                    </p:set>
                                    <p:anim calcmode="lin" valueType="num">
                                      <p:cBhvr>
                                        <p:cTn id="13" dur="1000" fill="hold"/>
                                        <p:tgtEl>
                                          <p:spTgt spid="402">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4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1" build="p" bldLvl="5"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400">
                <a:solidFill>
                  <a:srgbClr val="FFFFFF"/>
                </a:solidFill>
              </a:rPr>
              <a:t>Example 7 – </a:t>
            </a:r>
            <a:r>
              <a:rPr sz="3400" i="1">
                <a:solidFill>
                  <a:srgbClr val="FFFFFF"/>
                </a:solidFill>
              </a:rPr>
              <a:t>Proof by Division into Cases</a:t>
            </a:r>
          </a:p>
        </p:txBody>
      </p:sp>
      <p:sp>
        <p:nvSpPr>
          <p:cNvPr id="405" name="Shape 40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The trichotomy property of the real numbers says that any number is positive, negative, or zero. Thus (by elimination) you know that </a:t>
            </a:r>
            <a:r>
              <a:rPr sz="2400" i="1"/>
              <a:t>x</a:t>
            </a:r>
            <a:r>
              <a:rPr sz="2400"/>
              <a:t> is positive or </a:t>
            </a:r>
            <a:r>
              <a:rPr sz="2400" i="1"/>
              <a:t>x</a:t>
            </a:r>
            <a:r>
              <a:rPr sz="2400"/>
              <a:t> is negative.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You can deduce that </a:t>
            </a:r>
            <a:r>
              <a:rPr sz="2400" i="1"/>
              <a:t>x</a:t>
            </a:r>
            <a:r>
              <a:rPr sz="2400" baseline="30000"/>
              <a:t>2</a:t>
            </a:r>
            <a:r>
              <a:rPr sz="2400"/>
              <a:t> &gt; 0 by arguing as follows:</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a:t>
            </a:r>
            <a:r>
              <a:rPr sz="2400" i="1"/>
              <a:t>x</a:t>
            </a:r>
            <a:r>
              <a:rPr sz="2400"/>
              <a:t> is positive or </a:t>
            </a:r>
            <a:r>
              <a:rPr sz="2400" i="1"/>
              <a:t>x</a:t>
            </a:r>
            <a:r>
              <a:rPr sz="2400"/>
              <a:t> is negative.</a:t>
            </a:r>
          </a:p>
          <a:p>
            <a:pPr marL="0" lvl="0" indent="0">
              <a:tabLst>
                <a:tab pos="457200" algn="l"/>
                <a:tab pos="1371600" algn="l"/>
                <a:tab pos="1536700" algn="l"/>
              </a:tabLst>
              <a:defRPr sz="1800"/>
            </a:pPr>
            <a:r>
              <a:rPr sz="2400"/>
              <a:t>				If </a:t>
            </a:r>
            <a:r>
              <a:rPr sz="2400" i="1"/>
              <a:t>x</a:t>
            </a:r>
            <a:r>
              <a:rPr sz="2400"/>
              <a:t> is positive, then </a:t>
            </a:r>
            <a:r>
              <a:rPr sz="2400" i="1"/>
              <a:t>x</a:t>
            </a:r>
            <a:r>
              <a:rPr sz="2400" baseline="30000"/>
              <a:t>2</a:t>
            </a:r>
            <a:r>
              <a:rPr sz="2400"/>
              <a:t> &gt; 0.</a:t>
            </a:r>
          </a:p>
          <a:p>
            <a:pPr marL="0" lvl="0" indent="0">
              <a:tabLst>
                <a:tab pos="457200" algn="l"/>
                <a:tab pos="1371600" algn="l"/>
                <a:tab pos="1536700" algn="l"/>
              </a:tabLst>
              <a:defRPr sz="1800"/>
            </a:pPr>
            <a:r>
              <a:rPr sz="2400"/>
              <a:t>				If </a:t>
            </a:r>
            <a:r>
              <a:rPr sz="2400" i="1"/>
              <a:t>x</a:t>
            </a:r>
            <a:r>
              <a:rPr sz="2400"/>
              <a:t> is negative, then </a:t>
            </a:r>
            <a:r>
              <a:rPr sz="2400" i="1"/>
              <a:t>x</a:t>
            </a:r>
            <a:r>
              <a:rPr sz="2400" baseline="30000"/>
              <a:t>2</a:t>
            </a:r>
            <a:r>
              <a:rPr sz="2400"/>
              <a:t> &gt; 0.</a:t>
            </a:r>
          </a:p>
          <a:p>
            <a:pPr marL="0" lvl="0" indent="0">
              <a:tabLst>
                <a:tab pos="457200" algn="l"/>
                <a:tab pos="1371600" algn="l"/>
                <a:tab pos="1536700" algn="l"/>
              </a:tabLst>
              <a:defRPr sz="1800"/>
            </a:pPr>
            <a:r>
              <a:rPr sz="2400"/>
              <a:t>			•  </a:t>
            </a:r>
            <a:r>
              <a:rPr sz="2400" i="1"/>
              <a:t>x</a:t>
            </a:r>
            <a:r>
              <a:rPr sz="2400" baseline="30000"/>
              <a:t>2</a:t>
            </a:r>
            <a:r>
              <a:rPr sz="2400"/>
              <a:t> &gt; 0.</a:t>
            </a:r>
          </a:p>
        </p:txBody>
      </p:sp>
      <p:sp>
        <p:nvSpPr>
          <p:cNvPr id="406" name="Shape 406"/>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05">
                                            <p:txEl>
                                              <p:pRg st="2" end="2"/>
                                            </p:txEl>
                                          </p:spTgt>
                                        </p:tgtEl>
                                        <p:attrNameLst>
                                          <p:attrName>style.visibility</p:attrName>
                                        </p:attrNameLst>
                                      </p:cBhvr>
                                      <p:to>
                                        <p:strVal val="visible"/>
                                      </p:to>
                                    </p:set>
                                    <p:anim calcmode="lin" valueType="num">
                                      <p:cBhvr>
                                        <p:cTn id="7" dur="1000" fill="hold"/>
                                        <p:tgtEl>
                                          <p:spTgt spid="40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0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405">
                                            <p:txEl>
                                              <p:pRg st="3" end="3"/>
                                            </p:txEl>
                                          </p:spTgt>
                                        </p:tgtEl>
                                        <p:attrNameLst>
                                          <p:attrName>style.visibility</p:attrName>
                                        </p:attrNameLst>
                                      </p:cBhvr>
                                      <p:to>
                                        <p:strVal val="visible"/>
                                      </p:to>
                                    </p:set>
                                    <p:anim calcmode="lin" valueType="num">
                                      <p:cBhvr>
                                        <p:cTn id="12" dur="1000" fill="hold"/>
                                        <p:tgtEl>
                                          <p:spTgt spid="40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0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405">
                                            <p:txEl>
                                              <p:pRg st="4" end="4"/>
                                            </p:txEl>
                                          </p:spTgt>
                                        </p:tgtEl>
                                        <p:attrNameLst>
                                          <p:attrName>style.visibility</p:attrName>
                                        </p:attrNameLst>
                                      </p:cBhvr>
                                      <p:to>
                                        <p:strVal val="visible"/>
                                      </p:to>
                                    </p:set>
                                    <p:anim calcmode="lin" valueType="num">
                                      <p:cBhvr>
                                        <p:cTn id="17" dur="1000" fill="hold"/>
                                        <p:tgtEl>
                                          <p:spTgt spid="405">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40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1" nodeType="afterEffect">
                                  <p:stCondLst>
                                    <p:cond delay="0"/>
                                  </p:stCondLst>
                                  <p:iterate>
                                    <p:tmAbs val="0"/>
                                  </p:iterate>
                                  <p:childTnLst>
                                    <p:set>
                                      <p:cBhvr>
                                        <p:cTn id="21" fill="hold"/>
                                        <p:tgtEl>
                                          <p:spTgt spid="405">
                                            <p:txEl>
                                              <p:pRg st="5" end="5"/>
                                            </p:txEl>
                                          </p:spTgt>
                                        </p:tgtEl>
                                        <p:attrNameLst>
                                          <p:attrName>style.visibility</p:attrName>
                                        </p:attrNameLst>
                                      </p:cBhvr>
                                      <p:to>
                                        <p:strVal val="visible"/>
                                      </p:to>
                                    </p:set>
                                    <p:anim calcmode="lin" valueType="num">
                                      <p:cBhvr>
                                        <p:cTn id="22" dur="1000" fill="hold"/>
                                        <p:tgtEl>
                                          <p:spTgt spid="40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0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1" nodeType="afterEffect">
                                  <p:stCondLst>
                                    <p:cond delay="0"/>
                                  </p:stCondLst>
                                  <p:iterate>
                                    <p:tmAbs val="0"/>
                                  </p:iterate>
                                  <p:childTnLst>
                                    <p:set>
                                      <p:cBhvr>
                                        <p:cTn id="26" fill="hold"/>
                                        <p:tgtEl>
                                          <p:spTgt spid="405">
                                            <p:txEl>
                                              <p:pRg st="6" end="6"/>
                                            </p:txEl>
                                          </p:spTgt>
                                        </p:tgtEl>
                                        <p:attrNameLst>
                                          <p:attrName>style.visibility</p:attrName>
                                        </p:attrNameLst>
                                      </p:cBhvr>
                                      <p:to>
                                        <p:strVal val="visible"/>
                                      </p:to>
                                    </p:set>
                                    <p:anim calcmode="lin" valueType="num">
                                      <p:cBhvr>
                                        <p:cTn id="27" dur="1000" fill="hold"/>
                                        <p:tgtEl>
                                          <p:spTgt spid="405">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0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1" nodeType="afterEffect">
                                  <p:stCondLst>
                                    <p:cond delay="0"/>
                                  </p:stCondLst>
                                  <p:iterate>
                                    <p:tmAbs val="0"/>
                                  </p:iterate>
                                  <p:childTnLst>
                                    <p:set>
                                      <p:cBhvr>
                                        <p:cTn id="31" fill="hold"/>
                                        <p:tgtEl>
                                          <p:spTgt spid="405">
                                            <p:txEl>
                                              <p:pRg st="7" end="7"/>
                                            </p:txEl>
                                          </p:spTgt>
                                        </p:tgtEl>
                                        <p:attrNameLst>
                                          <p:attrName>style.visibility</p:attrName>
                                        </p:attrNameLst>
                                      </p:cBhvr>
                                      <p:to>
                                        <p:strVal val="visible"/>
                                      </p:to>
                                    </p:set>
                                    <p:anim calcmode="lin" valueType="num">
                                      <p:cBhvr>
                                        <p:cTn id="32" dur="1000" fill="hold"/>
                                        <p:tgtEl>
                                          <p:spTgt spid="40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0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1" build="p" bldLvl="5"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700">
                <a:solidFill>
                  <a:srgbClr val="FFFFFF"/>
                </a:solidFill>
              </a:defRPr>
            </a:lvl1pPr>
          </a:lstStyle>
          <a:p>
            <a:pPr lvl="0">
              <a:defRPr sz="1800">
                <a:solidFill>
                  <a:srgbClr val="000000"/>
                </a:solidFill>
              </a:defRPr>
            </a:pPr>
            <a:r>
              <a:rPr sz="2700">
                <a:solidFill>
                  <a:srgbClr val="FFFFFF"/>
                </a:solidFill>
              </a:rPr>
              <a:t>Additional Valid Argument Forms: Rules of Inference</a:t>
            </a:r>
          </a:p>
        </p:txBody>
      </p:sp>
      <p:sp>
        <p:nvSpPr>
          <p:cNvPr id="409" name="Shape 40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The rules of valid inference are used constantly in problem solving. Here is an example from everyday life.</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600">
                <a:solidFill>
                  <a:srgbClr val="FFFFFF"/>
                </a:solidFill>
              </a:rPr>
              <a:t>Example 8 – </a:t>
            </a:r>
            <a:r>
              <a:rPr sz="2600" i="1">
                <a:solidFill>
                  <a:srgbClr val="FFFFFF"/>
                </a:solidFill>
              </a:rPr>
              <a:t>Application: A More Complex Deduction</a:t>
            </a:r>
          </a:p>
        </p:txBody>
      </p:sp>
      <p:sp>
        <p:nvSpPr>
          <p:cNvPr id="412" name="Shape 41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20000"/>
          </a:bodyPr>
          <a:lstStyle/>
          <a:p>
            <a:pPr marL="0" lvl="0" indent="0">
              <a:defRPr sz="1800"/>
            </a:pPr>
            <a:r>
              <a:rPr sz="2400" dirty="0"/>
              <a:t>You are about to leave for school in the morning and discover that you don’t have your glasses. You know the following statements are true:</a:t>
            </a:r>
          </a:p>
          <a:p>
            <a:pPr marL="0" lvl="0" indent="0">
              <a:defRPr sz="1800"/>
            </a:pPr>
            <a:endParaRPr sz="1600" dirty="0"/>
          </a:p>
          <a:p>
            <a:pPr marL="0" lvl="0" indent="0">
              <a:defRPr sz="1800"/>
            </a:pPr>
            <a:r>
              <a:rPr sz="2200" dirty="0">
                <a:latin typeface="Arial" panose="020B0604020202020204" pitchFamily="34" charset="0"/>
                <a:ea typeface="Arial Bold"/>
                <a:cs typeface="Arial" panose="020B0604020202020204" pitchFamily="34" charset="0"/>
                <a:sym typeface="Arial Bold"/>
              </a:rPr>
              <a:t>a.</a:t>
            </a:r>
            <a:r>
              <a:rPr sz="2200" dirty="0">
                <a:latin typeface="Arial" panose="020B0604020202020204" pitchFamily="34" charset="0"/>
                <a:cs typeface="Arial" panose="020B0604020202020204" pitchFamily="34" charset="0"/>
              </a:rPr>
              <a:t> If I was reading the newspaper in the kitchen, then </a:t>
            </a:r>
            <a:r>
              <a:rPr sz="2200" dirty="0" smtClean="0">
                <a:latin typeface="Arial" panose="020B0604020202020204" pitchFamily="34" charset="0"/>
                <a:cs typeface="Arial" panose="020B0604020202020204" pitchFamily="34" charset="0"/>
              </a:rPr>
              <a:t>my </a:t>
            </a:r>
            <a:r>
              <a:rPr sz="2200" dirty="0">
                <a:latin typeface="Arial" panose="020B0604020202020204" pitchFamily="34" charset="0"/>
                <a:cs typeface="Arial" panose="020B0604020202020204" pitchFamily="34" charset="0"/>
              </a:rPr>
              <a:t>glasses are on the kitchen table.</a:t>
            </a:r>
          </a:p>
          <a:p>
            <a:pPr marL="0" lvl="0" indent="0">
              <a:defRPr sz="1800"/>
            </a:pPr>
            <a:endParaRPr sz="2200" dirty="0">
              <a:latin typeface="Arial" panose="020B0604020202020204" pitchFamily="34" charset="0"/>
              <a:cs typeface="Arial" panose="020B0604020202020204" pitchFamily="34" charset="0"/>
            </a:endParaRPr>
          </a:p>
          <a:p>
            <a:pPr marL="0" lvl="0" indent="0">
              <a:defRPr sz="1800"/>
            </a:pPr>
            <a:r>
              <a:rPr sz="2200" dirty="0">
                <a:latin typeface="Arial" panose="020B0604020202020204" pitchFamily="34" charset="0"/>
                <a:ea typeface="Arial Bold"/>
                <a:cs typeface="Arial" panose="020B0604020202020204" pitchFamily="34" charset="0"/>
                <a:sym typeface="Arial Bold"/>
              </a:rPr>
              <a:t>b.</a:t>
            </a:r>
            <a:r>
              <a:rPr sz="2200" dirty="0">
                <a:latin typeface="Arial" panose="020B0604020202020204" pitchFamily="34" charset="0"/>
                <a:cs typeface="Arial" panose="020B0604020202020204" pitchFamily="34" charset="0"/>
              </a:rPr>
              <a:t> If my glasses are on the kitchen table, then I saw them at </a:t>
            </a:r>
            <a:r>
              <a:rPr sz="2200" dirty="0" smtClean="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breakfast.</a:t>
            </a:r>
          </a:p>
          <a:p>
            <a:pPr marL="0" lvl="0" indent="0">
              <a:defRPr sz="1800"/>
            </a:pPr>
            <a:endParaRPr sz="2200" dirty="0">
              <a:latin typeface="Arial" panose="020B0604020202020204" pitchFamily="34" charset="0"/>
              <a:cs typeface="Arial" panose="020B0604020202020204" pitchFamily="34" charset="0"/>
            </a:endParaRPr>
          </a:p>
          <a:p>
            <a:pPr marL="0" lvl="0" indent="0">
              <a:defRPr sz="1800"/>
            </a:pPr>
            <a:r>
              <a:rPr sz="2200" dirty="0">
                <a:latin typeface="Arial" panose="020B0604020202020204" pitchFamily="34" charset="0"/>
                <a:ea typeface="Arial Bold"/>
                <a:cs typeface="Arial" panose="020B0604020202020204" pitchFamily="34" charset="0"/>
                <a:sym typeface="Arial Bold"/>
              </a:rPr>
              <a:t>c.</a:t>
            </a:r>
            <a:r>
              <a:rPr sz="2200" dirty="0">
                <a:latin typeface="Arial" panose="020B0604020202020204" pitchFamily="34" charset="0"/>
                <a:cs typeface="Arial" panose="020B0604020202020204" pitchFamily="34" charset="0"/>
              </a:rPr>
              <a:t> I did not see my glasses at breakfast.</a:t>
            </a:r>
          </a:p>
          <a:p>
            <a:pPr marL="0" lvl="0" indent="0">
              <a:defRPr sz="1800"/>
            </a:pPr>
            <a:endParaRPr sz="2200" dirty="0">
              <a:latin typeface="Arial" panose="020B0604020202020204" pitchFamily="34" charset="0"/>
              <a:cs typeface="Arial" panose="020B0604020202020204" pitchFamily="34" charset="0"/>
            </a:endParaRPr>
          </a:p>
          <a:p>
            <a:pPr marL="0" lvl="0" indent="0">
              <a:defRPr sz="1800"/>
            </a:pPr>
            <a:r>
              <a:rPr sz="2200" dirty="0">
                <a:latin typeface="Arial" panose="020B0604020202020204" pitchFamily="34" charset="0"/>
                <a:ea typeface="Arial Bold"/>
                <a:cs typeface="Arial" panose="020B0604020202020204" pitchFamily="34" charset="0"/>
                <a:sym typeface="Arial Bold"/>
              </a:rPr>
              <a:t>d.</a:t>
            </a:r>
            <a:r>
              <a:rPr sz="2200" dirty="0">
                <a:latin typeface="Arial" panose="020B0604020202020204" pitchFamily="34" charset="0"/>
                <a:cs typeface="Arial" panose="020B0604020202020204" pitchFamily="34" charset="0"/>
              </a:rPr>
              <a:t> I was reading the newspaper in the living room or I was </a:t>
            </a:r>
            <a:r>
              <a:rPr sz="2200" dirty="0" smtClean="0">
                <a:latin typeface="Arial" panose="020B0604020202020204" pitchFamily="34" charset="0"/>
                <a:cs typeface="Arial" panose="020B0604020202020204" pitchFamily="34" charset="0"/>
              </a:rPr>
              <a:t>reading </a:t>
            </a:r>
            <a:r>
              <a:rPr sz="2200" dirty="0">
                <a:latin typeface="Arial" panose="020B0604020202020204" pitchFamily="34" charset="0"/>
                <a:cs typeface="Arial" panose="020B0604020202020204" pitchFamily="34" charset="0"/>
              </a:rPr>
              <a:t>the newspaper in the kitchen</a:t>
            </a:r>
            <a:r>
              <a:rPr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0" lvl="0" indent="0">
              <a:defRPr sz="1800"/>
            </a:pPr>
            <a:endParaRPr lang="en-US" sz="2200" dirty="0" smtClean="0">
              <a:latin typeface="Arial" panose="020B0604020202020204" pitchFamily="34" charset="0"/>
              <a:cs typeface="Arial" panose="020B0604020202020204" pitchFamily="34" charset="0"/>
            </a:endParaRPr>
          </a:p>
          <a:p>
            <a:pPr marL="0" lvl="0" indent="0">
              <a:tabLst>
                <a:tab pos="457200" algn="l"/>
                <a:tab pos="1371600" algn="l"/>
                <a:tab pos="1536700" algn="l"/>
              </a:tabLst>
              <a:defRPr sz="1800"/>
            </a:pPr>
            <a:r>
              <a:rPr lang="en-US" sz="2200" dirty="0">
                <a:latin typeface="Arial" panose="020B0604020202020204" pitchFamily="34" charset="0"/>
                <a:ea typeface="Arial Bold"/>
                <a:cs typeface="Arial" panose="020B0604020202020204" pitchFamily="34" charset="0"/>
                <a:sym typeface="Arial Bold"/>
              </a:rPr>
              <a:t>e.</a:t>
            </a:r>
            <a:r>
              <a:rPr lang="en-US" sz="2200" dirty="0">
                <a:latin typeface="Arial" panose="020B0604020202020204" pitchFamily="34" charset="0"/>
                <a:cs typeface="Arial" panose="020B0604020202020204" pitchFamily="34" charset="0"/>
              </a:rPr>
              <a:t> If I was reading the newspaper in the living room then </a:t>
            </a:r>
            <a:r>
              <a:rPr lang="en-US" sz="2200" dirty="0" smtClean="0">
                <a:latin typeface="Arial" panose="020B0604020202020204" pitchFamily="34" charset="0"/>
                <a:cs typeface="Arial" panose="020B0604020202020204" pitchFamily="34" charset="0"/>
              </a:rPr>
              <a:t>my </a:t>
            </a:r>
            <a:r>
              <a:rPr lang="en-US" sz="2200" dirty="0">
                <a:latin typeface="Arial" panose="020B0604020202020204" pitchFamily="34" charset="0"/>
                <a:cs typeface="Arial" panose="020B0604020202020204" pitchFamily="34" charset="0"/>
              </a:rPr>
              <a:t>glasses are on the coffee table.</a:t>
            </a:r>
          </a:p>
          <a:p>
            <a:pPr marL="0" lvl="0" indent="0">
              <a:tabLst>
                <a:tab pos="457200" algn="l"/>
                <a:tab pos="1371600" algn="l"/>
                <a:tab pos="1536700" algn="l"/>
              </a:tabLst>
              <a:defRPr sz="1800"/>
            </a:pPr>
            <a:endParaRPr lang="en-US" sz="2200" dirty="0"/>
          </a:p>
          <a:p>
            <a:pPr marL="0" lvl="0" indent="0">
              <a:tabLst>
                <a:tab pos="457200" algn="l"/>
                <a:tab pos="1371600" algn="l"/>
                <a:tab pos="1536700" algn="l"/>
              </a:tabLst>
              <a:defRPr sz="1800"/>
            </a:pPr>
            <a:r>
              <a:rPr lang="en-US" sz="2200" dirty="0"/>
              <a:t>Where are the glasses?</a:t>
            </a:r>
          </a:p>
          <a:p>
            <a:pPr marL="0" lvl="0" indent="0">
              <a:defRPr sz="1800"/>
            </a:pPr>
            <a:endParaRPr sz="2400" dirty="0"/>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600">
                <a:solidFill>
                  <a:srgbClr val="FFFFFF"/>
                </a:solidFill>
              </a:rPr>
              <a:t>Example 8 – </a:t>
            </a:r>
            <a:r>
              <a:rPr sz="2600" i="1">
                <a:solidFill>
                  <a:srgbClr val="FFFFFF"/>
                </a:solidFill>
              </a:rPr>
              <a:t>Application: A More Complex Deduction</a:t>
            </a:r>
          </a:p>
        </p:txBody>
      </p:sp>
      <p:sp>
        <p:nvSpPr>
          <p:cNvPr id="415" name="Shape 41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endParaRPr sz="2400" dirty="0"/>
          </a:p>
          <a:p>
            <a:pPr marL="0" lvl="0" indent="0">
              <a:tabLst>
                <a:tab pos="457200" algn="l"/>
                <a:tab pos="1371600" algn="l"/>
                <a:tab pos="1536700" algn="l"/>
              </a:tabLst>
              <a:defRPr sz="1800"/>
            </a:pPr>
            <a:r>
              <a:rPr sz="2400" dirty="0">
                <a:solidFill>
                  <a:srgbClr val="00ADEE"/>
                </a:solidFill>
              </a:rPr>
              <a:t>Solution:</a:t>
            </a:r>
          </a:p>
          <a:p>
            <a:pPr marL="0" lvl="0" indent="0">
              <a:tabLst>
                <a:tab pos="457200" algn="l"/>
                <a:tab pos="1371600" algn="l"/>
                <a:tab pos="1536700" algn="l"/>
              </a:tabLst>
              <a:defRPr sz="1800"/>
            </a:pPr>
            <a:r>
              <a:rPr sz="2400" dirty="0"/>
              <a:t>Let  </a:t>
            </a:r>
            <a:r>
              <a:rPr sz="2400" i="1" dirty="0"/>
              <a:t>RK</a:t>
            </a:r>
            <a:r>
              <a:rPr sz="2400" dirty="0"/>
              <a:t> = I was reading the newspaper in the kitchen.</a:t>
            </a:r>
          </a:p>
          <a:p>
            <a:pPr marL="0" lvl="0" indent="0">
              <a:tabLst>
                <a:tab pos="457200" algn="l"/>
                <a:tab pos="1371600" algn="l"/>
                <a:tab pos="1536700" algn="l"/>
              </a:tabLst>
              <a:defRPr sz="1800"/>
            </a:pPr>
            <a:r>
              <a:rPr sz="2400" dirty="0"/>
              <a:t>       </a:t>
            </a:r>
            <a:r>
              <a:rPr sz="2400" i="1" dirty="0"/>
              <a:t>GK</a:t>
            </a:r>
            <a:r>
              <a:rPr sz="2400" dirty="0"/>
              <a:t> = My glasses are on the kitchen table.</a:t>
            </a:r>
          </a:p>
          <a:p>
            <a:pPr marL="0" lvl="0" indent="0">
              <a:tabLst>
                <a:tab pos="457200" algn="l"/>
                <a:tab pos="1371600" algn="l"/>
                <a:tab pos="1536700" algn="l"/>
              </a:tabLst>
              <a:defRPr sz="1800"/>
            </a:pPr>
            <a:r>
              <a:rPr sz="2400" dirty="0"/>
              <a:t>       </a:t>
            </a:r>
            <a:r>
              <a:rPr sz="2400" i="1" dirty="0"/>
              <a:t>SB</a:t>
            </a:r>
            <a:r>
              <a:rPr sz="2400" dirty="0"/>
              <a:t> </a:t>
            </a:r>
            <a:r>
              <a:rPr sz="1000" dirty="0"/>
              <a:t> </a:t>
            </a:r>
            <a:r>
              <a:rPr sz="2400" dirty="0"/>
              <a:t>= I saw my glasses at breakfast.</a:t>
            </a:r>
          </a:p>
          <a:p>
            <a:pPr marL="0" lvl="0" indent="0">
              <a:tabLst>
                <a:tab pos="457200" algn="l"/>
                <a:tab pos="1371600" algn="l"/>
                <a:tab pos="1536700" algn="l"/>
              </a:tabLst>
              <a:defRPr sz="1800"/>
            </a:pPr>
            <a:r>
              <a:rPr sz="2400" dirty="0"/>
              <a:t>       </a:t>
            </a:r>
            <a:r>
              <a:rPr sz="2400" i="1" dirty="0"/>
              <a:t>RL </a:t>
            </a:r>
            <a:r>
              <a:rPr sz="1200" i="1" dirty="0"/>
              <a:t> </a:t>
            </a:r>
            <a:r>
              <a:rPr sz="2400" dirty="0"/>
              <a:t>= I was reading the newspaper in the living room.</a:t>
            </a:r>
          </a:p>
          <a:p>
            <a:pPr marL="0" lvl="0" indent="0">
              <a:tabLst>
                <a:tab pos="457200" algn="l"/>
                <a:tab pos="1371600" algn="l"/>
                <a:tab pos="1536700" algn="l"/>
              </a:tabLst>
              <a:defRPr sz="1800"/>
            </a:pPr>
            <a:r>
              <a:rPr sz="2400" dirty="0"/>
              <a:t>     </a:t>
            </a:r>
            <a:r>
              <a:rPr sz="2400" i="1" dirty="0"/>
              <a:t>  GC</a:t>
            </a:r>
            <a:r>
              <a:rPr sz="2400" dirty="0"/>
              <a:t> = My glasses are on the coffee table.</a:t>
            </a:r>
          </a:p>
        </p:txBody>
      </p:sp>
      <p:sp>
        <p:nvSpPr>
          <p:cNvPr id="416" name="Shape 416"/>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15">
                                            <p:txEl>
                                              <p:pRg st="1" end="1"/>
                                            </p:txEl>
                                          </p:spTgt>
                                        </p:tgtEl>
                                        <p:attrNameLst>
                                          <p:attrName>style.visibility</p:attrName>
                                        </p:attrNameLst>
                                      </p:cBhvr>
                                      <p:to>
                                        <p:strVal val="visible"/>
                                      </p:to>
                                    </p:set>
                                    <p:anim calcmode="lin" valueType="num">
                                      <p:cBhvr>
                                        <p:cTn id="7" dur="1000" fill="hold"/>
                                        <p:tgtEl>
                                          <p:spTgt spid="415">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41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415">
                                            <p:txEl>
                                              <p:pRg st="2" end="2"/>
                                            </p:txEl>
                                          </p:spTgt>
                                        </p:tgtEl>
                                        <p:attrNameLst>
                                          <p:attrName>style.visibility</p:attrName>
                                        </p:attrNameLst>
                                      </p:cBhvr>
                                      <p:to>
                                        <p:strVal val="visible"/>
                                      </p:to>
                                    </p:set>
                                    <p:anim calcmode="lin" valueType="num">
                                      <p:cBhvr>
                                        <p:cTn id="12" dur="1000" fill="hold"/>
                                        <p:tgtEl>
                                          <p:spTgt spid="415">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1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415">
                                            <p:txEl>
                                              <p:pRg st="3" end="3"/>
                                            </p:txEl>
                                          </p:spTgt>
                                        </p:tgtEl>
                                        <p:attrNameLst>
                                          <p:attrName>style.visibility</p:attrName>
                                        </p:attrNameLst>
                                      </p:cBhvr>
                                      <p:to>
                                        <p:strVal val="visible"/>
                                      </p:to>
                                    </p:set>
                                    <p:anim calcmode="lin" valueType="num">
                                      <p:cBhvr>
                                        <p:cTn id="17" dur="1000" fill="hold"/>
                                        <p:tgtEl>
                                          <p:spTgt spid="415">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41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1" nodeType="afterEffect">
                                  <p:stCondLst>
                                    <p:cond delay="0"/>
                                  </p:stCondLst>
                                  <p:iterate>
                                    <p:tmAbs val="0"/>
                                  </p:iterate>
                                  <p:childTnLst>
                                    <p:set>
                                      <p:cBhvr>
                                        <p:cTn id="21" fill="hold"/>
                                        <p:tgtEl>
                                          <p:spTgt spid="415">
                                            <p:txEl>
                                              <p:pRg st="4" end="4"/>
                                            </p:txEl>
                                          </p:spTgt>
                                        </p:tgtEl>
                                        <p:attrNameLst>
                                          <p:attrName>style.visibility</p:attrName>
                                        </p:attrNameLst>
                                      </p:cBhvr>
                                      <p:to>
                                        <p:strVal val="visible"/>
                                      </p:to>
                                    </p:set>
                                    <p:anim calcmode="lin" valueType="num">
                                      <p:cBhvr>
                                        <p:cTn id="22" dur="1000" fill="hold"/>
                                        <p:tgtEl>
                                          <p:spTgt spid="4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15">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1" nodeType="afterEffect">
                                  <p:stCondLst>
                                    <p:cond delay="0"/>
                                  </p:stCondLst>
                                  <p:iterate>
                                    <p:tmAbs val="0"/>
                                  </p:iterate>
                                  <p:childTnLst>
                                    <p:set>
                                      <p:cBhvr>
                                        <p:cTn id="26" fill="hold"/>
                                        <p:tgtEl>
                                          <p:spTgt spid="415">
                                            <p:txEl>
                                              <p:pRg st="5" end="5"/>
                                            </p:txEl>
                                          </p:spTgt>
                                        </p:tgtEl>
                                        <p:attrNameLst>
                                          <p:attrName>style.visibility</p:attrName>
                                        </p:attrNameLst>
                                      </p:cBhvr>
                                      <p:to>
                                        <p:strVal val="visible"/>
                                      </p:to>
                                    </p:set>
                                    <p:anim calcmode="lin" valueType="num">
                                      <p:cBhvr>
                                        <p:cTn id="27" dur="1000" fill="hold"/>
                                        <p:tgtEl>
                                          <p:spTgt spid="41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1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1" nodeType="afterEffect">
                                  <p:stCondLst>
                                    <p:cond delay="0"/>
                                  </p:stCondLst>
                                  <p:iterate>
                                    <p:tmAbs val="0"/>
                                  </p:iterate>
                                  <p:childTnLst>
                                    <p:set>
                                      <p:cBhvr>
                                        <p:cTn id="31" fill="hold"/>
                                        <p:tgtEl>
                                          <p:spTgt spid="415">
                                            <p:txEl>
                                              <p:pRg st="6" end="6"/>
                                            </p:txEl>
                                          </p:spTgt>
                                        </p:tgtEl>
                                        <p:attrNameLst>
                                          <p:attrName>style.visibility</p:attrName>
                                        </p:attrNameLst>
                                      </p:cBhvr>
                                      <p:to>
                                        <p:strVal val="visible"/>
                                      </p:to>
                                    </p:set>
                                    <p:anim calcmode="lin" valueType="num">
                                      <p:cBhvr>
                                        <p:cTn id="32" dur="1000" fill="hold"/>
                                        <p:tgtEl>
                                          <p:spTgt spid="41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1" build="p" bldLvl="5"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8 – </a:t>
            </a:r>
            <a:r>
              <a:rPr sz="4000" i="1">
                <a:solidFill>
                  <a:srgbClr val="FFFFFF"/>
                </a:solidFill>
              </a:rPr>
              <a:t>Solution</a:t>
            </a:r>
          </a:p>
        </p:txBody>
      </p:sp>
      <p:sp>
        <p:nvSpPr>
          <p:cNvPr id="419" name="Shape 41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Here is a sequence of steps you might use to reach the answer, together with the rules of inference that allow you to draw the conclusion of each step:</a:t>
            </a:r>
          </a:p>
          <a:p>
            <a:pPr marL="0" lvl="0" indent="0">
              <a:tabLst>
                <a:tab pos="457200" algn="l"/>
                <a:tab pos="1371600" algn="l"/>
                <a:tab pos="1536700" algn="l"/>
              </a:tabLst>
              <a:defRPr sz="1800"/>
            </a:pPr>
            <a:endParaRPr sz="1200"/>
          </a:p>
          <a:p>
            <a:pPr marL="0" lvl="0" indent="0">
              <a:tabLst>
                <a:tab pos="457200" algn="l"/>
                <a:tab pos="1371600" algn="l"/>
                <a:tab pos="1536700" algn="l"/>
              </a:tabLst>
              <a:defRPr sz="1800"/>
            </a:pPr>
            <a:r>
              <a:rPr sz="2400">
                <a:latin typeface="Arial Bold"/>
                <a:ea typeface="Arial Bold"/>
                <a:cs typeface="Arial Bold"/>
                <a:sym typeface="Arial Bold"/>
              </a:rPr>
              <a:t>1.</a:t>
            </a: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1400"/>
          </a:p>
          <a:p>
            <a:pPr marL="0" lvl="0" indent="0">
              <a:tabLst>
                <a:tab pos="457200" algn="l"/>
                <a:tab pos="1371600" algn="l"/>
                <a:tab pos="1536700" algn="l"/>
              </a:tabLst>
              <a:defRPr sz="1800"/>
            </a:pPr>
            <a:r>
              <a:rPr sz="2400">
                <a:latin typeface="Arial Bold"/>
                <a:ea typeface="Arial Bold"/>
                <a:cs typeface="Arial Bold"/>
                <a:sym typeface="Arial Bold"/>
              </a:rPr>
              <a:t>2.</a:t>
            </a:r>
          </a:p>
        </p:txBody>
      </p:sp>
      <p:sp>
        <p:nvSpPr>
          <p:cNvPr id="420" name="Shape 420"/>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421" name="image.png"/>
          <p:cNvPicPr/>
          <p:nvPr/>
        </p:nvPicPr>
        <p:blipFill>
          <a:blip r:embed="rId2">
            <a:extLst/>
          </a:blip>
          <a:srcRect l="28570" t="11111"/>
          <a:stretch>
            <a:fillRect/>
          </a:stretch>
        </p:blipFill>
        <p:spPr>
          <a:xfrm>
            <a:off x="1066800" y="2971800"/>
            <a:ext cx="1333500" cy="228601"/>
          </a:xfrm>
          <a:prstGeom prst="rect">
            <a:avLst/>
          </a:prstGeom>
          <a:ln w="12700">
            <a:miter lim="400000"/>
          </a:ln>
        </p:spPr>
      </p:pic>
      <p:pic>
        <p:nvPicPr>
          <p:cNvPr id="422" name="image.png"/>
          <p:cNvPicPr/>
          <p:nvPr/>
        </p:nvPicPr>
        <p:blipFill>
          <a:blip r:embed="rId3">
            <a:extLst/>
          </a:blip>
          <a:stretch>
            <a:fillRect/>
          </a:stretch>
        </p:blipFill>
        <p:spPr>
          <a:xfrm>
            <a:off x="1066800" y="3598862"/>
            <a:ext cx="1238250" cy="266701"/>
          </a:xfrm>
          <a:prstGeom prst="rect">
            <a:avLst/>
          </a:prstGeom>
          <a:ln w="12700">
            <a:miter lim="400000"/>
          </a:ln>
        </p:spPr>
      </p:pic>
      <p:pic>
        <p:nvPicPr>
          <p:cNvPr id="423" name="image.png"/>
          <p:cNvPicPr/>
          <p:nvPr/>
        </p:nvPicPr>
        <p:blipFill>
          <a:blip r:embed="rId4">
            <a:extLst/>
          </a:blip>
          <a:stretch>
            <a:fillRect/>
          </a:stretch>
        </p:blipFill>
        <p:spPr>
          <a:xfrm>
            <a:off x="838200" y="4275137"/>
            <a:ext cx="1504950" cy="290513"/>
          </a:xfrm>
          <a:prstGeom prst="rect">
            <a:avLst/>
          </a:prstGeom>
          <a:ln w="12700">
            <a:miter lim="400000"/>
          </a:ln>
        </p:spPr>
      </p:pic>
      <p:pic>
        <p:nvPicPr>
          <p:cNvPr id="424" name="image.png"/>
          <p:cNvPicPr/>
          <p:nvPr/>
        </p:nvPicPr>
        <p:blipFill>
          <a:blip r:embed="rId5">
            <a:extLst/>
          </a:blip>
          <a:stretch>
            <a:fillRect/>
          </a:stretch>
        </p:blipFill>
        <p:spPr>
          <a:xfrm>
            <a:off x="2819400" y="2971800"/>
            <a:ext cx="476250" cy="217488"/>
          </a:xfrm>
          <a:prstGeom prst="rect">
            <a:avLst/>
          </a:prstGeom>
          <a:ln w="12700">
            <a:miter lim="400000"/>
          </a:ln>
        </p:spPr>
      </p:pic>
      <p:pic>
        <p:nvPicPr>
          <p:cNvPr id="425" name="image.png"/>
          <p:cNvPicPr/>
          <p:nvPr/>
        </p:nvPicPr>
        <p:blipFill>
          <a:blip r:embed="rId6">
            <a:extLst/>
          </a:blip>
          <a:stretch>
            <a:fillRect/>
          </a:stretch>
        </p:blipFill>
        <p:spPr>
          <a:xfrm>
            <a:off x="2800350" y="3617912"/>
            <a:ext cx="476250" cy="209551"/>
          </a:xfrm>
          <a:prstGeom prst="rect">
            <a:avLst/>
          </a:prstGeom>
          <a:ln w="12700">
            <a:miter lim="400000"/>
          </a:ln>
        </p:spPr>
      </p:pic>
      <p:pic>
        <p:nvPicPr>
          <p:cNvPr id="426" name="image.png"/>
          <p:cNvPicPr/>
          <p:nvPr/>
        </p:nvPicPr>
        <p:blipFill>
          <a:blip r:embed="rId7">
            <a:extLst/>
          </a:blip>
          <a:stretch>
            <a:fillRect/>
          </a:stretch>
        </p:blipFill>
        <p:spPr>
          <a:xfrm>
            <a:off x="2797175" y="4337050"/>
            <a:ext cx="1089025" cy="234950"/>
          </a:xfrm>
          <a:prstGeom prst="rect">
            <a:avLst/>
          </a:prstGeom>
          <a:ln w="12700">
            <a:miter lim="400000"/>
          </a:ln>
        </p:spPr>
      </p:pic>
      <p:pic>
        <p:nvPicPr>
          <p:cNvPr id="427" name="image.png"/>
          <p:cNvPicPr/>
          <p:nvPr/>
        </p:nvPicPr>
        <p:blipFill>
          <a:blip r:embed="rId8">
            <a:extLst/>
          </a:blip>
          <a:srcRect l="33419" t="5085"/>
          <a:stretch>
            <a:fillRect/>
          </a:stretch>
        </p:blipFill>
        <p:spPr>
          <a:xfrm>
            <a:off x="1143000" y="4952999"/>
            <a:ext cx="1214438" cy="266701"/>
          </a:xfrm>
          <a:prstGeom prst="rect">
            <a:avLst/>
          </a:prstGeom>
          <a:ln w="12700">
            <a:miter lim="400000"/>
          </a:ln>
        </p:spPr>
      </p:pic>
      <p:pic>
        <p:nvPicPr>
          <p:cNvPr id="428" name="image.png"/>
          <p:cNvPicPr/>
          <p:nvPr/>
        </p:nvPicPr>
        <p:blipFill>
          <a:blip r:embed="rId9">
            <a:extLst/>
          </a:blip>
          <a:stretch>
            <a:fillRect/>
          </a:stretch>
        </p:blipFill>
        <p:spPr>
          <a:xfrm>
            <a:off x="1114425" y="5505450"/>
            <a:ext cx="561975" cy="276225"/>
          </a:xfrm>
          <a:prstGeom prst="rect">
            <a:avLst/>
          </a:prstGeom>
          <a:ln w="12700">
            <a:miter lim="400000"/>
          </a:ln>
        </p:spPr>
      </p:pic>
      <p:pic>
        <p:nvPicPr>
          <p:cNvPr id="429" name="image.png"/>
          <p:cNvPicPr/>
          <p:nvPr/>
        </p:nvPicPr>
        <p:blipFill>
          <a:blip r:embed="rId10">
            <a:extLst/>
          </a:blip>
          <a:stretch>
            <a:fillRect/>
          </a:stretch>
        </p:blipFill>
        <p:spPr>
          <a:xfrm>
            <a:off x="823912" y="6081712"/>
            <a:ext cx="928688" cy="261938"/>
          </a:xfrm>
          <a:prstGeom prst="rect">
            <a:avLst/>
          </a:prstGeom>
          <a:ln w="12700">
            <a:miter lim="400000"/>
          </a:ln>
        </p:spPr>
      </p:pic>
      <p:pic>
        <p:nvPicPr>
          <p:cNvPr id="430" name="image.png"/>
          <p:cNvPicPr/>
          <p:nvPr/>
        </p:nvPicPr>
        <p:blipFill>
          <a:blip r:embed="rId11">
            <a:extLst/>
          </a:blip>
          <a:stretch>
            <a:fillRect/>
          </a:stretch>
        </p:blipFill>
        <p:spPr>
          <a:xfrm>
            <a:off x="2819400" y="5014912"/>
            <a:ext cx="1801813" cy="217488"/>
          </a:xfrm>
          <a:prstGeom prst="rect">
            <a:avLst/>
          </a:prstGeom>
          <a:ln w="12700">
            <a:miter lim="400000"/>
          </a:ln>
        </p:spPr>
      </p:pic>
      <p:pic>
        <p:nvPicPr>
          <p:cNvPr id="431" name="image.png"/>
          <p:cNvPicPr/>
          <p:nvPr/>
        </p:nvPicPr>
        <p:blipFill>
          <a:blip r:embed="rId12">
            <a:extLst/>
          </a:blip>
          <a:stretch>
            <a:fillRect/>
          </a:stretch>
        </p:blipFill>
        <p:spPr>
          <a:xfrm>
            <a:off x="2797175" y="5592762"/>
            <a:ext cx="488950" cy="225426"/>
          </a:xfrm>
          <a:prstGeom prst="rect">
            <a:avLst/>
          </a:prstGeom>
          <a:ln w="12700">
            <a:miter lim="400000"/>
          </a:ln>
        </p:spPr>
      </p:pic>
      <p:pic>
        <p:nvPicPr>
          <p:cNvPr id="432" name="image.png"/>
          <p:cNvPicPr/>
          <p:nvPr/>
        </p:nvPicPr>
        <p:blipFill>
          <a:blip r:embed="rId13">
            <a:extLst/>
          </a:blip>
          <a:stretch>
            <a:fillRect/>
          </a:stretch>
        </p:blipFill>
        <p:spPr>
          <a:xfrm>
            <a:off x="2819400" y="6157912"/>
            <a:ext cx="1325563" cy="1873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19"/>
                                        </p:tgtEl>
                                        <p:attrNameLst>
                                          <p:attrName>style.visibility</p:attrName>
                                        </p:attrNameLst>
                                      </p:cBhvr>
                                      <p:to>
                                        <p:strVal val="visible"/>
                                      </p:to>
                                    </p:set>
                                    <p:anim calcmode="lin" valueType="num">
                                      <p:cBhvr>
                                        <p:cTn id="7" dur="1000" fill="hold"/>
                                        <p:tgtEl>
                                          <p:spTgt spid="419"/>
                                        </p:tgtEl>
                                        <p:attrNameLst>
                                          <p:attrName>ppt_x</p:attrName>
                                        </p:attrNameLst>
                                      </p:cBhvr>
                                      <p:tavLst>
                                        <p:tav tm="0">
                                          <p:val>
                                            <p:strVal val="#ppt_x"/>
                                          </p:val>
                                        </p:tav>
                                        <p:tav tm="100000">
                                          <p:val>
                                            <p:strVal val="#ppt_x"/>
                                          </p:val>
                                        </p:tav>
                                      </p:tavLst>
                                    </p:anim>
                                    <p:anim calcmode="lin" valueType="num">
                                      <p:cBhvr>
                                        <p:cTn id="8" dur="1000" fill="hold"/>
                                        <p:tgtEl>
                                          <p:spTgt spid="41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421"/>
                                        </p:tgtEl>
                                        <p:attrNameLst>
                                          <p:attrName>style.visibility</p:attrName>
                                        </p:attrNameLst>
                                      </p:cBhvr>
                                      <p:to>
                                        <p:strVal val="visible"/>
                                      </p:to>
                                    </p:set>
                                    <p:anim calcmode="lin" valueType="num">
                                      <p:cBhvr>
                                        <p:cTn id="12" dur="1000" fill="hold"/>
                                        <p:tgtEl>
                                          <p:spTgt spid="421"/>
                                        </p:tgtEl>
                                        <p:attrNameLst>
                                          <p:attrName>ppt_x</p:attrName>
                                        </p:attrNameLst>
                                      </p:cBhvr>
                                      <p:tavLst>
                                        <p:tav tm="0">
                                          <p:val>
                                            <p:strVal val="#ppt_x"/>
                                          </p:val>
                                        </p:tav>
                                        <p:tav tm="100000">
                                          <p:val>
                                            <p:strVal val="#ppt_x"/>
                                          </p:val>
                                        </p:tav>
                                      </p:tavLst>
                                    </p:anim>
                                    <p:anim calcmode="lin" valueType="num">
                                      <p:cBhvr>
                                        <p:cTn id="13" dur="1000" fill="hold"/>
                                        <p:tgtEl>
                                          <p:spTgt spid="42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3" nodeType="afterEffect">
                                  <p:stCondLst>
                                    <p:cond delay="0"/>
                                  </p:stCondLst>
                                  <p:iterate>
                                    <p:tmAbs val="0"/>
                                  </p:iterate>
                                  <p:childTnLst>
                                    <p:set>
                                      <p:cBhvr>
                                        <p:cTn id="16" fill="hold"/>
                                        <p:tgtEl>
                                          <p:spTgt spid="424"/>
                                        </p:tgtEl>
                                        <p:attrNameLst>
                                          <p:attrName>style.visibility</p:attrName>
                                        </p:attrNameLst>
                                      </p:cBhvr>
                                      <p:to>
                                        <p:strVal val="visible"/>
                                      </p:to>
                                    </p:set>
                                    <p:anim calcmode="lin" valueType="num">
                                      <p:cBhvr>
                                        <p:cTn id="17" dur="1000" fill="hold"/>
                                        <p:tgtEl>
                                          <p:spTgt spid="424"/>
                                        </p:tgtEl>
                                        <p:attrNameLst>
                                          <p:attrName>ppt_x</p:attrName>
                                        </p:attrNameLst>
                                      </p:cBhvr>
                                      <p:tavLst>
                                        <p:tav tm="0">
                                          <p:val>
                                            <p:strVal val="#ppt_x"/>
                                          </p:val>
                                        </p:tav>
                                        <p:tav tm="100000">
                                          <p:val>
                                            <p:strVal val="#ppt_x"/>
                                          </p:val>
                                        </p:tav>
                                      </p:tavLst>
                                    </p:anim>
                                    <p:anim calcmode="lin" valueType="num">
                                      <p:cBhvr>
                                        <p:cTn id="18" dur="1000" fill="hold"/>
                                        <p:tgtEl>
                                          <p:spTgt spid="4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4" nodeType="clickEffect">
                                  <p:stCondLst>
                                    <p:cond delay="0"/>
                                  </p:stCondLst>
                                  <p:iterate>
                                    <p:tmAbs val="0"/>
                                  </p:iterate>
                                  <p:childTnLst>
                                    <p:set>
                                      <p:cBhvr>
                                        <p:cTn id="22" fill="hold"/>
                                        <p:tgtEl>
                                          <p:spTgt spid="422"/>
                                        </p:tgtEl>
                                        <p:attrNameLst>
                                          <p:attrName>style.visibility</p:attrName>
                                        </p:attrNameLst>
                                      </p:cBhvr>
                                      <p:to>
                                        <p:strVal val="visible"/>
                                      </p:to>
                                    </p:set>
                                    <p:anim calcmode="lin" valueType="num">
                                      <p:cBhvr>
                                        <p:cTn id="23" dur="1000" fill="hold"/>
                                        <p:tgtEl>
                                          <p:spTgt spid="422"/>
                                        </p:tgtEl>
                                        <p:attrNameLst>
                                          <p:attrName>ppt_x</p:attrName>
                                        </p:attrNameLst>
                                      </p:cBhvr>
                                      <p:tavLst>
                                        <p:tav tm="0">
                                          <p:val>
                                            <p:strVal val="#ppt_x"/>
                                          </p:val>
                                        </p:tav>
                                        <p:tav tm="100000">
                                          <p:val>
                                            <p:strVal val="#ppt_x"/>
                                          </p:val>
                                        </p:tav>
                                      </p:tavLst>
                                    </p:anim>
                                    <p:anim calcmode="lin" valueType="num">
                                      <p:cBhvr>
                                        <p:cTn id="24" dur="1000" fill="hold"/>
                                        <p:tgtEl>
                                          <p:spTgt spid="4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5" nodeType="afterEffect">
                                  <p:stCondLst>
                                    <p:cond delay="0"/>
                                  </p:stCondLst>
                                  <p:iterate>
                                    <p:tmAbs val="0"/>
                                  </p:iterate>
                                  <p:childTnLst>
                                    <p:set>
                                      <p:cBhvr>
                                        <p:cTn id="27" fill="hold"/>
                                        <p:tgtEl>
                                          <p:spTgt spid="425"/>
                                        </p:tgtEl>
                                        <p:attrNameLst>
                                          <p:attrName>style.visibility</p:attrName>
                                        </p:attrNameLst>
                                      </p:cBhvr>
                                      <p:to>
                                        <p:strVal val="visible"/>
                                      </p:to>
                                    </p:set>
                                    <p:anim calcmode="lin" valueType="num">
                                      <p:cBhvr>
                                        <p:cTn id="28" dur="1000" fill="hold"/>
                                        <p:tgtEl>
                                          <p:spTgt spid="425"/>
                                        </p:tgtEl>
                                        <p:attrNameLst>
                                          <p:attrName>ppt_x</p:attrName>
                                        </p:attrNameLst>
                                      </p:cBhvr>
                                      <p:tavLst>
                                        <p:tav tm="0">
                                          <p:val>
                                            <p:strVal val="#ppt_x"/>
                                          </p:val>
                                        </p:tav>
                                        <p:tav tm="100000">
                                          <p:val>
                                            <p:strVal val="#ppt_x"/>
                                          </p:val>
                                        </p:tav>
                                      </p:tavLst>
                                    </p:anim>
                                    <p:anim calcmode="lin" valueType="num">
                                      <p:cBhvr>
                                        <p:cTn id="29" dur="1000" fill="hold"/>
                                        <p:tgtEl>
                                          <p:spTgt spid="4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6" nodeType="clickEffect">
                                  <p:stCondLst>
                                    <p:cond delay="0"/>
                                  </p:stCondLst>
                                  <p:iterate>
                                    <p:tmAbs val="0"/>
                                  </p:iterate>
                                  <p:childTnLst>
                                    <p:set>
                                      <p:cBhvr>
                                        <p:cTn id="33" fill="hold"/>
                                        <p:tgtEl>
                                          <p:spTgt spid="423"/>
                                        </p:tgtEl>
                                        <p:attrNameLst>
                                          <p:attrName>style.visibility</p:attrName>
                                        </p:attrNameLst>
                                      </p:cBhvr>
                                      <p:to>
                                        <p:strVal val="visible"/>
                                      </p:to>
                                    </p:set>
                                    <p:anim calcmode="lin" valueType="num">
                                      <p:cBhvr>
                                        <p:cTn id="34" dur="1000" fill="hold"/>
                                        <p:tgtEl>
                                          <p:spTgt spid="423"/>
                                        </p:tgtEl>
                                        <p:attrNameLst>
                                          <p:attrName>ppt_x</p:attrName>
                                        </p:attrNameLst>
                                      </p:cBhvr>
                                      <p:tavLst>
                                        <p:tav tm="0">
                                          <p:val>
                                            <p:strVal val="#ppt_x"/>
                                          </p:val>
                                        </p:tav>
                                        <p:tav tm="100000">
                                          <p:val>
                                            <p:strVal val="#ppt_x"/>
                                          </p:val>
                                        </p:tav>
                                      </p:tavLst>
                                    </p:anim>
                                    <p:anim calcmode="lin" valueType="num">
                                      <p:cBhvr>
                                        <p:cTn id="35" dur="1000" fill="hold"/>
                                        <p:tgtEl>
                                          <p:spTgt spid="423"/>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7" nodeType="afterEffect">
                                  <p:stCondLst>
                                    <p:cond delay="0"/>
                                  </p:stCondLst>
                                  <p:iterate>
                                    <p:tmAbs val="0"/>
                                  </p:iterate>
                                  <p:childTnLst>
                                    <p:set>
                                      <p:cBhvr>
                                        <p:cTn id="38" fill="hold"/>
                                        <p:tgtEl>
                                          <p:spTgt spid="426"/>
                                        </p:tgtEl>
                                        <p:attrNameLst>
                                          <p:attrName>style.visibility</p:attrName>
                                        </p:attrNameLst>
                                      </p:cBhvr>
                                      <p:to>
                                        <p:strVal val="visible"/>
                                      </p:to>
                                    </p:set>
                                    <p:anim calcmode="lin" valueType="num">
                                      <p:cBhvr>
                                        <p:cTn id="39" dur="1000" fill="hold"/>
                                        <p:tgtEl>
                                          <p:spTgt spid="426"/>
                                        </p:tgtEl>
                                        <p:attrNameLst>
                                          <p:attrName>ppt_x</p:attrName>
                                        </p:attrNameLst>
                                      </p:cBhvr>
                                      <p:tavLst>
                                        <p:tav tm="0">
                                          <p:val>
                                            <p:strVal val="#ppt_x"/>
                                          </p:val>
                                        </p:tav>
                                        <p:tav tm="100000">
                                          <p:val>
                                            <p:strVal val="#ppt_x"/>
                                          </p:val>
                                        </p:tav>
                                      </p:tavLst>
                                    </p:anim>
                                    <p:anim calcmode="lin" valueType="num">
                                      <p:cBhvr>
                                        <p:cTn id="40" dur="1000" fill="hold"/>
                                        <p:tgtEl>
                                          <p:spTgt spid="426"/>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8" nodeType="afterEffect">
                                  <p:stCondLst>
                                    <p:cond delay="0"/>
                                  </p:stCondLst>
                                  <p:iterate>
                                    <p:tmAbs val="0"/>
                                  </p:iterate>
                                  <p:childTnLst>
                                    <p:set>
                                      <p:cBhvr>
                                        <p:cTn id="43" fill="hold"/>
                                        <p:tgtEl>
                                          <p:spTgt spid="427"/>
                                        </p:tgtEl>
                                        <p:attrNameLst>
                                          <p:attrName>style.visibility</p:attrName>
                                        </p:attrNameLst>
                                      </p:cBhvr>
                                      <p:to>
                                        <p:strVal val="visible"/>
                                      </p:to>
                                    </p:set>
                                    <p:anim calcmode="lin" valueType="num">
                                      <p:cBhvr>
                                        <p:cTn id="44" dur="1000" fill="hold"/>
                                        <p:tgtEl>
                                          <p:spTgt spid="427"/>
                                        </p:tgtEl>
                                        <p:attrNameLst>
                                          <p:attrName>ppt_x</p:attrName>
                                        </p:attrNameLst>
                                      </p:cBhvr>
                                      <p:tavLst>
                                        <p:tav tm="0">
                                          <p:val>
                                            <p:strVal val="#ppt_x"/>
                                          </p:val>
                                        </p:tav>
                                        <p:tav tm="100000">
                                          <p:val>
                                            <p:strVal val="#ppt_x"/>
                                          </p:val>
                                        </p:tav>
                                      </p:tavLst>
                                    </p:anim>
                                    <p:anim calcmode="lin" valueType="num">
                                      <p:cBhvr>
                                        <p:cTn id="45" dur="1000" fill="hold"/>
                                        <p:tgtEl>
                                          <p:spTgt spid="42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9" nodeType="afterEffect">
                                  <p:stCondLst>
                                    <p:cond delay="0"/>
                                  </p:stCondLst>
                                  <p:iterate>
                                    <p:tmAbs val="0"/>
                                  </p:iterate>
                                  <p:childTnLst>
                                    <p:set>
                                      <p:cBhvr>
                                        <p:cTn id="48" fill="hold"/>
                                        <p:tgtEl>
                                          <p:spTgt spid="430"/>
                                        </p:tgtEl>
                                        <p:attrNameLst>
                                          <p:attrName>style.visibility</p:attrName>
                                        </p:attrNameLst>
                                      </p:cBhvr>
                                      <p:to>
                                        <p:strVal val="visible"/>
                                      </p:to>
                                    </p:set>
                                    <p:anim calcmode="lin" valueType="num">
                                      <p:cBhvr>
                                        <p:cTn id="49" dur="1000" fill="hold"/>
                                        <p:tgtEl>
                                          <p:spTgt spid="430"/>
                                        </p:tgtEl>
                                        <p:attrNameLst>
                                          <p:attrName>ppt_x</p:attrName>
                                        </p:attrNameLst>
                                      </p:cBhvr>
                                      <p:tavLst>
                                        <p:tav tm="0">
                                          <p:val>
                                            <p:strVal val="#ppt_x"/>
                                          </p:val>
                                        </p:tav>
                                        <p:tav tm="100000">
                                          <p:val>
                                            <p:strVal val="#ppt_x"/>
                                          </p:val>
                                        </p:tav>
                                      </p:tavLst>
                                    </p:anim>
                                    <p:anim calcmode="lin" valueType="num">
                                      <p:cBhvr>
                                        <p:cTn id="50" dur="1000" fill="hold"/>
                                        <p:tgtEl>
                                          <p:spTgt spid="4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0" nodeType="clickEffect">
                                  <p:stCondLst>
                                    <p:cond delay="0"/>
                                  </p:stCondLst>
                                  <p:iterate>
                                    <p:tmAbs val="0"/>
                                  </p:iterate>
                                  <p:childTnLst>
                                    <p:set>
                                      <p:cBhvr>
                                        <p:cTn id="54" fill="hold"/>
                                        <p:tgtEl>
                                          <p:spTgt spid="428"/>
                                        </p:tgtEl>
                                        <p:attrNameLst>
                                          <p:attrName>style.visibility</p:attrName>
                                        </p:attrNameLst>
                                      </p:cBhvr>
                                      <p:to>
                                        <p:strVal val="visible"/>
                                      </p:to>
                                    </p:set>
                                    <p:anim calcmode="lin" valueType="num">
                                      <p:cBhvr>
                                        <p:cTn id="55" dur="1000" fill="hold"/>
                                        <p:tgtEl>
                                          <p:spTgt spid="428"/>
                                        </p:tgtEl>
                                        <p:attrNameLst>
                                          <p:attrName>ppt_x</p:attrName>
                                        </p:attrNameLst>
                                      </p:cBhvr>
                                      <p:tavLst>
                                        <p:tav tm="0">
                                          <p:val>
                                            <p:strVal val="#ppt_x"/>
                                          </p:val>
                                        </p:tav>
                                        <p:tav tm="100000">
                                          <p:val>
                                            <p:strVal val="#ppt_x"/>
                                          </p:val>
                                        </p:tav>
                                      </p:tavLst>
                                    </p:anim>
                                    <p:anim calcmode="lin" valueType="num">
                                      <p:cBhvr>
                                        <p:cTn id="56" dur="1000" fill="hold"/>
                                        <p:tgtEl>
                                          <p:spTgt spid="428"/>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4" fill="hold" grpId="11" nodeType="afterEffect">
                                  <p:stCondLst>
                                    <p:cond delay="0"/>
                                  </p:stCondLst>
                                  <p:iterate>
                                    <p:tmAbs val="0"/>
                                  </p:iterate>
                                  <p:childTnLst>
                                    <p:set>
                                      <p:cBhvr>
                                        <p:cTn id="59" fill="hold"/>
                                        <p:tgtEl>
                                          <p:spTgt spid="431"/>
                                        </p:tgtEl>
                                        <p:attrNameLst>
                                          <p:attrName>style.visibility</p:attrName>
                                        </p:attrNameLst>
                                      </p:cBhvr>
                                      <p:to>
                                        <p:strVal val="visible"/>
                                      </p:to>
                                    </p:set>
                                    <p:anim calcmode="lin" valueType="num">
                                      <p:cBhvr>
                                        <p:cTn id="60" dur="1000" fill="hold"/>
                                        <p:tgtEl>
                                          <p:spTgt spid="431"/>
                                        </p:tgtEl>
                                        <p:attrNameLst>
                                          <p:attrName>ppt_x</p:attrName>
                                        </p:attrNameLst>
                                      </p:cBhvr>
                                      <p:tavLst>
                                        <p:tav tm="0">
                                          <p:val>
                                            <p:strVal val="#ppt_x"/>
                                          </p:val>
                                        </p:tav>
                                        <p:tav tm="100000">
                                          <p:val>
                                            <p:strVal val="#ppt_x"/>
                                          </p:val>
                                        </p:tav>
                                      </p:tavLst>
                                    </p:anim>
                                    <p:anim calcmode="lin" valueType="num">
                                      <p:cBhvr>
                                        <p:cTn id="61" dur="1000" fill="hold"/>
                                        <p:tgtEl>
                                          <p:spTgt spid="43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12" nodeType="clickEffect">
                                  <p:stCondLst>
                                    <p:cond delay="0"/>
                                  </p:stCondLst>
                                  <p:iterate>
                                    <p:tmAbs val="0"/>
                                  </p:iterate>
                                  <p:childTnLst>
                                    <p:set>
                                      <p:cBhvr>
                                        <p:cTn id="65" fill="hold"/>
                                        <p:tgtEl>
                                          <p:spTgt spid="429"/>
                                        </p:tgtEl>
                                        <p:attrNameLst>
                                          <p:attrName>style.visibility</p:attrName>
                                        </p:attrNameLst>
                                      </p:cBhvr>
                                      <p:to>
                                        <p:strVal val="visible"/>
                                      </p:to>
                                    </p:set>
                                    <p:anim calcmode="lin" valueType="num">
                                      <p:cBhvr>
                                        <p:cTn id="66" dur="1000" fill="hold"/>
                                        <p:tgtEl>
                                          <p:spTgt spid="429"/>
                                        </p:tgtEl>
                                        <p:attrNameLst>
                                          <p:attrName>ppt_x</p:attrName>
                                        </p:attrNameLst>
                                      </p:cBhvr>
                                      <p:tavLst>
                                        <p:tav tm="0">
                                          <p:val>
                                            <p:strVal val="#ppt_x"/>
                                          </p:val>
                                        </p:tav>
                                        <p:tav tm="100000">
                                          <p:val>
                                            <p:strVal val="#ppt_x"/>
                                          </p:val>
                                        </p:tav>
                                      </p:tavLst>
                                    </p:anim>
                                    <p:anim calcmode="lin" valueType="num">
                                      <p:cBhvr>
                                        <p:cTn id="67" dur="1000" fill="hold"/>
                                        <p:tgtEl>
                                          <p:spTgt spid="429"/>
                                        </p:tgtEl>
                                        <p:attrNameLst>
                                          <p:attrName>ppt_y</p:attrName>
                                        </p:attrNameLst>
                                      </p:cBhvr>
                                      <p:tavLst>
                                        <p:tav tm="0">
                                          <p:val>
                                            <p:strVal val="1+#ppt_h/2"/>
                                          </p:val>
                                        </p:tav>
                                        <p:tav tm="100000">
                                          <p:val>
                                            <p:strVal val="#ppt_y"/>
                                          </p:val>
                                        </p:tav>
                                      </p:tavLst>
                                    </p:anim>
                                  </p:childTnLst>
                                </p:cTn>
                              </p:par>
                            </p:childTnLst>
                          </p:cTn>
                        </p:par>
                        <p:par>
                          <p:cTn id="68" fill="hold">
                            <p:stCondLst>
                              <p:cond delay="1000"/>
                            </p:stCondLst>
                            <p:childTnLst>
                              <p:par>
                                <p:cTn id="69" presetID="2" presetClass="entr" presetSubtype="4" fill="hold" grpId="13" nodeType="afterEffect">
                                  <p:stCondLst>
                                    <p:cond delay="0"/>
                                  </p:stCondLst>
                                  <p:iterate>
                                    <p:tmAbs val="0"/>
                                  </p:iterate>
                                  <p:childTnLst>
                                    <p:set>
                                      <p:cBhvr>
                                        <p:cTn id="70" fill="hold"/>
                                        <p:tgtEl>
                                          <p:spTgt spid="432"/>
                                        </p:tgtEl>
                                        <p:attrNameLst>
                                          <p:attrName>style.visibility</p:attrName>
                                        </p:attrNameLst>
                                      </p:cBhvr>
                                      <p:to>
                                        <p:strVal val="visible"/>
                                      </p:to>
                                    </p:set>
                                    <p:anim calcmode="lin" valueType="num">
                                      <p:cBhvr>
                                        <p:cTn id="71" dur="1000" fill="hold"/>
                                        <p:tgtEl>
                                          <p:spTgt spid="432"/>
                                        </p:tgtEl>
                                        <p:attrNameLst>
                                          <p:attrName>ppt_x</p:attrName>
                                        </p:attrNameLst>
                                      </p:cBhvr>
                                      <p:tavLst>
                                        <p:tav tm="0">
                                          <p:val>
                                            <p:strVal val="#ppt_x"/>
                                          </p:val>
                                        </p:tav>
                                        <p:tav tm="100000">
                                          <p:val>
                                            <p:strVal val="#ppt_x"/>
                                          </p:val>
                                        </p:tav>
                                      </p:tavLst>
                                    </p:anim>
                                    <p:anim calcmode="lin" valueType="num">
                                      <p:cBhvr>
                                        <p:cTn id="72" dur="1000" fill="hold"/>
                                        <p:tgtEl>
                                          <p:spTgt spid="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1" animBg="1" advAuto="0"/>
      <p:bldP spid="421" grpId="2" animBg="1" advAuto="0"/>
      <p:bldP spid="422" grpId="4" animBg="1" advAuto="0"/>
      <p:bldP spid="423" grpId="6" animBg="1" advAuto="0"/>
      <p:bldP spid="424" grpId="3" animBg="1" advAuto="0"/>
      <p:bldP spid="425" grpId="5" animBg="1" advAuto="0"/>
      <p:bldP spid="426" grpId="7" animBg="1" advAuto="0"/>
      <p:bldP spid="427" grpId="8" animBg="1" advAuto="0"/>
      <p:bldP spid="428" grpId="10" animBg="1" advAuto="0"/>
      <p:bldP spid="429" grpId="12" animBg="1" advAuto="0"/>
      <p:bldP spid="430" grpId="9" animBg="1" advAuto="0"/>
      <p:bldP spid="431" grpId="11" animBg="1" advAuto="0"/>
      <p:bldP spid="432" grpId="13" animBg="1" advAuto="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8 – </a:t>
            </a:r>
            <a:r>
              <a:rPr sz="4000" i="1">
                <a:solidFill>
                  <a:srgbClr val="FFFFFF"/>
                </a:solidFill>
              </a:rPr>
              <a:t>Solution</a:t>
            </a:r>
          </a:p>
        </p:txBody>
      </p:sp>
      <p:sp>
        <p:nvSpPr>
          <p:cNvPr id="435" name="Shape 43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latin typeface="Arial Bold"/>
                <a:ea typeface="Arial Bold"/>
                <a:cs typeface="Arial Bold"/>
                <a:sym typeface="Arial Bold"/>
              </a:rPr>
              <a:t>3.</a:t>
            </a: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600">
              <a:latin typeface="Arial Bold"/>
              <a:ea typeface="Arial Bold"/>
              <a:cs typeface="Arial Bold"/>
              <a:sym typeface="Arial Bold"/>
            </a:endParaRPr>
          </a:p>
          <a:p>
            <a:pPr marL="0" lvl="0" indent="0">
              <a:tabLst>
                <a:tab pos="457200" algn="l"/>
                <a:tab pos="1371600" algn="l"/>
                <a:tab pos="1536700" algn="l"/>
              </a:tabLst>
              <a:defRPr sz="1800"/>
            </a:pPr>
            <a:r>
              <a:rPr sz="2400">
                <a:latin typeface="Arial Bold"/>
                <a:ea typeface="Arial Bold"/>
                <a:cs typeface="Arial Bold"/>
                <a:sym typeface="Arial Bold"/>
              </a:rPr>
              <a:t>4.</a:t>
            </a: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endParaRPr sz="2400">
              <a:latin typeface="Arial Bold"/>
              <a:ea typeface="Arial Bold"/>
              <a:cs typeface="Arial Bold"/>
              <a:sym typeface="Arial Bold"/>
            </a:endParaRPr>
          </a:p>
          <a:p>
            <a:pPr marL="0" lvl="0" indent="0">
              <a:tabLst>
                <a:tab pos="457200" algn="l"/>
                <a:tab pos="1371600" algn="l"/>
                <a:tab pos="1536700" algn="l"/>
              </a:tabLst>
              <a:defRPr sz="1800"/>
            </a:pPr>
            <a:r>
              <a:rPr sz="2400"/>
              <a:t>Thus the glasses are on the coffee table.</a:t>
            </a:r>
          </a:p>
        </p:txBody>
      </p:sp>
      <p:sp>
        <p:nvSpPr>
          <p:cNvPr id="436" name="Shape 436"/>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437" name="image.png"/>
          <p:cNvPicPr/>
          <p:nvPr/>
        </p:nvPicPr>
        <p:blipFill>
          <a:blip r:embed="rId2">
            <a:extLst/>
          </a:blip>
          <a:srcRect l="31373"/>
          <a:stretch>
            <a:fillRect/>
          </a:stretch>
        </p:blipFill>
        <p:spPr>
          <a:xfrm>
            <a:off x="1066800" y="1524000"/>
            <a:ext cx="1166813" cy="285750"/>
          </a:xfrm>
          <a:prstGeom prst="rect">
            <a:avLst/>
          </a:prstGeom>
          <a:ln w="12700">
            <a:miter lim="400000"/>
          </a:ln>
        </p:spPr>
      </p:pic>
      <p:pic>
        <p:nvPicPr>
          <p:cNvPr id="438" name="image.png"/>
          <p:cNvPicPr/>
          <p:nvPr/>
        </p:nvPicPr>
        <p:blipFill>
          <a:blip r:embed="rId3">
            <a:extLst/>
          </a:blip>
          <a:stretch>
            <a:fillRect/>
          </a:stretch>
        </p:blipFill>
        <p:spPr>
          <a:xfrm>
            <a:off x="2819400" y="1524000"/>
            <a:ext cx="476250" cy="236538"/>
          </a:xfrm>
          <a:prstGeom prst="rect">
            <a:avLst/>
          </a:prstGeom>
          <a:ln w="12700">
            <a:miter lim="400000"/>
          </a:ln>
        </p:spPr>
      </p:pic>
      <p:pic>
        <p:nvPicPr>
          <p:cNvPr id="439" name="image.png"/>
          <p:cNvPicPr/>
          <p:nvPr/>
        </p:nvPicPr>
        <p:blipFill>
          <a:blip r:embed="rId4">
            <a:extLst/>
          </a:blip>
          <a:stretch>
            <a:fillRect/>
          </a:stretch>
        </p:blipFill>
        <p:spPr>
          <a:xfrm>
            <a:off x="1143000" y="2057400"/>
            <a:ext cx="623888" cy="323850"/>
          </a:xfrm>
          <a:prstGeom prst="rect">
            <a:avLst/>
          </a:prstGeom>
          <a:ln w="12700">
            <a:miter lim="400000"/>
          </a:ln>
        </p:spPr>
      </p:pic>
      <p:pic>
        <p:nvPicPr>
          <p:cNvPr id="440" name="image.png"/>
          <p:cNvPicPr/>
          <p:nvPr/>
        </p:nvPicPr>
        <p:blipFill>
          <a:blip r:embed="rId5">
            <a:extLst/>
          </a:blip>
          <a:stretch>
            <a:fillRect/>
          </a:stretch>
        </p:blipFill>
        <p:spPr>
          <a:xfrm>
            <a:off x="895350" y="2667000"/>
            <a:ext cx="704850" cy="304800"/>
          </a:xfrm>
          <a:prstGeom prst="rect">
            <a:avLst/>
          </a:prstGeom>
          <a:ln w="12700">
            <a:miter lim="400000"/>
          </a:ln>
        </p:spPr>
      </p:pic>
      <p:pic>
        <p:nvPicPr>
          <p:cNvPr id="441" name="image.png"/>
          <p:cNvPicPr/>
          <p:nvPr/>
        </p:nvPicPr>
        <p:blipFill>
          <a:blip r:embed="rId6">
            <a:extLst/>
          </a:blip>
          <a:stretch>
            <a:fillRect/>
          </a:stretch>
        </p:blipFill>
        <p:spPr>
          <a:xfrm>
            <a:off x="2819400" y="2133600"/>
            <a:ext cx="1782763" cy="201613"/>
          </a:xfrm>
          <a:prstGeom prst="rect">
            <a:avLst/>
          </a:prstGeom>
          <a:ln w="12700">
            <a:miter lim="400000"/>
          </a:ln>
        </p:spPr>
      </p:pic>
      <p:pic>
        <p:nvPicPr>
          <p:cNvPr id="442" name="image.png"/>
          <p:cNvPicPr/>
          <p:nvPr/>
        </p:nvPicPr>
        <p:blipFill>
          <a:blip r:embed="rId7">
            <a:extLst/>
          </a:blip>
          <a:stretch>
            <a:fillRect/>
          </a:stretch>
        </p:blipFill>
        <p:spPr>
          <a:xfrm>
            <a:off x="2819400" y="2709862"/>
            <a:ext cx="1096963" cy="223838"/>
          </a:xfrm>
          <a:prstGeom prst="rect">
            <a:avLst/>
          </a:prstGeom>
          <a:ln w="12700">
            <a:miter lim="400000"/>
          </a:ln>
        </p:spPr>
      </p:pic>
      <p:pic>
        <p:nvPicPr>
          <p:cNvPr id="443" name="image.png"/>
          <p:cNvPicPr/>
          <p:nvPr/>
        </p:nvPicPr>
        <p:blipFill>
          <a:blip r:embed="rId8">
            <a:extLst/>
          </a:blip>
          <a:srcRect l="28643"/>
          <a:stretch>
            <a:fillRect/>
          </a:stretch>
        </p:blipFill>
        <p:spPr>
          <a:xfrm>
            <a:off x="1066800" y="3429000"/>
            <a:ext cx="1328738" cy="280988"/>
          </a:xfrm>
          <a:prstGeom prst="rect">
            <a:avLst/>
          </a:prstGeom>
          <a:ln w="12700">
            <a:miter lim="400000"/>
          </a:ln>
        </p:spPr>
      </p:pic>
      <p:pic>
        <p:nvPicPr>
          <p:cNvPr id="444" name="image.png"/>
          <p:cNvPicPr/>
          <p:nvPr/>
        </p:nvPicPr>
        <p:blipFill>
          <a:blip r:embed="rId9">
            <a:extLst/>
          </a:blip>
          <a:stretch>
            <a:fillRect/>
          </a:stretch>
        </p:blipFill>
        <p:spPr>
          <a:xfrm>
            <a:off x="2819400" y="3473450"/>
            <a:ext cx="473075" cy="206375"/>
          </a:xfrm>
          <a:prstGeom prst="rect">
            <a:avLst/>
          </a:prstGeom>
          <a:ln w="12700">
            <a:miter lim="400000"/>
          </a:ln>
        </p:spPr>
      </p:pic>
      <p:pic>
        <p:nvPicPr>
          <p:cNvPr id="445" name="image.png"/>
          <p:cNvPicPr/>
          <p:nvPr/>
        </p:nvPicPr>
        <p:blipFill>
          <a:blip r:embed="rId10">
            <a:extLst/>
          </a:blip>
          <a:stretch>
            <a:fillRect/>
          </a:stretch>
        </p:blipFill>
        <p:spPr>
          <a:xfrm>
            <a:off x="1066800" y="4038600"/>
            <a:ext cx="428625" cy="290513"/>
          </a:xfrm>
          <a:prstGeom prst="rect">
            <a:avLst/>
          </a:prstGeom>
          <a:ln w="12700">
            <a:miter lim="400000"/>
          </a:ln>
        </p:spPr>
      </p:pic>
      <p:pic>
        <p:nvPicPr>
          <p:cNvPr id="446" name="image.png"/>
          <p:cNvPicPr/>
          <p:nvPr/>
        </p:nvPicPr>
        <p:blipFill>
          <a:blip r:embed="rId11">
            <a:extLst/>
          </a:blip>
          <a:stretch>
            <a:fillRect/>
          </a:stretch>
        </p:blipFill>
        <p:spPr>
          <a:xfrm>
            <a:off x="2832100" y="4114800"/>
            <a:ext cx="1793875" cy="212725"/>
          </a:xfrm>
          <a:prstGeom prst="rect">
            <a:avLst/>
          </a:prstGeom>
          <a:ln w="12700">
            <a:miter lim="400000"/>
          </a:ln>
        </p:spPr>
      </p:pic>
      <p:pic>
        <p:nvPicPr>
          <p:cNvPr id="447" name="image.png"/>
          <p:cNvPicPr/>
          <p:nvPr/>
        </p:nvPicPr>
        <p:blipFill>
          <a:blip r:embed="rId12">
            <a:extLst/>
          </a:blip>
          <a:stretch>
            <a:fillRect/>
          </a:stretch>
        </p:blipFill>
        <p:spPr>
          <a:xfrm>
            <a:off x="762000" y="4648200"/>
            <a:ext cx="809625" cy="266700"/>
          </a:xfrm>
          <a:prstGeom prst="rect">
            <a:avLst/>
          </a:prstGeom>
          <a:ln w="12700">
            <a:miter lim="400000"/>
          </a:ln>
        </p:spPr>
      </p:pic>
      <p:pic>
        <p:nvPicPr>
          <p:cNvPr id="448" name="image.png"/>
          <p:cNvPicPr/>
          <p:nvPr/>
        </p:nvPicPr>
        <p:blipFill>
          <a:blip r:embed="rId13">
            <a:extLst/>
          </a:blip>
          <a:stretch>
            <a:fillRect/>
          </a:stretch>
        </p:blipFill>
        <p:spPr>
          <a:xfrm>
            <a:off x="2819400" y="4668837"/>
            <a:ext cx="1311275" cy="2333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39"/>
                                        </p:tgtEl>
                                        <p:attrNameLst>
                                          <p:attrName>style.visibility</p:attrName>
                                        </p:attrNameLst>
                                      </p:cBhvr>
                                      <p:to>
                                        <p:strVal val="visible"/>
                                      </p:to>
                                    </p:set>
                                    <p:anim calcmode="lin" valueType="num">
                                      <p:cBhvr>
                                        <p:cTn id="7" dur="1000" fill="hold"/>
                                        <p:tgtEl>
                                          <p:spTgt spid="439"/>
                                        </p:tgtEl>
                                        <p:attrNameLst>
                                          <p:attrName>ppt_x</p:attrName>
                                        </p:attrNameLst>
                                      </p:cBhvr>
                                      <p:tavLst>
                                        <p:tav tm="0">
                                          <p:val>
                                            <p:strVal val="#ppt_x"/>
                                          </p:val>
                                        </p:tav>
                                        <p:tav tm="100000">
                                          <p:val>
                                            <p:strVal val="#ppt_x"/>
                                          </p:val>
                                        </p:tav>
                                      </p:tavLst>
                                    </p:anim>
                                    <p:anim calcmode="lin" valueType="num">
                                      <p:cBhvr>
                                        <p:cTn id="8" dur="1000" fill="hold"/>
                                        <p:tgtEl>
                                          <p:spTgt spid="43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441"/>
                                        </p:tgtEl>
                                        <p:attrNameLst>
                                          <p:attrName>style.visibility</p:attrName>
                                        </p:attrNameLst>
                                      </p:cBhvr>
                                      <p:to>
                                        <p:strVal val="visible"/>
                                      </p:to>
                                    </p:set>
                                    <p:anim calcmode="lin" valueType="num">
                                      <p:cBhvr>
                                        <p:cTn id="12" dur="1000" fill="hold"/>
                                        <p:tgtEl>
                                          <p:spTgt spid="441"/>
                                        </p:tgtEl>
                                        <p:attrNameLst>
                                          <p:attrName>ppt_x</p:attrName>
                                        </p:attrNameLst>
                                      </p:cBhvr>
                                      <p:tavLst>
                                        <p:tav tm="0">
                                          <p:val>
                                            <p:strVal val="#ppt_x"/>
                                          </p:val>
                                        </p:tav>
                                        <p:tav tm="100000">
                                          <p:val>
                                            <p:strVal val="#ppt_x"/>
                                          </p:val>
                                        </p:tav>
                                      </p:tavLst>
                                    </p:anim>
                                    <p:anim calcmode="lin" valueType="num">
                                      <p:cBhvr>
                                        <p:cTn id="13" dur="1000" fill="hold"/>
                                        <p:tgtEl>
                                          <p:spTgt spid="4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3" nodeType="clickEffect">
                                  <p:stCondLst>
                                    <p:cond delay="0"/>
                                  </p:stCondLst>
                                  <p:iterate>
                                    <p:tmAbs val="0"/>
                                  </p:iterate>
                                  <p:childTnLst>
                                    <p:set>
                                      <p:cBhvr>
                                        <p:cTn id="17" fill="hold"/>
                                        <p:tgtEl>
                                          <p:spTgt spid="440"/>
                                        </p:tgtEl>
                                        <p:attrNameLst>
                                          <p:attrName>style.visibility</p:attrName>
                                        </p:attrNameLst>
                                      </p:cBhvr>
                                      <p:to>
                                        <p:strVal val="visible"/>
                                      </p:to>
                                    </p:set>
                                    <p:anim calcmode="lin" valueType="num">
                                      <p:cBhvr>
                                        <p:cTn id="18" dur="1000" fill="hold"/>
                                        <p:tgtEl>
                                          <p:spTgt spid="440"/>
                                        </p:tgtEl>
                                        <p:attrNameLst>
                                          <p:attrName>ppt_x</p:attrName>
                                        </p:attrNameLst>
                                      </p:cBhvr>
                                      <p:tavLst>
                                        <p:tav tm="0">
                                          <p:val>
                                            <p:strVal val="#ppt_x"/>
                                          </p:val>
                                        </p:tav>
                                        <p:tav tm="100000">
                                          <p:val>
                                            <p:strVal val="#ppt_x"/>
                                          </p:val>
                                        </p:tav>
                                      </p:tavLst>
                                    </p:anim>
                                    <p:anim calcmode="lin" valueType="num">
                                      <p:cBhvr>
                                        <p:cTn id="19" dur="1000" fill="hold"/>
                                        <p:tgtEl>
                                          <p:spTgt spid="440"/>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4" nodeType="afterEffect">
                                  <p:stCondLst>
                                    <p:cond delay="0"/>
                                  </p:stCondLst>
                                  <p:iterate>
                                    <p:tmAbs val="0"/>
                                  </p:iterate>
                                  <p:childTnLst>
                                    <p:set>
                                      <p:cBhvr>
                                        <p:cTn id="22" fill="hold"/>
                                        <p:tgtEl>
                                          <p:spTgt spid="442"/>
                                        </p:tgtEl>
                                        <p:attrNameLst>
                                          <p:attrName>style.visibility</p:attrName>
                                        </p:attrNameLst>
                                      </p:cBhvr>
                                      <p:to>
                                        <p:strVal val="visible"/>
                                      </p:to>
                                    </p:set>
                                    <p:anim calcmode="lin" valueType="num">
                                      <p:cBhvr>
                                        <p:cTn id="23" dur="1000" fill="hold"/>
                                        <p:tgtEl>
                                          <p:spTgt spid="442"/>
                                        </p:tgtEl>
                                        <p:attrNameLst>
                                          <p:attrName>ppt_x</p:attrName>
                                        </p:attrNameLst>
                                      </p:cBhvr>
                                      <p:tavLst>
                                        <p:tav tm="0">
                                          <p:val>
                                            <p:strVal val="#ppt_x"/>
                                          </p:val>
                                        </p:tav>
                                        <p:tav tm="100000">
                                          <p:val>
                                            <p:strVal val="#ppt_x"/>
                                          </p:val>
                                        </p:tav>
                                      </p:tavLst>
                                    </p:anim>
                                    <p:anim calcmode="lin" valueType="num">
                                      <p:cBhvr>
                                        <p:cTn id="24" dur="1000" fill="hold"/>
                                        <p:tgtEl>
                                          <p:spTgt spid="4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5" nodeType="clickEffect">
                                  <p:stCondLst>
                                    <p:cond delay="0"/>
                                  </p:stCondLst>
                                  <p:iterate>
                                    <p:tmAbs val="0"/>
                                  </p:iterate>
                                  <p:childTnLst>
                                    <p:set>
                                      <p:cBhvr>
                                        <p:cTn id="28" fill="hold"/>
                                        <p:tgtEl>
                                          <p:spTgt spid="435"/>
                                        </p:tgtEl>
                                        <p:attrNameLst>
                                          <p:attrName>style.visibility</p:attrName>
                                        </p:attrNameLst>
                                      </p:cBhvr>
                                      <p:to>
                                        <p:strVal val="visible"/>
                                      </p:to>
                                    </p:set>
                                    <p:anim calcmode="lin" valueType="num">
                                      <p:cBhvr>
                                        <p:cTn id="29" dur="1000" fill="hold"/>
                                        <p:tgtEl>
                                          <p:spTgt spid="435"/>
                                        </p:tgtEl>
                                        <p:attrNameLst>
                                          <p:attrName>ppt_x</p:attrName>
                                        </p:attrNameLst>
                                      </p:cBhvr>
                                      <p:tavLst>
                                        <p:tav tm="0">
                                          <p:val>
                                            <p:strVal val="#ppt_x"/>
                                          </p:val>
                                        </p:tav>
                                        <p:tav tm="100000">
                                          <p:val>
                                            <p:strVal val="#ppt_x"/>
                                          </p:val>
                                        </p:tav>
                                      </p:tavLst>
                                    </p:anim>
                                    <p:anim calcmode="lin" valueType="num">
                                      <p:cBhvr>
                                        <p:cTn id="30" dur="1000" fill="hold"/>
                                        <p:tgtEl>
                                          <p:spTgt spid="43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6" nodeType="afterEffect">
                                  <p:stCondLst>
                                    <p:cond delay="0"/>
                                  </p:stCondLst>
                                  <p:iterate>
                                    <p:tmAbs val="0"/>
                                  </p:iterate>
                                  <p:childTnLst>
                                    <p:set>
                                      <p:cBhvr>
                                        <p:cTn id="33" fill="hold"/>
                                        <p:tgtEl>
                                          <p:spTgt spid="443"/>
                                        </p:tgtEl>
                                        <p:attrNameLst>
                                          <p:attrName>style.visibility</p:attrName>
                                        </p:attrNameLst>
                                      </p:cBhvr>
                                      <p:to>
                                        <p:strVal val="visible"/>
                                      </p:to>
                                    </p:set>
                                    <p:anim calcmode="lin" valueType="num">
                                      <p:cBhvr>
                                        <p:cTn id="34" dur="1000" fill="hold"/>
                                        <p:tgtEl>
                                          <p:spTgt spid="443"/>
                                        </p:tgtEl>
                                        <p:attrNameLst>
                                          <p:attrName>ppt_x</p:attrName>
                                        </p:attrNameLst>
                                      </p:cBhvr>
                                      <p:tavLst>
                                        <p:tav tm="0">
                                          <p:val>
                                            <p:strVal val="#ppt_x"/>
                                          </p:val>
                                        </p:tav>
                                        <p:tav tm="100000">
                                          <p:val>
                                            <p:strVal val="#ppt_x"/>
                                          </p:val>
                                        </p:tav>
                                      </p:tavLst>
                                    </p:anim>
                                    <p:anim calcmode="lin" valueType="num">
                                      <p:cBhvr>
                                        <p:cTn id="35" dur="1000" fill="hold"/>
                                        <p:tgtEl>
                                          <p:spTgt spid="443"/>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7" nodeType="afterEffect">
                                  <p:stCondLst>
                                    <p:cond delay="0"/>
                                  </p:stCondLst>
                                  <p:iterate>
                                    <p:tmAbs val="0"/>
                                  </p:iterate>
                                  <p:childTnLst>
                                    <p:set>
                                      <p:cBhvr>
                                        <p:cTn id="38" fill="hold"/>
                                        <p:tgtEl>
                                          <p:spTgt spid="444"/>
                                        </p:tgtEl>
                                        <p:attrNameLst>
                                          <p:attrName>style.visibility</p:attrName>
                                        </p:attrNameLst>
                                      </p:cBhvr>
                                      <p:to>
                                        <p:strVal val="visible"/>
                                      </p:to>
                                    </p:set>
                                    <p:anim calcmode="lin" valueType="num">
                                      <p:cBhvr>
                                        <p:cTn id="39" dur="1000" fill="hold"/>
                                        <p:tgtEl>
                                          <p:spTgt spid="444"/>
                                        </p:tgtEl>
                                        <p:attrNameLst>
                                          <p:attrName>ppt_x</p:attrName>
                                        </p:attrNameLst>
                                      </p:cBhvr>
                                      <p:tavLst>
                                        <p:tav tm="0">
                                          <p:val>
                                            <p:strVal val="#ppt_x"/>
                                          </p:val>
                                        </p:tav>
                                        <p:tav tm="100000">
                                          <p:val>
                                            <p:strVal val="#ppt_x"/>
                                          </p:val>
                                        </p:tav>
                                      </p:tavLst>
                                    </p:anim>
                                    <p:anim calcmode="lin" valueType="num">
                                      <p:cBhvr>
                                        <p:cTn id="40" dur="1000" fill="hold"/>
                                        <p:tgtEl>
                                          <p:spTgt spid="44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8" nodeType="clickEffect">
                                  <p:stCondLst>
                                    <p:cond delay="0"/>
                                  </p:stCondLst>
                                  <p:iterate>
                                    <p:tmAbs val="0"/>
                                  </p:iterate>
                                  <p:childTnLst>
                                    <p:set>
                                      <p:cBhvr>
                                        <p:cTn id="44" fill="hold"/>
                                        <p:tgtEl>
                                          <p:spTgt spid="445"/>
                                        </p:tgtEl>
                                        <p:attrNameLst>
                                          <p:attrName>style.visibility</p:attrName>
                                        </p:attrNameLst>
                                      </p:cBhvr>
                                      <p:to>
                                        <p:strVal val="visible"/>
                                      </p:to>
                                    </p:set>
                                    <p:anim calcmode="lin" valueType="num">
                                      <p:cBhvr>
                                        <p:cTn id="45" dur="1000" fill="hold"/>
                                        <p:tgtEl>
                                          <p:spTgt spid="445"/>
                                        </p:tgtEl>
                                        <p:attrNameLst>
                                          <p:attrName>ppt_x</p:attrName>
                                        </p:attrNameLst>
                                      </p:cBhvr>
                                      <p:tavLst>
                                        <p:tav tm="0">
                                          <p:val>
                                            <p:strVal val="#ppt_x"/>
                                          </p:val>
                                        </p:tav>
                                        <p:tav tm="100000">
                                          <p:val>
                                            <p:strVal val="#ppt_x"/>
                                          </p:val>
                                        </p:tav>
                                      </p:tavLst>
                                    </p:anim>
                                    <p:anim calcmode="lin" valueType="num">
                                      <p:cBhvr>
                                        <p:cTn id="46" dur="1000" fill="hold"/>
                                        <p:tgtEl>
                                          <p:spTgt spid="445"/>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4" fill="hold" grpId="9" nodeType="afterEffect">
                                  <p:stCondLst>
                                    <p:cond delay="0"/>
                                  </p:stCondLst>
                                  <p:iterate>
                                    <p:tmAbs val="0"/>
                                  </p:iterate>
                                  <p:childTnLst>
                                    <p:set>
                                      <p:cBhvr>
                                        <p:cTn id="49" fill="hold"/>
                                        <p:tgtEl>
                                          <p:spTgt spid="446"/>
                                        </p:tgtEl>
                                        <p:attrNameLst>
                                          <p:attrName>style.visibility</p:attrName>
                                        </p:attrNameLst>
                                      </p:cBhvr>
                                      <p:to>
                                        <p:strVal val="visible"/>
                                      </p:to>
                                    </p:set>
                                    <p:anim calcmode="lin" valueType="num">
                                      <p:cBhvr>
                                        <p:cTn id="50" dur="1000" fill="hold"/>
                                        <p:tgtEl>
                                          <p:spTgt spid="446"/>
                                        </p:tgtEl>
                                        <p:attrNameLst>
                                          <p:attrName>ppt_x</p:attrName>
                                        </p:attrNameLst>
                                      </p:cBhvr>
                                      <p:tavLst>
                                        <p:tav tm="0">
                                          <p:val>
                                            <p:strVal val="#ppt_x"/>
                                          </p:val>
                                        </p:tav>
                                        <p:tav tm="100000">
                                          <p:val>
                                            <p:strVal val="#ppt_x"/>
                                          </p:val>
                                        </p:tav>
                                      </p:tavLst>
                                    </p:anim>
                                    <p:anim calcmode="lin" valueType="num">
                                      <p:cBhvr>
                                        <p:cTn id="51" dur="1000" fill="hold"/>
                                        <p:tgtEl>
                                          <p:spTgt spid="44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10" nodeType="clickEffect">
                                  <p:stCondLst>
                                    <p:cond delay="0"/>
                                  </p:stCondLst>
                                  <p:iterate>
                                    <p:tmAbs val="0"/>
                                  </p:iterate>
                                  <p:childTnLst>
                                    <p:set>
                                      <p:cBhvr>
                                        <p:cTn id="55" fill="hold"/>
                                        <p:tgtEl>
                                          <p:spTgt spid="447"/>
                                        </p:tgtEl>
                                        <p:attrNameLst>
                                          <p:attrName>style.visibility</p:attrName>
                                        </p:attrNameLst>
                                      </p:cBhvr>
                                      <p:to>
                                        <p:strVal val="visible"/>
                                      </p:to>
                                    </p:set>
                                    <p:anim calcmode="lin" valueType="num">
                                      <p:cBhvr>
                                        <p:cTn id="56" dur="1000" fill="hold"/>
                                        <p:tgtEl>
                                          <p:spTgt spid="447"/>
                                        </p:tgtEl>
                                        <p:attrNameLst>
                                          <p:attrName>ppt_x</p:attrName>
                                        </p:attrNameLst>
                                      </p:cBhvr>
                                      <p:tavLst>
                                        <p:tav tm="0">
                                          <p:val>
                                            <p:strVal val="#ppt_x"/>
                                          </p:val>
                                        </p:tav>
                                        <p:tav tm="100000">
                                          <p:val>
                                            <p:strVal val="#ppt_x"/>
                                          </p:val>
                                        </p:tav>
                                      </p:tavLst>
                                    </p:anim>
                                    <p:anim calcmode="lin" valueType="num">
                                      <p:cBhvr>
                                        <p:cTn id="57" dur="1000" fill="hold"/>
                                        <p:tgtEl>
                                          <p:spTgt spid="447"/>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11" nodeType="afterEffect">
                                  <p:stCondLst>
                                    <p:cond delay="0"/>
                                  </p:stCondLst>
                                  <p:iterate>
                                    <p:tmAbs val="0"/>
                                  </p:iterate>
                                  <p:childTnLst>
                                    <p:set>
                                      <p:cBhvr>
                                        <p:cTn id="60" fill="hold"/>
                                        <p:tgtEl>
                                          <p:spTgt spid="448"/>
                                        </p:tgtEl>
                                        <p:attrNameLst>
                                          <p:attrName>style.visibility</p:attrName>
                                        </p:attrNameLst>
                                      </p:cBhvr>
                                      <p:to>
                                        <p:strVal val="visible"/>
                                      </p:to>
                                    </p:set>
                                    <p:anim calcmode="lin" valueType="num">
                                      <p:cBhvr>
                                        <p:cTn id="61" dur="1000" fill="hold"/>
                                        <p:tgtEl>
                                          <p:spTgt spid="448"/>
                                        </p:tgtEl>
                                        <p:attrNameLst>
                                          <p:attrName>ppt_x</p:attrName>
                                        </p:attrNameLst>
                                      </p:cBhvr>
                                      <p:tavLst>
                                        <p:tav tm="0">
                                          <p:val>
                                            <p:strVal val="#ppt_x"/>
                                          </p:val>
                                        </p:tav>
                                        <p:tav tm="100000">
                                          <p:val>
                                            <p:strVal val="#ppt_x"/>
                                          </p:val>
                                        </p:tav>
                                      </p:tavLst>
                                    </p:anim>
                                    <p:anim calcmode="lin" valueType="num">
                                      <p:cBhvr>
                                        <p:cTn id="62" dur="1000" fill="hold"/>
                                        <p:tgtEl>
                                          <p:spTgt spid="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5" animBg="1" advAuto="0"/>
      <p:bldP spid="439" grpId="1" animBg="1" advAuto="0"/>
      <p:bldP spid="440" grpId="3" animBg="1" advAuto="0"/>
      <p:bldP spid="441" grpId="2" animBg="1" advAuto="0"/>
      <p:bldP spid="442" grpId="4" animBg="1" advAuto="0"/>
      <p:bldP spid="443" grpId="6" animBg="1" advAuto="0"/>
      <p:bldP spid="444" grpId="7" animBg="1" advAuto="0"/>
      <p:bldP spid="445" grpId="8" animBg="1" advAuto="0"/>
      <p:bldP spid="446" grpId="9" animBg="1" advAuto="0"/>
      <p:bldP spid="447" grpId="10" animBg="1" advAuto="0"/>
      <p:bldP spid="448" grpId="11" animBg="1" advAuto="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p:nvPr/>
        </p:nvSpPr>
        <p:spPr>
          <a:xfrm>
            <a:off x="3670097" y="3276600"/>
            <a:ext cx="2108606" cy="64631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Fallacies</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Fallacies</a:t>
            </a:r>
          </a:p>
        </p:txBody>
      </p:sp>
      <p:sp>
        <p:nvSpPr>
          <p:cNvPr id="453" name="Shape 453"/>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a:t>A </a:t>
            </a:r>
            <a:r>
              <a:rPr sz="2400" dirty="0">
                <a:latin typeface="Arial Bold"/>
                <a:ea typeface="Arial Bold"/>
                <a:cs typeface="Arial Bold"/>
                <a:sym typeface="Arial Bold"/>
              </a:rPr>
              <a:t>fallacy</a:t>
            </a:r>
            <a:r>
              <a:rPr sz="2400" dirty="0"/>
              <a:t> is an error in reasoning that results in an invalid argument. Three common fallacies are </a:t>
            </a:r>
            <a:r>
              <a:rPr sz="2400" dirty="0">
                <a:latin typeface="Arial Bold"/>
                <a:ea typeface="Arial Bold"/>
                <a:cs typeface="Arial Bold"/>
                <a:sym typeface="Arial Bold"/>
              </a:rPr>
              <a:t>using ambiguous premises,</a:t>
            </a:r>
            <a:r>
              <a:rPr sz="2400" dirty="0"/>
              <a:t> and treating them as if they were unambiguous, </a:t>
            </a:r>
            <a:r>
              <a:rPr sz="2400" dirty="0">
                <a:latin typeface="Arial Bold"/>
                <a:ea typeface="Arial Bold"/>
                <a:cs typeface="Arial Bold"/>
                <a:sym typeface="Arial Bold"/>
              </a:rPr>
              <a:t>circular reasoning </a:t>
            </a:r>
            <a:r>
              <a:rPr sz="2400" dirty="0"/>
              <a:t>(assuming what is to be proved without having derived it from the premises), and </a:t>
            </a:r>
            <a:r>
              <a:rPr sz="2400" dirty="0">
                <a:latin typeface="Arial Bold"/>
                <a:ea typeface="Arial Bold"/>
                <a:cs typeface="Arial Bold"/>
                <a:sym typeface="Arial Bold"/>
              </a:rPr>
              <a:t>jumping to a conclusion</a:t>
            </a:r>
            <a:r>
              <a:rPr sz="2400" dirty="0"/>
              <a:t> (without adequate grounds). </a:t>
            </a:r>
          </a:p>
          <a:p>
            <a:pPr marL="0" lvl="0" indent="0">
              <a:defRPr sz="1800"/>
            </a:pPr>
            <a:endParaRPr sz="2400" dirty="0"/>
          </a:p>
          <a:p>
            <a:pPr marL="0" lvl="0" indent="0">
              <a:defRPr sz="1800"/>
            </a:pPr>
            <a:r>
              <a:rPr sz="2400" dirty="0"/>
              <a:t>In this section we discuss two other fallacies, called </a:t>
            </a:r>
            <a:r>
              <a:rPr sz="2400" i="1" dirty="0"/>
              <a:t>converse error </a:t>
            </a:r>
            <a:r>
              <a:rPr sz="2400" dirty="0"/>
              <a:t>and </a:t>
            </a:r>
            <a:r>
              <a:rPr sz="2400" i="1" dirty="0"/>
              <a:t>inverse error</a:t>
            </a:r>
            <a:r>
              <a:rPr sz="2400" dirty="0"/>
              <a:t>, which give rise to arguments that superficially resemble those that are valid by modus ponens and modus </a:t>
            </a:r>
            <a:r>
              <a:rPr sz="2400" dirty="0" err="1"/>
              <a:t>tollens</a:t>
            </a:r>
            <a:r>
              <a:rPr sz="2400" dirty="0"/>
              <a:t> but are not, in fact, valid.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260571" y="3276599"/>
            <a:ext cx="2927656"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Truth Values</a:t>
            </a: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Fallacies</a:t>
            </a:r>
          </a:p>
        </p:txBody>
      </p:sp>
      <p:pic>
        <p:nvPicPr>
          <p:cNvPr id="456" name="image.png"/>
          <p:cNvPicPr/>
          <p:nvPr/>
        </p:nvPicPr>
        <p:blipFill>
          <a:blip r:embed="rId2">
            <a:extLst/>
          </a:blip>
          <a:stretch>
            <a:fillRect/>
          </a:stretch>
        </p:blipFill>
        <p:spPr>
          <a:xfrm>
            <a:off x="169862" y="1643062"/>
            <a:ext cx="8524876" cy="1477165"/>
          </a:xfrm>
          <a:prstGeom prst="rect">
            <a:avLst/>
          </a:prstGeom>
          <a:ln w="12700">
            <a:miter lim="400000"/>
          </a:ln>
        </p:spPr>
      </p:pic>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9 – </a:t>
            </a:r>
            <a:r>
              <a:rPr sz="4000" i="1">
                <a:solidFill>
                  <a:srgbClr val="FFFFFF"/>
                </a:solidFill>
              </a:rPr>
              <a:t>Converse Error</a:t>
            </a:r>
          </a:p>
        </p:txBody>
      </p:sp>
      <p:sp>
        <p:nvSpPr>
          <p:cNvPr id="459" name="Shape 45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Show that the following argument is invalid:</a:t>
            </a:r>
          </a:p>
          <a:p>
            <a:pPr marL="0" lvl="0" indent="0">
              <a:defRPr sz="1800"/>
            </a:pPr>
            <a:endParaRPr sz="1400"/>
          </a:p>
          <a:p>
            <a:pPr marL="0" lvl="1" indent="400050">
              <a:buSzTx/>
              <a:buNone/>
              <a:defRPr sz="1800"/>
            </a:pPr>
            <a:r>
              <a:rPr sz="2400"/>
              <a:t>	If Zeke is a cheater, then Zeke sits in the back row.</a:t>
            </a:r>
          </a:p>
          <a:p>
            <a:pPr marL="0" lvl="0" indent="0">
              <a:defRPr sz="1800"/>
            </a:pPr>
            <a:r>
              <a:rPr sz="2400"/>
              <a:t>	Zeke sits in the back row.</a:t>
            </a:r>
          </a:p>
          <a:p>
            <a:pPr marL="0" lvl="0" indent="0">
              <a:defRPr sz="1800"/>
            </a:pPr>
            <a:r>
              <a:rPr sz="2400"/>
              <a:t>        • </a:t>
            </a:r>
            <a:r>
              <a:rPr sz="1000"/>
              <a:t> </a:t>
            </a:r>
            <a:r>
              <a:rPr sz="2400"/>
              <a:t>Zeke is a cheater.</a:t>
            </a:r>
          </a:p>
          <a:p>
            <a:pPr marL="0" lvl="0" indent="0">
              <a:defRPr sz="1800"/>
            </a:pPr>
            <a:endParaRPr sz="2400"/>
          </a:p>
          <a:p>
            <a:pPr marL="0" lvl="0" indent="0">
              <a:defRPr sz="1800"/>
            </a:pPr>
            <a:r>
              <a:rPr sz="2400">
                <a:solidFill>
                  <a:srgbClr val="00ADEE"/>
                </a:solidFill>
              </a:rPr>
              <a:t>Solution:</a:t>
            </a:r>
            <a:br>
              <a:rPr sz="2400">
                <a:solidFill>
                  <a:srgbClr val="00ADEE"/>
                </a:solidFill>
              </a:rPr>
            </a:br>
            <a:r>
              <a:rPr sz="2400"/>
              <a:t>Many people recognize the invalidity of the above argument intuitively, reasoning something like this:</a:t>
            </a:r>
            <a:br>
              <a:rPr sz="2400"/>
            </a:br>
            <a:r>
              <a:rPr sz="2400"/>
              <a:t>The first premise gives information about Zeke </a:t>
            </a:r>
            <a:r>
              <a:rPr sz="2400" i="1"/>
              <a:t>if</a:t>
            </a:r>
            <a:r>
              <a:rPr sz="2400"/>
              <a:t> it is known he is a cheater. It doesn’t give any information about him if it is not already known that he is a cheater.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59"/>
                                        </p:tgtEl>
                                        <p:attrNameLst>
                                          <p:attrName>style.visibility</p:attrName>
                                        </p:attrNameLst>
                                      </p:cBhvr>
                                      <p:to>
                                        <p:strVal val="visible"/>
                                      </p:to>
                                    </p:set>
                                    <p:anim calcmode="lin" valueType="num">
                                      <p:cBhvr>
                                        <p:cTn id="7" dur="1000" fill="hold"/>
                                        <p:tgtEl>
                                          <p:spTgt spid="459"/>
                                        </p:tgtEl>
                                        <p:attrNameLst>
                                          <p:attrName>ppt_x</p:attrName>
                                        </p:attrNameLst>
                                      </p:cBhvr>
                                      <p:tavLst>
                                        <p:tav tm="0">
                                          <p:val>
                                            <p:strVal val="#ppt_x"/>
                                          </p:val>
                                        </p:tav>
                                        <p:tav tm="100000">
                                          <p:val>
                                            <p:strVal val="#ppt_x"/>
                                          </p:val>
                                        </p:tav>
                                      </p:tavLst>
                                    </p:anim>
                                    <p:anim calcmode="lin" valueType="num">
                                      <p:cBhvr>
                                        <p:cTn id="8" dur="1000" fill="hold"/>
                                        <p:tgtEl>
                                          <p:spTgt spid="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1"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9 – </a:t>
            </a:r>
            <a:r>
              <a:rPr sz="4000" i="1">
                <a:solidFill>
                  <a:srgbClr val="FFFFFF"/>
                </a:solidFill>
              </a:rPr>
              <a:t>Solution</a:t>
            </a:r>
          </a:p>
        </p:txBody>
      </p:sp>
      <p:sp>
        <p:nvSpPr>
          <p:cNvPr id="462" name="Shape 46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a:t>One can certainly imagine a person who is not a cheater but happens to sit in the back row. Then if that person’s name is substituted for Zeke, the first premise is true by default and the second premise is also true but the conclusion is false.</a:t>
            </a:r>
          </a:p>
          <a:p>
            <a:pPr marL="0" lvl="0" indent="0">
              <a:defRPr sz="1800"/>
            </a:pPr>
            <a:endParaRPr sz="2400" dirty="0"/>
          </a:p>
          <a:p>
            <a:pPr marL="0" lvl="0" indent="0">
              <a:defRPr sz="1800"/>
            </a:pPr>
            <a:r>
              <a:rPr sz="2400" dirty="0"/>
              <a:t>The general form of the previous argument is as follows:</a:t>
            </a:r>
          </a:p>
          <a:p>
            <a:pPr marL="0" lvl="0" indent="0">
              <a:defRPr sz="1800"/>
            </a:pPr>
            <a:endParaRPr sz="2400" dirty="0"/>
          </a:p>
          <a:p>
            <a:pPr marL="0" lvl="0" indent="0">
              <a:defRPr sz="1800"/>
            </a:pPr>
            <a:r>
              <a:rPr sz="2400" i="1" dirty="0"/>
              <a:t>				p → q</a:t>
            </a:r>
          </a:p>
          <a:p>
            <a:pPr marL="0" lvl="0" indent="0">
              <a:defRPr sz="1800"/>
            </a:pPr>
            <a:r>
              <a:rPr sz="2400" i="1" dirty="0"/>
              <a:t>				q</a:t>
            </a:r>
          </a:p>
          <a:p>
            <a:pPr marL="0" lvl="0" indent="0">
              <a:defRPr sz="1800"/>
            </a:pPr>
            <a:r>
              <a:rPr sz="2400" dirty="0"/>
              <a:t>			        </a:t>
            </a:r>
            <a:r>
              <a:rPr sz="2400" dirty="0" smtClean="0"/>
              <a:t>  </a:t>
            </a:r>
            <a:r>
              <a:rPr sz="2400" i="1" dirty="0"/>
              <a:t>p</a:t>
            </a:r>
          </a:p>
        </p:txBody>
      </p:sp>
      <p:sp>
        <p:nvSpPr>
          <p:cNvPr id="463" name="Shape 463"/>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62">
                                            <p:txEl>
                                              <p:pRg st="2" end="2"/>
                                            </p:txEl>
                                          </p:spTgt>
                                        </p:tgtEl>
                                        <p:attrNameLst>
                                          <p:attrName>style.visibility</p:attrName>
                                        </p:attrNameLst>
                                      </p:cBhvr>
                                      <p:to>
                                        <p:strVal val="visible"/>
                                      </p:to>
                                    </p:set>
                                    <p:anim calcmode="lin" valueType="num">
                                      <p:cBhvr>
                                        <p:cTn id="7" dur="1000" fill="hold"/>
                                        <p:tgtEl>
                                          <p:spTgt spid="46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6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462">
                                            <p:txEl>
                                              <p:pRg st="4" end="4"/>
                                            </p:txEl>
                                          </p:spTgt>
                                        </p:tgtEl>
                                        <p:attrNameLst>
                                          <p:attrName>style.visibility</p:attrName>
                                        </p:attrNameLst>
                                      </p:cBhvr>
                                      <p:to>
                                        <p:strVal val="visible"/>
                                      </p:to>
                                    </p:set>
                                    <p:anim calcmode="lin" valueType="num">
                                      <p:cBhvr>
                                        <p:cTn id="12" dur="1000" fill="hold"/>
                                        <p:tgtEl>
                                          <p:spTgt spid="46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462">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462">
                                            <p:txEl>
                                              <p:pRg st="5" end="5"/>
                                            </p:txEl>
                                          </p:spTgt>
                                        </p:tgtEl>
                                        <p:attrNameLst>
                                          <p:attrName>style.visibility</p:attrName>
                                        </p:attrNameLst>
                                      </p:cBhvr>
                                      <p:to>
                                        <p:strVal val="visible"/>
                                      </p:to>
                                    </p:set>
                                    <p:anim calcmode="lin" valueType="num">
                                      <p:cBhvr>
                                        <p:cTn id="17" dur="1000" fill="hold"/>
                                        <p:tgtEl>
                                          <p:spTgt spid="462">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462">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1" nodeType="afterEffect">
                                  <p:stCondLst>
                                    <p:cond delay="0"/>
                                  </p:stCondLst>
                                  <p:iterate>
                                    <p:tmAbs val="0"/>
                                  </p:iterate>
                                  <p:childTnLst>
                                    <p:set>
                                      <p:cBhvr>
                                        <p:cTn id="21" fill="hold"/>
                                        <p:tgtEl>
                                          <p:spTgt spid="462">
                                            <p:txEl>
                                              <p:pRg st="6" end="6"/>
                                            </p:txEl>
                                          </p:spTgt>
                                        </p:tgtEl>
                                        <p:attrNameLst>
                                          <p:attrName>style.visibility</p:attrName>
                                        </p:attrNameLst>
                                      </p:cBhvr>
                                      <p:to>
                                        <p:strVal val="visible"/>
                                      </p:to>
                                    </p:set>
                                    <p:anim calcmode="lin" valueType="num">
                                      <p:cBhvr>
                                        <p:cTn id="22" dur="1000" fill="hold"/>
                                        <p:tgtEl>
                                          <p:spTgt spid="46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1" build="p" bldLvl="5" animBg="1" advAuto="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Fallacies</a:t>
            </a:r>
          </a:p>
        </p:txBody>
      </p:sp>
      <p:sp>
        <p:nvSpPr>
          <p:cNvPr id="466" name="Shape 46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fallacy underlying this invalid argument form is called the </a:t>
            </a:r>
            <a:r>
              <a:rPr sz="2400">
                <a:latin typeface="Arial Bold"/>
                <a:ea typeface="Arial Bold"/>
                <a:cs typeface="Arial Bold"/>
                <a:sym typeface="Arial Bold"/>
              </a:rPr>
              <a:t>converse error </a:t>
            </a:r>
            <a:r>
              <a:rPr sz="2400"/>
              <a:t>because the conclusion of the argument would follow from the premises if the premise </a:t>
            </a:r>
            <a:br>
              <a:rPr sz="2400"/>
            </a:br>
            <a:r>
              <a:rPr sz="2400" i="1"/>
              <a:t>p</a:t>
            </a:r>
            <a:r>
              <a:rPr sz="2400"/>
              <a:t> → </a:t>
            </a:r>
            <a:r>
              <a:rPr sz="2400" i="1"/>
              <a:t>q</a:t>
            </a:r>
            <a:r>
              <a:rPr sz="2400"/>
              <a:t> were replaced by its converse. </a:t>
            </a:r>
          </a:p>
          <a:p>
            <a:pPr marL="0" lvl="0" indent="0">
              <a:defRPr sz="1800"/>
            </a:pPr>
            <a:endParaRPr sz="2400"/>
          </a:p>
          <a:p>
            <a:pPr marL="0" lvl="0" indent="0">
              <a:defRPr sz="1800"/>
            </a:pPr>
            <a:r>
              <a:rPr sz="2400"/>
              <a:t>Such a replacement is not allowed, however, because a conditional statement is not logically equivalent to its converse. Converse error is also known as the </a:t>
            </a:r>
            <a:r>
              <a:rPr sz="2400" i="1"/>
              <a:t>fallacy of affirming the consequent</a:t>
            </a:r>
            <a:r>
              <a:rPr sz="2400"/>
              <a:t>. </a:t>
            </a:r>
          </a:p>
          <a:p>
            <a:pPr marL="0" lvl="0" indent="0">
              <a:defRPr sz="1800"/>
            </a:pPr>
            <a:endParaRPr sz="2400"/>
          </a:p>
          <a:p>
            <a:pPr marL="0" lvl="0" indent="0">
              <a:defRPr sz="1800"/>
            </a:pPr>
            <a:r>
              <a:rPr sz="2400"/>
              <a:t>Another common error in reasoning is called the </a:t>
            </a:r>
            <a:r>
              <a:rPr sz="2400" i="1"/>
              <a:t>inverse error</a:t>
            </a:r>
            <a:r>
              <a:rPr sz="2400"/>
              <a:t>.</a:t>
            </a: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10 – </a:t>
            </a:r>
            <a:r>
              <a:rPr sz="4000" i="1">
                <a:solidFill>
                  <a:srgbClr val="FFFFFF"/>
                </a:solidFill>
              </a:rPr>
              <a:t>Inverse Error</a:t>
            </a:r>
          </a:p>
        </p:txBody>
      </p:sp>
      <p:sp>
        <p:nvSpPr>
          <p:cNvPr id="469" name="Shape 46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Consider the following argument:</a:t>
            </a:r>
          </a:p>
          <a:p>
            <a:pPr marL="0" lvl="0" indent="0">
              <a:defRPr sz="1800"/>
            </a:pPr>
            <a:r>
              <a:rPr sz="2400" i="1"/>
              <a:t>             </a:t>
            </a:r>
            <a:r>
              <a:rPr sz="2400"/>
              <a:t>If interest rates are going up, stock market prices </a:t>
            </a:r>
            <a:br>
              <a:rPr sz="2400"/>
            </a:br>
            <a:r>
              <a:rPr sz="2400"/>
              <a:t>             will go down.</a:t>
            </a:r>
          </a:p>
          <a:p>
            <a:pPr marL="0" lvl="0" indent="0">
              <a:defRPr sz="1800"/>
            </a:pPr>
            <a:r>
              <a:rPr sz="2400"/>
              <a:t>             Interest rates are not going up.</a:t>
            </a:r>
          </a:p>
          <a:p>
            <a:pPr marL="800100" lvl="2" indent="0">
              <a:buClr>
                <a:srgbClr val="000000"/>
              </a:buClr>
              <a:buFont typeface="Arial"/>
              <a:buChar char="•"/>
              <a:defRPr sz="1800"/>
            </a:pPr>
            <a:r>
              <a:rPr sz="2400"/>
              <a:t>  Stock market prices will not go down.</a:t>
            </a:r>
          </a:p>
          <a:p>
            <a:pPr marL="0" lvl="2" indent="800100">
              <a:buSzTx/>
              <a:buNone/>
              <a:defRPr sz="1800"/>
            </a:pPr>
            <a:endParaRPr sz="2400"/>
          </a:p>
          <a:p>
            <a:pPr marL="0" lvl="2" indent="800100">
              <a:buSzTx/>
              <a:buNone/>
              <a:defRPr sz="1800"/>
            </a:pPr>
            <a:r>
              <a:rPr sz="2400"/>
              <a:t>Note that this argument has the following form:</a:t>
            </a:r>
          </a:p>
          <a:p>
            <a:pPr marL="0" lvl="2" indent="800100">
              <a:buSzTx/>
              <a:buNone/>
              <a:defRPr sz="1800"/>
            </a:pPr>
            <a:r>
              <a:rPr sz="2400" i="1"/>
              <a:t>                                    p → q</a:t>
            </a:r>
            <a:endParaRPr sz="2400" i="1">
              <a:solidFill>
                <a:srgbClr val="0073AE"/>
              </a:solidFill>
            </a:endParaRPr>
          </a:p>
          <a:p>
            <a:pPr marL="0" lvl="2" indent="800100">
              <a:buSzTx/>
              <a:buNone/>
              <a:defRPr sz="1800"/>
            </a:pPr>
            <a:r>
              <a:rPr sz="2400"/>
              <a:t>                                   ∼</a:t>
            </a:r>
            <a:r>
              <a:rPr sz="2400" i="1"/>
              <a:t>p</a:t>
            </a:r>
            <a:endParaRPr sz="2400" i="1">
              <a:solidFill>
                <a:srgbClr val="0073AE"/>
              </a:solidFill>
            </a:endParaRPr>
          </a:p>
          <a:p>
            <a:pPr marL="0" lvl="2" indent="800100">
              <a:buSzTx/>
              <a:buNone/>
              <a:defRPr sz="1800"/>
            </a:pPr>
            <a:r>
              <a:rPr sz="2400">
                <a:solidFill>
                  <a:srgbClr val="0073AE"/>
                </a:solidFill>
              </a:rPr>
              <a:t>                                </a:t>
            </a:r>
            <a:r>
              <a:rPr sz="2400"/>
              <a:t>•  ∼</a:t>
            </a:r>
            <a:r>
              <a:rPr sz="2400" i="1"/>
              <a:t>q</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69">
                                            <p:txEl>
                                              <p:pRg st="5" end="5"/>
                                            </p:txEl>
                                          </p:spTgt>
                                        </p:tgtEl>
                                        <p:attrNameLst>
                                          <p:attrName>style.visibility</p:attrName>
                                        </p:attrNameLst>
                                      </p:cBhvr>
                                      <p:to>
                                        <p:strVal val="visible"/>
                                      </p:to>
                                    </p:set>
                                    <p:anim calcmode="lin" valueType="num">
                                      <p:cBhvr>
                                        <p:cTn id="7" dur="1000" fill="hold"/>
                                        <p:tgtEl>
                                          <p:spTgt spid="469">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469">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469">
                                            <p:txEl>
                                              <p:pRg st="6" end="6"/>
                                            </p:txEl>
                                          </p:spTgt>
                                        </p:tgtEl>
                                        <p:attrNameLst>
                                          <p:attrName>style.visibility</p:attrName>
                                        </p:attrNameLst>
                                      </p:cBhvr>
                                      <p:to>
                                        <p:strVal val="visible"/>
                                      </p:to>
                                    </p:set>
                                    <p:anim calcmode="lin" valueType="num">
                                      <p:cBhvr>
                                        <p:cTn id="12" dur="1000" fill="hold"/>
                                        <p:tgtEl>
                                          <p:spTgt spid="469">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469">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469">
                                            <p:txEl>
                                              <p:pRg st="7" end="7"/>
                                            </p:txEl>
                                          </p:spTgt>
                                        </p:tgtEl>
                                        <p:attrNameLst>
                                          <p:attrName>style.visibility</p:attrName>
                                        </p:attrNameLst>
                                      </p:cBhvr>
                                      <p:to>
                                        <p:strVal val="visible"/>
                                      </p:to>
                                    </p:set>
                                    <p:anim calcmode="lin" valueType="num">
                                      <p:cBhvr>
                                        <p:cTn id="17" dur="1000" fill="hold"/>
                                        <p:tgtEl>
                                          <p:spTgt spid="469">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469">
                                            <p:txEl>
                                              <p:pRg st="7" end="7"/>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1" nodeType="afterEffect">
                                  <p:stCondLst>
                                    <p:cond delay="0"/>
                                  </p:stCondLst>
                                  <p:iterate>
                                    <p:tmAbs val="0"/>
                                  </p:iterate>
                                  <p:childTnLst>
                                    <p:set>
                                      <p:cBhvr>
                                        <p:cTn id="21" fill="hold"/>
                                        <p:tgtEl>
                                          <p:spTgt spid="469">
                                            <p:txEl>
                                              <p:pRg st="8" end="8"/>
                                            </p:txEl>
                                          </p:spTgt>
                                        </p:tgtEl>
                                        <p:attrNameLst>
                                          <p:attrName>style.visibility</p:attrName>
                                        </p:attrNameLst>
                                      </p:cBhvr>
                                      <p:to>
                                        <p:strVal val="visible"/>
                                      </p:to>
                                    </p:set>
                                    <p:anim calcmode="lin" valueType="num">
                                      <p:cBhvr>
                                        <p:cTn id="22" dur="1000" fill="hold"/>
                                        <p:tgtEl>
                                          <p:spTgt spid="46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6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1" build="p" bldLvl="5" animBg="1" advAuto="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10 – </a:t>
            </a:r>
            <a:r>
              <a:rPr sz="4000" i="1">
                <a:solidFill>
                  <a:srgbClr val="FFFFFF"/>
                </a:solidFill>
              </a:rPr>
              <a:t>Inverse Error</a:t>
            </a:r>
          </a:p>
        </p:txBody>
      </p:sp>
      <p:sp>
        <p:nvSpPr>
          <p:cNvPr id="472" name="Shape 47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fallacy underlying this invalid argument form is called the </a:t>
            </a:r>
            <a:r>
              <a:rPr sz="2400">
                <a:latin typeface="Arial Bold"/>
                <a:ea typeface="Arial Bold"/>
                <a:cs typeface="Arial Bold"/>
                <a:sym typeface="Arial Bold"/>
              </a:rPr>
              <a:t>inverse error </a:t>
            </a:r>
            <a:r>
              <a:rPr sz="2400"/>
              <a:t>because</a:t>
            </a:r>
            <a:r>
              <a:rPr sz="2400">
                <a:latin typeface="Arial Bold"/>
                <a:ea typeface="Arial Bold"/>
                <a:cs typeface="Arial Bold"/>
                <a:sym typeface="Arial Bold"/>
              </a:rPr>
              <a:t> </a:t>
            </a:r>
            <a:r>
              <a:rPr sz="2400"/>
              <a:t>the conclusion of the argument would follow from the premises if the premise </a:t>
            </a:r>
            <a:r>
              <a:rPr sz="2400" i="1"/>
              <a:t>p → q </a:t>
            </a:r>
            <a:r>
              <a:rPr sz="2400"/>
              <a:t>were replaced by its inverse.</a:t>
            </a:r>
          </a:p>
          <a:p>
            <a:pPr marL="0" lvl="0" indent="0">
              <a:defRPr sz="1800"/>
            </a:pPr>
            <a:endParaRPr sz="2400"/>
          </a:p>
          <a:p>
            <a:pPr marL="0" lvl="0" indent="0">
              <a:defRPr sz="1800"/>
            </a:pPr>
            <a:r>
              <a:rPr sz="2400"/>
              <a:t>Such a replacement is not allowed, however, because a conditional statement is not logically equivalent to its inverse. Inverse error is also known as the </a:t>
            </a:r>
            <a:r>
              <a:rPr sz="2400" i="1"/>
              <a:t>fallacy of denying the antecedent</a:t>
            </a:r>
            <a:r>
              <a:rPr sz="2400"/>
              <a:t>.</a:t>
            </a:r>
          </a:p>
        </p:txBody>
      </p:sp>
      <p:sp>
        <p:nvSpPr>
          <p:cNvPr id="473" name="Shape 473"/>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1000" fill="hold"/>
                                        <p:tgtEl>
                                          <p:spTgt spid="472"/>
                                        </p:tgtEl>
                                        <p:attrNameLst>
                                          <p:attrName>ppt_x</p:attrName>
                                        </p:attrNameLst>
                                      </p:cBhvr>
                                      <p:tavLst>
                                        <p:tav tm="0">
                                          <p:val>
                                            <p:strVal val="#ppt_x"/>
                                          </p:val>
                                        </p:tav>
                                        <p:tav tm="100000">
                                          <p:val>
                                            <p:strVal val="#ppt_x"/>
                                          </p:val>
                                        </p:tav>
                                      </p:tavLst>
                                    </p:anim>
                                    <p:anim calcmode="lin" valueType="num">
                                      <p:cBhvr>
                                        <p:cTn id="8" dur="10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1"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a:solidFill>
                  <a:srgbClr val="FFFFFF"/>
                </a:solidFill>
              </a:rPr>
              <a:t>Example 11 – </a:t>
            </a:r>
            <a:r>
              <a:rPr i="1">
                <a:solidFill>
                  <a:srgbClr val="FFFFFF"/>
                </a:solidFill>
              </a:rPr>
              <a:t>A Valid Argument with a False Premise and a False Conclusion</a:t>
            </a:r>
          </a:p>
        </p:txBody>
      </p:sp>
      <p:sp>
        <p:nvSpPr>
          <p:cNvPr id="476" name="Shape 47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argument below is valid by modus ponens. But its major premise is false, and so is its conclusion.</a:t>
            </a:r>
          </a:p>
          <a:p>
            <a:pPr marL="0" lvl="0" indent="0">
              <a:defRPr sz="1800"/>
            </a:pPr>
            <a:endParaRPr sz="2400"/>
          </a:p>
          <a:p>
            <a:pPr marL="0" lvl="0" indent="0">
              <a:defRPr sz="1800"/>
            </a:pPr>
            <a:r>
              <a:rPr sz="2400"/>
              <a:t>	If John Lennon was a rock star, then John Lennon </a:t>
            </a:r>
            <a:br>
              <a:rPr sz="2400"/>
            </a:br>
            <a:r>
              <a:rPr sz="2400"/>
              <a:t>           had red hair.</a:t>
            </a:r>
          </a:p>
          <a:p>
            <a:pPr marL="0" lvl="0" indent="0">
              <a:defRPr sz="1800"/>
            </a:pPr>
            <a:r>
              <a:rPr sz="2400"/>
              <a:t>	John Lennon was a rock star.</a:t>
            </a:r>
          </a:p>
          <a:p>
            <a:pPr marL="0" lvl="0" indent="0">
              <a:defRPr sz="1800"/>
            </a:pPr>
            <a:r>
              <a:rPr sz="2400"/>
              <a:t>        •  John Lennon had red hair.</a:t>
            </a:r>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Shape 47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a:solidFill>
                  <a:srgbClr val="FFFFFF"/>
                </a:solidFill>
              </a:rPr>
              <a:t>Example 12 – </a:t>
            </a:r>
            <a:r>
              <a:rPr i="1">
                <a:solidFill>
                  <a:srgbClr val="FFFFFF"/>
                </a:solidFill>
              </a:rPr>
              <a:t>An Invalid Argument with True Premises and a True Conclusion</a:t>
            </a:r>
          </a:p>
        </p:txBody>
      </p:sp>
      <p:sp>
        <p:nvSpPr>
          <p:cNvPr id="479" name="Shape 47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argument below is invalid by the converse error, but it has a true conclusion.</a:t>
            </a:r>
          </a:p>
          <a:p>
            <a:pPr marL="0" lvl="0" indent="0">
              <a:defRPr sz="1800"/>
            </a:pPr>
            <a:endParaRPr sz="2400"/>
          </a:p>
          <a:p>
            <a:pPr marL="0" lvl="0" indent="0">
              <a:defRPr sz="1800"/>
            </a:pPr>
            <a:r>
              <a:rPr sz="2400"/>
              <a:t>	If New York is a big city, then New York has tall </a:t>
            </a:r>
            <a:br>
              <a:rPr sz="2400"/>
            </a:br>
            <a:r>
              <a:rPr sz="2400"/>
              <a:t>           buildings.</a:t>
            </a:r>
          </a:p>
          <a:p>
            <a:pPr marL="0" lvl="0" indent="0">
              <a:defRPr sz="1800"/>
            </a:pPr>
            <a:r>
              <a:rPr sz="2400"/>
              <a:t>	New York has tall buildings.</a:t>
            </a:r>
          </a:p>
          <a:p>
            <a:pPr marL="0" lvl="0" indent="0">
              <a:defRPr sz="1800"/>
            </a:pPr>
            <a:r>
              <a:rPr sz="2400"/>
              <a:t>        •  New York is a big city.</a:t>
            </a: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Fallacies</a:t>
            </a:r>
          </a:p>
        </p:txBody>
      </p:sp>
      <p:pic>
        <p:nvPicPr>
          <p:cNvPr id="482" name="image.png"/>
          <p:cNvPicPr/>
          <p:nvPr/>
        </p:nvPicPr>
        <p:blipFill>
          <a:blip r:embed="rId2">
            <a:extLst/>
          </a:blip>
          <a:stretch>
            <a:fillRect/>
          </a:stretch>
        </p:blipFill>
        <p:spPr>
          <a:xfrm>
            <a:off x="450850" y="1524000"/>
            <a:ext cx="8242300" cy="1169988"/>
          </a:xfrm>
          <a:prstGeom prst="rect">
            <a:avLst/>
          </a:prstGeom>
          <a:ln w="12700">
            <a:miter lim="400000"/>
          </a:ln>
        </p:spPr>
      </p:pic>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Contradictions and Valid Arguments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Truth Values</a:t>
            </a:r>
          </a:p>
        </p:txBody>
      </p:sp>
      <p:sp>
        <p:nvSpPr>
          <p:cNvPr id="57" name="Shape 5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In Example 2 we built compound sentences out of component statements and the terms </a:t>
            </a:r>
            <a:r>
              <a:rPr sz="2400" i="1"/>
              <a:t>not</a:t>
            </a:r>
            <a:r>
              <a:rPr sz="2400"/>
              <a:t>, </a:t>
            </a:r>
            <a:r>
              <a:rPr sz="2400" i="1"/>
              <a:t>and</a:t>
            </a:r>
            <a:r>
              <a:rPr sz="2400"/>
              <a:t>, and </a:t>
            </a:r>
            <a:r>
              <a:rPr sz="2400" i="1"/>
              <a:t>or</a:t>
            </a:r>
            <a:r>
              <a:rPr sz="2400"/>
              <a:t>. </a:t>
            </a:r>
          </a:p>
          <a:p>
            <a:pPr marL="0" lvl="0" indent="0">
              <a:defRPr sz="1800"/>
            </a:pPr>
            <a:endParaRPr sz="2400"/>
          </a:p>
          <a:p>
            <a:pPr marL="0" lvl="0" indent="0">
              <a:defRPr sz="1800"/>
            </a:pPr>
            <a:r>
              <a:rPr sz="2400"/>
              <a:t>If such sentences are to be statements, however, they must have well-defined </a:t>
            </a:r>
            <a:r>
              <a:rPr sz="2400">
                <a:latin typeface="Arial Bold"/>
                <a:ea typeface="Arial Bold"/>
                <a:cs typeface="Arial Bold"/>
                <a:sym typeface="Arial Bold"/>
              </a:rPr>
              <a:t>truth values</a:t>
            </a:r>
            <a:r>
              <a:rPr sz="2400"/>
              <a:t>—they must be either true or false. </a:t>
            </a:r>
          </a:p>
          <a:p>
            <a:pPr marL="0" lvl="0" indent="0">
              <a:defRPr sz="1800"/>
            </a:pPr>
            <a:endParaRPr>
              <a:latin typeface="Arial Bold"/>
              <a:ea typeface="Arial Bold"/>
              <a:cs typeface="Arial Bold"/>
              <a:sym typeface="Arial Bold"/>
            </a:endParaRPr>
          </a:p>
          <a:p>
            <a:pPr marL="0" lvl="0" indent="0">
              <a:defRPr sz="1800"/>
            </a:pPr>
            <a:r>
              <a:rPr sz="2400"/>
              <a:t>We now define such compound sentences as statements by specifying their truth values in terms of the statements that compose them.</a:t>
            </a:r>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900">
                <a:solidFill>
                  <a:srgbClr val="FFFFFF"/>
                </a:solidFill>
              </a:defRPr>
            </a:lvl1pPr>
          </a:lstStyle>
          <a:p>
            <a:pPr lvl="0">
              <a:defRPr sz="1800">
                <a:solidFill>
                  <a:srgbClr val="000000"/>
                </a:solidFill>
              </a:defRPr>
            </a:pPr>
            <a:r>
              <a:rPr sz="3900">
                <a:solidFill>
                  <a:srgbClr val="FFFFFF"/>
                </a:solidFill>
              </a:rPr>
              <a:t>Contradictions and Valid Arguments</a:t>
            </a:r>
          </a:p>
        </p:txBody>
      </p:sp>
      <p:sp>
        <p:nvSpPr>
          <p:cNvPr id="487" name="Shape 48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concept of logical contradiction can be used to make inferences through a technique of reasoning called the </a:t>
            </a:r>
            <a:r>
              <a:rPr sz="2400" i="1"/>
              <a:t>contradiction rule</a:t>
            </a:r>
            <a:r>
              <a:rPr sz="2400"/>
              <a:t>. Suppose </a:t>
            </a:r>
            <a:r>
              <a:rPr sz="2400" i="1"/>
              <a:t>p</a:t>
            </a:r>
            <a:r>
              <a:rPr sz="2400"/>
              <a:t> is some statement whose truth you wish to deduce.</a:t>
            </a:r>
          </a:p>
        </p:txBody>
      </p:sp>
      <p:pic>
        <p:nvPicPr>
          <p:cNvPr id="488" name="image.png"/>
          <p:cNvPicPr/>
          <p:nvPr/>
        </p:nvPicPr>
        <p:blipFill>
          <a:blip r:embed="rId2">
            <a:extLst/>
          </a:blip>
          <a:stretch>
            <a:fillRect/>
          </a:stretch>
        </p:blipFill>
        <p:spPr>
          <a:xfrm>
            <a:off x="447675" y="3200400"/>
            <a:ext cx="8248650" cy="1393825"/>
          </a:xfrm>
          <a:prstGeom prst="rect">
            <a:avLst/>
          </a:prstGeom>
          <a:ln w="12700">
            <a:miter lim="400000"/>
          </a:ln>
        </p:spPr>
      </p:pic>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13 – </a:t>
            </a:r>
            <a:r>
              <a:rPr sz="4000" i="1">
                <a:solidFill>
                  <a:srgbClr val="FFFFFF"/>
                </a:solidFill>
              </a:rPr>
              <a:t>Contradiction Rule</a:t>
            </a:r>
          </a:p>
        </p:txBody>
      </p:sp>
      <p:sp>
        <p:nvSpPr>
          <p:cNvPr id="491" name="Shape 49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Show that the following argument form is valid:</a:t>
            </a:r>
          </a:p>
          <a:p>
            <a:pPr marL="0" lvl="0" indent="0">
              <a:defRPr sz="1800"/>
            </a:pPr>
            <a:endParaRPr sz="2400"/>
          </a:p>
          <a:p>
            <a:pPr marL="0" lvl="0" indent="0">
              <a:defRPr sz="1800"/>
            </a:pPr>
            <a:r>
              <a:rPr sz="2400"/>
              <a:t>		∼</a:t>
            </a:r>
            <a:r>
              <a:rPr sz="2400" i="1"/>
              <a:t>p</a:t>
            </a:r>
            <a:r>
              <a:rPr sz="2400"/>
              <a:t> → </a:t>
            </a:r>
            <a:r>
              <a:rPr sz="2400" i="1"/>
              <a:t>c</a:t>
            </a:r>
            <a:r>
              <a:rPr sz="2400"/>
              <a:t>, where </a:t>
            </a:r>
            <a:r>
              <a:rPr sz="2400" i="1"/>
              <a:t>c</a:t>
            </a:r>
            <a:r>
              <a:rPr sz="2400"/>
              <a:t> is a contradiction</a:t>
            </a:r>
          </a:p>
          <a:p>
            <a:pPr marL="0" lvl="0" indent="0">
              <a:defRPr sz="1800"/>
            </a:pPr>
            <a:r>
              <a:rPr sz="2400"/>
              <a:t>	        •  </a:t>
            </a:r>
            <a:r>
              <a:rPr sz="2400" i="1"/>
              <a:t>p</a:t>
            </a:r>
          </a:p>
          <a:p>
            <a:pPr marL="0" lvl="0" indent="0">
              <a:defRPr sz="1800"/>
            </a:pPr>
            <a:endParaRPr sz="2400" i="1"/>
          </a:p>
          <a:p>
            <a:pPr marL="0" lvl="0" indent="0">
              <a:defRPr sz="1800"/>
            </a:pPr>
            <a:r>
              <a:rPr sz="2400">
                <a:solidFill>
                  <a:srgbClr val="00ADEE"/>
                </a:solidFill>
              </a:rPr>
              <a:t>Solution:</a:t>
            </a:r>
            <a:br>
              <a:rPr sz="2400">
                <a:solidFill>
                  <a:srgbClr val="00ADEE"/>
                </a:solidFill>
              </a:rPr>
            </a:br>
            <a:r>
              <a:rPr sz="2400"/>
              <a:t>Construct a truth table for the premise and the conclusion of this argument.</a:t>
            </a:r>
          </a:p>
        </p:txBody>
      </p:sp>
      <p:pic>
        <p:nvPicPr>
          <p:cNvPr id="492" name="image.png"/>
          <p:cNvPicPr/>
          <p:nvPr/>
        </p:nvPicPr>
        <p:blipFill>
          <a:blip r:embed="rId2">
            <a:extLst/>
          </a:blip>
          <a:stretch>
            <a:fillRect/>
          </a:stretch>
        </p:blipFill>
        <p:spPr>
          <a:xfrm>
            <a:off x="990600" y="4953000"/>
            <a:ext cx="7154863" cy="14636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91"/>
                                        </p:tgtEl>
                                        <p:attrNameLst>
                                          <p:attrName>style.visibility</p:attrName>
                                        </p:attrNameLst>
                                      </p:cBhvr>
                                      <p:to>
                                        <p:strVal val="visible"/>
                                      </p:to>
                                    </p:set>
                                    <p:anim calcmode="lin" valueType="num">
                                      <p:cBhvr>
                                        <p:cTn id="7" dur="1000" fill="hold"/>
                                        <p:tgtEl>
                                          <p:spTgt spid="491"/>
                                        </p:tgtEl>
                                        <p:attrNameLst>
                                          <p:attrName>ppt_x</p:attrName>
                                        </p:attrNameLst>
                                      </p:cBhvr>
                                      <p:tavLst>
                                        <p:tav tm="0">
                                          <p:val>
                                            <p:strVal val="#ppt_x"/>
                                          </p:val>
                                        </p:tav>
                                        <p:tav tm="100000">
                                          <p:val>
                                            <p:strVal val="#ppt_x"/>
                                          </p:val>
                                        </p:tav>
                                      </p:tavLst>
                                    </p:anim>
                                    <p:anim calcmode="lin" valueType="num">
                                      <p:cBhvr>
                                        <p:cTn id="8" dur="1000" fill="hold"/>
                                        <p:tgtEl>
                                          <p:spTgt spid="49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492"/>
                                        </p:tgtEl>
                                        <p:attrNameLst>
                                          <p:attrName>style.visibility</p:attrName>
                                        </p:attrNameLst>
                                      </p:cBhvr>
                                      <p:to>
                                        <p:strVal val="visible"/>
                                      </p:to>
                                    </p:set>
                                    <p:anim calcmode="lin" valueType="num">
                                      <p:cBhvr>
                                        <p:cTn id="12" dur="1000" fill="hold"/>
                                        <p:tgtEl>
                                          <p:spTgt spid="492"/>
                                        </p:tgtEl>
                                        <p:attrNameLst>
                                          <p:attrName>ppt_x</p:attrName>
                                        </p:attrNameLst>
                                      </p:cBhvr>
                                      <p:tavLst>
                                        <p:tav tm="0">
                                          <p:val>
                                            <p:strVal val="#ppt_x"/>
                                          </p:val>
                                        </p:tav>
                                        <p:tav tm="100000">
                                          <p:val>
                                            <p:strVal val="#ppt_x"/>
                                          </p:val>
                                        </p:tav>
                                      </p:tavLst>
                                    </p:anim>
                                    <p:anim calcmode="lin" valueType="num">
                                      <p:cBhvr>
                                        <p:cTn id="13" dur="1000" fill="hold"/>
                                        <p:tgtEl>
                                          <p:spTgt spid="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1" animBg="1" advAuto="0"/>
      <p:bldP spid="492" grpId="2"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900">
                <a:solidFill>
                  <a:srgbClr val="FFFFFF"/>
                </a:solidFill>
              </a:defRPr>
            </a:lvl1pPr>
          </a:lstStyle>
          <a:p>
            <a:pPr lvl="0">
              <a:defRPr sz="1800">
                <a:solidFill>
                  <a:srgbClr val="000000"/>
                </a:solidFill>
              </a:defRPr>
            </a:pPr>
            <a:r>
              <a:rPr sz="3900">
                <a:solidFill>
                  <a:srgbClr val="FFFFFF"/>
                </a:solidFill>
              </a:rPr>
              <a:t>Contradictions and Valid Arguments</a:t>
            </a:r>
          </a:p>
        </p:txBody>
      </p:sp>
      <p:sp>
        <p:nvSpPr>
          <p:cNvPr id="495" name="Shape 49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a:t>The contradiction rule is the logical heart of the method of proof by contradiction. </a:t>
            </a:r>
          </a:p>
          <a:p>
            <a:pPr marL="0" lvl="0" indent="0">
              <a:defRPr sz="1800"/>
            </a:pPr>
            <a:endParaRPr sz="2400" dirty="0"/>
          </a:p>
          <a:p>
            <a:pPr marL="0" lvl="0" indent="0">
              <a:defRPr sz="1800"/>
            </a:pPr>
            <a:r>
              <a:rPr sz="2400" dirty="0"/>
              <a:t>A slight variation also provides the basis for solving many logical puzzles by eliminating contradictory answers</a:t>
            </a:r>
            <a:r>
              <a:rPr sz="2400" dirty="0">
                <a:solidFill>
                  <a:srgbClr val="C00000"/>
                </a:solidFill>
              </a:rPr>
              <a:t>: </a:t>
            </a:r>
            <a:r>
              <a:rPr sz="2400" i="1" dirty="0">
                <a:solidFill>
                  <a:srgbClr val="C00000"/>
                </a:solidFill>
              </a:rPr>
              <a:t>If an assumption leads to a contradiction, then that assumption must be false.</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Summary of Rules of Inference</a:t>
            </a:r>
          </a:p>
        </p:txBody>
      </p:sp>
      <p:sp>
        <p:nvSpPr>
          <p:cNvPr id="500" name="Shape 50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stStyle>
          <a:p>
            <a:pPr lvl="0">
              <a:defRPr sz="1800"/>
            </a:pPr>
            <a:endParaRPr sz="2400" dirty="0"/>
          </a:p>
        </p:txBody>
      </p:sp>
      <p:pic>
        <p:nvPicPr>
          <p:cNvPr id="501" name="image.png"/>
          <p:cNvPicPr/>
          <p:nvPr/>
        </p:nvPicPr>
        <p:blipFill>
          <a:blip r:embed="rId2">
            <a:extLst/>
          </a:blip>
          <a:stretch>
            <a:fillRect/>
          </a:stretch>
        </p:blipFill>
        <p:spPr>
          <a:xfrm>
            <a:off x="457200" y="1524000"/>
            <a:ext cx="8305800" cy="4191000"/>
          </a:xfrm>
          <a:prstGeom prst="rect">
            <a:avLst/>
          </a:prstGeom>
          <a:ln w="12700">
            <a:miter lim="400000"/>
          </a:ln>
        </p:spPr>
      </p:pic>
      <p:sp>
        <p:nvSpPr>
          <p:cNvPr id="502" name="Shape 502"/>
          <p:cNvSpPr/>
          <p:nvPr/>
        </p:nvSpPr>
        <p:spPr>
          <a:xfrm>
            <a:off x="3810000" y="6324600"/>
            <a:ext cx="1393825" cy="2642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Table 2.3.1</a:t>
            </a:r>
          </a:p>
        </p:txBody>
      </p:sp>
      <p:sp>
        <p:nvSpPr>
          <p:cNvPr id="503" name="Shape 503"/>
          <p:cNvSpPr/>
          <p:nvPr/>
        </p:nvSpPr>
        <p:spPr>
          <a:xfrm>
            <a:off x="3581400" y="6019800"/>
            <a:ext cx="1981200" cy="2888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1400">
                <a:latin typeface="Arial"/>
                <a:ea typeface="Arial"/>
                <a:cs typeface="Arial"/>
                <a:sym typeface="Arial"/>
              </a:defRPr>
            </a:lvl1pPr>
          </a:lstStyle>
          <a:p>
            <a:pPr lvl="0">
              <a:defRPr sz="1800"/>
            </a:pPr>
            <a:r>
              <a:rPr sz="1400"/>
              <a:t>Valid Argument Forms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Truth Values</a:t>
            </a:r>
          </a:p>
        </p:txBody>
      </p:sp>
      <p:sp>
        <p:nvSpPr>
          <p:cNvPr id="60" name="Shape 60"/>
          <p:cNvSpPr>
            <a:spLocks noGrp="1"/>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i="1"/>
              <a:t>The negation of a statement is a statement that exactly expresses what it would mean for the statement to be false.</a:t>
            </a:r>
            <a:endParaRPr i="1"/>
          </a:p>
          <a:p>
            <a:pPr marL="0" lvl="0" indent="0">
              <a:defRPr sz="1800"/>
            </a:pPr>
            <a:endParaRPr i="1"/>
          </a:p>
          <a:p>
            <a:pPr marL="0" lvl="0" indent="0">
              <a:defRPr sz="1800"/>
            </a:pPr>
            <a:endParaRPr i="1"/>
          </a:p>
          <a:p>
            <a:pPr marL="0" lvl="0" indent="0">
              <a:defRPr sz="1800"/>
            </a:pPr>
            <a:endParaRPr i="1"/>
          </a:p>
          <a:p>
            <a:pPr marL="0" lvl="0" indent="0">
              <a:defRPr sz="1800"/>
            </a:pPr>
            <a:endParaRPr i="1"/>
          </a:p>
          <a:p>
            <a:pPr marL="0" lvl="0" indent="0">
              <a:defRPr sz="1800"/>
            </a:pPr>
            <a:endParaRPr i="1"/>
          </a:p>
          <a:p>
            <a:pPr marL="0" lvl="0" indent="0">
              <a:defRPr sz="1800"/>
            </a:pPr>
            <a:endParaRPr i="1"/>
          </a:p>
          <a:p>
            <a:pPr marL="0" lvl="0" indent="0">
              <a:defRPr sz="1800"/>
            </a:pPr>
            <a:r>
              <a:rPr sz="2400"/>
              <a:t>The truth values for negation are summarized in a </a:t>
            </a:r>
            <a:r>
              <a:rPr sz="2400" i="1"/>
              <a:t>truth table</a:t>
            </a:r>
            <a:r>
              <a:rPr sz="2400"/>
              <a:t>.</a:t>
            </a:r>
          </a:p>
        </p:txBody>
      </p:sp>
      <p:pic>
        <p:nvPicPr>
          <p:cNvPr id="61" name="image4.png"/>
          <p:cNvPicPr/>
          <p:nvPr/>
        </p:nvPicPr>
        <p:blipFill>
          <a:blip r:embed="rId2">
            <a:extLst/>
          </a:blip>
          <a:stretch>
            <a:fillRect/>
          </a:stretch>
        </p:blipFill>
        <p:spPr>
          <a:xfrm>
            <a:off x="498475" y="2319338"/>
            <a:ext cx="7867650" cy="1419226"/>
          </a:xfrm>
          <a:prstGeom prst="rect">
            <a:avLst/>
          </a:prstGeom>
          <a:ln w="12700">
            <a:miter lim="400000"/>
          </a:ln>
        </p:spPr>
      </p:pic>
      <p:pic>
        <p:nvPicPr>
          <p:cNvPr id="62" name="image5.png"/>
          <p:cNvPicPr/>
          <p:nvPr/>
        </p:nvPicPr>
        <p:blipFill>
          <a:blip r:embed="rId3">
            <a:extLst/>
          </a:blip>
          <a:stretch>
            <a:fillRect/>
          </a:stretch>
        </p:blipFill>
        <p:spPr>
          <a:xfrm>
            <a:off x="3632200" y="4711700"/>
            <a:ext cx="1295400" cy="1143000"/>
          </a:xfrm>
          <a:prstGeom prst="rect">
            <a:avLst/>
          </a:prstGeom>
          <a:ln w="12700">
            <a:miter lim="400000"/>
          </a:ln>
        </p:spPr>
      </p:pic>
      <p:sp>
        <p:nvSpPr>
          <p:cNvPr id="63" name="Shape 63"/>
          <p:cNvSpPr/>
          <p:nvPr/>
        </p:nvSpPr>
        <p:spPr>
          <a:xfrm>
            <a:off x="3479799" y="5927725"/>
            <a:ext cx="1492768" cy="2888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400">
                <a:latin typeface="Arial"/>
                <a:ea typeface="Arial"/>
                <a:cs typeface="Arial"/>
                <a:sym typeface="Arial"/>
              </a:rPr>
              <a:t>Truth Table for ~</a:t>
            </a:r>
            <a:r>
              <a:rPr sz="1400" i="1">
                <a:latin typeface="Arial"/>
                <a:ea typeface="Arial"/>
                <a:cs typeface="Arial"/>
                <a:sym typeface="Arial"/>
              </a:rPr>
              <a:t>p</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Truth Values</a:t>
            </a:r>
          </a:p>
        </p:txBody>
      </p:sp>
      <p:sp>
        <p:nvSpPr>
          <p:cNvPr id="66" name="Shape 66"/>
          <p:cNvSpPr>
            <a:spLocks noGrp="1"/>
          </p:cNvSpPr>
          <p:nvPr>
            <p:ph type="body" idx="4294967295"/>
          </p:nvPr>
        </p:nvSpPr>
        <p:spPr>
          <a:xfrm>
            <a:off x="571500" y="1817687"/>
            <a:ext cx="8229601"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endParaRPr/>
          </a:p>
          <a:p>
            <a:pPr lvl="0">
              <a:defRPr sz="1800"/>
            </a:pPr>
            <a:endParaRPr/>
          </a:p>
          <a:p>
            <a:pPr lvl="0">
              <a:defRPr sz="1800"/>
            </a:pPr>
            <a:endParaRPr/>
          </a:p>
          <a:p>
            <a:pPr lvl="0">
              <a:defRPr sz="1800"/>
            </a:pPr>
            <a:endParaRPr/>
          </a:p>
          <a:p>
            <a:pPr lvl="0">
              <a:defRPr sz="1800"/>
            </a:pPr>
            <a:r>
              <a:rPr sz="2400"/>
              <a:t>The truth values for conjunction can also be summarized in a truth table.</a:t>
            </a:r>
          </a:p>
        </p:txBody>
      </p:sp>
      <p:pic>
        <p:nvPicPr>
          <p:cNvPr id="67" name="image6.png"/>
          <p:cNvPicPr/>
          <p:nvPr/>
        </p:nvPicPr>
        <p:blipFill>
          <a:blip r:embed="rId2">
            <a:extLst/>
          </a:blip>
          <a:stretch>
            <a:fillRect/>
          </a:stretch>
        </p:blipFill>
        <p:spPr>
          <a:xfrm>
            <a:off x="460880" y="1384300"/>
            <a:ext cx="8048915" cy="1453705"/>
          </a:xfrm>
          <a:prstGeom prst="rect">
            <a:avLst/>
          </a:prstGeom>
          <a:ln w="12700">
            <a:miter lim="400000"/>
          </a:ln>
        </p:spPr>
      </p:pic>
      <p:pic>
        <p:nvPicPr>
          <p:cNvPr id="68" name="image7.png"/>
          <p:cNvPicPr/>
          <p:nvPr/>
        </p:nvPicPr>
        <p:blipFill>
          <a:blip r:embed="rId3">
            <a:extLst/>
          </a:blip>
          <a:stretch>
            <a:fillRect/>
          </a:stretch>
        </p:blipFill>
        <p:spPr>
          <a:xfrm>
            <a:off x="3268662" y="4114800"/>
            <a:ext cx="1989139" cy="1836739"/>
          </a:xfrm>
          <a:prstGeom prst="rect">
            <a:avLst/>
          </a:prstGeom>
          <a:ln w="12700">
            <a:miter lim="400000"/>
          </a:ln>
        </p:spPr>
      </p:pic>
      <p:sp>
        <p:nvSpPr>
          <p:cNvPr id="69" name="Shape 69"/>
          <p:cNvSpPr/>
          <p:nvPr/>
        </p:nvSpPr>
        <p:spPr>
          <a:xfrm>
            <a:off x="3352800" y="6096000"/>
            <a:ext cx="1693834" cy="30427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400">
                <a:latin typeface="Arial"/>
                <a:ea typeface="Arial"/>
                <a:cs typeface="Arial"/>
                <a:sym typeface="Arial"/>
              </a:rPr>
              <a:t>Truth Table for </a:t>
            </a:r>
            <a:r>
              <a:rPr sz="1400" i="1">
                <a:latin typeface="Arial"/>
                <a:ea typeface="Arial"/>
                <a:cs typeface="Arial"/>
                <a:sym typeface="Arial"/>
              </a:rPr>
              <a:t>p</a:t>
            </a:r>
            <a:r>
              <a:rPr sz="1400">
                <a:latin typeface="Arial"/>
                <a:ea typeface="Arial"/>
                <a:cs typeface="Arial"/>
                <a:sym typeface="Arial"/>
              </a:rPr>
              <a:t> </a:t>
            </a:r>
            <a:r>
              <a:rPr sz="1400">
                <a:latin typeface="Symbol"/>
                <a:ea typeface="Symbol"/>
                <a:cs typeface="Symbol"/>
                <a:sym typeface="Symbol"/>
              </a:rPr>
              <a:t>∧</a:t>
            </a:r>
            <a:r>
              <a:rPr sz="1400">
                <a:latin typeface="Arial"/>
                <a:ea typeface="Arial"/>
                <a:cs typeface="Arial"/>
                <a:sym typeface="Arial"/>
              </a:rPr>
              <a:t> </a:t>
            </a:r>
            <a:r>
              <a:rPr sz="1400" i="1">
                <a:latin typeface="Arial"/>
                <a:ea typeface="Arial"/>
                <a:cs typeface="Arial"/>
                <a:sym typeface="Arial"/>
              </a:rPr>
              <a:t>q</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Truth Values</a:t>
            </a:r>
          </a:p>
        </p:txBody>
      </p:sp>
      <p:sp>
        <p:nvSpPr>
          <p:cNvPr id="72" name="Shape 7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endParaRPr/>
          </a:p>
          <a:p>
            <a:pPr lvl="0">
              <a:defRPr sz="1800"/>
            </a:pPr>
            <a:endParaRPr/>
          </a:p>
          <a:p>
            <a:pPr lvl="0">
              <a:defRPr sz="1800"/>
            </a:pPr>
            <a:endParaRPr/>
          </a:p>
          <a:p>
            <a:pPr lvl="0">
              <a:defRPr sz="1800"/>
            </a:pPr>
            <a:endParaRPr/>
          </a:p>
          <a:p>
            <a:pPr lvl="0">
              <a:defRPr sz="1800"/>
            </a:pPr>
            <a:r>
              <a:rPr sz="2400"/>
              <a:t>Here is the truth table for disjunction:</a:t>
            </a:r>
          </a:p>
        </p:txBody>
      </p:sp>
      <p:pic>
        <p:nvPicPr>
          <p:cNvPr id="73" name="image8.png"/>
          <p:cNvPicPr/>
          <p:nvPr/>
        </p:nvPicPr>
        <p:blipFill>
          <a:blip r:embed="rId2">
            <a:extLst/>
          </a:blip>
          <a:stretch>
            <a:fillRect/>
          </a:stretch>
        </p:blipFill>
        <p:spPr>
          <a:xfrm>
            <a:off x="573087" y="1266825"/>
            <a:ext cx="7997826" cy="1425575"/>
          </a:xfrm>
          <a:prstGeom prst="rect">
            <a:avLst/>
          </a:prstGeom>
          <a:ln w="12700">
            <a:miter lim="400000"/>
          </a:ln>
        </p:spPr>
      </p:pic>
      <p:pic>
        <p:nvPicPr>
          <p:cNvPr id="74" name="image9.png"/>
          <p:cNvPicPr/>
          <p:nvPr/>
        </p:nvPicPr>
        <p:blipFill>
          <a:blip r:embed="rId3">
            <a:extLst/>
          </a:blip>
          <a:stretch>
            <a:fillRect/>
          </a:stretch>
        </p:blipFill>
        <p:spPr>
          <a:xfrm>
            <a:off x="3238500" y="4114800"/>
            <a:ext cx="2095500" cy="1812925"/>
          </a:xfrm>
          <a:prstGeom prst="rect">
            <a:avLst/>
          </a:prstGeom>
          <a:ln w="12700">
            <a:miter lim="400000"/>
          </a:ln>
        </p:spPr>
      </p:pic>
      <p:sp>
        <p:nvSpPr>
          <p:cNvPr id="75" name="Shape 75"/>
          <p:cNvSpPr/>
          <p:nvPr/>
        </p:nvSpPr>
        <p:spPr>
          <a:xfrm>
            <a:off x="3405187" y="5986462"/>
            <a:ext cx="1693834" cy="30427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400">
                <a:latin typeface="Arial"/>
                <a:ea typeface="Arial"/>
                <a:cs typeface="Arial"/>
                <a:sym typeface="Arial"/>
              </a:rPr>
              <a:t>Truth Table for </a:t>
            </a:r>
            <a:r>
              <a:rPr sz="1400" i="1">
                <a:latin typeface="Arial"/>
                <a:ea typeface="Arial"/>
                <a:cs typeface="Arial"/>
                <a:sym typeface="Arial"/>
              </a:rPr>
              <a:t>p</a:t>
            </a:r>
            <a:r>
              <a:rPr sz="1400">
                <a:latin typeface="Arial"/>
                <a:ea typeface="Arial"/>
                <a:cs typeface="Arial"/>
                <a:sym typeface="Arial"/>
              </a:rPr>
              <a:t> </a:t>
            </a:r>
            <a:r>
              <a:rPr sz="1400">
                <a:latin typeface="Symbol"/>
                <a:ea typeface="Symbol"/>
                <a:cs typeface="Symbol"/>
                <a:sym typeface="Symbol"/>
              </a:rPr>
              <a:t>∨</a:t>
            </a:r>
            <a:r>
              <a:rPr sz="1400">
                <a:latin typeface="Arial"/>
                <a:ea typeface="Arial"/>
                <a:cs typeface="Arial"/>
                <a:sym typeface="Arial"/>
              </a:rPr>
              <a:t> </a:t>
            </a:r>
            <a:r>
              <a:rPr sz="1400" i="1">
                <a:latin typeface="Arial"/>
                <a:ea typeface="Arial"/>
                <a:cs typeface="Arial"/>
                <a:sym typeface="Arial"/>
              </a:rPr>
              <a:t>q</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p:nvPr/>
        </p:nvSpPr>
        <p:spPr>
          <a:xfrm>
            <a:off x="838200" y="3276599"/>
            <a:ext cx="7772400" cy="1217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Evaluating the Truth of More General Compound Statements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300">
                <a:solidFill>
                  <a:srgbClr val="FFFFFF"/>
                </a:solidFill>
              </a:defRPr>
            </a:lvl1pPr>
          </a:lstStyle>
          <a:p>
            <a:pPr lvl="0">
              <a:defRPr sz="1800">
                <a:solidFill>
                  <a:srgbClr val="000000"/>
                </a:solidFill>
              </a:defRPr>
            </a:pPr>
            <a:r>
              <a:rPr sz="2300">
                <a:solidFill>
                  <a:srgbClr val="FFFFFF"/>
                </a:solidFill>
              </a:rPr>
              <a:t>Evaluating the Truth of More General Compound Statements</a:t>
            </a:r>
          </a:p>
        </p:txBody>
      </p:sp>
      <p:sp>
        <p:nvSpPr>
          <p:cNvPr id="80" name="Shape 8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Now that truth values have been assigned to ~</a:t>
            </a:r>
            <a:r>
              <a:rPr sz="2400" i="1"/>
              <a:t>p</a:t>
            </a:r>
            <a:r>
              <a:rPr sz="2400"/>
              <a:t>, </a:t>
            </a:r>
            <a:r>
              <a:rPr sz="2400" i="1"/>
              <a:t>p</a:t>
            </a:r>
            <a:r>
              <a:rPr sz="2400"/>
              <a:t> </a:t>
            </a:r>
            <a:r>
              <a:rPr sz="2400">
                <a:latin typeface="Symbol"/>
                <a:ea typeface="Symbol"/>
                <a:cs typeface="Symbol"/>
                <a:sym typeface="Symbol"/>
              </a:rPr>
              <a:t>∧</a:t>
            </a:r>
            <a:r>
              <a:rPr sz="2400"/>
              <a:t> </a:t>
            </a:r>
            <a:r>
              <a:rPr sz="2400" i="1"/>
              <a:t>q</a:t>
            </a:r>
            <a:r>
              <a:rPr sz="2400"/>
              <a:t>, and </a:t>
            </a:r>
            <a:r>
              <a:rPr sz="2400" i="1"/>
              <a:t>p</a:t>
            </a:r>
            <a:r>
              <a:rPr sz="2400"/>
              <a:t> </a:t>
            </a:r>
            <a:r>
              <a:rPr sz="2400">
                <a:latin typeface="Symbol"/>
                <a:ea typeface="Symbol"/>
                <a:cs typeface="Symbol"/>
                <a:sym typeface="Symbol"/>
              </a:rPr>
              <a:t>∨</a:t>
            </a:r>
            <a:r>
              <a:rPr sz="2400"/>
              <a:t> </a:t>
            </a:r>
            <a:r>
              <a:rPr sz="2400" i="1"/>
              <a:t>q</a:t>
            </a:r>
            <a:r>
              <a:rPr sz="2400"/>
              <a:t>, consider the question of assigning truth values to more complicated expressions such as ~</a:t>
            </a:r>
            <a:r>
              <a:rPr sz="2400" i="1"/>
              <a:t>p</a:t>
            </a:r>
            <a:r>
              <a:rPr sz="2400"/>
              <a:t> </a:t>
            </a:r>
            <a:r>
              <a:rPr sz="2400">
                <a:latin typeface="Symbol"/>
                <a:ea typeface="Symbol"/>
                <a:cs typeface="Symbol"/>
                <a:sym typeface="Symbol"/>
              </a:rPr>
              <a:t>∨</a:t>
            </a:r>
            <a:r>
              <a:rPr sz="2400"/>
              <a:t> </a:t>
            </a:r>
            <a:r>
              <a:rPr sz="2400" i="1"/>
              <a:t>q</a:t>
            </a:r>
            <a:r>
              <a:rPr sz="2400"/>
              <a:t>, </a:t>
            </a:r>
            <a:br>
              <a:rPr sz="2400"/>
            </a:br>
            <a:r>
              <a:rPr sz="2400"/>
              <a:t>(</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p</a:t>
            </a:r>
            <a:r>
              <a:rPr sz="2400"/>
              <a:t> </a:t>
            </a:r>
            <a:r>
              <a:rPr sz="2400">
                <a:latin typeface="Symbol"/>
                <a:ea typeface="Symbol"/>
                <a:cs typeface="Symbol"/>
                <a:sym typeface="Symbol"/>
              </a:rPr>
              <a:t>∧</a:t>
            </a:r>
            <a:r>
              <a:rPr sz="2400"/>
              <a:t> </a:t>
            </a:r>
            <a:r>
              <a:rPr sz="2400" i="1"/>
              <a:t>q</a:t>
            </a:r>
            <a:r>
              <a:rPr sz="2400"/>
              <a:t>), and (</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r</a:t>
            </a:r>
            <a:r>
              <a:rPr sz="2400"/>
              <a:t>. Such expressions are called </a:t>
            </a:r>
            <a:r>
              <a:rPr sz="2400" i="1"/>
              <a:t>statement forms </a:t>
            </a:r>
            <a:r>
              <a:rPr sz="2400"/>
              <a:t>(or </a:t>
            </a:r>
            <a:r>
              <a:rPr sz="2400" i="1"/>
              <a:t>propositional forms</a:t>
            </a:r>
            <a:r>
              <a:rPr sz="2400"/>
              <a:t>).</a:t>
            </a:r>
          </a:p>
        </p:txBody>
      </p:sp>
      <p:pic>
        <p:nvPicPr>
          <p:cNvPr id="81" name="image10.png"/>
          <p:cNvPicPr/>
          <p:nvPr/>
        </p:nvPicPr>
        <p:blipFill>
          <a:blip r:embed="rId2">
            <a:extLst/>
          </a:blip>
          <a:stretch>
            <a:fillRect/>
          </a:stretch>
        </p:blipFill>
        <p:spPr>
          <a:xfrm>
            <a:off x="155575" y="3616325"/>
            <a:ext cx="8229600" cy="227584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Construct the truth table for the statement form </a:t>
            </a:r>
            <a:br>
              <a:rPr sz="2400"/>
            </a:br>
            <a:r>
              <a:rPr sz="2400"/>
              <a:t>(</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p</a:t>
            </a:r>
            <a:r>
              <a:rPr sz="2400"/>
              <a:t> </a:t>
            </a:r>
            <a:r>
              <a:rPr sz="2400">
                <a:latin typeface="Symbol"/>
                <a:ea typeface="Symbol"/>
                <a:cs typeface="Symbol"/>
                <a:sym typeface="Symbol"/>
              </a:rPr>
              <a:t>∧</a:t>
            </a:r>
            <a:r>
              <a:rPr sz="2400"/>
              <a:t> </a:t>
            </a:r>
            <a:r>
              <a:rPr sz="2400" i="1"/>
              <a:t>q</a:t>
            </a:r>
            <a:r>
              <a:rPr sz="2400"/>
              <a:t>).</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Note that when </a:t>
            </a:r>
            <a:r>
              <a:rPr sz="2400" i="1"/>
              <a:t>or</a:t>
            </a:r>
            <a:r>
              <a:rPr sz="2400"/>
              <a:t> is used in its exclusive sense, the statement “</a:t>
            </a:r>
            <a:r>
              <a:rPr sz="2400" i="1"/>
              <a:t>p</a:t>
            </a:r>
            <a:r>
              <a:rPr sz="2400"/>
              <a:t> or </a:t>
            </a:r>
            <a:r>
              <a:rPr sz="2400" i="1"/>
              <a:t>q</a:t>
            </a:r>
            <a:r>
              <a:rPr sz="2400"/>
              <a:t>” means “</a:t>
            </a:r>
            <a:r>
              <a:rPr sz="2400" i="1"/>
              <a:t>p</a:t>
            </a:r>
            <a:r>
              <a:rPr sz="2400"/>
              <a:t> or </a:t>
            </a:r>
            <a:r>
              <a:rPr sz="2400" i="1"/>
              <a:t>q</a:t>
            </a:r>
            <a:r>
              <a:rPr sz="2400"/>
              <a:t> but not both” or “</a:t>
            </a:r>
            <a:r>
              <a:rPr sz="2400" i="1"/>
              <a:t>p</a:t>
            </a:r>
            <a:r>
              <a:rPr sz="2400"/>
              <a:t> or </a:t>
            </a:r>
            <a:r>
              <a:rPr sz="2400" i="1"/>
              <a:t>q</a:t>
            </a:r>
            <a:r>
              <a:rPr sz="2400"/>
              <a:t> and not both </a:t>
            </a:r>
            <a:r>
              <a:rPr sz="2400" i="1"/>
              <a:t>p</a:t>
            </a:r>
            <a:r>
              <a:rPr sz="2400"/>
              <a:t> and </a:t>
            </a:r>
            <a:r>
              <a:rPr sz="2400" i="1"/>
              <a:t>q</a:t>
            </a:r>
            <a:r>
              <a:rPr sz="2400"/>
              <a:t>,” which translates into symbols as </a:t>
            </a:r>
            <a:br>
              <a:rPr sz="2400"/>
            </a:br>
            <a:r>
              <a:rPr sz="2400"/>
              <a:t>(</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p</a:t>
            </a:r>
            <a:r>
              <a:rPr sz="2400"/>
              <a:t> </a:t>
            </a:r>
            <a:r>
              <a:rPr sz="2400">
                <a:latin typeface="Symbol"/>
                <a:ea typeface="Symbol"/>
                <a:cs typeface="Symbol"/>
                <a:sym typeface="Symbol"/>
              </a:rPr>
              <a:t>∧</a:t>
            </a:r>
            <a:r>
              <a:rPr sz="2400"/>
              <a:t> </a:t>
            </a:r>
            <a:r>
              <a:rPr sz="2400" i="1"/>
              <a:t>q</a:t>
            </a:r>
            <a:r>
              <a:rPr sz="2400"/>
              <a:t>).</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This is sometimes abbreviated</a:t>
            </a:r>
            <a:endParaRPr i="1"/>
          </a:p>
          <a:p>
            <a:pPr marL="0" lvl="0" indent="0">
              <a:tabLst>
                <a:tab pos="457200" algn="l"/>
                <a:tab pos="1371600" algn="l"/>
                <a:tab pos="1536700" algn="l"/>
              </a:tabLst>
              <a:defRPr sz="1800"/>
            </a:pPr>
            <a:r>
              <a:rPr sz="2400"/>
              <a:t>	</a:t>
            </a:r>
          </a:p>
        </p:txBody>
      </p:sp>
      <p:pic>
        <p:nvPicPr>
          <p:cNvPr id="84" name="image11.png"/>
          <p:cNvPicPr/>
          <p:nvPr/>
        </p:nvPicPr>
        <p:blipFill>
          <a:blip r:embed="rId2">
            <a:extLst/>
          </a:blip>
          <a:stretch>
            <a:fillRect/>
          </a:stretch>
        </p:blipFill>
        <p:spPr>
          <a:xfrm>
            <a:off x="2425700" y="5422899"/>
            <a:ext cx="2751655" cy="366118"/>
          </a:xfrm>
          <a:prstGeom prst="rect">
            <a:avLst/>
          </a:prstGeom>
          <a:ln w="12700">
            <a:miter lim="400000"/>
          </a:ln>
        </p:spPr>
      </p:pic>
      <p:sp>
        <p:nvSpPr>
          <p:cNvPr id="85" name="Shape 85"/>
          <p:cNvSpPr/>
          <p:nvPr/>
        </p:nvSpPr>
        <p:spPr>
          <a:xfrm>
            <a:off x="317500" y="534113"/>
            <a:ext cx="8229600" cy="4811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r>
              <a:rPr sz="3400">
                <a:solidFill>
                  <a:srgbClr val="FFFFFF"/>
                </a:solidFill>
                <a:latin typeface="Arial"/>
                <a:ea typeface="Arial"/>
                <a:cs typeface="Arial"/>
                <a:sym typeface="Arial"/>
              </a:rPr>
              <a:t>Example 4 – </a:t>
            </a:r>
            <a:r>
              <a:rPr sz="3400" i="1">
                <a:solidFill>
                  <a:srgbClr val="FFFFFF"/>
                </a:solidFill>
                <a:latin typeface="Arial"/>
                <a:ea typeface="Arial"/>
                <a:cs typeface="Arial"/>
                <a:sym typeface="Arial"/>
              </a:rPr>
              <a:t>Truth Table for Exclusive 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ppt_x"/>
                                          </p:val>
                                        </p:tav>
                                        <p:tav tm="100000">
                                          <p:val>
                                            <p:strVal val="#ppt_x"/>
                                          </p:val>
                                        </p:tav>
                                      </p:tavLst>
                                    </p:anim>
                                    <p:anim calcmode="lin" valueType="num">
                                      <p:cBhvr>
                                        <p:cTn id="8" dur="10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4 – </a:t>
            </a:r>
            <a:r>
              <a:rPr sz="4000" i="1">
                <a:solidFill>
                  <a:srgbClr val="FFFFFF"/>
                </a:solidFill>
              </a:rPr>
              <a:t>Solution</a:t>
            </a:r>
          </a:p>
        </p:txBody>
      </p:sp>
      <p:sp>
        <p:nvSpPr>
          <p:cNvPr id="88" name="Shape 88"/>
          <p:cNvSpPr>
            <a:spLocks noGrp="1"/>
          </p:cNvSpPr>
          <p:nvPr>
            <p:ph type="body" idx="4294967295"/>
          </p:nvPr>
        </p:nvSpPr>
        <p:spPr>
          <a:xfrm>
            <a:off x="317500" y="20589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40631" lvl="0" indent="-240631">
              <a:buSzPct val="100000"/>
              <a:buAutoNum type="arabicPeriod"/>
              <a:tabLst>
                <a:tab pos="457200" algn="l"/>
                <a:tab pos="1371600" algn="l"/>
                <a:tab pos="1536700" algn="l"/>
              </a:tabLst>
              <a:defRPr sz="1800"/>
            </a:pPr>
            <a:r>
              <a:rPr sz="2200"/>
              <a:t>Set up columns labeled </a:t>
            </a:r>
            <a:r>
              <a:rPr sz="2200" i="1"/>
              <a:t>p</a:t>
            </a:r>
            <a:r>
              <a:rPr sz="2200"/>
              <a:t>, </a:t>
            </a:r>
            <a:r>
              <a:rPr sz="2200" i="1"/>
              <a:t>q</a:t>
            </a:r>
            <a:r>
              <a:rPr sz="2200"/>
              <a:t>, </a:t>
            </a:r>
            <a:r>
              <a:rPr sz="2200" i="1"/>
              <a:t>p</a:t>
            </a:r>
            <a:r>
              <a:rPr sz="2200"/>
              <a:t> </a:t>
            </a:r>
            <a:r>
              <a:rPr sz="2200">
                <a:latin typeface="Symbol"/>
                <a:ea typeface="Symbol"/>
                <a:cs typeface="Symbol"/>
                <a:sym typeface="Symbol"/>
              </a:rPr>
              <a:t>∨</a:t>
            </a:r>
            <a:r>
              <a:rPr sz="2200"/>
              <a:t> </a:t>
            </a:r>
            <a:r>
              <a:rPr sz="2200" i="1"/>
              <a:t>q</a:t>
            </a:r>
            <a:r>
              <a:rPr sz="2200"/>
              <a:t>, </a:t>
            </a:r>
            <a:r>
              <a:rPr sz="2200" i="1"/>
              <a:t>p</a:t>
            </a:r>
            <a:r>
              <a:rPr sz="2200"/>
              <a:t> </a:t>
            </a:r>
            <a:r>
              <a:rPr sz="2200">
                <a:latin typeface="Symbol"/>
                <a:ea typeface="Symbol"/>
                <a:cs typeface="Symbol"/>
                <a:sym typeface="Symbol"/>
              </a:rPr>
              <a:t>∧</a:t>
            </a:r>
            <a:r>
              <a:rPr sz="2200"/>
              <a:t> </a:t>
            </a:r>
            <a:r>
              <a:rPr sz="2200" i="1"/>
              <a:t>q</a:t>
            </a:r>
            <a:r>
              <a:rPr sz="2200"/>
              <a:t>, ~(</a:t>
            </a:r>
            <a:r>
              <a:rPr sz="2200" i="1"/>
              <a:t>p</a:t>
            </a:r>
            <a:r>
              <a:rPr sz="2200"/>
              <a:t> </a:t>
            </a:r>
            <a:r>
              <a:rPr sz="2200">
                <a:latin typeface="Symbol"/>
                <a:ea typeface="Symbol"/>
                <a:cs typeface="Symbol"/>
                <a:sym typeface="Symbol"/>
              </a:rPr>
              <a:t>∧</a:t>
            </a:r>
            <a:r>
              <a:rPr sz="2200"/>
              <a:t> </a:t>
            </a:r>
            <a:r>
              <a:rPr sz="2200" i="1"/>
              <a:t>q</a:t>
            </a:r>
            <a:r>
              <a:rPr sz="2200"/>
              <a:t>), and</a:t>
            </a:r>
            <a:br>
              <a:rPr sz="2200"/>
            </a:br>
            <a:r>
              <a:rPr sz="2200"/>
              <a:t>(</a:t>
            </a:r>
            <a:r>
              <a:rPr sz="2200" i="1"/>
              <a:t>p</a:t>
            </a:r>
            <a:r>
              <a:rPr sz="2200"/>
              <a:t> </a:t>
            </a:r>
            <a:r>
              <a:rPr sz="2200">
                <a:latin typeface="Symbol"/>
                <a:ea typeface="Symbol"/>
                <a:cs typeface="Symbol"/>
                <a:sym typeface="Symbol"/>
              </a:rPr>
              <a:t>∨</a:t>
            </a:r>
            <a:r>
              <a:rPr sz="2200"/>
              <a:t> </a:t>
            </a:r>
            <a:r>
              <a:rPr sz="2200" i="1"/>
              <a:t>q</a:t>
            </a:r>
            <a:r>
              <a:rPr sz="2200"/>
              <a:t>) </a:t>
            </a:r>
            <a:r>
              <a:rPr sz="2200">
                <a:latin typeface="Symbol"/>
                <a:ea typeface="Symbol"/>
                <a:cs typeface="Symbol"/>
                <a:sym typeface="Symbol"/>
              </a:rPr>
              <a:t>∧</a:t>
            </a:r>
            <a:r>
              <a:rPr sz="2200"/>
              <a:t> ~(</a:t>
            </a:r>
            <a:r>
              <a:rPr sz="2200" i="1"/>
              <a:t>p</a:t>
            </a:r>
            <a:r>
              <a:rPr sz="2200"/>
              <a:t> </a:t>
            </a:r>
            <a:r>
              <a:rPr sz="2200">
                <a:latin typeface="Symbol"/>
                <a:ea typeface="Symbol"/>
                <a:cs typeface="Symbol"/>
                <a:sym typeface="Symbol"/>
              </a:rPr>
              <a:t>∧</a:t>
            </a:r>
            <a:r>
              <a:rPr sz="2200"/>
              <a:t> </a:t>
            </a:r>
            <a:r>
              <a:rPr sz="2200" i="1"/>
              <a:t>q</a:t>
            </a:r>
            <a:r>
              <a:rPr sz="2200"/>
              <a:t>).</a:t>
            </a:r>
          </a:p>
          <a:p>
            <a:pPr marL="240631" lvl="0" indent="-240631">
              <a:buSzPct val="100000"/>
              <a:buAutoNum type="arabicPeriod"/>
              <a:tabLst>
                <a:tab pos="457200" algn="l"/>
                <a:tab pos="1371600" algn="l"/>
                <a:tab pos="1536700" algn="l"/>
              </a:tabLst>
              <a:defRPr sz="1800"/>
            </a:pPr>
            <a:r>
              <a:rPr sz="2200"/>
              <a:t>Fill in </a:t>
            </a:r>
            <a:r>
              <a:rPr sz="2200" i="1"/>
              <a:t>p</a:t>
            </a:r>
            <a:r>
              <a:rPr sz="2200"/>
              <a:t> and </a:t>
            </a:r>
            <a:r>
              <a:rPr sz="2200" i="1"/>
              <a:t>q</a:t>
            </a:r>
            <a:r>
              <a:rPr sz="2200"/>
              <a:t> columns with all the logically possible combinations of T’s and F’s.</a:t>
            </a:r>
          </a:p>
          <a:p>
            <a:pPr marL="240631" lvl="0" indent="-240631">
              <a:buSzPct val="100000"/>
              <a:buAutoNum type="arabicPeriod"/>
              <a:tabLst>
                <a:tab pos="457200" algn="l"/>
                <a:tab pos="1371600" algn="l"/>
                <a:tab pos="1536700" algn="l"/>
              </a:tabLst>
              <a:defRPr sz="1800"/>
            </a:pPr>
            <a:r>
              <a:rPr sz="2200"/>
              <a:t>Use truth tables for </a:t>
            </a:r>
            <a:r>
              <a:rPr sz="2200">
                <a:latin typeface="Symbol"/>
                <a:ea typeface="Symbol"/>
                <a:cs typeface="Symbol"/>
                <a:sym typeface="Symbol"/>
              </a:rPr>
              <a:t>∨ </a:t>
            </a:r>
            <a:r>
              <a:rPr sz="2200"/>
              <a:t>and </a:t>
            </a:r>
            <a:r>
              <a:rPr sz="2200">
                <a:latin typeface="Symbol"/>
                <a:ea typeface="Symbol"/>
                <a:cs typeface="Symbol"/>
                <a:sym typeface="Symbol"/>
              </a:rPr>
              <a:t>∧</a:t>
            </a:r>
            <a:r>
              <a:rPr sz="2200"/>
              <a:t> to fill in the </a:t>
            </a:r>
            <a:r>
              <a:rPr sz="2200" i="1"/>
              <a:t>p</a:t>
            </a:r>
            <a:r>
              <a:rPr sz="2200"/>
              <a:t> </a:t>
            </a:r>
            <a:r>
              <a:rPr sz="2200">
                <a:latin typeface="Symbol"/>
                <a:ea typeface="Symbol"/>
                <a:cs typeface="Symbol"/>
                <a:sym typeface="Symbol"/>
              </a:rPr>
              <a:t>∨</a:t>
            </a:r>
            <a:r>
              <a:rPr sz="2200"/>
              <a:t> </a:t>
            </a:r>
            <a:r>
              <a:rPr sz="2200" i="1"/>
              <a:t>q</a:t>
            </a:r>
            <a:r>
              <a:rPr sz="2200"/>
              <a:t> and </a:t>
            </a:r>
            <a:r>
              <a:rPr sz="2200" i="1"/>
              <a:t>p</a:t>
            </a:r>
            <a:r>
              <a:rPr sz="2200"/>
              <a:t> </a:t>
            </a:r>
            <a:r>
              <a:rPr sz="2200">
                <a:latin typeface="Symbol"/>
                <a:ea typeface="Symbol"/>
                <a:cs typeface="Symbol"/>
                <a:sym typeface="Symbol"/>
              </a:rPr>
              <a:t>∧</a:t>
            </a:r>
            <a:r>
              <a:rPr sz="2200"/>
              <a:t> </a:t>
            </a:r>
            <a:r>
              <a:rPr sz="2200" i="1"/>
              <a:t>q</a:t>
            </a:r>
            <a:r>
              <a:rPr sz="2200"/>
              <a:t> columns with appropriate truth values.</a:t>
            </a:r>
          </a:p>
          <a:p>
            <a:pPr marL="240631" lvl="0" indent="-240631">
              <a:buSzPct val="100000"/>
              <a:buAutoNum type="arabicPeriod"/>
              <a:tabLst>
                <a:tab pos="457200" algn="l"/>
                <a:tab pos="1371600" algn="l"/>
                <a:tab pos="1536700" algn="l"/>
              </a:tabLst>
              <a:defRPr sz="1800"/>
            </a:pPr>
            <a:r>
              <a:rPr sz="2200"/>
              <a:t>Fill in the ~(</a:t>
            </a:r>
            <a:r>
              <a:rPr sz="2200" i="1"/>
              <a:t>p</a:t>
            </a:r>
            <a:r>
              <a:rPr sz="2200"/>
              <a:t> </a:t>
            </a:r>
            <a:r>
              <a:rPr sz="2200">
                <a:latin typeface="Symbol"/>
                <a:ea typeface="Symbol"/>
                <a:cs typeface="Symbol"/>
                <a:sym typeface="Symbol"/>
              </a:rPr>
              <a:t>∧</a:t>
            </a:r>
            <a:r>
              <a:rPr sz="2200"/>
              <a:t> </a:t>
            </a:r>
            <a:r>
              <a:rPr sz="2200" i="1"/>
              <a:t>q</a:t>
            </a:r>
            <a:r>
              <a:rPr sz="2200"/>
              <a:t>) column by taking the opposites of the truth values for </a:t>
            </a:r>
            <a:r>
              <a:rPr sz="2200" i="1"/>
              <a:t>p</a:t>
            </a:r>
            <a:r>
              <a:rPr sz="2200"/>
              <a:t> </a:t>
            </a:r>
            <a:r>
              <a:rPr sz="2200">
                <a:latin typeface="Symbol"/>
                <a:ea typeface="Symbol"/>
                <a:cs typeface="Symbol"/>
                <a:sym typeface="Symbol"/>
              </a:rPr>
              <a:t>∧</a:t>
            </a:r>
            <a:r>
              <a:rPr sz="2200"/>
              <a:t> </a:t>
            </a:r>
            <a:r>
              <a:rPr sz="2200" i="1"/>
              <a:t>q, e.g., </a:t>
            </a:r>
            <a:r>
              <a:rPr sz="2200"/>
              <a:t>the entry for ~(</a:t>
            </a:r>
            <a:r>
              <a:rPr sz="2200" i="1"/>
              <a:t>p</a:t>
            </a:r>
            <a:r>
              <a:rPr sz="2200"/>
              <a:t> </a:t>
            </a:r>
            <a:r>
              <a:rPr sz="2200">
                <a:latin typeface="Symbol"/>
                <a:ea typeface="Symbol"/>
                <a:cs typeface="Symbol"/>
                <a:sym typeface="Symbol"/>
              </a:rPr>
              <a:t>∧</a:t>
            </a:r>
            <a:r>
              <a:rPr sz="2200"/>
              <a:t> </a:t>
            </a:r>
            <a:r>
              <a:rPr sz="2200" i="1"/>
              <a:t>q</a:t>
            </a:r>
            <a:r>
              <a:rPr sz="2200"/>
              <a:t>) in the first row is F because in the first row the truth value of </a:t>
            </a:r>
            <a:r>
              <a:rPr sz="2200" i="1"/>
              <a:t>p</a:t>
            </a:r>
            <a:r>
              <a:rPr sz="2200"/>
              <a:t> </a:t>
            </a:r>
            <a:r>
              <a:rPr sz="2200">
                <a:latin typeface="Symbol"/>
                <a:ea typeface="Symbol"/>
                <a:cs typeface="Symbol"/>
                <a:sym typeface="Symbol"/>
              </a:rPr>
              <a:t>∧</a:t>
            </a:r>
            <a:r>
              <a:rPr sz="2200"/>
              <a:t> </a:t>
            </a:r>
            <a:r>
              <a:rPr sz="2200" i="1"/>
              <a:t>q</a:t>
            </a:r>
            <a:r>
              <a:rPr sz="2200"/>
              <a:t> is T.</a:t>
            </a:r>
          </a:p>
          <a:p>
            <a:pPr marL="240631" lvl="0" indent="-240631">
              <a:spcBef>
                <a:spcPts val="0"/>
              </a:spcBef>
              <a:buSzPct val="100000"/>
              <a:buAutoNum type="arabicPeriod"/>
              <a:tabLst>
                <a:tab pos="457200" algn="l"/>
                <a:tab pos="1371600" algn="l"/>
                <a:tab pos="1536700" algn="l"/>
              </a:tabLst>
              <a:defRPr sz="1800"/>
            </a:pPr>
            <a:r>
              <a:rPr sz="2200"/>
              <a:t>Fill in the (</a:t>
            </a:r>
            <a:r>
              <a:rPr sz="2200" i="1"/>
              <a:t>p</a:t>
            </a:r>
            <a:r>
              <a:rPr sz="2200"/>
              <a:t> </a:t>
            </a:r>
            <a:r>
              <a:rPr sz="2200">
                <a:latin typeface="Symbol"/>
                <a:ea typeface="Symbol"/>
                <a:cs typeface="Symbol"/>
                <a:sym typeface="Symbol"/>
              </a:rPr>
              <a:t>∨</a:t>
            </a:r>
            <a:r>
              <a:rPr sz="2200"/>
              <a:t> </a:t>
            </a:r>
            <a:r>
              <a:rPr sz="2200" i="1"/>
              <a:t>q</a:t>
            </a:r>
            <a:r>
              <a:rPr sz="2200"/>
              <a:t>) </a:t>
            </a:r>
            <a:r>
              <a:rPr sz="2200">
                <a:latin typeface="Symbol"/>
                <a:ea typeface="Symbol"/>
                <a:cs typeface="Symbol"/>
                <a:sym typeface="Symbol"/>
              </a:rPr>
              <a:t>∧</a:t>
            </a:r>
            <a:r>
              <a:rPr sz="2200"/>
              <a:t> ~(</a:t>
            </a:r>
            <a:r>
              <a:rPr sz="2200" i="1"/>
              <a:t>p</a:t>
            </a:r>
            <a:r>
              <a:rPr sz="2200"/>
              <a:t> </a:t>
            </a:r>
            <a:r>
              <a:rPr sz="2200">
                <a:latin typeface="Symbol"/>
                <a:ea typeface="Symbol"/>
                <a:cs typeface="Symbol"/>
                <a:sym typeface="Symbol"/>
              </a:rPr>
              <a:t>∧</a:t>
            </a:r>
            <a:r>
              <a:rPr sz="2200"/>
              <a:t> </a:t>
            </a:r>
            <a:r>
              <a:rPr sz="2200" i="1"/>
              <a:t>q</a:t>
            </a:r>
            <a:r>
              <a:rPr sz="2200"/>
              <a:t>) column by considering the truth table for an </a:t>
            </a:r>
            <a:r>
              <a:rPr sz="2200" i="1"/>
              <a:t>and</a:t>
            </a:r>
            <a:r>
              <a:rPr sz="2200"/>
              <a:t> statement together with the computed truth values for </a:t>
            </a:r>
            <a:r>
              <a:rPr sz="2200" i="1"/>
              <a:t>p</a:t>
            </a:r>
            <a:r>
              <a:rPr sz="2200"/>
              <a:t> </a:t>
            </a:r>
            <a:r>
              <a:rPr sz="2200">
                <a:latin typeface="Symbol"/>
                <a:ea typeface="Symbol"/>
                <a:cs typeface="Symbol"/>
                <a:sym typeface="Symbol"/>
              </a:rPr>
              <a:t>∨</a:t>
            </a:r>
            <a:r>
              <a:rPr sz="2200"/>
              <a:t> </a:t>
            </a:r>
            <a:r>
              <a:rPr sz="2200" i="1"/>
              <a:t>q</a:t>
            </a:r>
            <a:r>
              <a:rPr sz="2200"/>
              <a:t> and ~(</a:t>
            </a:r>
            <a:r>
              <a:rPr sz="2200" i="1"/>
              <a:t>p</a:t>
            </a:r>
            <a:r>
              <a:rPr sz="2200"/>
              <a:t> </a:t>
            </a:r>
            <a:r>
              <a:rPr sz="2200">
                <a:latin typeface="Symbol"/>
                <a:ea typeface="Symbol"/>
                <a:cs typeface="Symbol"/>
                <a:sym typeface="Symbol"/>
              </a:rPr>
              <a:t>∧</a:t>
            </a:r>
            <a:r>
              <a:rPr sz="2200"/>
              <a:t> </a:t>
            </a:r>
            <a:r>
              <a:rPr sz="2200" i="1"/>
              <a:t>q</a:t>
            </a:r>
            <a:r>
              <a:rPr sz="2200"/>
              <a:t>). </a:t>
            </a:r>
          </a:p>
        </p:txBody>
      </p:sp>
      <p:pic>
        <p:nvPicPr>
          <p:cNvPr id="89" name="image12.png"/>
          <p:cNvPicPr/>
          <p:nvPr/>
        </p:nvPicPr>
        <p:blipFill>
          <a:blip r:embed="rId2">
            <a:extLst/>
          </a:blip>
          <a:stretch>
            <a:fillRect/>
          </a:stretch>
        </p:blipFill>
        <p:spPr>
          <a:xfrm>
            <a:off x="3316287" y="254000"/>
            <a:ext cx="5548313" cy="16002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8"/>
                                        </p:tgtEl>
                                        <p:attrNameLst>
                                          <p:attrName>style.visibility</p:attrName>
                                        </p:attrNameLst>
                                      </p:cBhvr>
                                      <p:to>
                                        <p:strVal val="visible"/>
                                      </p:to>
                                    </p:set>
                                    <p:anim calcmode="lin" valueType="num">
                                      <p:cBhvr>
                                        <p:cTn id="7" dur="1000" fill="hold"/>
                                        <p:tgtEl>
                                          <p:spTgt spid="88"/>
                                        </p:tgtEl>
                                        <p:attrNameLst>
                                          <p:attrName>ppt_x</p:attrName>
                                        </p:attrNameLst>
                                      </p:cBhvr>
                                      <p:tavLst>
                                        <p:tav tm="0">
                                          <p:val>
                                            <p:strVal val="#ppt_x"/>
                                          </p:val>
                                        </p:tav>
                                        <p:tav tm="100000">
                                          <p:val>
                                            <p:strVal val="#ppt_x"/>
                                          </p:val>
                                        </p:tav>
                                      </p:tavLst>
                                    </p:anim>
                                    <p:anim calcmode="lin" valueType="num">
                                      <p:cBhvr>
                                        <p:cTn id="8" dur="10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2133600" y="6248399"/>
            <a:ext cx="5486400" cy="350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spcBef>
                <a:spcPts val="1000"/>
              </a:spcBef>
            </a:pPr>
            <a:r>
              <a:rPr sz="1400">
                <a:latin typeface="Arial"/>
                <a:ea typeface="Arial"/>
                <a:cs typeface="Arial"/>
                <a:sym typeface="Arial"/>
              </a:rPr>
              <a:t>Copyright © Cengage Learning. All rights reserved.</a:t>
            </a:r>
            <a:r>
              <a:rPr>
                <a:latin typeface="Arial"/>
                <a:ea typeface="Arial"/>
                <a:cs typeface="Arial"/>
                <a:sym typeface="Arial"/>
              </a:rPr>
              <a:t> </a:t>
            </a:r>
          </a:p>
        </p:txBody>
      </p:sp>
      <p:sp>
        <p:nvSpPr>
          <p:cNvPr id="25" name="Shape 25"/>
          <p:cNvSpPr/>
          <p:nvPr/>
        </p:nvSpPr>
        <p:spPr>
          <a:xfrm>
            <a:off x="2209800" y="2576511"/>
            <a:ext cx="6337300" cy="11432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600">
                <a:solidFill>
                  <a:srgbClr val="16669E"/>
                </a:solidFill>
                <a:latin typeface="Arial"/>
                <a:ea typeface="Arial"/>
                <a:cs typeface="Arial"/>
                <a:sym typeface="Arial"/>
              </a:defRPr>
            </a:lvl1pPr>
          </a:lstStyle>
          <a:p>
            <a:pPr lvl="0">
              <a:defRPr sz="1800">
                <a:solidFill>
                  <a:srgbClr val="000000"/>
                </a:solidFill>
              </a:defRPr>
            </a:pPr>
            <a:r>
              <a:rPr sz="3600">
                <a:solidFill>
                  <a:srgbClr val="16669E"/>
                </a:solidFill>
              </a:rPr>
              <a:t>Logical Form and Logical Equivalence</a:t>
            </a:r>
          </a:p>
        </p:txBody>
      </p:sp>
      <p:grpSp>
        <p:nvGrpSpPr>
          <p:cNvPr id="28" name="Group 28"/>
          <p:cNvGrpSpPr/>
          <p:nvPr/>
        </p:nvGrpSpPr>
        <p:grpSpPr>
          <a:xfrm>
            <a:off x="279397" y="2209798"/>
            <a:ext cx="8534406" cy="1600205"/>
            <a:chOff x="-1" y="-1"/>
            <a:chExt cx="8534404" cy="1600204"/>
          </a:xfrm>
        </p:grpSpPr>
        <p:sp>
          <p:nvSpPr>
            <p:cNvPr id="26" name="Shape 26"/>
            <p:cNvSpPr/>
            <p:nvPr/>
          </p:nvSpPr>
          <p:spPr>
            <a:xfrm>
              <a:off x="1447800" y="304800"/>
              <a:ext cx="7086604" cy="1295404"/>
            </a:xfrm>
            <a:custGeom>
              <a:avLst/>
              <a:gdLst/>
              <a:ahLst/>
              <a:cxnLst>
                <a:cxn ang="0">
                  <a:pos x="wd2" y="hd2"/>
                </a:cxn>
                <a:cxn ang="5400000">
                  <a:pos x="wd2" y="hd2"/>
                </a:cxn>
                <a:cxn ang="10800000">
                  <a:pos x="wd2" y="hd2"/>
                </a:cxn>
                <a:cxn ang="16200000">
                  <a:pos x="wd2" y="hd2"/>
                </a:cxn>
              </a:cxnLst>
              <a:rect l="0" t="0" r="r" b="b"/>
              <a:pathLst>
                <a:path w="21600" h="21600"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sp>
          <p:nvSpPr>
            <p:cNvPr id="27" name="Shape 27"/>
            <p:cNvSpPr/>
            <p:nvPr/>
          </p:nvSpPr>
          <p:spPr>
            <a:xfrm>
              <a:off x="-2" y="-2"/>
              <a:ext cx="2438403" cy="609604"/>
            </a:xfrm>
            <a:custGeom>
              <a:avLst/>
              <a:gdLst/>
              <a:ahLst/>
              <a:cxnLst>
                <a:cxn ang="0">
                  <a:pos x="wd2" y="hd2"/>
                </a:cxn>
                <a:cxn ang="5400000">
                  <a:pos x="wd2" y="hd2"/>
                </a:cxn>
                <a:cxn ang="10800000">
                  <a:pos x="wd2" y="hd2"/>
                </a:cxn>
                <a:cxn ang="16200000">
                  <a:pos x="wd2" y="hd2"/>
                </a:cxn>
              </a:cxnLst>
              <a:rect l="0" t="0" r="r" b="b"/>
              <a:pathLst>
                <a:path w="21600" h="21600"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29" name="Shape 29"/>
          <p:cNvSpPr/>
          <p:nvPr/>
        </p:nvSpPr>
        <p:spPr>
          <a:xfrm>
            <a:off x="385762" y="2268536"/>
            <a:ext cx="2122583" cy="4743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2.1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2412994" y="3276599"/>
            <a:ext cx="4622809"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Logical Equivalence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94" name="Shape 94"/>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833749">
              <a:spcBef>
                <a:spcPts val="400"/>
              </a:spcBef>
              <a:defRPr sz="1800"/>
            </a:pPr>
            <a:r>
              <a:rPr sz="2134"/>
              <a:t>The statements</a:t>
            </a:r>
            <a:br>
              <a:rPr sz="2134"/>
            </a:br>
            <a:endParaRPr sz="1067"/>
          </a:p>
          <a:p>
            <a:pPr marL="0" lvl="0" indent="0" defTabSz="833749">
              <a:spcBef>
                <a:spcPts val="400"/>
              </a:spcBef>
              <a:defRPr sz="1800"/>
            </a:pPr>
            <a:r>
              <a:rPr sz="2134"/>
              <a:t>               6 is greater than 2 and 2 is less than 6</a:t>
            </a:r>
          </a:p>
          <a:p>
            <a:pPr marL="0" lvl="0" indent="0" defTabSz="833749">
              <a:spcBef>
                <a:spcPts val="400"/>
              </a:spcBef>
              <a:defRPr sz="1800"/>
            </a:pPr>
            <a:endParaRPr sz="1067"/>
          </a:p>
          <a:p>
            <a:pPr marL="0" lvl="0" indent="0" defTabSz="833749">
              <a:spcBef>
                <a:spcPts val="400"/>
              </a:spcBef>
              <a:defRPr sz="1800"/>
            </a:pPr>
            <a:r>
              <a:rPr sz="2134"/>
              <a:t>are two different ways of saying the same thing. Why? Because of the definition of the phrases </a:t>
            </a:r>
            <a:r>
              <a:rPr sz="2134" i="1"/>
              <a:t>greater than </a:t>
            </a:r>
            <a:r>
              <a:rPr sz="2134"/>
              <a:t>and </a:t>
            </a:r>
            <a:r>
              <a:rPr sz="2134" i="1"/>
              <a:t>less than</a:t>
            </a:r>
            <a:r>
              <a:rPr sz="2134"/>
              <a:t>. By contrast, although the statements</a:t>
            </a:r>
            <a:br>
              <a:rPr sz="2134"/>
            </a:br>
            <a:endParaRPr sz="1067"/>
          </a:p>
          <a:p>
            <a:pPr marL="0" lvl="0" indent="0" defTabSz="833749">
              <a:spcBef>
                <a:spcPts val="400"/>
              </a:spcBef>
              <a:defRPr sz="1800"/>
            </a:pPr>
            <a:r>
              <a:rPr sz="2134"/>
              <a:t>(1) Dogs bark and cats meow</a:t>
            </a:r>
            <a:br>
              <a:rPr sz="2134"/>
            </a:br>
            <a:r>
              <a:rPr sz="2134"/>
              <a:t/>
            </a:r>
            <a:br>
              <a:rPr sz="2134"/>
            </a:br>
            <a:r>
              <a:rPr sz="2134"/>
              <a:t>and</a:t>
            </a:r>
            <a:br>
              <a:rPr sz="2134"/>
            </a:br>
            <a:r>
              <a:rPr sz="2134"/>
              <a:t/>
            </a:r>
            <a:br>
              <a:rPr sz="2134"/>
            </a:br>
            <a:r>
              <a:rPr sz="2134"/>
              <a:t>(2) Cats meow and dogs bark</a:t>
            </a:r>
            <a:br>
              <a:rPr sz="2134"/>
            </a:br>
            <a:r>
              <a:rPr sz="2134"/>
              <a:t/>
            </a:r>
            <a:br>
              <a:rPr sz="2134"/>
            </a:br>
            <a:r>
              <a:rPr sz="2134"/>
              <a:t>are also two different ways of saying the same thing, the reason has nothing to do with the definition of the words.</a:t>
            </a:r>
            <a:r>
              <a:rPr sz="2328">
                <a:solidFill>
                  <a:srgbClr val="FF2600"/>
                </a:solidFill>
              </a:rPr>
              <a:t>It has to do with the logical form of the statements.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97" name="Shape 9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Any two statements whose logical forms are related in the same way as (1) and (2) would either both be true or both be false. </a:t>
            </a:r>
          </a:p>
          <a:p>
            <a:pPr marL="0" lvl="0" indent="0">
              <a:defRPr sz="1800"/>
            </a:pPr>
            <a:endParaRPr sz="2400"/>
          </a:p>
          <a:p>
            <a:pPr marL="0" lvl="0" indent="0">
              <a:defRPr sz="1800"/>
            </a:pPr>
            <a:r>
              <a:rPr sz="2400"/>
              <a:t>You can see this by examining the following truth table, where the statement variables </a:t>
            </a:r>
            <a:r>
              <a:rPr sz="2400" i="1"/>
              <a:t>p</a:t>
            </a:r>
            <a:r>
              <a:rPr sz="2400"/>
              <a:t> and </a:t>
            </a:r>
            <a:r>
              <a:rPr sz="2400" i="1"/>
              <a:t>q</a:t>
            </a:r>
            <a:r>
              <a:rPr sz="2400"/>
              <a:t> are substituted for the component statements “Dogs bark” and “Cats meow,” respectively.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100" name="Shape 10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table shows that for each combination of truth values for </a:t>
            </a:r>
            <a:r>
              <a:rPr sz="2400" i="1"/>
              <a:t>p</a:t>
            </a:r>
            <a:r>
              <a:rPr sz="2400"/>
              <a:t> and </a:t>
            </a:r>
            <a:r>
              <a:rPr sz="2400" i="1"/>
              <a:t>q</a:t>
            </a:r>
            <a:r>
              <a:rPr sz="2400"/>
              <a:t>, </a:t>
            </a:r>
            <a:r>
              <a:rPr sz="2400" i="1"/>
              <a:t>p</a:t>
            </a:r>
            <a:r>
              <a:rPr sz="2400"/>
              <a:t> </a:t>
            </a:r>
            <a:r>
              <a:rPr sz="2400">
                <a:latin typeface="Symbol"/>
                <a:ea typeface="Symbol"/>
                <a:cs typeface="Symbol"/>
                <a:sym typeface="Symbol"/>
              </a:rPr>
              <a:t>∧</a:t>
            </a:r>
            <a:r>
              <a:rPr sz="2400" i="1"/>
              <a:t> q </a:t>
            </a:r>
            <a:r>
              <a:rPr sz="2400"/>
              <a:t>is true when, and only when, </a:t>
            </a:r>
            <a:r>
              <a:rPr sz="2400" i="1"/>
              <a:t>q</a:t>
            </a:r>
            <a:r>
              <a:rPr sz="2400"/>
              <a:t> </a:t>
            </a:r>
            <a:r>
              <a:rPr sz="2400">
                <a:latin typeface="Symbol"/>
                <a:ea typeface="Symbol"/>
                <a:cs typeface="Symbol"/>
                <a:sym typeface="Symbol"/>
              </a:rPr>
              <a:t>∧</a:t>
            </a:r>
            <a:r>
              <a:rPr sz="2400"/>
              <a:t> </a:t>
            </a:r>
            <a:r>
              <a:rPr sz="2400" i="1"/>
              <a:t>p</a:t>
            </a:r>
            <a:r>
              <a:rPr sz="2400"/>
              <a:t> is true.</a:t>
            </a:r>
          </a:p>
          <a:p>
            <a:pPr marL="0" lvl="0" indent="0">
              <a:defRPr sz="1800"/>
            </a:pPr>
            <a:endParaRPr sz="2400"/>
          </a:p>
          <a:p>
            <a:pPr marL="0" lvl="0" indent="0">
              <a:defRPr sz="1800"/>
            </a:pPr>
            <a:r>
              <a:rPr sz="2400"/>
              <a:t>In such a case, the statement </a:t>
            </a:r>
            <a:br>
              <a:rPr sz="2400"/>
            </a:br>
            <a:r>
              <a:rPr sz="2400"/>
              <a:t>forms are called </a:t>
            </a:r>
            <a:r>
              <a:rPr sz="2400" i="1"/>
              <a:t>logically </a:t>
            </a:r>
            <a:br>
              <a:rPr sz="2400" i="1"/>
            </a:br>
            <a:r>
              <a:rPr sz="2400" i="1"/>
              <a:t>equivalent</a:t>
            </a:r>
            <a:r>
              <a:rPr sz="2400"/>
              <a:t>, and we say </a:t>
            </a:r>
            <a:br>
              <a:rPr sz="2400"/>
            </a:br>
            <a:r>
              <a:rPr sz="2400"/>
              <a:t>that (1) and (2) are </a:t>
            </a:r>
            <a:br>
              <a:rPr sz="2400"/>
            </a:br>
            <a:r>
              <a:rPr sz="2400" i="1"/>
              <a:t>logically equivalent</a:t>
            </a:r>
            <a:r>
              <a:rPr sz="2400"/>
              <a:t> </a:t>
            </a:r>
            <a:br>
              <a:rPr sz="2400"/>
            </a:br>
            <a:r>
              <a:rPr sz="2400" i="1"/>
              <a:t>statements</a:t>
            </a:r>
            <a:r>
              <a:rPr sz="2400"/>
              <a:t>.</a:t>
            </a:r>
          </a:p>
        </p:txBody>
      </p:sp>
      <p:pic>
        <p:nvPicPr>
          <p:cNvPr id="101" name="image13.png"/>
          <p:cNvPicPr/>
          <p:nvPr/>
        </p:nvPicPr>
        <p:blipFill>
          <a:blip r:embed="rId2">
            <a:extLst/>
          </a:blip>
          <a:stretch>
            <a:fillRect/>
          </a:stretch>
        </p:blipFill>
        <p:spPr>
          <a:xfrm>
            <a:off x="4876800" y="2832100"/>
            <a:ext cx="3302000" cy="34163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457200" y="1462086"/>
            <a:ext cx="8229600" cy="283736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400"/>
              </a:spcBef>
            </a:pPr>
            <a:endParaRPr sz="2400">
              <a:latin typeface="Arial Bold"/>
              <a:ea typeface="Arial Bold"/>
              <a:cs typeface="Arial Bold"/>
              <a:sym typeface="Arial Bold"/>
            </a:endParaRPr>
          </a:p>
          <a:p>
            <a:pPr lvl="0">
              <a:spcBef>
                <a:spcPts val="400"/>
              </a:spcBef>
            </a:pPr>
            <a:endParaRPr sz="2400">
              <a:latin typeface="Arial Bold"/>
              <a:ea typeface="Arial Bold"/>
              <a:cs typeface="Arial Bold"/>
              <a:sym typeface="Arial Bold"/>
            </a:endParaRPr>
          </a:p>
          <a:p>
            <a:pPr lvl="0">
              <a:spcBef>
                <a:spcPts val="400"/>
              </a:spcBef>
            </a:pPr>
            <a:endParaRPr sz="2400">
              <a:latin typeface="Arial Bold"/>
              <a:ea typeface="Arial Bold"/>
              <a:cs typeface="Arial Bold"/>
              <a:sym typeface="Arial Bold"/>
            </a:endParaRPr>
          </a:p>
          <a:p>
            <a:pPr lvl="0">
              <a:spcBef>
                <a:spcPts val="400"/>
              </a:spcBef>
            </a:pPr>
            <a:endParaRPr sz="2400">
              <a:latin typeface="Arial Bold"/>
              <a:ea typeface="Arial Bold"/>
              <a:cs typeface="Arial Bold"/>
              <a:sym typeface="Arial Bold"/>
            </a:endParaRPr>
          </a:p>
          <a:p>
            <a:pPr lvl="0">
              <a:spcBef>
                <a:spcPts val="400"/>
              </a:spcBef>
            </a:pPr>
            <a:endParaRPr sz="2400">
              <a:latin typeface="Arial Bold"/>
              <a:ea typeface="Arial Bold"/>
              <a:cs typeface="Arial Bold"/>
              <a:sym typeface="Arial Bold"/>
            </a:endParaRPr>
          </a:p>
          <a:p>
            <a:pPr lvl="0">
              <a:spcBef>
                <a:spcPts val="500"/>
              </a:spcBef>
            </a:pPr>
            <a:r>
              <a:rPr sz="2400">
                <a:latin typeface="Arial Bold"/>
                <a:ea typeface="Arial Bold"/>
                <a:cs typeface="Arial Bold"/>
                <a:sym typeface="Arial Bold"/>
              </a:rPr>
              <a:t/>
            </a:r>
            <a:br>
              <a:rPr sz="2400">
                <a:latin typeface="Arial Bold"/>
                <a:ea typeface="Arial Bold"/>
                <a:cs typeface="Arial Bold"/>
                <a:sym typeface="Arial Bold"/>
              </a:rPr>
            </a:br>
            <a:endParaRPr sz="2400">
              <a:latin typeface="Arial Bold"/>
              <a:ea typeface="Arial Bold"/>
              <a:cs typeface="Arial Bold"/>
              <a:sym typeface="Arial Bold"/>
            </a:endParaRPr>
          </a:p>
        </p:txBody>
      </p:sp>
      <p:sp>
        <p:nvSpPr>
          <p:cNvPr id="104" name="Shape 104"/>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pic>
        <p:nvPicPr>
          <p:cNvPr id="105" name="image14.png"/>
          <p:cNvPicPr/>
          <p:nvPr/>
        </p:nvPicPr>
        <p:blipFill>
          <a:blip r:embed="rId2">
            <a:extLst/>
          </a:blip>
          <a:stretch>
            <a:fillRect/>
          </a:stretch>
        </p:blipFill>
        <p:spPr>
          <a:xfrm>
            <a:off x="193784" y="2033025"/>
            <a:ext cx="8477032" cy="236828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108" name="Shape 10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latin typeface="Arial Bold"/>
                <a:ea typeface="Arial Bold"/>
                <a:cs typeface="Arial Bold"/>
                <a:sym typeface="Arial Bold"/>
              </a:rPr>
              <a:t>Testing Whether Two Statement Forms </a:t>
            </a:r>
            <a:r>
              <a:rPr sz="2400" b="1" i="1"/>
              <a:t>P</a:t>
            </a:r>
            <a:r>
              <a:rPr sz="2400">
                <a:latin typeface="Arial Bold"/>
                <a:ea typeface="Arial Bold"/>
                <a:cs typeface="Arial Bold"/>
                <a:sym typeface="Arial Bold"/>
              </a:rPr>
              <a:t> and </a:t>
            </a:r>
            <a:r>
              <a:rPr sz="2400" b="1" i="1"/>
              <a:t>Q</a:t>
            </a:r>
            <a:r>
              <a:rPr sz="2400">
                <a:latin typeface="Arial Bold"/>
                <a:ea typeface="Arial Bold"/>
                <a:cs typeface="Arial Bold"/>
                <a:sym typeface="Arial Bold"/>
              </a:rPr>
              <a:t> Are Logically Equivalent</a:t>
            </a:r>
          </a:p>
          <a:p>
            <a:pPr marL="0" lvl="0" indent="0">
              <a:spcBef>
                <a:spcPts val="400"/>
              </a:spcBef>
              <a:defRPr sz="1800"/>
            </a:pPr>
            <a:endParaRPr sz="2400">
              <a:latin typeface="Arial Bold"/>
              <a:ea typeface="Arial Bold"/>
              <a:cs typeface="Arial Bold"/>
              <a:sym typeface="Arial Bold"/>
            </a:endParaRPr>
          </a:p>
          <a:p>
            <a:pPr marL="0" lvl="0" indent="0">
              <a:defRPr sz="1800"/>
            </a:pPr>
            <a:r>
              <a:rPr sz="2400">
                <a:latin typeface="Arial Bold"/>
                <a:ea typeface="Arial Bold"/>
                <a:cs typeface="Arial Bold"/>
                <a:sym typeface="Arial Bold"/>
              </a:rPr>
              <a:t>1. </a:t>
            </a:r>
            <a:r>
              <a:rPr sz="2400"/>
              <a:t>Construct a truth table with one column for the truth</a:t>
            </a:r>
            <a:br>
              <a:rPr sz="2400"/>
            </a:br>
            <a:r>
              <a:rPr sz="2400"/>
              <a:t>    values of </a:t>
            </a:r>
            <a:r>
              <a:rPr sz="2400" i="1"/>
              <a:t>P</a:t>
            </a:r>
            <a:r>
              <a:rPr sz="2400"/>
              <a:t> and another column for the truth values of </a:t>
            </a:r>
            <a:r>
              <a:rPr sz="2400" i="1"/>
              <a:t>Q</a:t>
            </a:r>
            <a:r>
              <a:rPr sz="2400"/>
              <a:t>. </a:t>
            </a:r>
            <a:r>
              <a:rPr sz="2400">
                <a:latin typeface="Arial Bold"/>
                <a:ea typeface="Arial Bold"/>
                <a:cs typeface="Arial Bold"/>
                <a:sym typeface="Arial Bold"/>
              </a:rPr>
              <a:t>2. </a:t>
            </a:r>
            <a:r>
              <a:rPr sz="2400"/>
              <a:t>Check each combination of truth values of the statement</a:t>
            </a:r>
            <a:br>
              <a:rPr sz="2400"/>
            </a:br>
            <a:r>
              <a:rPr sz="2400"/>
              <a:t>    variables to see whether the truth value of </a:t>
            </a:r>
            <a:r>
              <a:rPr sz="2400" i="1"/>
              <a:t>P</a:t>
            </a:r>
            <a:r>
              <a:rPr sz="2400"/>
              <a:t> is the same</a:t>
            </a:r>
            <a:br>
              <a:rPr sz="2400"/>
            </a:br>
            <a:r>
              <a:rPr sz="2400"/>
              <a:t>    as the truth value of </a:t>
            </a:r>
            <a:r>
              <a:rPr sz="2400" i="1"/>
              <a:t>Q</a:t>
            </a:r>
            <a:r>
              <a:rPr sz="2400"/>
              <a:t>.</a:t>
            </a:r>
          </a:p>
          <a:p>
            <a:pPr marL="0" lvl="0" indent="0">
              <a:defRPr sz="1800"/>
            </a:pPr>
            <a:endParaRPr>
              <a:latin typeface="Arial Bold"/>
              <a:ea typeface="Arial Bold"/>
              <a:cs typeface="Arial Bold"/>
              <a:sym typeface="Arial Bold"/>
            </a:endParaRPr>
          </a:p>
          <a:p>
            <a:pPr marL="0" lvl="0" indent="0">
              <a:defRPr sz="1800"/>
            </a:pPr>
            <a:r>
              <a:rPr sz="2400"/>
              <a:t>    </a:t>
            </a:r>
            <a:r>
              <a:rPr sz="2400">
                <a:latin typeface="Arial Bold"/>
                <a:ea typeface="Arial Bold"/>
                <a:cs typeface="Arial Bold"/>
                <a:sym typeface="Arial Bold"/>
              </a:rPr>
              <a:t>a. </a:t>
            </a:r>
            <a:r>
              <a:rPr sz="2400"/>
              <a:t>If in each row the truth value of </a:t>
            </a:r>
            <a:r>
              <a:rPr sz="2400" i="1"/>
              <a:t>P</a:t>
            </a:r>
            <a:r>
              <a:rPr sz="2400"/>
              <a:t> is the same as the </a:t>
            </a:r>
            <a:br>
              <a:rPr sz="2400"/>
            </a:br>
            <a:r>
              <a:rPr sz="2400"/>
              <a:t>        truth value of </a:t>
            </a:r>
            <a:r>
              <a:rPr sz="2400" i="1"/>
              <a:t>Q</a:t>
            </a:r>
            <a:r>
              <a:rPr sz="2400"/>
              <a:t>, then </a:t>
            </a:r>
            <a:r>
              <a:rPr sz="2400" i="1"/>
              <a:t>P</a:t>
            </a:r>
            <a:r>
              <a:rPr sz="2400"/>
              <a:t> and </a:t>
            </a:r>
            <a:r>
              <a:rPr sz="2400" i="1"/>
              <a:t>Q</a:t>
            </a:r>
            <a:r>
              <a:rPr sz="2400"/>
              <a:t> are logically equivalent.</a:t>
            </a:r>
            <a:br>
              <a:rPr sz="2400"/>
            </a:br>
            <a:endParaRPr sz="2400"/>
          </a:p>
          <a:p>
            <a:pPr marL="0" lvl="0" indent="0">
              <a:defRPr sz="1800"/>
            </a:pPr>
            <a:r>
              <a:rPr sz="2400"/>
              <a:t>    </a:t>
            </a:r>
            <a:r>
              <a:rPr sz="2400">
                <a:latin typeface="Arial Bold"/>
                <a:ea typeface="Arial Bold"/>
                <a:cs typeface="Arial Bold"/>
                <a:sym typeface="Arial Bold"/>
              </a:rPr>
              <a:t>b. </a:t>
            </a:r>
            <a:r>
              <a:rPr sz="2400"/>
              <a:t>If in some row </a:t>
            </a:r>
            <a:r>
              <a:rPr sz="2400" i="1"/>
              <a:t>P</a:t>
            </a:r>
            <a:r>
              <a:rPr sz="2400"/>
              <a:t> has a different truth value from </a:t>
            </a:r>
            <a:r>
              <a:rPr sz="2400" i="1"/>
              <a:t>Q</a:t>
            </a:r>
            <a:r>
              <a:rPr sz="2400"/>
              <a:t>,</a:t>
            </a:r>
            <a:br>
              <a:rPr sz="2400"/>
            </a:br>
            <a:r>
              <a:rPr sz="2400"/>
              <a:t>        then </a:t>
            </a:r>
            <a:r>
              <a:rPr sz="2400" i="1"/>
              <a:t>P</a:t>
            </a:r>
            <a:r>
              <a:rPr sz="2400"/>
              <a:t> and </a:t>
            </a:r>
            <a:r>
              <a:rPr sz="2400" i="1"/>
              <a:t>Q</a:t>
            </a:r>
            <a:r>
              <a:rPr sz="2400"/>
              <a:t> are not logically equivalent.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idx="4294967295"/>
          </p:nvPr>
        </p:nvSpPr>
        <p:spPr>
          <a:xfrm>
            <a:off x="304800" y="228598"/>
            <a:ext cx="84582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900">
                <a:solidFill>
                  <a:srgbClr val="FFFFFF"/>
                </a:solidFill>
              </a:rPr>
              <a:t>Example 6 – </a:t>
            </a:r>
            <a:r>
              <a:rPr sz="2900" i="1">
                <a:solidFill>
                  <a:srgbClr val="FFFFFF"/>
                </a:solidFill>
              </a:rPr>
              <a:t>Double Negative Property: </a:t>
            </a:r>
            <a:r>
              <a:rPr sz="2900">
                <a:solidFill>
                  <a:srgbClr val="FFFFFF"/>
                </a:solidFill>
              </a:rPr>
              <a:t>∼(∼</a:t>
            </a:r>
            <a:r>
              <a:rPr sz="2900" i="1">
                <a:solidFill>
                  <a:srgbClr val="FFFFFF"/>
                </a:solidFill>
              </a:rPr>
              <a:t>p</a:t>
            </a:r>
            <a:r>
              <a:rPr sz="2900">
                <a:solidFill>
                  <a:srgbClr val="FFFFFF"/>
                </a:solidFill>
              </a:rPr>
              <a:t>)</a:t>
            </a:r>
            <a:r>
              <a:rPr sz="2900" i="1">
                <a:solidFill>
                  <a:srgbClr val="FFFFFF"/>
                </a:solidFill>
              </a:rPr>
              <a:t> </a:t>
            </a:r>
            <a:r>
              <a:rPr sz="2900">
                <a:solidFill>
                  <a:srgbClr val="FFFFFF"/>
                </a:solidFill>
              </a:rPr>
              <a:t>≡</a:t>
            </a:r>
            <a:r>
              <a:rPr sz="2900" i="1">
                <a:solidFill>
                  <a:srgbClr val="FFFFFF"/>
                </a:solidFill>
              </a:rPr>
              <a:t> p</a:t>
            </a:r>
          </a:p>
        </p:txBody>
      </p:sp>
      <p:sp>
        <p:nvSpPr>
          <p:cNvPr id="111" name="Shape 11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Construct a truth table to show that the negation of the negation of a statement is logically equivalent to the statement, annotating the table with a sentence of explanation.</a:t>
            </a:r>
          </a:p>
          <a:p>
            <a:pPr marL="0" lvl="0" indent="0">
              <a:defRPr sz="1800"/>
            </a:pPr>
            <a:endParaRPr sz="1500">
              <a:solidFill>
                <a:srgbClr val="00ADEE"/>
              </a:solidFill>
            </a:endParaRPr>
          </a:p>
          <a:p>
            <a:pPr marL="0" lvl="0" indent="0">
              <a:defRPr sz="1800"/>
            </a:pPr>
            <a:r>
              <a:rPr sz="2400">
                <a:solidFill>
                  <a:srgbClr val="00ADEE"/>
                </a:solidFill>
              </a:rPr>
              <a:t>Solution:</a:t>
            </a:r>
            <a:endParaRPr>
              <a:solidFill>
                <a:srgbClr val="00ADEE"/>
              </a:solidFill>
            </a:endParaRPr>
          </a:p>
          <a:p>
            <a:pPr marL="0" lvl="0" indent="0">
              <a:lnSpc>
                <a:spcPct val="120000"/>
              </a:lnSpc>
              <a:defRPr sz="1800"/>
            </a:pPr>
            <a:r>
              <a:rPr sz="2400"/>
              <a:t>	</a:t>
            </a:r>
          </a:p>
        </p:txBody>
      </p:sp>
      <p:pic>
        <p:nvPicPr>
          <p:cNvPr id="112" name="image15.png"/>
          <p:cNvPicPr/>
          <p:nvPr/>
        </p:nvPicPr>
        <p:blipFill>
          <a:blip r:embed="rId2">
            <a:extLst/>
          </a:blip>
          <a:stretch>
            <a:fillRect/>
          </a:stretch>
        </p:blipFill>
        <p:spPr>
          <a:xfrm>
            <a:off x="1981200" y="3733800"/>
            <a:ext cx="3200400" cy="291623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1"/>
                                        </p:tgtEl>
                                        <p:attrNameLst>
                                          <p:attrName>style.visibility</p:attrName>
                                        </p:attrNameLst>
                                      </p:cBhvr>
                                      <p:to>
                                        <p:strVal val="visible"/>
                                      </p:to>
                                    </p:set>
                                    <p:anim calcmode="lin" valueType="num">
                                      <p:cBhvr>
                                        <p:cTn id="7" dur="1000" fill="hold"/>
                                        <p:tgtEl>
                                          <p:spTgt spid="111"/>
                                        </p:tgtEl>
                                        <p:attrNameLst>
                                          <p:attrName>ppt_x</p:attrName>
                                        </p:attrNameLst>
                                      </p:cBhvr>
                                      <p:tavLst>
                                        <p:tav tm="0">
                                          <p:val>
                                            <p:strVal val="#ppt_x"/>
                                          </p:val>
                                        </p:tav>
                                        <p:tav tm="100000">
                                          <p:val>
                                            <p:strVal val="#ppt_x"/>
                                          </p:val>
                                        </p:tav>
                                      </p:tavLst>
                                    </p:anim>
                                    <p:anim calcmode="lin" valueType="num">
                                      <p:cBhvr>
                                        <p:cTn id="8" dur="1000" fill="hold"/>
                                        <p:tgtEl>
                                          <p:spTgt spid="1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12"/>
                                        </p:tgtEl>
                                        <p:attrNameLst>
                                          <p:attrName>style.visibility</p:attrName>
                                        </p:attrNameLst>
                                      </p:cBhvr>
                                      <p:to>
                                        <p:strVal val="visible"/>
                                      </p:to>
                                    </p:set>
                                    <p:anim calcmode="lin" valueType="num">
                                      <p:cBhvr>
                                        <p:cTn id="12" dur="1000" fill="hold"/>
                                        <p:tgtEl>
                                          <p:spTgt spid="112"/>
                                        </p:tgtEl>
                                        <p:attrNameLst>
                                          <p:attrName>ppt_x</p:attrName>
                                        </p:attrNameLst>
                                      </p:cBhvr>
                                      <p:tavLst>
                                        <p:tav tm="0">
                                          <p:val>
                                            <p:strVal val="#ppt_x"/>
                                          </p:val>
                                        </p:tav>
                                        <p:tav tm="100000">
                                          <p:val>
                                            <p:strVal val="#ppt_x"/>
                                          </p:val>
                                        </p:tav>
                                      </p:tavLst>
                                    </p:anim>
                                    <p:anim calcmode="lin" valueType="num">
                                      <p:cBhvr>
                                        <p:cTn id="13" dur="10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animBg="1" advAuto="0"/>
      <p:bldP spid="112"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115" name="Shape 11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There are two ways to show that statement forms </a:t>
            </a:r>
            <a:r>
              <a:rPr sz="2400" i="1"/>
              <a:t>P</a:t>
            </a:r>
            <a:r>
              <a:rPr sz="2400"/>
              <a:t> and </a:t>
            </a:r>
            <a:r>
              <a:rPr sz="2400" i="1"/>
              <a:t>Q</a:t>
            </a:r>
            <a:r>
              <a:rPr sz="2400"/>
              <a:t> are </a:t>
            </a:r>
            <a:r>
              <a:rPr sz="2400" i="1"/>
              <a:t>not</a:t>
            </a:r>
            <a:r>
              <a:rPr sz="2400"/>
              <a:t> logically equivalent. As indicated previously, one is to use a truth table to find rows for which their truth values differ. </a:t>
            </a:r>
          </a:p>
          <a:p>
            <a:pPr marL="0" lvl="0" indent="0">
              <a:defRPr sz="1800"/>
            </a:pPr>
            <a:endParaRPr sz="2400"/>
          </a:p>
          <a:p>
            <a:pPr marL="0" lvl="0" indent="0">
              <a:defRPr sz="1800"/>
            </a:pPr>
            <a:r>
              <a:rPr sz="2400"/>
              <a:t>The other way is to find concrete statements for each of the two forms, one of which is true and the other of which is false. </a:t>
            </a:r>
          </a:p>
          <a:p>
            <a:pPr marL="0" lvl="0" indent="0">
              <a:defRPr sz="1800"/>
            </a:pPr>
            <a:endParaRPr sz="2400"/>
          </a:p>
          <a:p>
            <a:pPr marL="0" lvl="0" indent="0">
              <a:defRPr sz="1800"/>
            </a:pPr>
            <a:r>
              <a:rPr sz="2400"/>
              <a:t>The next example illustrates both of these ways.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Show that the statement forms ~(</a:t>
            </a:r>
            <a:r>
              <a:rPr sz="2400" i="1"/>
              <a:t>p</a:t>
            </a:r>
            <a:r>
              <a:rPr sz="2400"/>
              <a:t> </a:t>
            </a:r>
            <a:r>
              <a:rPr sz="2400">
                <a:latin typeface="Symbol"/>
                <a:ea typeface="Symbol"/>
                <a:cs typeface="Symbol"/>
                <a:sym typeface="Symbol"/>
              </a:rPr>
              <a:t>∧</a:t>
            </a:r>
            <a:r>
              <a:rPr sz="2400"/>
              <a:t> </a:t>
            </a:r>
            <a:r>
              <a:rPr sz="2400" i="1"/>
              <a:t>q</a:t>
            </a:r>
            <a:r>
              <a:rPr sz="2400"/>
              <a:t>) and ~</a:t>
            </a:r>
            <a:r>
              <a:rPr sz="2400" i="1"/>
              <a:t>p</a:t>
            </a:r>
            <a:r>
              <a:rPr sz="2400"/>
              <a:t> </a:t>
            </a:r>
            <a:r>
              <a:rPr sz="2400">
                <a:latin typeface="Symbol"/>
                <a:ea typeface="Symbol"/>
                <a:cs typeface="Symbol"/>
                <a:sym typeface="Symbol"/>
              </a:rPr>
              <a:t>∧</a:t>
            </a:r>
            <a:r>
              <a:rPr sz="2400"/>
              <a:t> ~</a:t>
            </a:r>
            <a:r>
              <a:rPr sz="2400" i="1"/>
              <a:t>q</a:t>
            </a:r>
            <a:r>
              <a:rPr sz="2400"/>
              <a:t> are not logically equivalent.</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solidFill>
                  <a:srgbClr val="00ADEE"/>
                </a:solidFill>
              </a:rPr>
              <a:t>Solution:</a:t>
            </a:r>
            <a:endParaRPr>
              <a:solidFill>
                <a:srgbClr val="00ADEE"/>
              </a:solidFill>
            </a:endParaRPr>
          </a:p>
          <a:p>
            <a:pPr marL="0" lvl="0" indent="0">
              <a:tabLst>
                <a:tab pos="457200" algn="l"/>
                <a:tab pos="1371600" algn="l"/>
                <a:tab pos="1536700" algn="l"/>
              </a:tabLst>
              <a:defRPr sz="1800"/>
            </a:pPr>
            <a:r>
              <a:rPr sz="2400">
                <a:latin typeface="Arial Bold"/>
                <a:ea typeface="Arial Bold"/>
                <a:cs typeface="Arial Bold"/>
                <a:sym typeface="Arial Bold"/>
              </a:rPr>
              <a:t>a. </a:t>
            </a:r>
            <a:r>
              <a:rPr sz="2400"/>
              <a:t>This method uses a truth table annotated with a sentence</a:t>
            </a:r>
            <a:br>
              <a:rPr sz="2400"/>
            </a:br>
            <a:r>
              <a:rPr sz="2400"/>
              <a:t>    of explanation.</a:t>
            </a:r>
          </a:p>
        </p:txBody>
      </p:sp>
      <p:pic>
        <p:nvPicPr>
          <p:cNvPr id="118" name="image16.png"/>
          <p:cNvPicPr/>
          <p:nvPr/>
        </p:nvPicPr>
        <p:blipFill>
          <a:blip r:embed="rId2">
            <a:extLst/>
          </a:blip>
          <a:stretch>
            <a:fillRect/>
          </a:stretch>
        </p:blipFill>
        <p:spPr>
          <a:xfrm>
            <a:off x="850900" y="4038600"/>
            <a:ext cx="5791200" cy="2547939"/>
          </a:xfrm>
          <a:prstGeom prst="rect">
            <a:avLst/>
          </a:prstGeom>
          <a:ln w="12700">
            <a:miter lim="400000"/>
          </a:ln>
        </p:spPr>
      </p:pic>
      <p:sp>
        <p:nvSpPr>
          <p:cNvPr id="119" name="Shape 119"/>
          <p:cNvSpPr/>
          <p:nvPr/>
        </p:nvSpPr>
        <p:spPr>
          <a:xfrm>
            <a:off x="317500" y="515478"/>
            <a:ext cx="8229600" cy="5184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r>
              <a:rPr sz="3600">
                <a:solidFill>
                  <a:srgbClr val="FFFFFF"/>
                </a:solidFill>
                <a:latin typeface="Arial"/>
                <a:ea typeface="Arial"/>
                <a:cs typeface="Arial"/>
                <a:sym typeface="Arial"/>
              </a:rPr>
              <a:t>Example 7 – </a:t>
            </a:r>
            <a:r>
              <a:rPr sz="3600" i="1">
                <a:solidFill>
                  <a:srgbClr val="FFFFFF"/>
                </a:solidFill>
                <a:latin typeface="Arial"/>
                <a:ea typeface="Arial"/>
                <a:cs typeface="Arial"/>
                <a:sym typeface="Arial"/>
              </a:rPr>
              <a:t>Showing Nonequivalence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7">
                                            <p:txEl>
                                              <p:pRg st="2" end="2"/>
                                            </p:txEl>
                                          </p:spTgt>
                                        </p:tgtEl>
                                        <p:attrNameLst>
                                          <p:attrName>style.visibility</p:attrName>
                                        </p:attrNameLst>
                                      </p:cBhvr>
                                      <p:to>
                                        <p:strVal val="visible"/>
                                      </p:to>
                                    </p:set>
                                    <p:anim calcmode="lin" valueType="num">
                                      <p:cBhvr>
                                        <p:cTn id="7"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1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117">
                                            <p:txEl>
                                              <p:pRg st="3" end="3"/>
                                            </p:txEl>
                                          </p:spTgt>
                                        </p:tgtEl>
                                        <p:attrNameLst>
                                          <p:attrName>style.visibility</p:attrName>
                                        </p:attrNameLst>
                                      </p:cBhvr>
                                      <p:to>
                                        <p:strVal val="visible"/>
                                      </p:to>
                                    </p:set>
                                    <p:anim calcmode="lin" valueType="num">
                                      <p:cBhvr>
                                        <p:cTn id="12" dur="1000" fill="hold"/>
                                        <p:tgtEl>
                                          <p:spTgt spid="11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17">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2" nodeType="afterEffect">
                                  <p:stCondLst>
                                    <p:cond delay="0"/>
                                  </p:stCondLst>
                                  <p:iterate>
                                    <p:tmAbs val="0"/>
                                  </p:iterate>
                                  <p:childTnLst>
                                    <p:set>
                                      <p:cBhvr>
                                        <p:cTn id="16" fill="hold"/>
                                        <p:tgtEl>
                                          <p:spTgt spid="118"/>
                                        </p:tgtEl>
                                        <p:attrNameLst>
                                          <p:attrName>style.visibility</p:attrName>
                                        </p:attrNameLst>
                                      </p:cBhvr>
                                      <p:to>
                                        <p:strVal val="visible"/>
                                      </p:to>
                                    </p:set>
                                    <p:anim calcmode="lin" valueType="num">
                                      <p:cBhvr>
                                        <p:cTn id="17" dur="1000" fill="hold"/>
                                        <p:tgtEl>
                                          <p:spTgt spid="118"/>
                                        </p:tgtEl>
                                        <p:attrNameLst>
                                          <p:attrName>ppt_x</p:attrName>
                                        </p:attrNameLst>
                                      </p:cBhvr>
                                      <p:tavLst>
                                        <p:tav tm="0">
                                          <p:val>
                                            <p:strVal val="#ppt_x"/>
                                          </p:val>
                                        </p:tav>
                                        <p:tav tm="100000">
                                          <p:val>
                                            <p:strVal val="#ppt_x"/>
                                          </p:val>
                                        </p:tav>
                                      </p:tavLst>
                                    </p:anim>
                                    <p:anim calcmode="lin" valueType="num">
                                      <p:cBhvr>
                                        <p:cTn id="18" dur="1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bldLvl="5" animBg="1" advAuto="0"/>
      <p:bldP spid="118"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7 – </a:t>
            </a:r>
            <a:r>
              <a:rPr sz="4000" i="1">
                <a:solidFill>
                  <a:srgbClr val="FFFFFF"/>
                </a:solidFill>
              </a:rPr>
              <a:t>Solution</a:t>
            </a:r>
          </a:p>
        </p:txBody>
      </p:sp>
      <p:sp>
        <p:nvSpPr>
          <p:cNvPr id="122" name="Shape 12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latin typeface="Arial Bold"/>
                <a:ea typeface="Arial Bold"/>
                <a:cs typeface="Arial Bold"/>
                <a:sym typeface="Arial Bold"/>
              </a:rPr>
              <a:t>b. </a:t>
            </a:r>
            <a:r>
              <a:rPr sz="2400"/>
              <a:t>This method uses an example to show that ~(</a:t>
            </a:r>
            <a:r>
              <a:rPr sz="2400" i="1"/>
              <a:t>p</a:t>
            </a:r>
            <a:r>
              <a:rPr sz="2400"/>
              <a:t> </a:t>
            </a:r>
            <a:r>
              <a:rPr sz="2400">
                <a:latin typeface="Symbol"/>
                <a:ea typeface="Symbol"/>
                <a:cs typeface="Symbol"/>
                <a:sym typeface="Symbol"/>
              </a:rPr>
              <a:t>∧</a:t>
            </a:r>
            <a:r>
              <a:rPr sz="2400"/>
              <a:t> </a:t>
            </a:r>
            <a:r>
              <a:rPr sz="2400" i="1"/>
              <a:t>q</a:t>
            </a:r>
            <a:r>
              <a:rPr sz="2400"/>
              <a:t>) and </a:t>
            </a:r>
            <a:br>
              <a:rPr sz="2400"/>
            </a:br>
            <a:r>
              <a:rPr sz="2400"/>
              <a:t>    ~</a:t>
            </a:r>
            <a:r>
              <a:rPr sz="2400" i="1"/>
              <a:t>p</a:t>
            </a:r>
            <a:r>
              <a:rPr sz="2400"/>
              <a:t> </a:t>
            </a:r>
            <a:r>
              <a:rPr sz="2400">
                <a:latin typeface="Symbol"/>
                <a:ea typeface="Symbol"/>
                <a:cs typeface="Symbol"/>
                <a:sym typeface="Symbol"/>
              </a:rPr>
              <a:t>∧</a:t>
            </a:r>
            <a:r>
              <a:rPr sz="2400"/>
              <a:t> ~</a:t>
            </a:r>
            <a:r>
              <a:rPr sz="2400" i="1"/>
              <a:t>q</a:t>
            </a:r>
            <a:r>
              <a:rPr sz="2400"/>
              <a:t> are not logically equivalent.</a:t>
            </a:r>
          </a:p>
          <a:p>
            <a:pPr marL="0" lvl="0" indent="0">
              <a:defRPr sz="1800"/>
            </a:pPr>
            <a:endParaRPr sz="2400"/>
          </a:p>
          <a:p>
            <a:pPr marL="0" lvl="0" indent="0">
              <a:defRPr sz="1800"/>
            </a:pPr>
            <a:r>
              <a:rPr sz="2400"/>
              <a:t> Let </a:t>
            </a:r>
            <a:r>
              <a:rPr sz="2400" i="1"/>
              <a:t>p</a:t>
            </a:r>
            <a:r>
              <a:rPr sz="2400"/>
              <a:t> be the </a:t>
            </a:r>
            <a:br>
              <a:rPr sz="2400"/>
            </a:br>
            <a:r>
              <a:rPr sz="2400"/>
              <a:t>    statement “0 &lt; 1” and let </a:t>
            </a:r>
            <a:r>
              <a:rPr sz="2400" i="1"/>
              <a:t>q</a:t>
            </a:r>
            <a:r>
              <a:rPr sz="2400"/>
              <a:t> be the statement “1 &lt; 0.”</a:t>
            </a:r>
          </a:p>
          <a:p>
            <a:pPr marL="0" lvl="0" indent="0">
              <a:defRPr sz="1800"/>
            </a:pPr>
            <a:endParaRPr sz="2400"/>
          </a:p>
          <a:p>
            <a:pPr marL="0" lvl="0" indent="0">
              <a:defRPr sz="1800"/>
            </a:pPr>
            <a:r>
              <a:rPr sz="2400"/>
              <a:t>    Then</a:t>
            </a:r>
            <a:br>
              <a:rPr sz="2400"/>
            </a:br>
            <a:r>
              <a:rPr sz="2400"/>
              <a:t>    </a:t>
            </a:r>
          </a:p>
          <a:p>
            <a:pPr marL="0" lvl="0" indent="0">
              <a:defRPr sz="1800"/>
            </a:pPr>
            <a:r>
              <a:rPr sz="2400"/>
              <a:t> which is true.</a:t>
            </a:r>
          </a:p>
          <a:p>
            <a:pPr marL="0" lvl="0" indent="0">
              <a:defRPr sz="1800"/>
            </a:pPr>
            <a:endParaRPr sz="2400"/>
          </a:p>
          <a:p>
            <a:pPr marL="0" lvl="0" indent="0">
              <a:defRPr sz="1800"/>
            </a:pPr>
            <a:r>
              <a:rPr sz="2400"/>
              <a:t>    On the other hand,</a:t>
            </a:r>
          </a:p>
          <a:p>
            <a:pPr marL="0" lvl="0" indent="0">
              <a:defRPr sz="1800"/>
            </a:pPr>
            <a:endParaRPr sz="1200"/>
          </a:p>
          <a:p>
            <a:pPr marL="0" lvl="0" indent="0">
              <a:defRPr sz="1800"/>
            </a:pPr>
            <a:r>
              <a:rPr sz="1200"/>
              <a:t/>
            </a:r>
            <a:br>
              <a:rPr sz="1200"/>
            </a:br>
            <a:r>
              <a:rPr sz="2400"/>
              <a:t>    which is false.</a:t>
            </a:r>
          </a:p>
        </p:txBody>
      </p:sp>
      <p:sp>
        <p:nvSpPr>
          <p:cNvPr id="123" name="Shape 123"/>
          <p:cNvSpPr/>
          <p:nvPr/>
        </p:nvSpPr>
        <p:spPr>
          <a:xfrm>
            <a:off x="8289924" y="842962"/>
            <a:ext cx="714149"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124" name="image17.png"/>
          <p:cNvPicPr/>
          <p:nvPr/>
        </p:nvPicPr>
        <p:blipFill>
          <a:blip r:embed="rId2">
            <a:extLst/>
          </a:blip>
          <a:stretch>
            <a:fillRect/>
          </a:stretch>
        </p:blipFill>
        <p:spPr>
          <a:xfrm>
            <a:off x="1501775" y="3911599"/>
            <a:ext cx="7705725" cy="357189"/>
          </a:xfrm>
          <a:prstGeom prst="rect">
            <a:avLst/>
          </a:prstGeom>
          <a:ln w="12700">
            <a:miter lim="400000"/>
          </a:ln>
        </p:spPr>
      </p:pic>
      <p:pic>
        <p:nvPicPr>
          <p:cNvPr id="125" name="image18.png"/>
          <p:cNvPicPr/>
          <p:nvPr/>
        </p:nvPicPr>
        <p:blipFill>
          <a:blip r:embed="rId3">
            <a:extLst/>
          </a:blip>
          <a:stretch>
            <a:fillRect/>
          </a:stretch>
        </p:blipFill>
        <p:spPr>
          <a:xfrm>
            <a:off x="3378200" y="5518150"/>
            <a:ext cx="5091113" cy="3746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2">
                                            <p:txEl>
                                              <p:pRg st="2" end="2"/>
                                            </p:txEl>
                                          </p:spTgt>
                                        </p:tgtEl>
                                        <p:attrNameLst>
                                          <p:attrName>style.visibility</p:attrName>
                                        </p:attrNameLst>
                                      </p:cBhvr>
                                      <p:to>
                                        <p:strVal val="visible"/>
                                      </p:to>
                                    </p:set>
                                    <p:anim calcmode="lin" valueType="num">
                                      <p:cBhvr>
                                        <p:cTn id="7" dur="10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122">
                                            <p:txEl>
                                              <p:pRg st="3" end="3"/>
                                            </p:txEl>
                                          </p:spTgt>
                                        </p:tgtEl>
                                        <p:attrNameLst>
                                          <p:attrName>style.visibility</p:attrName>
                                        </p:attrNameLst>
                                      </p:cBhvr>
                                      <p:to>
                                        <p:strVal val="visible"/>
                                      </p:to>
                                    </p:set>
                                    <p:anim calcmode="lin" valueType="num">
                                      <p:cBhvr>
                                        <p:cTn id="12" dur="1000" fill="hold"/>
                                        <p:tgtEl>
                                          <p:spTgt spid="12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2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122">
                                            <p:txEl>
                                              <p:pRg st="4" end="4"/>
                                            </p:txEl>
                                          </p:spTgt>
                                        </p:tgtEl>
                                        <p:attrNameLst>
                                          <p:attrName>style.visibility</p:attrName>
                                        </p:attrNameLst>
                                      </p:cBhvr>
                                      <p:to>
                                        <p:strVal val="visible"/>
                                      </p:to>
                                    </p:set>
                                    <p:anim calcmode="lin" valueType="num">
                                      <p:cBhvr>
                                        <p:cTn id="17" dur="1000" fill="hold"/>
                                        <p:tgtEl>
                                          <p:spTgt spid="122">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22">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2" nodeType="afterEffect">
                                  <p:stCondLst>
                                    <p:cond delay="0"/>
                                  </p:stCondLst>
                                  <p:iterate>
                                    <p:tmAbs val="0"/>
                                  </p:iterate>
                                  <p:childTnLst>
                                    <p:set>
                                      <p:cBhvr>
                                        <p:cTn id="21" fill="hold"/>
                                        <p:tgtEl>
                                          <p:spTgt spid="124"/>
                                        </p:tgtEl>
                                        <p:attrNameLst>
                                          <p:attrName>style.visibility</p:attrName>
                                        </p:attrNameLst>
                                      </p:cBhvr>
                                      <p:to>
                                        <p:strVal val="visible"/>
                                      </p:to>
                                    </p:set>
                                    <p:anim calcmode="lin" valueType="num">
                                      <p:cBhvr>
                                        <p:cTn id="22" dur="1000" fill="hold"/>
                                        <p:tgtEl>
                                          <p:spTgt spid="124"/>
                                        </p:tgtEl>
                                        <p:attrNameLst>
                                          <p:attrName>ppt_x</p:attrName>
                                        </p:attrNameLst>
                                      </p:cBhvr>
                                      <p:tavLst>
                                        <p:tav tm="0">
                                          <p:val>
                                            <p:strVal val="#ppt_x"/>
                                          </p:val>
                                        </p:tav>
                                        <p:tav tm="100000">
                                          <p:val>
                                            <p:strVal val="#ppt_x"/>
                                          </p:val>
                                        </p:tav>
                                      </p:tavLst>
                                    </p:anim>
                                    <p:anim calcmode="lin" valueType="num">
                                      <p:cBhvr>
                                        <p:cTn id="23" dur="1000" fill="hold"/>
                                        <p:tgtEl>
                                          <p:spTgt spid="12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1" nodeType="afterEffect">
                                  <p:stCondLst>
                                    <p:cond delay="0"/>
                                  </p:stCondLst>
                                  <p:iterate>
                                    <p:tmAbs val="0"/>
                                  </p:iterate>
                                  <p:childTnLst>
                                    <p:set>
                                      <p:cBhvr>
                                        <p:cTn id="26" fill="hold"/>
                                        <p:tgtEl>
                                          <p:spTgt spid="122">
                                            <p:txEl>
                                              <p:pRg st="5" end="5"/>
                                            </p:txEl>
                                          </p:spTgt>
                                        </p:tgtEl>
                                        <p:attrNameLst>
                                          <p:attrName>style.visibility</p:attrName>
                                        </p:attrNameLst>
                                      </p:cBhvr>
                                      <p:to>
                                        <p:strVal val="visible"/>
                                      </p:to>
                                    </p:set>
                                    <p:anim calcmode="lin" valueType="num">
                                      <p:cBhvr>
                                        <p:cTn id="27" dur="1000" fill="hold"/>
                                        <p:tgtEl>
                                          <p:spTgt spid="12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122">
                                            <p:txEl>
                                              <p:pRg st="6" end="6"/>
                                            </p:txEl>
                                          </p:spTgt>
                                        </p:tgtEl>
                                        <p:attrNameLst>
                                          <p:attrName>style.visibility</p:attrName>
                                        </p:attrNameLst>
                                      </p:cBhvr>
                                      <p:to>
                                        <p:strVal val="visible"/>
                                      </p:to>
                                    </p:set>
                                    <p:anim calcmode="lin" valueType="num">
                                      <p:cBhvr>
                                        <p:cTn id="33" dur="1000" fill="hold"/>
                                        <p:tgtEl>
                                          <p:spTgt spid="12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22">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1" nodeType="afterEffect">
                                  <p:stCondLst>
                                    <p:cond delay="0"/>
                                  </p:stCondLst>
                                  <p:iterate>
                                    <p:tmAbs val="0"/>
                                  </p:iterate>
                                  <p:childTnLst>
                                    <p:set>
                                      <p:cBhvr>
                                        <p:cTn id="37" fill="hold"/>
                                        <p:tgtEl>
                                          <p:spTgt spid="122">
                                            <p:txEl>
                                              <p:pRg st="7" end="7"/>
                                            </p:txEl>
                                          </p:spTgt>
                                        </p:tgtEl>
                                        <p:attrNameLst>
                                          <p:attrName>style.visibility</p:attrName>
                                        </p:attrNameLst>
                                      </p:cBhvr>
                                      <p:to>
                                        <p:strVal val="visible"/>
                                      </p:to>
                                    </p:set>
                                    <p:anim calcmode="lin" valueType="num">
                                      <p:cBhvr>
                                        <p:cTn id="38" dur="1000" fill="hold"/>
                                        <p:tgtEl>
                                          <p:spTgt spid="12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22">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1" nodeType="afterEffect">
                                  <p:stCondLst>
                                    <p:cond delay="0"/>
                                  </p:stCondLst>
                                  <p:iterate>
                                    <p:tmAbs val="0"/>
                                  </p:iterate>
                                  <p:childTnLst>
                                    <p:set>
                                      <p:cBhvr>
                                        <p:cTn id="42" fill="hold"/>
                                        <p:tgtEl>
                                          <p:spTgt spid="122">
                                            <p:txEl>
                                              <p:pRg st="8" end="8"/>
                                            </p:txEl>
                                          </p:spTgt>
                                        </p:tgtEl>
                                        <p:attrNameLst>
                                          <p:attrName>style.visibility</p:attrName>
                                        </p:attrNameLst>
                                      </p:cBhvr>
                                      <p:to>
                                        <p:strVal val="visible"/>
                                      </p:to>
                                    </p:set>
                                    <p:anim calcmode="lin" valueType="num">
                                      <p:cBhvr>
                                        <p:cTn id="43" dur="1000" fill="hold"/>
                                        <p:tgtEl>
                                          <p:spTgt spid="12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22">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grpId="1" nodeType="afterEffect">
                                  <p:stCondLst>
                                    <p:cond delay="0"/>
                                  </p:stCondLst>
                                  <p:iterate>
                                    <p:tmAbs val="0"/>
                                  </p:iterate>
                                  <p:childTnLst>
                                    <p:set>
                                      <p:cBhvr>
                                        <p:cTn id="47" fill="hold"/>
                                        <p:tgtEl>
                                          <p:spTgt spid="122">
                                            <p:txEl>
                                              <p:pRg st="9" end="9"/>
                                            </p:txEl>
                                          </p:spTgt>
                                        </p:tgtEl>
                                        <p:attrNameLst>
                                          <p:attrName>style.visibility</p:attrName>
                                        </p:attrNameLst>
                                      </p:cBhvr>
                                      <p:to>
                                        <p:strVal val="visible"/>
                                      </p:to>
                                    </p:set>
                                    <p:anim calcmode="lin" valueType="num">
                                      <p:cBhvr>
                                        <p:cTn id="48" dur="1000" fill="hold"/>
                                        <p:tgtEl>
                                          <p:spTgt spid="122">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22">
                                            <p:txEl>
                                              <p:pRg st="9" end="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3" nodeType="afterEffect">
                                  <p:stCondLst>
                                    <p:cond delay="0"/>
                                  </p:stCondLst>
                                  <p:iterate>
                                    <p:tmAbs val="0"/>
                                  </p:iterate>
                                  <p:childTnLst>
                                    <p:set>
                                      <p:cBhvr>
                                        <p:cTn id="52" fill="hold"/>
                                        <p:tgtEl>
                                          <p:spTgt spid="125"/>
                                        </p:tgtEl>
                                        <p:attrNameLst>
                                          <p:attrName>style.visibility</p:attrName>
                                        </p:attrNameLst>
                                      </p:cBhvr>
                                      <p:to>
                                        <p:strVal val="visible"/>
                                      </p:to>
                                    </p:set>
                                    <p:anim calcmode="lin" valueType="num">
                                      <p:cBhvr>
                                        <p:cTn id="53" dur="1000" fill="hold"/>
                                        <p:tgtEl>
                                          <p:spTgt spid="125"/>
                                        </p:tgtEl>
                                        <p:attrNameLst>
                                          <p:attrName>ppt_x</p:attrName>
                                        </p:attrNameLst>
                                      </p:cBhvr>
                                      <p:tavLst>
                                        <p:tav tm="0">
                                          <p:val>
                                            <p:strVal val="#ppt_x"/>
                                          </p:val>
                                        </p:tav>
                                        <p:tav tm="100000">
                                          <p:val>
                                            <p:strVal val="#ppt_x"/>
                                          </p:val>
                                        </p:tav>
                                      </p:tavLst>
                                    </p:anim>
                                    <p:anim calcmode="lin" valueType="num">
                                      <p:cBhvr>
                                        <p:cTn id="54" dur="10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bldLvl="5" animBg="1" advAuto="0"/>
      <p:bldP spid="124" grpId="2" animBg="1" advAuto="0"/>
      <p:bldP spid="125"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3387571" y="3276599"/>
            <a:ext cx="2673656"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Statements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7 – </a:t>
            </a:r>
            <a:r>
              <a:rPr sz="4000" i="1">
                <a:solidFill>
                  <a:srgbClr val="FFFFFF"/>
                </a:solidFill>
              </a:rPr>
              <a:t>Solution</a:t>
            </a:r>
          </a:p>
        </p:txBody>
      </p:sp>
      <p:sp>
        <p:nvSpPr>
          <p:cNvPr id="128" name="Shape 128"/>
          <p:cNvSpPr>
            <a:spLocks noGrp="1"/>
          </p:cNvSpPr>
          <p:nvPr>
            <p:ph type="body" idx="4294967295"/>
          </p:nvPr>
        </p:nvSpPr>
        <p:spPr>
          <a:xfrm>
            <a:off x="457200" y="1462087"/>
            <a:ext cx="8226425"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    This example shows that there are concrete statements </a:t>
            </a:r>
            <a:br>
              <a:rPr sz="2400"/>
            </a:br>
            <a:r>
              <a:rPr sz="2400"/>
              <a:t>    you can substitute for </a:t>
            </a:r>
            <a:r>
              <a:rPr sz="2400" i="1"/>
              <a:t>p</a:t>
            </a:r>
            <a:r>
              <a:rPr sz="2400"/>
              <a:t> and </a:t>
            </a:r>
            <a:r>
              <a:rPr sz="2400" i="1"/>
              <a:t>q</a:t>
            </a:r>
            <a:r>
              <a:rPr sz="2400"/>
              <a:t> to make one of the </a:t>
            </a:r>
            <a:br>
              <a:rPr sz="2400"/>
            </a:br>
            <a:r>
              <a:rPr sz="2400"/>
              <a:t>    statement forms true and the other false. </a:t>
            </a:r>
          </a:p>
          <a:p>
            <a:pPr marL="0" lvl="0" indent="0">
              <a:defRPr sz="1800"/>
            </a:pPr>
            <a:endParaRPr i="1"/>
          </a:p>
          <a:p>
            <a:pPr marL="0" lvl="0" indent="0">
              <a:defRPr sz="1800"/>
            </a:pPr>
            <a:r>
              <a:rPr sz="2400" i="1"/>
              <a:t>    </a:t>
            </a:r>
            <a:r>
              <a:rPr sz="2400"/>
              <a:t>Therefore, the statement forms are not logically </a:t>
            </a:r>
            <a:br>
              <a:rPr sz="2400"/>
            </a:br>
            <a:r>
              <a:rPr sz="2400"/>
              <a:t>    equivalent.</a:t>
            </a:r>
          </a:p>
        </p:txBody>
      </p:sp>
      <p:sp>
        <p:nvSpPr>
          <p:cNvPr id="129" name="Shape 129"/>
          <p:cNvSpPr/>
          <p:nvPr/>
        </p:nvSpPr>
        <p:spPr>
          <a:xfrm>
            <a:off x="8289924" y="842962"/>
            <a:ext cx="714149"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8"/>
                                        </p:tgtEl>
                                        <p:attrNameLst>
                                          <p:attrName>style.visibility</p:attrName>
                                        </p:attrNameLst>
                                      </p:cBhvr>
                                      <p:to>
                                        <p:strVal val="visible"/>
                                      </p:to>
                                    </p:set>
                                    <p:anim calcmode="lin" valueType="num">
                                      <p:cBhvr>
                                        <p:cTn id="7" dur="1000" fill="hold"/>
                                        <p:tgtEl>
                                          <p:spTgt spid="128"/>
                                        </p:tgtEl>
                                        <p:attrNameLst>
                                          <p:attrName>ppt_x</p:attrName>
                                        </p:attrNameLst>
                                      </p:cBhvr>
                                      <p:tavLst>
                                        <p:tav tm="0">
                                          <p:val>
                                            <p:strVal val="#ppt_x"/>
                                          </p:val>
                                        </p:tav>
                                        <p:tav tm="100000">
                                          <p:val>
                                            <p:strVal val="#ppt_x"/>
                                          </p:val>
                                        </p:tav>
                                      </p:tavLst>
                                    </p:anim>
                                    <p:anim calcmode="lin" valueType="num">
                                      <p:cBhvr>
                                        <p:cTn id="8" dur="10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132" name="Shape 13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two logical equivalences are known as </a:t>
            </a:r>
            <a:r>
              <a:rPr sz="2400">
                <a:latin typeface="Arial Bold"/>
                <a:ea typeface="Arial Bold"/>
                <a:cs typeface="Arial Bold"/>
                <a:sym typeface="Arial Bold"/>
              </a:rPr>
              <a:t>De Morgan’s laws </a:t>
            </a:r>
            <a:r>
              <a:rPr sz="2400"/>
              <a:t>of logic in honor of Augustus De Morgan, who was the first to state them in formal mathematical terms.</a:t>
            </a:r>
          </a:p>
        </p:txBody>
      </p:sp>
      <p:pic>
        <p:nvPicPr>
          <p:cNvPr id="133" name="image19.png"/>
          <p:cNvPicPr/>
          <p:nvPr/>
        </p:nvPicPr>
        <p:blipFill>
          <a:blip r:embed="rId2">
            <a:extLst/>
          </a:blip>
          <a:stretch>
            <a:fillRect/>
          </a:stretch>
        </p:blipFill>
        <p:spPr>
          <a:xfrm>
            <a:off x="486907" y="2959100"/>
            <a:ext cx="7890786" cy="190694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Logical Equivalence</a:t>
            </a:r>
          </a:p>
        </p:txBody>
      </p:sp>
      <p:sp>
        <p:nvSpPr>
          <p:cNvPr id="136" name="Shape 13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Symbolically we can represent the two logic equivalences as: </a:t>
            </a:r>
            <a:br>
              <a:rPr sz="2400"/>
            </a:br>
            <a:r>
              <a:rPr sz="2400"/>
              <a:t/>
            </a:r>
            <a:br>
              <a:rPr sz="2400"/>
            </a:br>
            <a:r>
              <a:rPr sz="2400"/>
              <a:t/>
            </a:r>
            <a:br>
              <a:rPr sz="2400"/>
            </a:br>
            <a:r>
              <a:rPr sz="2400"/>
              <a:t>and</a:t>
            </a:r>
          </a:p>
        </p:txBody>
      </p:sp>
      <p:pic>
        <p:nvPicPr>
          <p:cNvPr id="137" name="image20.png"/>
          <p:cNvPicPr/>
          <p:nvPr/>
        </p:nvPicPr>
        <p:blipFill>
          <a:blip r:embed="rId2">
            <a:extLst/>
          </a:blip>
          <a:stretch>
            <a:fillRect/>
          </a:stretch>
        </p:blipFill>
        <p:spPr>
          <a:xfrm>
            <a:off x="2743200" y="3352800"/>
            <a:ext cx="3019095" cy="768978"/>
          </a:xfrm>
          <a:prstGeom prst="rect">
            <a:avLst/>
          </a:prstGeom>
          <a:ln w="12700">
            <a:miter lim="400000"/>
          </a:ln>
        </p:spPr>
      </p:pic>
      <p:pic>
        <p:nvPicPr>
          <p:cNvPr id="138" name="image21.png"/>
          <p:cNvPicPr/>
          <p:nvPr/>
        </p:nvPicPr>
        <p:blipFill>
          <a:blip r:embed="rId3">
            <a:extLst/>
          </a:blip>
          <a:stretch>
            <a:fillRect/>
          </a:stretch>
        </p:blipFill>
        <p:spPr>
          <a:xfrm>
            <a:off x="2728911" y="2290761"/>
            <a:ext cx="3162675" cy="83185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Write negations for each of the following statements:</a:t>
            </a:r>
          </a:p>
          <a:p>
            <a:pPr marL="0" lvl="0" indent="0">
              <a:tabLst>
                <a:tab pos="457200" algn="l"/>
                <a:tab pos="1371600" algn="l"/>
                <a:tab pos="1536700" algn="l"/>
              </a:tabLst>
              <a:defRPr sz="1800"/>
            </a:pPr>
            <a:r>
              <a:rPr sz="2400">
                <a:latin typeface="Arial Bold"/>
                <a:ea typeface="Arial Bold"/>
                <a:cs typeface="Arial Bold"/>
                <a:sym typeface="Arial Bold"/>
              </a:rPr>
              <a:t>a.</a:t>
            </a:r>
            <a:r>
              <a:rPr sz="2400"/>
              <a:t> John is 6 feet tall and he weighs at least 200 pounds.</a:t>
            </a:r>
          </a:p>
          <a:p>
            <a:pPr marL="0" lvl="0" indent="0">
              <a:tabLst>
                <a:tab pos="457200" algn="l"/>
                <a:tab pos="1371600" algn="l"/>
                <a:tab pos="1536700" algn="l"/>
              </a:tabLst>
              <a:defRPr sz="1800"/>
            </a:pPr>
            <a:r>
              <a:rPr sz="2400">
                <a:latin typeface="Arial Bold"/>
                <a:ea typeface="Arial Bold"/>
                <a:cs typeface="Arial Bold"/>
                <a:sym typeface="Arial Bold"/>
              </a:rPr>
              <a:t>b.</a:t>
            </a:r>
            <a:r>
              <a:rPr sz="2400"/>
              <a:t> The bus was late or Tom’s watch was slow.</a:t>
            </a:r>
          </a:p>
          <a:p>
            <a:pPr marL="0" lvl="0" indent="0">
              <a:tabLst>
                <a:tab pos="457200" algn="l"/>
                <a:tab pos="1371600" algn="l"/>
                <a:tab pos="1536700" algn="l"/>
              </a:tabLst>
              <a:defRPr sz="1800"/>
            </a:pPr>
            <a:endParaRPr>
              <a:solidFill>
                <a:srgbClr val="00ADEE"/>
              </a:solidFill>
            </a:endParaRPr>
          </a:p>
          <a:p>
            <a:pPr marL="0" lvl="0" indent="0">
              <a:tabLst>
                <a:tab pos="457200" algn="l"/>
                <a:tab pos="1371600" algn="l"/>
                <a:tab pos="1536700" algn="l"/>
              </a:tabLst>
              <a:defRPr sz="1800"/>
            </a:pPr>
            <a:r>
              <a:rPr sz="2400">
                <a:solidFill>
                  <a:srgbClr val="00ADEE"/>
                </a:solidFill>
              </a:rPr>
              <a:t>Solution:</a:t>
            </a:r>
            <a:endParaRPr>
              <a:solidFill>
                <a:srgbClr val="00ADEE"/>
              </a:solidFill>
            </a:endParaRPr>
          </a:p>
          <a:p>
            <a:pPr marL="0" lvl="0" indent="0">
              <a:tabLst>
                <a:tab pos="457200" algn="l"/>
                <a:tab pos="1371600" algn="l"/>
                <a:tab pos="1536700" algn="l"/>
              </a:tabLst>
              <a:defRPr sz="1800"/>
            </a:pPr>
            <a:r>
              <a:rPr sz="2400">
                <a:latin typeface="Arial Bold"/>
                <a:ea typeface="Arial Bold"/>
                <a:cs typeface="Arial Bold"/>
                <a:sym typeface="Arial Bold"/>
              </a:rPr>
              <a:t>a.</a:t>
            </a:r>
            <a:r>
              <a:rPr sz="2400"/>
              <a:t> John is not 6 feet tall or he weighs less than 200 pounds.</a:t>
            </a:r>
          </a:p>
          <a:p>
            <a:pPr marL="0" lvl="0" indent="0">
              <a:tabLst>
                <a:tab pos="457200" algn="l"/>
                <a:tab pos="1371600" algn="l"/>
                <a:tab pos="1536700" algn="l"/>
              </a:tabLst>
              <a:defRPr sz="1800"/>
            </a:pPr>
            <a:endParaRPr>
              <a:solidFill>
                <a:srgbClr val="00ADEE"/>
              </a:solidFill>
            </a:endParaRPr>
          </a:p>
          <a:p>
            <a:pPr marL="0" lvl="0" indent="0">
              <a:tabLst>
                <a:tab pos="457200" algn="l"/>
                <a:tab pos="1371600" algn="l"/>
                <a:tab pos="1536700" algn="l"/>
              </a:tabLst>
              <a:defRPr sz="1800"/>
            </a:pPr>
            <a:r>
              <a:rPr sz="2400">
                <a:latin typeface="Arial Bold"/>
                <a:ea typeface="Arial Bold"/>
                <a:cs typeface="Arial Bold"/>
                <a:sym typeface="Arial Bold"/>
              </a:rPr>
              <a:t>b.</a:t>
            </a:r>
            <a:r>
              <a:rPr sz="2400"/>
              <a:t> The bus was not late and Tom’s watch was not slow.</a:t>
            </a:r>
          </a:p>
          <a:p>
            <a:pPr marL="0" lvl="0" indent="0">
              <a:tabLst>
                <a:tab pos="457200" algn="l"/>
                <a:tab pos="1371600" algn="l"/>
                <a:tab pos="1536700" algn="l"/>
              </a:tabLst>
              <a:defRPr sz="1800"/>
            </a:pPr>
            <a:r>
              <a:rPr sz="2400"/>
              <a:t>    </a:t>
            </a:r>
          </a:p>
          <a:p>
            <a:pPr marL="0" lvl="0" indent="0">
              <a:tabLst>
                <a:tab pos="457200" algn="l"/>
                <a:tab pos="1371600" algn="l"/>
                <a:tab pos="1536700" algn="l"/>
              </a:tabLst>
              <a:defRPr sz="1800"/>
            </a:pPr>
            <a:r>
              <a:rPr sz="2400"/>
              <a:t>Since the statement “neither </a:t>
            </a:r>
            <a:r>
              <a:rPr sz="2400" i="1"/>
              <a:t>p</a:t>
            </a:r>
            <a:r>
              <a:rPr sz="2400"/>
              <a:t> nor </a:t>
            </a:r>
            <a:r>
              <a:rPr sz="2400" i="1"/>
              <a:t>q</a:t>
            </a:r>
            <a:r>
              <a:rPr sz="2400"/>
              <a:t>” means the same as </a:t>
            </a:r>
            <a:br>
              <a:rPr sz="2400"/>
            </a:br>
            <a:r>
              <a:rPr sz="2400"/>
              <a:t>“~</a:t>
            </a:r>
            <a:r>
              <a:rPr sz="2400" i="1"/>
              <a:t>p</a:t>
            </a:r>
            <a:r>
              <a:rPr sz="2400"/>
              <a:t> and ~</a:t>
            </a:r>
            <a:r>
              <a:rPr sz="2400" i="1"/>
              <a:t>q</a:t>
            </a:r>
            <a:r>
              <a:rPr sz="2400"/>
              <a:t>,” an alternative answer for (b) is “Neither was the bus late nor was Tom’s watch slow.”</a:t>
            </a:r>
          </a:p>
        </p:txBody>
      </p:sp>
      <p:sp>
        <p:nvSpPr>
          <p:cNvPr id="141" name="Shape 141"/>
          <p:cNvSpPr/>
          <p:nvPr/>
        </p:nvSpPr>
        <p:spPr>
          <a:xfrm>
            <a:off x="317500" y="534113"/>
            <a:ext cx="8229600" cy="4811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r>
              <a:rPr sz="3400">
                <a:solidFill>
                  <a:srgbClr val="FFFFFF"/>
                </a:solidFill>
                <a:latin typeface="Arial"/>
                <a:ea typeface="Arial"/>
                <a:cs typeface="Arial"/>
                <a:sym typeface="Arial"/>
              </a:rPr>
              <a:t>Example 9 – </a:t>
            </a:r>
            <a:r>
              <a:rPr sz="3400" i="1">
                <a:solidFill>
                  <a:srgbClr val="FFFFFF"/>
                </a:solidFill>
                <a:latin typeface="Arial"/>
                <a:ea typeface="Arial"/>
                <a:cs typeface="Arial"/>
                <a:sym typeface="Arial"/>
              </a:rPr>
              <a:t>Applying De Morgan’s Laws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0">
                                            <p:txEl>
                                              <p:pRg st="4" end="4"/>
                                            </p:txEl>
                                          </p:spTgt>
                                        </p:tgtEl>
                                        <p:attrNameLst>
                                          <p:attrName>style.visibility</p:attrName>
                                        </p:attrNameLst>
                                      </p:cBhvr>
                                      <p:to>
                                        <p:strVal val="visible"/>
                                      </p:to>
                                    </p:set>
                                    <p:anim calcmode="lin" valueType="num">
                                      <p:cBhvr>
                                        <p:cTn id="7" dur="1000" fill="hold"/>
                                        <p:tgtEl>
                                          <p:spTgt spid="140">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140">
                                            <p:txEl>
                                              <p:pRg st="5" end="5"/>
                                            </p:txEl>
                                          </p:spTgt>
                                        </p:tgtEl>
                                        <p:attrNameLst>
                                          <p:attrName>style.visibility</p:attrName>
                                        </p:attrNameLst>
                                      </p:cBhvr>
                                      <p:to>
                                        <p:strVal val="visible"/>
                                      </p:to>
                                    </p:set>
                                    <p:anim calcmode="lin" valueType="num">
                                      <p:cBhvr>
                                        <p:cTn id="12" dur="1000" fill="hold"/>
                                        <p:tgtEl>
                                          <p:spTgt spid="140">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140">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140">
                                            <p:txEl>
                                              <p:pRg st="6" end="6"/>
                                            </p:txEl>
                                          </p:spTgt>
                                        </p:tgtEl>
                                        <p:attrNameLst>
                                          <p:attrName>style.visibility</p:attrName>
                                        </p:attrNameLst>
                                      </p:cBhvr>
                                      <p:to>
                                        <p:strVal val="visible"/>
                                      </p:to>
                                    </p:set>
                                    <p:anim calcmode="lin" valueType="num">
                                      <p:cBhvr>
                                        <p:cTn id="17" dur="1000" fill="hold"/>
                                        <p:tgtEl>
                                          <p:spTgt spid="140">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1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40">
                                            <p:txEl>
                                              <p:pRg st="7" end="7"/>
                                            </p:txEl>
                                          </p:spTgt>
                                        </p:tgtEl>
                                        <p:attrNameLst>
                                          <p:attrName>style.visibility</p:attrName>
                                        </p:attrNameLst>
                                      </p:cBhvr>
                                      <p:to>
                                        <p:strVal val="visible"/>
                                      </p:to>
                                    </p:set>
                                    <p:anim calcmode="lin" valueType="num">
                                      <p:cBhvr>
                                        <p:cTn id="23" dur="1000" fill="hold"/>
                                        <p:tgtEl>
                                          <p:spTgt spid="140">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40">
                                            <p:txEl>
                                              <p:pRg st="7" end="7"/>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1" nodeType="afterEffect">
                                  <p:stCondLst>
                                    <p:cond delay="0"/>
                                  </p:stCondLst>
                                  <p:iterate>
                                    <p:tmAbs val="0"/>
                                  </p:iterate>
                                  <p:childTnLst>
                                    <p:set>
                                      <p:cBhvr>
                                        <p:cTn id="27" fill="hold"/>
                                        <p:tgtEl>
                                          <p:spTgt spid="140">
                                            <p:txEl>
                                              <p:pRg st="8" end="8"/>
                                            </p:txEl>
                                          </p:spTgt>
                                        </p:tgtEl>
                                        <p:attrNameLst>
                                          <p:attrName>style.visibility</p:attrName>
                                        </p:attrNameLst>
                                      </p:cBhvr>
                                      <p:to>
                                        <p:strVal val="visible"/>
                                      </p:to>
                                    </p:set>
                                    <p:anim calcmode="lin" valueType="num">
                                      <p:cBhvr>
                                        <p:cTn id="28" dur="1000" fill="hold"/>
                                        <p:tgtEl>
                                          <p:spTgt spid="140">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1" nodeType="clickEffect">
                                  <p:stCondLst>
                                    <p:cond delay="0"/>
                                  </p:stCondLst>
                                  <p:iterate>
                                    <p:tmAbs val="0"/>
                                  </p:iterate>
                                  <p:childTnLst>
                                    <p:set>
                                      <p:cBhvr>
                                        <p:cTn id="33" fill="hold"/>
                                        <p:tgtEl>
                                          <p:spTgt spid="140">
                                            <p:txEl>
                                              <p:pRg st="9" end="9"/>
                                            </p:txEl>
                                          </p:spTgt>
                                        </p:tgtEl>
                                        <p:attrNameLst>
                                          <p:attrName>style.visibility</p:attrName>
                                        </p:attrNameLst>
                                      </p:cBhvr>
                                      <p:to>
                                        <p:strVal val="visible"/>
                                      </p:to>
                                    </p:set>
                                    <p:anim calcmode="lin" valueType="num">
                                      <p:cBhvr>
                                        <p:cTn id="34" dur="1000" fill="hold"/>
                                        <p:tgtEl>
                                          <p:spTgt spid="140">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14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1198805" y="3276599"/>
            <a:ext cx="7051187"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Tautologies and Contradictions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Tautologies and Contradictions</a:t>
            </a:r>
          </a:p>
        </p:txBody>
      </p:sp>
      <p:sp>
        <p:nvSpPr>
          <p:cNvPr id="146" name="Shape 146"/>
          <p:cNvSpPr>
            <a:spLocks noGrp="1"/>
          </p:cNvSpPr>
          <p:nvPr>
            <p:ph type="body" idx="4294967295"/>
          </p:nvPr>
        </p:nvSpPr>
        <p:spPr>
          <a:xfrm>
            <a:off x="457200" y="21097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endParaRPr/>
          </a:p>
          <a:p>
            <a:pPr lvl="0">
              <a:defRPr sz="1800"/>
            </a:pPr>
            <a:endParaRPr/>
          </a:p>
          <a:p>
            <a:pPr lvl="0">
              <a:defRPr sz="1800"/>
            </a:pPr>
            <a:endParaRPr/>
          </a:p>
          <a:p>
            <a:pPr lvl="0">
              <a:defRPr sz="1800"/>
            </a:pPr>
            <a:endParaRPr/>
          </a:p>
          <a:p>
            <a:pPr lvl="0">
              <a:defRPr sz="1800"/>
            </a:pPr>
            <a:endParaRPr/>
          </a:p>
          <a:p>
            <a:pPr lvl="0">
              <a:defRPr sz="1800"/>
            </a:pPr>
            <a:endParaRPr/>
          </a:p>
          <a:p>
            <a:pPr lvl="0">
              <a:defRPr sz="1800"/>
            </a:pPr>
            <a:endParaRPr/>
          </a:p>
          <a:p>
            <a:pPr lvl="0">
              <a:defRPr sz="1800"/>
            </a:pPr>
            <a:r>
              <a:rPr sz="2400"/>
              <a:t>the truth of a tautological statement and the falsity of a contradictory statement are </a:t>
            </a:r>
            <a:r>
              <a:rPr sz="2400">
                <a:solidFill>
                  <a:srgbClr val="FF2600"/>
                </a:solidFill>
              </a:rPr>
              <a:t>due to the logical structure of the statements themselves and are independent of the meanings of the statements.</a:t>
            </a:r>
          </a:p>
        </p:txBody>
      </p:sp>
      <p:pic>
        <p:nvPicPr>
          <p:cNvPr id="147" name="image22.png"/>
          <p:cNvPicPr/>
          <p:nvPr/>
        </p:nvPicPr>
        <p:blipFill>
          <a:blip r:embed="rId2">
            <a:extLst/>
          </a:blip>
          <a:stretch>
            <a:fillRect/>
          </a:stretch>
        </p:blipFill>
        <p:spPr>
          <a:xfrm>
            <a:off x="431800" y="1585912"/>
            <a:ext cx="8283575" cy="2503489"/>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a:solidFill>
                  <a:srgbClr val="FFFFFF"/>
                </a:solidFill>
              </a:rPr>
              <a:t>Example 13 – </a:t>
            </a:r>
            <a:r>
              <a:rPr i="1">
                <a:solidFill>
                  <a:srgbClr val="FFFFFF"/>
                </a:solidFill>
              </a:rPr>
              <a:t>Logical Equivalence Involving Tautologies and Contradictions</a:t>
            </a:r>
          </a:p>
        </p:txBody>
      </p:sp>
      <p:sp>
        <p:nvSpPr>
          <p:cNvPr id="150" name="Shape 15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If </a:t>
            </a:r>
            <a:r>
              <a:rPr sz="2400">
                <a:latin typeface="Arial Bold"/>
                <a:ea typeface="Arial Bold"/>
                <a:cs typeface="Arial Bold"/>
                <a:sym typeface="Arial Bold"/>
              </a:rPr>
              <a:t>t</a:t>
            </a:r>
            <a:r>
              <a:rPr sz="2400"/>
              <a:t> is a tautology and </a:t>
            </a:r>
            <a:r>
              <a:rPr sz="2400">
                <a:latin typeface="Arial Bold"/>
                <a:ea typeface="Arial Bold"/>
                <a:cs typeface="Arial Bold"/>
                <a:sym typeface="Arial Bold"/>
              </a:rPr>
              <a:t>c</a:t>
            </a:r>
            <a:r>
              <a:rPr sz="2400"/>
              <a:t> is a contradiction, show that </a:t>
            </a:r>
            <a:br>
              <a:rPr sz="2400"/>
            </a:br>
            <a:r>
              <a:rPr sz="2400" i="1"/>
              <a:t>p</a:t>
            </a:r>
            <a:r>
              <a:rPr sz="2400"/>
              <a:t> </a:t>
            </a:r>
            <a:r>
              <a:rPr sz="2400">
                <a:latin typeface="Symbol"/>
                <a:ea typeface="Symbol"/>
                <a:cs typeface="Symbol"/>
                <a:sym typeface="Symbol"/>
              </a:rPr>
              <a:t>∧</a:t>
            </a:r>
            <a:r>
              <a:rPr sz="2400"/>
              <a:t> </a:t>
            </a:r>
            <a:r>
              <a:rPr sz="2400">
                <a:latin typeface="Arial Bold"/>
                <a:ea typeface="Arial Bold"/>
                <a:cs typeface="Arial Bold"/>
                <a:sym typeface="Arial Bold"/>
              </a:rPr>
              <a:t>t</a:t>
            </a:r>
            <a:r>
              <a:rPr sz="2400"/>
              <a:t> </a:t>
            </a:r>
            <a:r>
              <a:rPr sz="2400">
                <a:latin typeface="Symbol"/>
                <a:ea typeface="Symbol"/>
                <a:cs typeface="Symbol"/>
                <a:sym typeface="Symbol"/>
              </a:rPr>
              <a:t>≡</a:t>
            </a:r>
            <a:r>
              <a:rPr sz="2400"/>
              <a:t> </a:t>
            </a:r>
            <a:r>
              <a:rPr sz="2400" i="1"/>
              <a:t>p</a:t>
            </a:r>
            <a:r>
              <a:rPr sz="2400"/>
              <a:t> and </a:t>
            </a:r>
            <a:r>
              <a:rPr sz="2400" i="1"/>
              <a:t>p</a:t>
            </a:r>
            <a:r>
              <a:rPr sz="2400"/>
              <a:t> </a:t>
            </a:r>
            <a:r>
              <a:rPr sz="2400">
                <a:latin typeface="Symbol"/>
                <a:ea typeface="Symbol"/>
                <a:cs typeface="Symbol"/>
                <a:sym typeface="Symbol"/>
              </a:rPr>
              <a:t>∧</a:t>
            </a:r>
            <a:r>
              <a:rPr sz="2400"/>
              <a:t> c </a:t>
            </a:r>
            <a:r>
              <a:rPr sz="2400">
                <a:latin typeface="Symbol"/>
                <a:ea typeface="Symbol"/>
                <a:cs typeface="Symbol"/>
                <a:sym typeface="Symbol"/>
              </a:rPr>
              <a:t>≡</a:t>
            </a:r>
            <a:r>
              <a:rPr sz="2400"/>
              <a:t> c.</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solidFill>
                  <a:srgbClr val="00ADEE"/>
                </a:solidFill>
              </a:rPr>
              <a:t>Solution:</a:t>
            </a:r>
            <a:endParaRPr>
              <a:solidFill>
                <a:srgbClr val="00ADEE"/>
              </a:solidFill>
            </a:endParaRPr>
          </a:p>
          <a:p>
            <a:pPr marL="0" lvl="0" indent="0">
              <a:lnSpc>
                <a:spcPct val="120000"/>
              </a:lnSpc>
              <a:tabLst>
                <a:tab pos="457200" algn="l"/>
                <a:tab pos="1371600" algn="l"/>
                <a:tab pos="1536700" algn="l"/>
              </a:tabLst>
              <a:defRPr sz="1800"/>
            </a:pPr>
            <a:r>
              <a:rPr sz="2400"/>
              <a:t>	</a:t>
            </a:r>
          </a:p>
        </p:txBody>
      </p:sp>
      <p:pic>
        <p:nvPicPr>
          <p:cNvPr id="151" name="image23.png"/>
          <p:cNvPicPr/>
          <p:nvPr/>
        </p:nvPicPr>
        <p:blipFill>
          <a:blip r:embed="rId2">
            <a:extLst/>
          </a:blip>
          <a:stretch>
            <a:fillRect/>
          </a:stretch>
        </p:blipFill>
        <p:spPr>
          <a:xfrm>
            <a:off x="2033586" y="3352800"/>
            <a:ext cx="5076828" cy="26955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ppt_x"/>
                                          </p:val>
                                        </p:tav>
                                        <p:tav tm="100000">
                                          <p:val>
                                            <p:strVal val="#ppt_x"/>
                                          </p:val>
                                        </p:tav>
                                      </p:tavLst>
                                    </p:anim>
                                    <p:anim calcmode="lin" valueType="num">
                                      <p:cBhvr>
                                        <p:cTn id="8" dur="1000" fill="hold"/>
                                        <p:tgtEl>
                                          <p:spTgt spid="1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51"/>
                                        </p:tgtEl>
                                        <p:attrNameLst>
                                          <p:attrName>style.visibility</p:attrName>
                                        </p:attrNameLst>
                                      </p:cBhvr>
                                      <p:to>
                                        <p:strVal val="visible"/>
                                      </p:to>
                                    </p:set>
                                    <p:anim calcmode="lin" valueType="num">
                                      <p:cBhvr>
                                        <p:cTn id="12" dur="1000" fill="hold"/>
                                        <p:tgtEl>
                                          <p:spTgt spid="151"/>
                                        </p:tgtEl>
                                        <p:attrNameLst>
                                          <p:attrName>ppt_x</p:attrName>
                                        </p:attrNameLst>
                                      </p:cBhvr>
                                      <p:tavLst>
                                        <p:tav tm="0">
                                          <p:val>
                                            <p:strVal val="#ppt_x"/>
                                          </p:val>
                                        </p:tav>
                                        <p:tav tm="100000">
                                          <p:val>
                                            <p:strVal val="#ppt_x"/>
                                          </p:val>
                                        </p:tav>
                                      </p:tavLst>
                                    </p:anim>
                                    <p:anim calcmode="lin" valueType="num">
                                      <p:cBhvr>
                                        <p:cTn id="13" dur="10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846330" y="3276599"/>
            <a:ext cx="7756137"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Summary of Logical Equivalences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Summary of Logical Equivalences</a:t>
            </a:r>
          </a:p>
        </p:txBody>
      </p:sp>
      <p:sp>
        <p:nvSpPr>
          <p:cNvPr id="156" name="Shape 15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Knowledge of logically equivalent statements is very useful for constructing arguments. </a:t>
            </a:r>
          </a:p>
          <a:p>
            <a:pPr lvl="0">
              <a:defRPr sz="1800"/>
            </a:pPr>
            <a:endParaRPr sz="2400"/>
          </a:p>
          <a:p>
            <a:pPr lvl="0">
              <a:defRPr sz="1800"/>
            </a:pPr>
            <a:r>
              <a:rPr sz="2400"/>
              <a:t>It often happens that it is difficult to see how a conclusion follows from one form of a statement, whereas it is easy to see how it follows from a logically equivalent form of the statement.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Summary of Logical Equivalences</a:t>
            </a:r>
          </a:p>
        </p:txBody>
      </p:sp>
      <p:sp>
        <p:nvSpPr>
          <p:cNvPr id="159" name="Shape 159"/>
          <p:cNvSpPr>
            <a:spLocks noGrp="1"/>
          </p:cNvSpPr>
          <p:nvPr>
            <p:ph type="body" idx="4294967295"/>
          </p:nvPr>
        </p:nvSpPr>
        <p:spPr>
          <a:xfrm>
            <a:off x="457200" y="1462087"/>
            <a:ext cx="8229600" cy="5256213"/>
          </a:xfrm>
          <a:prstGeom prst="rect">
            <a:avLst/>
          </a:prstGeom>
          <a:ln w="12700">
            <a:miter lim="400000"/>
          </a:ln>
        </p:spPr>
        <p:txBody>
          <a:bodyPr lIns="0" tIns="0" rIns="0" bIns="0">
            <a:normAutofit/>
          </a:bodyPr>
          <a:lstStyle/>
          <a:p>
            <a:pPr lvl="0">
              <a:defRPr sz="1800"/>
            </a:pPr>
            <a:endParaRPr/>
          </a:p>
        </p:txBody>
      </p:sp>
      <p:pic>
        <p:nvPicPr>
          <p:cNvPr id="160" name="image24.png"/>
          <p:cNvPicPr/>
          <p:nvPr/>
        </p:nvPicPr>
        <p:blipFill>
          <a:blip r:embed="rId2">
            <a:extLst/>
          </a:blip>
          <a:stretch>
            <a:fillRect/>
          </a:stretch>
        </p:blipFill>
        <p:spPr>
          <a:xfrm>
            <a:off x="-91373" y="1343516"/>
            <a:ext cx="9047346" cy="449184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Statements</a:t>
            </a:r>
          </a:p>
        </p:txBody>
      </p:sp>
      <p:sp>
        <p:nvSpPr>
          <p:cNvPr id="34" name="Shape 34"/>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Most of the definitions of formal logic have been developed so that they agree with the natural or intuitive logic used by people who have been educated to think clearly and use language carefully. </a:t>
            </a:r>
          </a:p>
          <a:p>
            <a:pPr lvl="0">
              <a:defRPr sz="1800"/>
            </a:pPr>
            <a:endParaRPr sz="2400"/>
          </a:p>
          <a:p>
            <a:pPr lvl="0">
              <a:defRPr sz="1800"/>
            </a:pPr>
            <a:r>
              <a:rPr sz="2400"/>
              <a:t>The differences that exist between formal and intuitive logic are necessary to avoid ambiguity and obtain consistency.</a:t>
            </a:r>
          </a:p>
          <a:p>
            <a:pPr lvl="0">
              <a:defRPr sz="1800"/>
            </a:pPr>
            <a:endParaRPr sz="2400"/>
          </a:p>
          <a:p>
            <a:pPr lvl="0">
              <a:defRPr sz="1800"/>
            </a:pPr>
            <a:r>
              <a:rPr sz="2400"/>
              <a:t>In any mathematical theory, new terms are defined by using those that have been previously defined. However, this process has to start somewhere. A few initial terms necessarily remain undefined.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Use Theorem 2.1.1 to verify the logical equivalence</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solidFill>
                  <a:srgbClr val="00ADEE"/>
                </a:solidFill>
              </a:rPr>
              <a:t>Solution:</a:t>
            </a:r>
            <a:endParaRPr>
              <a:solidFill>
                <a:srgbClr val="00ADEE"/>
              </a:solidFill>
            </a:endParaRPr>
          </a:p>
          <a:p>
            <a:pPr marL="0" lvl="0" indent="0">
              <a:tabLst>
                <a:tab pos="457200" algn="l"/>
                <a:tab pos="1371600" algn="l"/>
                <a:tab pos="1536700" algn="l"/>
              </a:tabLst>
              <a:defRPr sz="1800"/>
            </a:pPr>
            <a:r>
              <a:rPr sz="2400"/>
              <a:t>Use the laws of Theorem 2.1.1 to replace sections of the statement form on the left by logically equivalent expressions.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Each time you do this, you obtain a logically equivalent statement form. </a:t>
            </a:r>
          </a:p>
        </p:txBody>
      </p:sp>
      <p:pic>
        <p:nvPicPr>
          <p:cNvPr id="163" name="image25.png"/>
          <p:cNvPicPr/>
          <p:nvPr/>
        </p:nvPicPr>
        <p:blipFill>
          <a:blip r:embed="rId2">
            <a:extLst/>
          </a:blip>
          <a:stretch>
            <a:fillRect/>
          </a:stretch>
        </p:blipFill>
        <p:spPr>
          <a:xfrm>
            <a:off x="2533650" y="2036761"/>
            <a:ext cx="3195639" cy="276227"/>
          </a:xfrm>
          <a:prstGeom prst="rect">
            <a:avLst/>
          </a:prstGeom>
          <a:ln w="12700">
            <a:miter lim="400000"/>
          </a:ln>
        </p:spPr>
      </p:pic>
      <p:sp>
        <p:nvSpPr>
          <p:cNvPr id="164" name="Shape 164"/>
          <p:cNvSpPr/>
          <p:nvPr/>
        </p:nvSpPr>
        <p:spPr>
          <a:xfrm>
            <a:off x="317500" y="540255"/>
            <a:ext cx="8229600" cy="4688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r>
              <a:rPr sz="3300">
                <a:solidFill>
                  <a:srgbClr val="FFFFFF"/>
                </a:solidFill>
                <a:latin typeface="Arial"/>
                <a:ea typeface="Arial"/>
                <a:cs typeface="Arial"/>
                <a:sym typeface="Arial"/>
              </a:rPr>
              <a:t>Example 14 –</a:t>
            </a:r>
            <a:r>
              <a:rPr sz="3300" i="1">
                <a:solidFill>
                  <a:srgbClr val="FFFFFF"/>
                </a:solidFill>
                <a:latin typeface="Arial"/>
                <a:ea typeface="Arial"/>
                <a:cs typeface="Arial"/>
                <a:sym typeface="Arial"/>
              </a:rPr>
              <a:t> Simplifying Statement Forms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2">
                                            <p:txEl>
                                              <p:pRg st="3" end="3"/>
                                            </p:txEl>
                                          </p:spTgt>
                                        </p:tgtEl>
                                        <p:attrNameLst>
                                          <p:attrName>style.visibility</p:attrName>
                                        </p:attrNameLst>
                                      </p:cBhvr>
                                      <p:to>
                                        <p:strVal val="visible"/>
                                      </p:to>
                                    </p:set>
                                    <p:anim calcmode="lin" valueType="num">
                                      <p:cBhvr>
                                        <p:cTn id="7" dur="1000" fill="hold"/>
                                        <p:tgtEl>
                                          <p:spTgt spid="162">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162">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162">
                                            <p:txEl>
                                              <p:pRg st="4" end="4"/>
                                            </p:txEl>
                                          </p:spTgt>
                                        </p:tgtEl>
                                        <p:attrNameLst>
                                          <p:attrName>style.visibility</p:attrName>
                                        </p:attrNameLst>
                                      </p:cBhvr>
                                      <p:to>
                                        <p:strVal val="visible"/>
                                      </p:to>
                                    </p:set>
                                    <p:anim calcmode="lin" valueType="num">
                                      <p:cBhvr>
                                        <p:cTn id="12" dur="1000" fill="hold"/>
                                        <p:tgtEl>
                                          <p:spTgt spid="16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162">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162">
                                            <p:txEl>
                                              <p:pRg st="5" end="5"/>
                                            </p:txEl>
                                          </p:spTgt>
                                        </p:tgtEl>
                                        <p:attrNameLst>
                                          <p:attrName>style.visibility</p:attrName>
                                        </p:attrNameLst>
                                      </p:cBhvr>
                                      <p:to>
                                        <p:strVal val="visible"/>
                                      </p:to>
                                    </p:set>
                                    <p:anim calcmode="lin" valueType="num">
                                      <p:cBhvr>
                                        <p:cTn id="17" dur="1000" fill="hold"/>
                                        <p:tgtEl>
                                          <p:spTgt spid="162">
                                            <p:txEl>
                                              <p:pRg st="5" end="5"/>
                                            </p:txEl>
                                          </p:spTgt>
                                        </p:tgtEl>
                                        <p:attrNameLst>
                                          <p:attrName>ppt_x</p:attrName>
                                        </p:attrNameLst>
                                      </p:cBhvr>
                                      <p:tavLst>
                                        <p:tav tm="0">
                                          <p:val>
                                            <p:strVal val="#ppt_x"/>
                                          </p:val>
                                        </p:tav>
                                        <p:tav tm="100000">
                                          <p:val>
                                            <p:strVal val="#ppt_x"/>
                                          </p:val>
                                        </p:tav>
                                      </p:tavLst>
                                    </p:anim>
                                    <p:anim calcmode="lin" valueType="num">
                                      <p:cBhvr>
                                        <p:cTn id="18" dur="1000" fill="hold"/>
                                        <p:tgtEl>
                                          <p:spTgt spid="1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62">
                                            <p:txEl>
                                              <p:pRg st="6" end="6"/>
                                            </p:txEl>
                                          </p:spTgt>
                                        </p:tgtEl>
                                        <p:attrNameLst>
                                          <p:attrName>style.visibility</p:attrName>
                                        </p:attrNameLst>
                                      </p:cBhvr>
                                      <p:to>
                                        <p:strVal val="visible"/>
                                      </p:to>
                                    </p:set>
                                    <p:anim calcmode="lin" valueType="num">
                                      <p:cBhvr>
                                        <p:cTn id="23" dur="1000" fill="hold"/>
                                        <p:tgtEl>
                                          <p:spTgt spid="16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457200" y="1462087"/>
            <a:ext cx="8229600" cy="12117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500"/>
              </a:spcBef>
              <a:tabLst>
                <a:tab pos="457200" algn="l"/>
                <a:tab pos="1371600" algn="l"/>
                <a:tab pos="1536700" algn="l"/>
              </a:tabLst>
            </a:pPr>
            <a:r>
              <a:rPr sz="2400">
                <a:latin typeface="Arial"/>
                <a:ea typeface="Arial"/>
                <a:cs typeface="Arial"/>
                <a:sym typeface="Arial"/>
              </a:rPr>
              <a:t>Continue making replacements until you obtain the statement form on the right.</a:t>
            </a:r>
            <a:endParaRPr sz="2400">
              <a:solidFill>
                <a:srgbClr val="00ADEE"/>
              </a:solidFill>
              <a:latin typeface="Arial"/>
              <a:ea typeface="Arial"/>
              <a:cs typeface="Arial"/>
              <a:sym typeface="Arial"/>
            </a:endParaRPr>
          </a:p>
          <a:p>
            <a:pPr lvl="0">
              <a:lnSpc>
                <a:spcPct val="120000"/>
              </a:lnSpc>
              <a:spcBef>
                <a:spcPts val="500"/>
              </a:spcBef>
              <a:tabLst>
                <a:tab pos="457200" algn="l"/>
                <a:tab pos="1371600" algn="l"/>
                <a:tab pos="1536700" algn="l"/>
              </a:tabLst>
            </a:pPr>
            <a:r>
              <a:rPr sz="2400">
                <a:latin typeface="Arial"/>
                <a:ea typeface="Arial"/>
                <a:cs typeface="Arial"/>
                <a:sym typeface="Arial"/>
              </a:rPr>
              <a:t>	</a:t>
            </a:r>
          </a:p>
        </p:txBody>
      </p:sp>
      <p:sp>
        <p:nvSpPr>
          <p:cNvPr id="167" name="Shape 167"/>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14 – </a:t>
            </a:r>
            <a:r>
              <a:rPr sz="4000" i="1">
                <a:solidFill>
                  <a:srgbClr val="FFFFFF"/>
                </a:solidFill>
              </a:rPr>
              <a:t>Solution</a:t>
            </a:r>
          </a:p>
        </p:txBody>
      </p:sp>
      <p:sp>
        <p:nvSpPr>
          <p:cNvPr id="168" name="Shape 168"/>
          <p:cNvSpPr/>
          <p:nvPr/>
        </p:nvSpPr>
        <p:spPr>
          <a:xfrm>
            <a:off x="8289924" y="842962"/>
            <a:ext cx="714149"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169" name="image26.png"/>
          <p:cNvPicPr/>
          <p:nvPr/>
        </p:nvPicPr>
        <p:blipFill>
          <a:blip r:embed="rId2">
            <a:extLst/>
          </a:blip>
          <a:stretch>
            <a:fillRect/>
          </a:stretch>
        </p:blipFill>
        <p:spPr>
          <a:xfrm>
            <a:off x="3057525" y="3025775"/>
            <a:ext cx="2633664" cy="276225"/>
          </a:xfrm>
          <a:prstGeom prst="rect">
            <a:avLst/>
          </a:prstGeom>
          <a:ln w="12700">
            <a:miter lim="400000"/>
          </a:ln>
        </p:spPr>
      </p:pic>
      <p:pic>
        <p:nvPicPr>
          <p:cNvPr id="170" name="image27.png"/>
          <p:cNvPicPr/>
          <p:nvPr/>
        </p:nvPicPr>
        <p:blipFill>
          <a:blip r:embed="rId3">
            <a:extLst/>
          </a:blip>
          <a:stretch>
            <a:fillRect/>
          </a:stretch>
        </p:blipFill>
        <p:spPr>
          <a:xfrm>
            <a:off x="3040061" y="3733800"/>
            <a:ext cx="1905002" cy="295275"/>
          </a:xfrm>
          <a:prstGeom prst="rect">
            <a:avLst/>
          </a:prstGeom>
          <a:ln w="12700">
            <a:miter lim="400000"/>
          </a:ln>
        </p:spPr>
      </p:pic>
      <p:pic>
        <p:nvPicPr>
          <p:cNvPr id="171" name="image28.png"/>
          <p:cNvPicPr/>
          <p:nvPr/>
        </p:nvPicPr>
        <p:blipFill>
          <a:blip r:embed="rId4">
            <a:extLst/>
          </a:blip>
          <a:stretch>
            <a:fillRect/>
          </a:stretch>
        </p:blipFill>
        <p:spPr>
          <a:xfrm>
            <a:off x="3040061" y="4432300"/>
            <a:ext cx="1890714" cy="285750"/>
          </a:xfrm>
          <a:prstGeom prst="rect">
            <a:avLst/>
          </a:prstGeom>
          <a:ln w="12700">
            <a:miter lim="400000"/>
          </a:ln>
        </p:spPr>
      </p:pic>
      <p:pic>
        <p:nvPicPr>
          <p:cNvPr id="172" name="image29.png"/>
          <p:cNvPicPr/>
          <p:nvPr/>
        </p:nvPicPr>
        <p:blipFill>
          <a:blip r:embed="rId5">
            <a:extLst/>
          </a:blip>
          <a:stretch>
            <a:fillRect/>
          </a:stretch>
        </p:blipFill>
        <p:spPr>
          <a:xfrm>
            <a:off x="3040061" y="5105400"/>
            <a:ext cx="976314" cy="285750"/>
          </a:xfrm>
          <a:prstGeom prst="rect">
            <a:avLst/>
          </a:prstGeom>
          <a:ln w="12700">
            <a:miter lim="400000"/>
          </a:ln>
        </p:spPr>
      </p:pic>
      <p:pic>
        <p:nvPicPr>
          <p:cNvPr id="173" name="image30.png"/>
          <p:cNvPicPr/>
          <p:nvPr/>
        </p:nvPicPr>
        <p:blipFill>
          <a:blip r:embed="rId6">
            <a:extLst/>
          </a:blip>
          <a:stretch>
            <a:fillRect/>
          </a:stretch>
        </p:blipFill>
        <p:spPr>
          <a:xfrm>
            <a:off x="3040061" y="5854700"/>
            <a:ext cx="485777" cy="223839"/>
          </a:xfrm>
          <a:prstGeom prst="rect">
            <a:avLst/>
          </a:prstGeom>
          <a:ln w="12700">
            <a:miter lim="400000"/>
          </a:ln>
        </p:spPr>
      </p:pic>
      <p:pic>
        <p:nvPicPr>
          <p:cNvPr id="174" name="image31.png"/>
          <p:cNvPicPr/>
          <p:nvPr/>
        </p:nvPicPr>
        <p:blipFill>
          <a:blip r:embed="rId7">
            <a:extLst/>
          </a:blip>
          <a:stretch>
            <a:fillRect/>
          </a:stretch>
        </p:blipFill>
        <p:spPr>
          <a:xfrm>
            <a:off x="6791325" y="3101975"/>
            <a:ext cx="1984375" cy="190500"/>
          </a:xfrm>
          <a:prstGeom prst="rect">
            <a:avLst/>
          </a:prstGeom>
          <a:ln w="12700">
            <a:miter lim="400000"/>
          </a:ln>
        </p:spPr>
      </p:pic>
      <p:pic>
        <p:nvPicPr>
          <p:cNvPr id="175" name="image32.png"/>
          <p:cNvPicPr/>
          <p:nvPr/>
        </p:nvPicPr>
        <p:blipFill>
          <a:blip r:embed="rId8">
            <a:extLst/>
          </a:blip>
          <a:stretch>
            <a:fillRect/>
          </a:stretch>
        </p:blipFill>
        <p:spPr>
          <a:xfrm>
            <a:off x="6773861" y="3810000"/>
            <a:ext cx="1657352" cy="193675"/>
          </a:xfrm>
          <a:prstGeom prst="rect">
            <a:avLst/>
          </a:prstGeom>
          <a:ln w="12700">
            <a:miter lim="400000"/>
          </a:ln>
        </p:spPr>
      </p:pic>
      <p:pic>
        <p:nvPicPr>
          <p:cNvPr id="176" name="image33.png"/>
          <p:cNvPicPr/>
          <p:nvPr/>
        </p:nvPicPr>
        <p:blipFill>
          <a:blip r:embed="rId9">
            <a:extLst/>
          </a:blip>
          <a:stretch>
            <a:fillRect/>
          </a:stretch>
        </p:blipFill>
        <p:spPr>
          <a:xfrm>
            <a:off x="6773861" y="4508500"/>
            <a:ext cx="2217739" cy="174625"/>
          </a:xfrm>
          <a:prstGeom prst="rect">
            <a:avLst/>
          </a:prstGeom>
          <a:ln w="12700">
            <a:miter lim="400000"/>
          </a:ln>
        </p:spPr>
      </p:pic>
      <p:pic>
        <p:nvPicPr>
          <p:cNvPr id="177" name="image34.png"/>
          <p:cNvPicPr/>
          <p:nvPr/>
        </p:nvPicPr>
        <p:blipFill>
          <a:blip r:embed="rId10">
            <a:extLst/>
          </a:blip>
          <a:stretch>
            <a:fillRect/>
          </a:stretch>
        </p:blipFill>
        <p:spPr>
          <a:xfrm>
            <a:off x="6773861" y="5181600"/>
            <a:ext cx="1463677" cy="193675"/>
          </a:xfrm>
          <a:prstGeom prst="rect">
            <a:avLst/>
          </a:prstGeom>
          <a:ln w="12700">
            <a:miter lim="400000"/>
          </a:ln>
        </p:spPr>
      </p:pic>
      <p:pic>
        <p:nvPicPr>
          <p:cNvPr id="178" name="image35.png"/>
          <p:cNvPicPr/>
          <p:nvPr/>
        </p:nvPicPr>
        <p:blipFill>
          <a:blip r:embed="rId11">
            <a:extLst/>
          </a:blip>
          <a:stretch>
            <a:fillRect/>
          </a:stretch>
        </p:blipFill>
        <p:spPr>
          <a:xfrm>
            <a:off x="6773861" y="5930900"/>
            <a:ext cx="1417639" cy="187325"/>
          </a:xfrm>
          <a:prstGeom prst="rect">
            <a:avLst/>
          </a:prstGeom>
          <a:ln w="12700">
            <a:miter lim="400000"/>
          </a:ln>
        </p:spPr>
      </p:pic>
      <p:pic>
        <p:nvPicPr>
          <p:cNvPr id="179" name="image36.png"/>
          <p:cNvPicPr/>
          <p:nvPr/>
        </p:nvPicPr>
        <p:blipFill>
          <a:blip r:embed="rId12">
            <a:extLst/>
          </a:blip>
          <a:srcRect r="28477"/>
          <a:stretch>
            <a:fillRect/>
          </a:stretch>
        </p:blipFill>
        <p:spPr>
          <a:xfrm>
            <a:off x="431798" y="2392361"/>
            <a:ext cx="5954716" cy="304325"/>
          </a:xfrm>
          <a:prstGeom prst="rect">
            <a:avLst/>
          </a:prstGeom>
          <a:ln w="12700">
            <a:miter lim="400000"/>
          </a:ln>
        </p:spPr>
      </p:pic>
      <p:pic>
        <p:nvPicPr>
          <p:cNvPr id="180" name="image36.png"/>
          <p:cNvPicPr/>
          <p:nvPr/>
        </p:nvPicPr>
        <p:blipFill>
          <a:blip r:embed="rId12">
            <a:extLst/>
          </a:blip>
          <a:srcRect l="75260"/>
          <a:stretch>
            <a:fillRect/>
          </a:stretch>
        </p:blipFill>
        <p:spPr>
          <a:xfrm>
            <a:off x="6657975" y="2435225"/>
            <a:ext cx="1647825" cy="2444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9"/>
                                        </p:tgtEl>
                                        <p:attrNameLst>
                                          <p:attrName>style.visibility</p:attrName>
                                        </p:attrNameLst>
                                      </p:cBhvr>
                                      <p:to>
                                        <p:strVal val="visible"/>
                                      </p:to>
                                    </p:set>
                                    <p:anim calcmode="lin" valueType="num">
                                      <p:cBhvr>
                                        <p:cTn id="7" dur="1000" fill="hold"/>
                                        <p:tgtEl>
                                          <p:spTgt spid="169"/>
                                        </p:tgtEl>
                                        <p:attrNameLst>
                                          <p:attrName>ppt_x</p:attrName>
                                        </p:attrNameLst>
                                      </p:cBhvr>
                                      <p:tavLst>
                                        <p:tav tm="0">
                                          <p:val>
                                            <p:strVal val="#ppt_x"/>
                                          </p:val>
                                        </p:tav>
                                        <p:tav tm="100000">
                                          <p:val>
                                            <p:strVal val="#ppt_x"/>
                                          </p:val>
                                        </p:tav>
                                      </p:tavLst>
                                    </p:anim>
                                    <p:anim calcmode="lin" valueType="num">
                                      <p:cBhvr>
                                        <p:cTn id="8" dur="1000" fill="hold"/>
                                        <p:tgtEl>
                                          <p:spTgt spid="16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174"/>
                                        </p:tgtEl>
                                        <p:attrNameLst>
                                          <p:attrName>style.visibility</p:attrName>
                                        </p:attrNameLst>
                                      </p:cBhvr>
                                      <p:to>
                                        <p:strVal val="visible"/>
                                      </p:to>
                                    </p:set>
                                    <p:anim calcmode="lin" valueType="num">
                                      <p:cBhvr>
                                        <p:cTn id="12" dur="1000" fill="hold"/>
                                        <p:tgtEl>
                                          <p:spTgt spid="174"/>
                                        </p:tgtEl>
                                        <p:attrNameLst>
                                          <p:attrName>ppt_x</p:attrName>
                                        </p:attrNameLst>
                                      </p:cBhvr>
                                      <p:tavLst>
                                        <p:tav tm="0">
                                          <p:val>
                                            <p:strVal val="#ppt_x"/>
                                          </p:val>
                                        </p:tav>
                                        <p:tav tm="100000">
                                          <p:val>
                                            <p:strVal val="#ppt_x"/>
                                          </p:val>
                                        </p:tav>
                                      </p:tavLst>
                                    </p:anim>
                                    <p:anim calcmode="lin" valueType="num">
                                      <p:cBhvr>
                                        <p:cTn id="13" dur="1000" fill="hold"/>
                                        <p:tgtEl>
                                          <p:spTgt spid="1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3" nodeType="clickEffect">
                                  <p:stCondLst>
                                    <p:cond delay="0"/>
                                  </p:stCondLst>
                                  <p:iterate>
                                    <p:tmAbs val="0"/>
                                  </p:iterate>
                                  <p:childTnLst>
                                    <p:set>
                                      <p:cBhvr>
                                        <p:cTn id="17" fill="hold"/>
                                        <p:tgtEl>
                                          <p:spTgt spid="170"/>
                                        </p:tgtEl>
                                        <p:attrNameLst>
                                          <p:attrName>style.visibility</p:attrName>
                                        </p:attrNameLst>
                                      </p:cBhvr>
                                      <p:to>
                                        <p:strVal val="visible"/>
                                      </p:to>
                                    </p:set>
                                    <p:anim calcmode="lin" valueType="num">
                                      <p:cBhvr>
                                        <p:cTn id="18" dur="1000" fill="hold"/>
                                        <p:tgtEl>
                                          <p:spTgt spid="170"/>
                                        </p:tgtEl>
                                        <p:attrNameLst>
                                          <p:attrName>ppt_x</p:attrName>
                                        </p:attrNameLst>
                                      </p:cBhvr>
                                      <p:tavLst>
                                        <p:tav tm="0">
                                          <p:val>
                                            <p:strVal val="#ppt_x"/>
                                          </p:val>
                                        </p:tav>
                                        <p:tav tm="100000">
                                          <p:val>
                                            <p:strVal val="#ppt_x"/>
                                          </p:val>
                                        </p:tav>
                                      </p:tavLst>
                                    </p:anim>
                                    <p:anim calcmode="lin" valueType="num">
                                      <p:cBhvr>
                                        <p:cTn id="19" dur="1000" fill="hold"/>
                                        <p:tgtEl>
                                          <p:spTgt spid="170"/>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4" nodeType="afterEffect">
                                  <p:stCondLst>
                                    <p:cond delay="0"/>
                                  </p:stCondLst>
                                  <p:iterate>
                                    <p:tmAbs val="0"/>
                                  </p:iterate>
                                  <p:childTnLst>
                                    <p:set>
                                      <p:cBhvr>
                                        <p:cTn id="22" fill="hold"/>
                                        <p:tgtEl>
                                          <p:spTgt spid="175"/>
                                        </p:tgtEl>
                                        <p:attrNameLst>
                                          <p:attrName>style.visibility</p:attrName>
                                        </p:attrNameLst>
                                      </p:cBhvr>
                                      <p:to>
                                        <p:strVal val="visible"/>
                                      </p:to>
                                    </p:set>
                                    <p:anim calcmode="lin" valueType="num">
                                      <p:cBhvr>
                                        <p:cTn id="23" dur="1000" fill="hold"/>
                                        <p:tgtEl>
                                          <p:spTgt spid="175"/>
                                        </p:tgtEl>
                                        <p:attrNameLst>
                                          <p:attrName>ppt_x</p:attrName>
                                        </p:attrNameLst>
                                      </p:cBhvr>
                                      <p:tavLst>
                                        <p:tav tm="0">
                                          <p:val>
                                            <p:strVal val="#ppt_x"/>
                                          </p:val>
                                        </p:tav>
                                        <p:tav tm="100000">
                                          <p:val>
                                            <p:strVal val="#ppt_x"/>
                                          </p:val>
                                        </p:tav>
                                      </p:tavLst>
                                    </p:anim>
                                    <p:anim calcmode="lin" valueType="num">
                                      <p:cBhvr>
                                        <p:cTn id="24" dur="10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5" nodeType="clickEffect">
                                  <p:stCondLst>
                                    <p:cond delay="0"/>
                                  </p:stCondLst>
                                  <p:iterate>
                                    <p:tmAbs val="0"/>
                                  </p:iterate>
                                  <p:childTnLst>
                                    <p:set>
                                      <p:cBhvr>
                                        <p:cTn id="28" fill="hold"/>
                                        <p:tgtEl>
                                          <p:spTgt spid="171"/>
                                        </p:tgtEl>
                                        <p:attrNameLst>
                                          <p:attrName>style.visibility</p:attrName>
                                        </p:attrNameLst>
                                      </p:cBhvr>
                                      <p:to>
                                        <p:strVal val="visible"/>
                                      </p:to>
                                    </p:set>
                                    <p:anim calcmode="lin" valueType="num">
                                      <p:cBhvr>
                                        <p:cTn id="29" dur="1000" fill="hold"/>
                                        <p:tgtEl>
                                          <p:spTgt spid="171"/>
                                        </p:tgtEl>
                                        <p:attrNameLst>
                                          <p:attrName>ppt_x</p:attrName>
                                        </p:attrNameLst>
                                      </p:cBhvr>
                                      <p:tavLst>
                                        <p:tav tm="0">
                                          <p:val>
                                            <p:strVal val="#ppt_x"/>
                                          </p:val>
                                        </p:tav>
                                        <p:tav tm="100000">
                                          <p:val>
                                            <p:strVal val="#ppt_x"/>
                                          </p:val>
                                        </p:tav>
                                      </p:tavLst>
                                    </p:anim>
                                    <p:anim calcmode="lin" valueType="num">
                                      <p:cBhvr>
                                        <p:cTn id="30" dur="1000" fill="hold"/>
                                        <p:tgtEl>
                                          <p:spTgt spid="17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6" nodeType="afterEffect">
                                  <p:stCondLst>
                                    <p:cond delay="0"/>
                                  </p:stCondLst>
                                  <p:iterate>
                                    <p:tmAbs val="0"/>
                                  </p:iterate>
                                  <p:childTnLst>
                                    <p:set>
                                      <p:cBhvr>
                                        <p:cTn id="33" fill="hold"/>
                                        <p:tgtEl>
                                          <p:spTgt spid="176"/>
                                        </p:tgtEl>
                                        <p:attrNameLst>
                                          <p:attrName>style.visibility</p:attrName>
                                        </p:attrNameLst>
                                      </p:cBhvr>
                                      <p:to>
                                        <p:strVal val="visible"/>
                                      </p:to>
                                    </p:set>
                                    <p:anim calcmode="lin" valueType="num">
                                      <p:cBhvr>
                                        <p:cTn id="34" dur="1000" fill="hold"/>
                                        <p:tgtEl>
                                          <p:spTgt spid="176"/>
                                        </p:tgtEl>
                                        <p:attrNameLst>
                                          <p:attrName>ppt_x</p:attrName>
                                        </p:attrNameLst>
                                      </p:cBhvr>
                                      <p:tavLst>
                                        <p:tav tm="0">
                                          <p:val>
                                            <p:strVal val="#ppt_x"/>
                                          </p:val>
                                        </p:tav>
                                        <p:tav tm="100000">
                                          <p:val>
                                            <p:strVal val="#ppt_x"/>
                                          </p:val>
                                        </p:tav>
                                      </p:tavLst>
                                    </p:anim>
                                    <p:anim calcmode="lin" valueType="num">
                                      <p:cBhvr>
                                        <p:cTn id="35" dur="10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7" nodeType="clickEffect">
                                  <p:stCondLst>
                                    <p:cond delay="0"/>
                                  </p:stCondLst>
                                  <p:iterate>
                                    <p:tmAbs val="0"/>
                                  </p:iterate>
                                  <p:childTnLst>
                                    <p:set>
                                      <p:cBhvr>
                                        <p:cTn id="39" fill="hold"/>
                                        <p:tgtEl>
                                          <p:spTgt spid="172"/>
                                        </p:tgtEl>
                                        <p:attrNameLst>
                                          <p:attrName>style.visibility</p:attrName>
                                        </p:attrNameLst>
                                      </p:cBhvr>
                                      <p:to>
                                        <p:strVal val="visible"/>
                                      </p:to>
                                    </p:set>
                                    <p:anim calcmode="lin" valueType="num">
                                      <p:cBhvr>
                                        <p:cTn id="40" dur="1000" fill="hold"/>
                                        <p:tgtEl>
                                          <p:spTgt spid="172"/>
                                        </p:tgtEl>
                                        <p:attrNameLst>
                                          <p:attrName>ppt_x</p:attrName>
                                        </p:attrNameLst>
                                      </p:cBhvr>
                                      <p:tavLst>
                                        <p:tav tm="0">
                                          <p:val>
                                            <p:strVal val="#ppt_x"/>
                                          </p:val>
                                        </p:tav>
                                        <p:tav tm="100000">
                                          <p:val>
                                            <p:strVal val="#ppt_x"/>
                                          </p:val>
                                        </p:tav>
                                      </p:tavLst>
                                    </p:anim>
                                    <p:anim calcmode="lin" valueType="num">
                                      <p:cBhvr>
                                        <p:cTn id="41" dur="1000" fill="hold"/>
                                        <p:tgtEl>
                                          <p:spTgt spid="172"/>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8" nodeType="afterEffect">
                                  <p:stCondLst>
                                    <p:cond delay="0"/>
                                  </p:stCondLst>
                                  <p:iterate>
                                    <p:tmAbs val="0"/>
                                  </p:iterate>
                                  <p:childTnLst>
                                    <p:set>
                                      <p:cBhvr>
                                        <p:cTn id="44" fill="hold"/>
                                        <p:tgtEl>
                                          <p:spTgt spid="177"/>
                                        </p:tgtEl>
                                        <p:attrNameLst>
                                          <p:attrName>style.visibility</p:attrName>
                                        </p:attrNameLst>
                                      </p:cBhvr>
                                      <p:to>
                                        <p:strVal val="visible"/>
                                      </p:to>
                                    </p:set>
                                    <p:anim calcmode="lin" valueType="num">
                                      <p:cBhvr>
                                        <p:cTn id="45" dur="1000" fill="hold"/>
                                        <p:tgtEl>
                                          <p:spTgt spid="177"/>
                                        </p:tgtEl>
                                        <p:attrNameLst>
                                          <p:attrName>ppt_x</p:attrName>
                                        </p:attrNameLst>
                                      </p:cBhvr>
                                      <p:tavLst>
                                        <p:tav tm="0">
                                          <p:val>
                                            <p:strVal val="#ppt_x"/>
                                          </p:val>
                                        </p:tav>
                                        <p:tav tm="100000">
                                          <p:val>
                                            <p:strVal val="#ppt_x"/>
                                          </p:val>
                                        </p:tav>
                                      </p:tavLst>
                                    </p:anim>
                                    <p:anim calcmode="lin" valueType="num">
                                      <p:cBhvr>
                                        <p:cTn id="46" dur="10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9" nodeType="clickEffect">
                                  <p:stCondLst>
                                    <p:cond delay="0"/>
                                  </p:stCondLst>
                                  <p:iterate>
                                    <p:tmAbs val="0"/>
                                  </p:iterate>
                                  <p:childTnLst>
                                    <p:set>
                                      <p:cBhvr>
                                        <p:cTn id="50" fill="hold"/>
                                        <p:tgtEl>
                                          <p:spTgt spid="173"/>
                                        </p:tgtEl>
                                        <p:attrNameLst>
                                          <p:attrName>style.visibility</p:attrName>
                                        </p:attrNameLst>
                                      </p:cBhvr>
                                      <p:to>
                                        <p:strVal val="visible"/>
                                      </p:to>
                                    </p:set>
                                    <p:anim calcmode="lin" valueType="num">
                                      <p:cBhvr>
                                        <p:cTn id="51" dur="1000" fill="hold"/>
                                        <p:tgtEl>
                                          <p:spTgt spid="173"/>
                                        </p:tgtEl>
                                        <p:attrNameLst>
                                          <p:attrName>ppt_x</p:attrName>
                                        </p:attrNameLst>
                                      </p:cBhvr>
                                      <p:tavLst>
                                        <p:tav tm="0">
                                          <p:val>
                                            <p:strVal val="#ppt_x"/>
                                          </p:val>
                                        </p:tav>
                                        <p:tav tm="100000">
                                          <p:val>
                                            <p:strVal val="#ppt_x"/>
                                          </p:val>
                                        </p:tav>
                                      </p:tavLst>
                                    </p:anim>
                                    <p:anim calcmode="lin" valueType="num">
                                      <p:cBhvr>
                                        <p:cTn id="52" dur="1000" fill="hold"/>
                                        <p:tgtEl>
                                          <p:spTgt spid="173"/>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10" nodeType="afterEffect">
                                  <p:stCondLst>
                                    <p:cond delay="0"/>
                                  </p:stCondLst>
                                  <p:iterate>
                                    <p:tmAbs val="0"/>
                                  </p:iterate>
                                  <p:childTnLst>
                                    <p:set>
                                      <p:cBhvr>
                                        <p:cTn id="55" fill="hold"/>
                                        <p:tgtEl>
                                          <p:spTgt spid="178"/>
                                        </p:tgtEl>
                                        <p:attrNameLst>
                                          <p:attrName>style.visibility</p:attrName>
                                        </p:attrNameLst>
                                      </p:cBhvr>
                                      <p:to>
                                        <p:strVal val="visible"/>
                                      </p:to>
                                    </p:set>
                                    <p:anim calcmode="lin" valueType="num">
                                      <p:cBhvr>
                                        <p:cTn id="56" dur="1000" fill="hold"/>
                                        <p:tgtEl>
                                          <p:spTgt spid="178"/>
                                        </p:tgtEl>
                                        <p:attrNameLst>
                                          <p:attrName>ppt_x</p:attrName>
                                        </p:attrNameLst>
                                      </p:cBhvr>
                                      <p:tavLst>
                                        <p:tav tm="0">
                                          <p:val>
                                            <p:strVal val="#ppt_x"/>
                                          </p:val>
                                        </p:tav>
                                        <p:tav tm="100000">
                                          <p:val>
                                            <p:strVal val="#ppt_x"/>
                                          </p:val>
                                        </p:tav>
                                      </p:tavLst>
                                    </p:anim>
                                    <p:anim calcmode="lin" valueType="num">
                                      <p:cBhvr>
                                        <p:cTn id="57" dur="10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P spid="170" grpId="3" animBg="1" advAuto="0"/>
      <p:bldP spid="171" grpId="5" animBg="1" advAuto="0"/>
      <p:bldP spid="172" grpId="7" animBg="1" advAuto="0"/>
      <p:bldP spid="173" grpId="9" animBg="1" advAuto="0"/>
      <p:bldP spid="174" grpId="2" animBg="1" advAuto="0"/>
      <p:bldP spid="175" grpId="4" animBg="1" advAuto="0"/>
      <p:bldP spid="176" grpId="6" animBg="1" advAuto="0"/>
      <p:bldP spid="177" grpId="8" animBg="1" advAuto="0"/>
      <p:bldP spid="178" grpId="1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2133600" y="6248400"/>
            <a:ext cx="5486400" cy="3506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spcBef>
                <a:spcPts val="1000"/>
              </a:spcBef>
            </a:pPr>
            <a:r>
              <a:rPr sz="1400">
                <a:latin typeface="Arial"/>
                <a:ea typeface="Arial"/>
                <a:cs typeface="Arial"/>
                <a:sym typeface="Arial"/>
              </a:rPr>
              <a:t>Copyright © Cengage Learning. All rights reserved.</a:t>
            </a:r>
            <a:r>
              <a:rPr>
                <a:latin typeface="Arial"/>
                <a:ea typeface="Arial"/>
                <a:cs typeface="Arial"/>
                <a:sym typeface="Arial"/>
              </a:rPr>
              <a:t> </a:t>
            </a:r>
          </a:p>
        </p:txBody>
      </p:sp>
      <p:sp>
        <p:nvSpPr>
          <p:cNvPr id="183" name="Shape 183"/>
          <p:cNvSpPr/>
          <p:nvPr/>
        </p:nvSpPr>
        <p:spPr>
          <a:xfrm>
            <a:off x="2209800" y="2819400"/>
            <a:ext cx="6337300" cy="6463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16669E"/>
                </a:solidFill>
                <a:latin typeface="Arial"/>
                <a:ea typeface="Arial"/>
                <a:cs typeface="Arial"/>
                <a:sym typeface="Arial"/>
              </a:defRPr>
            </a:lvl1pPr>
          </a:lstStyle>
          <a:p>
            <a:pPr lvl="0">
              <a:defRPr sz="1800">
                <a:solidFill>
                  <a:srgbClr val="000000"/>
                </a:solidFill>
              </a:defRPr>
            </a:pPr>
            <a:r>
              <a:rPr sz="4000">
                <a:solidFill>
                  <a:srgbClr val="16669E"/>
                </a:solidFill>
              </a:rPr>
              <a:t>Conditional Statements</a:t>
            </a:r>
          </a:p>
        </p:txBody>
      </p:sp>
      <p:grpSp>
        <p:nvGrpSpPr>
          <p:cNvPr id="186" name="Group 186"/>
          <p:cNvGrpSpPr/>
          <p:nvPr/>
        </p:nvGrpSpPr>
        <p:grpSpPr>
          <a:xfrm>
            <a:off x="279399" y="2209799"/>
            <a:ext cx="8534401" cy="1600201"/>
            <a:chOff x="0" y="0"/>
            <a:chExt cx="8534400" cy="1600200"/>
          </a:xfrm>
        </p:grpSpPr>
        <p:sp>
          <p:nvSpPr>
            <p:cNvPr id="184" name="Shape 184"/>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sp>
          <p:nvSpPr>
            <p:cNvPr id="185" name="Shape 185"/>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187" name="Shape 187"/>
          <p:cNvSpPr/>
          <p:nvPr/>
        </p:nvSpPr>
        <p:spPr>
          <a:xfrm>
            <a:off x="385762" y="2268537"/>
            <a:ext cx="2122583" cy="47433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2.2</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Conditional Statements</a:t>
            </a:r>
          </a:p>
        </p:txBody>
      </p:sp>
      <p:sp>
        <p:nvSpPr>
          <p:cNvPr id="190" name="Shape 19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Let </a:t>
            </a:r>
            <a:r>
              <a:rPr sz="2400" i="1"/>
              <a:t>p</a:t>
            </a:r>
            <a:r>
              <a:rPr sz="2400"/>
              <a:t> and </a:t>
            </a:r>
            <a:r>
              <a:rPr sz="2400" i="1"/>
              <a:t>q</a:t>
            </a:r>
            <a:r>
              <a:rPr sz="2400"/>
              <a:t> be statements. A sentence of the form  “If </a:t>
            </a:r>
            <a:r>
              <a:rPr sz="2400" i="1"/>
              <a:t>p</a:t>
            </a:r>
            <a:r>
              <a:rPr sz="2400"/>
              <a:t> then </a:t>
            </a:r>
            <a:r>
              <a:rPr sz="2400" i="1"/>
              <a:t>q</a:t>
            </a:r>
            <a:r>
              <a:rPr sz="2400"/>
              <a:t>” is denoted symbolically by “</a:t>
            </a:r>
            <a:r>
              <a:rPr sz="2400" i="1">
                <a:solidFill>
                  <a:srgbClr val="FF2600"/>
                </a:solidFill>
              </a:rPr>
              <a:t>p</a:t>
            </a:r>
            <a:r>
              <a:rPr sz="2400">
                <a:solidFill>
                  <a:srgbClr val="FF2600"/>
                </a:solidFill>
              </a:rPr>
              <a:t> → </a:t>
            </a:r>
            <a:r>
              <a:rPr sz="2400" i="1">
                <a:solidFill>
                  <a:srgbClr val="FF2600"/>
                </a:solidFill>
              </a:rPr>
              <a:t>q</a:t>
            </a:r>
            <a:r>
              <a:rPr sz="2400"/>
              <a:t>”; </a:t>
            </a:r>
            <a:r>
              <a:rPr sz="2400" i="1"/>
              <a:t>p</a:t>
            </a:r>
            <a:r>
              <a:rPr sz="2400"/>
              <a:t> is called the </a:t>
            </a:r>
            <a:r>
              <a:rPr sz="2400" i="1">
                <a:solidFill>
                  <a:srgbClr val="FF2600"/>
                </a:solidFill>
              </a:rPr>
              <a:t>hypothesis</a:t>
            </a:r>
            <a:r>
              <a:rPr sz="2400"/>
              <a:t> and </a:t>
            </a:r>
            <a:r>
              <a:rPr sz="2400" i="1"/>
              <a:t>q</a:t>
            </a:r>
            <a:r>
              <a:rPr sz="2400"/>
              <a:t> is called the </a:t>
            </a:r>
            <a:r>
              <a:rPr sz="2400" i="1">
                <a:solidFill>
                  <a:srgbClr val="FF2600"/>
                </a:solidFill>
              </a:rPr>
              <a:t>conclusion, e.g., </a:t>
            </a:r>
            <a:endParaRPr sz="2400"/>
          </a:p>
          <a:p>
            <a:pPr marL="0" lvl="0" indent="0">
              <a:defRPr sz="1800"/>
            </a:pPr>
            <a:endParaRPr sz="2400" i="1"/>
          </a:p>
          <a:p>
            <a:pPr marL="0" lvl="0" indent="0">
              <a:defRPr sz="1800"/>
            </a:pPr>
            <a:endParaRPr sz="2400" i="1"/>
          </a:p>
          <a:p>
            <a:pPr marL="0" lvl="0" indent="0">
              <a:defRPr sz="1800"/>
            </a:pPr>
            <a:endParaRPr sz="2400" i="1"/>
          </a:p>
          <a:p>
            <a:pPr marL="0" lvl="0" indent="0">
              <a:defRPr sz="1800"/>
            </a:pPr>
            <a:r>
              <a:rPr sz="2400"/>
              <a:t>Such a sentence is called </a:t>
            </a:r>
            <a:r>
              <a:rPr sz="2400" i="1">
                <a:solidFill>
                  <a:srgbClr val="FF2600"/>
                </a:solidFill>
              </a:rPr>
              <a:t>conditional</a:t>
            </a:r>
            <a:r>
              <a:rPr sz="2400">
                <a:solidFill>
                  <a:srgbClr val="FF2600"/>
                </a:solidFill>
              </a:rPr>
              <a:t> </a:t>
            </a:r>
            <a:r>
              <a:rPr sz="2400"/>
              <a:t>because the truth of statement </a:t>
            </a:r>
            <a:r>
              <a:rPr sz="2400" i="1"/>
              <a:t>q</a:t>
            </a:r>
            <a:r>
              <a:rPr sz="2400"/>
              <a:t> is conditioned on the truth of statement </a:t>
            </a:r>
            <a:r>
              <a:rPr sz="2400" i="1"/>
              <a:t>p</a:t>
            </a:r>
            <a:r>
              <a:rPr sz="2400"/>
              <a:t>.</a:t>
            </a:r>
          </a:p>
        </p:txBody>
      </p:sp>
      <p:pic>
        <p:nvPicPr>
          <p:cNvPr id="191" name="image.png"/>
          <p:cNvPicPr/>
          <p:nvPr/>
        </p:nvPicPr>
        <p:blipFill>
          <a:blip r:embed="rId2">
            <a:extLst/>
          </a:blip>
          <a:stretch>
            <a:fillRect/>
          </a:stretch>
        </p:blipFill>
        <p:spPr>
          <a:xfrm>
            <a:off x="1595437" y="3023393"/>
            <a:ext cx="5364163" cy="811214"/>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Conditional Statements</a:t>
            </a:r>
          </a:p>
        </p:txBody>
      </p:sp>
      <p:sp>
        <p:nvSpPr>
          <p:cNvPr id="194" name="Shape 194"/>
          <p:cNvSpPr>
            <a:spLocks noGrp="1"/>
          </p:cNvSpPr>
          <p:nvPr>
            <p:ph type="body" idx="4294967295"/>
          </p:nvPr>
        </p:nvSpPr>
        <p:spPr>
          <a:xfrm>
            <a:off x="3074044" y="1708596"/>
            <a:ext cx="5612756" cy="50097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621791">
              <a:spcBef>
                <a:spcPts val="300"/>
              </a:spcBef>
              <a:defRPr sz="1800"/>
            </a:pPr>
            <a:r>
              <a:rPr sz="1632"/>
              <a:t> As is the case with other connectives, formal definition of truth values for →(if-then) is based on its everyday, intuitive meaning.</a:t>
            </a:r>
          </a:p>
          <a:p>
            <a:pPr marL="0" lvl="0" indent="0" defTabSz="621791">
              <a:spcBef>
                <a:spcPts val="300"/>
              </a:spcBef>
              <a:defRPr sz="1800"/>
            </a:pPr>
            <a:r>
              <a:rPr sz="1632"/>
              <a:t> </a:t>
            </a:r>
          </a:p>
          <a:p>
            <a:pPr marL="0" lvl="0" indent="0" defTabSz="621791">
              <a:spcBef>
                <a:spcPts val="300"/>
              </a:spcBef>
              <a:defRPr sz="1800"/>
            </a:pPr>
            <a:r>
              <a:rPr sz="1632"/>
              <a:t>Manager:  “If you show up for work Monday morning, then you will get the job” </a:t>
            </a:r>
          </a:p>
          <a:p>
            <a:pPr marL="0" lvl="0" indent="0" defTabSz="621791">
              <a:spcBef>
                <a:spcPts val="300"/>
              </a:spcBef>
              <a:defRPr sz="1800"/>
            </a:pPr>
            <a:r>
              <a:rPr sz="1632"/>
              <a:t>When will you be able to say that the manager lies? </a:t>
            </a:r>
          </a:p>
          <a:p>
            <a:pPr marL="0" lvl="0" indent="0" defTabSz="621791">
              <a:spcBef>
                <a:spcPts val="300"/>
              </a:spcBef>
              <a:defRPr sz="1800"/>
            </a:pPr>
            <a:endParaRPr sz="1632"/>
          </a:p>
          <a:p>
            <a:pPr marL="0" lvl="0" indent="0" defTabSz="621791">
              <a:spcBef>
                <a:spcPts val="300"/>
              </a:spcBef>
              <a:defRPr sz="1800"/>
            </a:pPr>
            <a:r>
              <a:rPr sz="1632"/>
              <a:t>A conditional statement that is true by virtue of the fact that its hypothesis is false is often called </a:t>
            </a:r>
            <a:r>
              <a:rPr sz="1632">
                <a:latin typeface="Arial Bold"/>
                <a:ea typeface="Arial Bold"/>
                <a:cs typeface="Arial Bold"/>
                <a:sym typeface="Arial Bold"/>
              </a:rPr>
              <a:t>vacuously true </a:t>
            </a:r>
            <a:r>
              <a:rPr sz="1632"/>
              <a:t>or </a:t>
            </a:r>
            <a:r>
              <a:rPr sz="1632">
                <a:latin typeface="Arial Bold"/>
                <a:ea typeface="Arial Bold"/>
                <a:cs typeface="Arial Bold"/>
                <a:sym typeface="Arial Bold"/>
              </a:rPr>
              <a:t>true by default</a:t>
            </a:r>
            <a:r>
              <a:rPr sz="1632"/>
              <a:t>. </a:t>
            </a:r>
            <a:br>
              <a:rPr sz="1632"/>
            </a:br>
            <a:endParaRPr sz="1632"/>
          </a:p>
          <a:p>
            <a:pPr marL="0" lvl="0" indent="0" defTabSz="621791">
              <a:spcBef>
                <a:spcPts val="300"/>
              </a:spcBef>
              <a:defRPr sz="1800"/>
            </a:pPr>
            <a:r>
              <a:rPr sz="1632"/>
              <a:t>Thus the statement is vacuously true if you do not show up for work Monday morning. </a:t>
            </a:r>
            <a:br>
              <a:rPr sz="1632"/>
            </a:br>
            <a:endParaRPr sz="1632"/>
          </a:p>
          <a:p>
            <a:pPr marL="0" lvl="0" indent="0" defTabSz="621791">
              <a:spcBef>
                <a:spcPts val="300"/>
              </a:spcBef>
              <a:defRPr sz="1800"/>
            </a:pPr>
            <a:r>
              <a:rPr sz="1632"/>
              <a:t>In general, when the “if” part of an if-then statement is false, the statement as a whole is said to be true, regardless of whether the conclusion is true or false.</a:t>
            </a:r>
          </a:p>
        </p:txBody>
      </p:sp>
      <p:pic>
        <p:nvPicPr>
          <p:cNvPr id="195" name="image.png"/>
          <p:cNvPicPr/>
          <p:nvPr/>
        </p:nvPicPr>
        <p:blipFill>
          <a:blip r:embed="rId2">
            <a:extLst/>
          </a:blip>
          <a:srcRect t="13160"/>
          <a:stretch>
            <a:fillRect/>
          </a:stretch>
        </p:blipFill>
        <p:spPr>
          <a:xfrm>
            <a:off x="330200" y="1751012"/>
            <a:ext cx="2536825" cy="2011363"/>
          </a:xfrm>
          <a:prstGeom prst="rect">
            <a:avLst/>
          </a:prstGeom>
          <a:ln w="12700">
            <a:miter lim="400000"/>
          </a:ln>
        </p:spPr>
      </p:pic>
      <p:sp>
        <p:nvSpPr>
          <p:cNvPr id="196" name="Shape 196"/>
          <p:cNvSpPr/>
          <p:nvPr/>
        </p:nvSpPr>
        <p:spPr>
          <a:xfrm>
            <a:off x="502092" y="4069037"/>
            <a:ext cx="1764416" cy="2888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1400">
                <a:latin typeface="Arial"/>
                <a:ea typeface="Arial"/>
                <a:cs typeface="Arial"/>
                <a:sym typeface="Arial"/>
              </a:rPr>
              <a:t>Truth Table for </a:t>
            </a:r>
            <a:r>
              <a:rPr sz="1400" i="1">
                <a:latin typeface="Arial"/>
                <a:ea typeface="Arial"/>
                <a:cs typeface="Arial"/>
                <a:sym typeface="Arial"/>
              </a:rPr>
              <a:t>p ↔ q</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Conditional Statements</a:t>
            </a:r>
          </a:p>
        </p:txBody>
      </p:sp>
      <p:pic>
        <p:nvPicPr>
          <p:cNvPr id="199" name="image.png"/>
          <p:cNvPicPr/>
          <p:nvPr/>
        </p:nvPicPr>
        <p:blipFill>
          <a:blip r:embed="rId2">
            <a:extLst/>
          </a:blip>
          <a:stretch>
            <a:fillRect/>
          </a:stretch>
        </p:blipFill>
        <p:spPr>
          <a:xfrm>
            <a:off x="604837" y="1866900"/>
            <a:ext cx="7934326" cy="1773238"/>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300">
                <a:solidFill>
                  <a:srgbClr val="FFFFFF"/>
                </a:solidFill>
              </a:rPr>
              <a:t>Example 1 – </a:t>
            </a:r>
            <a:r>
              <a:rPr sz="2300" i="1">
                <a:solidFill>
                  <a:srgbClr val="FFFFFF"/>
                </a:solidFill>
              </a:rPr>
              <a:t>A Conditional Statement with a False Hypothesis</a:t>
            </a:r>
          </a:p>
        </p:txBody>
      </p:sp>
      <p:sp>
        <p:nvSpPr>
          <p:cNvPr id="202" name="Shape 20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Consider the statement:</a:t>
            </a:r>
          </a:p>
          <a:p>
            <a:pPr marL="0" lvl="0" indent="0">
              <a:tabLst>
                <a:tab pos="457200" algn="l"/>
                <a:tab pos="1371600" algn="l"/>
                <a:tab pos="1536700" algn="l"/>
              </a:tabLst>
              <a:defRPr sz="1800"/>
            </a:pPr>
            <a:r>
              <a:rPr sz="2400"/>
              <a:t>                               </a:t>
            </a:r>
          </a:p>
          <a:p>
            <a:pPr marL="0" lvl="0" indent="0">
              <a:tabLst>
                <a:tab pos="457200" algn="l"/>
                <a:tab pos="1371600" algn="l"/>
                <a:tab pos="1536700" algn="l"/>
              </a:tabLst>
              <a:defRPr sz="1800"/>
            </a:pPr>
            <a:r>
              <a:rPr sz="2400"/>
              <a:t>                                If 0 = 1 then 1 = 2</a:t>
            </a:r>
            <a:r>
              <a:rPr sz="2400" i="1"/>
              <a:t>.</a:t>
            </a:r>
            <a:br>
              <a:rPr sz="2400" i="1"/>
            </a:br>
            <a:endParaRPr sz="2400" i="1"/>
          </a:p>
          <a:p>
            <a:pPr marL="0" lvl="0" indent="0">
              <a:tabLst>
                <a:tab pos="457200" algn="l"/>
                <a:tab pos="1371600" algn="l"/>
                <a:tab pos="1536700" algn="l"/>
              </a:tabLst>
              <a:defRPr sz="1800"/>
            </a:pPr>
            <a:r>
              <a:rPr sz="2400"/>
              <a:t>As strange as it may seem, since the hypothesis of this statement is false, the statement as a whole is true.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1000" fill="hold"/>
                                        <p:tgtEl>
                                          <p:spTgt spid="202"/>
                                        </p:tgtEl>
                                        <p:attrNameLst>
                                          <p:attrName>ppt_x</p:attrName>
                                        </p:attrNameLst>
                                      </p:cBhvr>
                                      <p:tavLst>
                                        <p:tav tm="0">
                                          <p:val>
                                            <p:strVal val="#ppt_x"/>
                                          </p:val>
                                        </p:tav>
                                        <p:tav tm="100000">
                                          <p:val>
                                            <p:strVal val="#ppt_x"/>
                                          </p:val>
                                        </p:tav>
                                      </p:tavLst>
                                    </p:anim>
                                    <p:anim calcmode="lin" valueType="num">
                                      <p:cBhvr>
                                        <p:cTn id="8" dur="10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Conditional Statements</a:t>
            </a:r>
          </a:p>
        </p:txBody>
      </p:sp>
      <p:sp>
        <p:nvSpPr>
          <p:cNvPr id="205" name="Shape 20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In expressions that include → as well as other logical operators such as ∧, ∨, and ∼, the </a:t>
            </a:r>
            <a:r>
              <a:rPr sz="2400">
                <a:latin typeface="Arial Bold"/>
                <a:ea typeface="Arial Bold"/>
                <a:cs typeface="Arial Bold"/>
                <a:sym typeface="Arial Bold"/>
              </a:rPr>
              <a:t>order of operations </a:t>
            </a:r>
            <a:r>
              <a:rPr sz="2400"/>
              <a:t>is that → is performed last.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Thus, according to the specification of order of operations, ∼ is performed first, then ∧ and ∨, and finally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300">
                <a:solidFill>
                  <a:srgbClr val="FFFFFF"/>
                </a:solidFill>
              </a:rPr>
              <a:t>Example 2 – </a:t>
            </a:r>
            <a:r>
              <a:rPr sz="3300" i="1">
                <a:solidFill>
                  <a:srgbClr val="FFFFFF"/>
                </a:solidFill>
              </a:rPr>
              <a:t>Truth Table for p </a:t>
            </a:r>
            <a:r>
              <a:rPr sz="3300">
                <a:solidFill>
                  <a:srgbClr val="FFFFFF"/>
                </a:solidFill>
              </a:rPr>
              <a:t>∨</a:t>
            </a:r>
            <a:r>
              <a:rPr sz="3300" i="1">
                <a:solidFill>
                  <a:srgbClr val="FFFFFF"/>
                </a:solidFill>
              </a:rPr>
              <a:t> </a:t>
            </a:r>
            <a:r>
              <a:rPr sz="3300">
                <a:solidFill>
                  <a:srgbClr val="FFFFFF"/>
                </a:solidFill>
              </a:rPr>
              <a:t>∼</a:t>
            </a:r>
            <a:r>
              <a:rPr sz="800" i="1">
                <a:solidFill>
                  <a:srgbClr val="FFFFFF"/>
                </a:solidFill>
              </a:rPr>
              <a:t> </a:t>
            </a:r>
            <a:r>
              <a:rPr sz="3300" i="1">
                <a:solidFill>
                  <a:srgbClr val="FFFFFF"/>
                </a:solidFill>
              </a:rPr>
              <a:t>q </a:t>
            </a:r>
            <a:r>
              <a:rPr sz="3300">
                <a:solidFill>
                  <a:srgbClr val="FFFFFF"/>
                </a:solidFill>
              </a:rPr>
              <a:t>→ ∼</a:t>
            </a:r>
            <a:r>
              <a:rPr sz="3300" i="1">
                <a:solidFill>
                  <a:srgbClr val="FFFFFF"/>
                </a:solidFill>
              </a:rPr>
              <a:t>p</a:t>
            </a:r>
          </a:p>
        </p:txBody>
      </p:sp>
      <p:sp>
        <p:nvSpPr>
          <p:cNvPr id="208" name="Shape 208"/>
          <p:cNvSpPr>
            <a:spLocks noGrp="1"/>
          </p:cNvSpPr>
          <p:nvPr>
            <p:ph type="body" idx="4294967295"/>
          </p:nvPr>
        </p:nvSpPr>
        <p:spPr>
          <a:xfrm>
            <a:off x="457200" y="15636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Construct a truth table for the statement form </a:t>
            </a:r>
            <a:r>
              <a:rPr sz="2400" i="1"/>
              <a:t>p </a:t>
            </a:r>
            <a:r>
              <a:rPr sz="2400"/>
              <a:t>∨</a:t>
            </a:r>
            <a:r>
              <a:rPr sz="2400" i="1"/>
              <a:t> </a:t>
            </a:r>
            <a:r>
              <a:rPr sz="2400"/>
              <a:t>∼</a:t>
            </a:r>
            <a:r>
              <a:rPr sz="2400" i="1"/>
              <a:t>q → </a:t>
            </a:r>
            <a:r>
              <a:rPr sz="2400"/>
              <a:t>∼</a:t>
            </a:r>
            <a:r>
              <a:rPr sz="2400" i="1"/>
              <a:t>p</a:t>
            </a:r>
            <a:r>
              <a:rPr sz="2400"/>
              <a:t>.</a:t>
            </a:r>
            <a:br>
              <a:rPr sz="2400"/>
            </a:br>
            <a:endParaRPr sz="2400"/>
          </a:p>
          <a:p>
            <a:pPr marL="0" lvl="0" indent="0">
              <a:tabLst>
                <a:tab pos="457200" algn="l"/>
                <a:tab pos="1371600" algn="l"/>
                <a:tab pos="1536700" algn="l"/>
              </a:tabLst>
              <a:defRPr sz="1800"/>
            </a:pPr>
            <a:r>
              <a:rPr sz="2400">
                <a:solidFill>
                  <a:srgbClr val="00ADEE"/>
                </a:solidFill>
              </a:rPr>
              <a:t>Solution:</a:t>
            </a:r>
            <a:br>
              <a:rPr sz="2400">
                <a:solidFill>
                  <a:srgbClr val="00ADEE"/>
                </a:solidFill>
              </a:rPr>
            </a:br>
            <a:r>
              <a:rPr sz="2400"/>
              <a:t>By the order of operations given above, the following two expressions are equivalent: </a:t>
            </a:r>
            <a:r>
              <a:rPr sz="2400" i="1"/>
              <a:t>p</a:t>
            </a:r>
            <a:r>
              <a:rPr sz="2400"/>
              <a:t> ∨ ∼</a:t>
            </a:r>
            <a:r>
              <a:rPr sz="2400" i="1"/>
              <a:t>q </a:t>
            </a:r>
            <a:r>
              <a:rPr sz="2400"/>
              <a:t>→ ∼</a:t>
            </a:r>
            <a:r>
              <a:rPr sz="2400" i="1"/>
              <a:t>p </a:t>
            </a:r>
            <a:r>
              <a:rPr sz="2400"/>
              <a:t>and                     (</a:t>
            </a:r>
            <a:r>
              <a:rPr sz="2400" i="1"/>
              <a:t>p </a:t>
            </a:r>
            <a:r>
              <a:rPr sz="2400"/>
              <a:t>∨</a:t>
            </a:r>
            <a:r>
              <a:rPr sz="2400" i="1"/>
              <a:t> </a:t>
            </a:r>
            <a:r>
              <a:rPr sz="2400"/>
              <a:t>(∼</a:t>
            </a:r>
            <a:r>
              <a:rPr sz="2400" i="1"/>
              <a:t>q</a:t>
            </a:r>
            <a:r>
              <a:rPr sz="2400"/>
              <a:t>)) →</a:t>
            </a:r>
            <a:r>
              <a:rPr sz="2400" i="1"/>
              <a:t> </a:t>
            </a:r>
            <a:r>
              <a:rPr sz="2400"/>
              <a:t>(∼</a:t>
            </a:r>
            <a:r>
              <a:rPr sz="2400" i="1"/>
              <a:t>p</a:t>
            </a:r>
            <a:r>
              <a:rPr sz="2400"/>
              <a:t>),</a:t>
            </a:r>
            <a:r>
              <a:rPr sz="2400" i="1"/>
              <a:t> </a:t>
            </a:r>
            <a:r>
              <a:rPr sz="2400"/>
              <a:t>and this order governs the construction of the truth table.</a:t>
            </a:r>
            <a:br>
              <a:rPr sz="2400"/>
            </a:br>
            <a:endParaRPr sz="2400"/>
          </a:p>
          <a:p>
            <a:pPr marL="0" lvl="0" indent="0">
              <a:tabLst>
                <a:tab pos="457200" algn="l"/>
                <a:tab pos="1371600" algn="l"/>
                <a:tab pos="1536700" algn="l"/>
              </a:tabLst>
              <a:defRPr sz="1800"/>
            </a:pPr>
            <a:r>
              <a:rPr sz="2400"/>
              <a:t>First fill in the four possible combinations of truth values for </a:t>
            </a:r>
            <a:r>
              <a:rPr sz="2400" i="1"/>
              <a:t>p</a:t>
            </a:r>
            <a:r>
              <a:rPr sz="2400"/>
              <a:t> and </a:t>
            </a:r>
            <a:r>
              <a:rPr sz="2400" i="1"/>
              <a:t>q</a:t>
            </a:r>
            <a:r>
              <a:rPr sz="2400"/>
              <a:t>, and then enter the truth values for ∼</a:t>
            </a:r>
            <a:r>
              <a:rPr sz="2400" i="1"/>
              <a:t>p</a:t>
            </a:r>
            <a:r>
              <a:rPr sz="2400"/>
              <a:t> and ∼</a:t>
            </a:r>
            <a:r>
              <a:rPr sz="2400" i="1"/>
              <a:t>q</a:t>
            </a:r>
            <a:r>
              <a:rPr sz="2400"/>
              <a:t> using the definition of negation.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08">
                                            <p:txEl>
                                              <p:pRg st="1" end="1"/>
                                            </p:txEl>
                                          </p:spTgt>
                                        </p:tgtEl>
                                        <p:attrNameLst>
                                          <p:attrName>style.visibility</p:attrName>
                                        </p:attrNameLst>
                                      </p:cBhvr>
                                      <p:to>
                                        <p:strVal val="visible"/>
                                      </p:to>
                                    </p:set>
                                    <p:anim calcmode="lin" valueType="num">
                                      <p:cBhvr>
                                        <p:cTn id="7" dur="1000" fill="hold"/>
                                        <p:tgtEl>
                                          <p:spTgt spid="208">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2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08">
                                            <p:txEl>
                                              <p:pRg st="2" end="2"/>
                                            </p:txEl>
                                          </p:spTgt>
                                        </p:tgtEl>
                                        <p:attrNameLst>
                                          <p:attrName>style.visibility</p:attrName>
                                        </p:attrNameLst>
                                      </p:cBhvr>
                                      <p:to>
                                        <p:strVal val="visible"/>
                                      </p:to>
                                    </p:set>
                                    <p:anim calcmode="lin" valueType="num">
                                      <p:cBhvr>
                                        <p:cTn id="13" dur="1000" fill="hold"/>
                                        <p:tgtEl>
                                          <p:spTgt spid="20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2 – </a:t>
            </a:r>
            <a:r>
              <a:rPr sz="4000" i="1">
                <a:solidFill>
                  <a:srgbClr val="FFFFFF"/>
                </a:solidFill>
              </a:rPr>
              <a:t>Solution</a:t>
            </a:r>
          </a:p>
        </p:txBody>
      </p:sp>
      <p:sp>
        <p:nvSpPr>
          <p:cNvPr id="211" name="Shape 21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Next fill in the </a:t>
            </a:r>
            <a:r>
              <a:rPr sz="2400" i="1"/>
              <a:t>p</a:t>
            </a:r>
            <a:r>
              <a:rPr sz="2400"/>
              <a:t> ∨ ∼</a:t>
            </a:r>
            <a:r>
              <a:rPr sz="2400" i="1"/>
              <a:t>q </a:t>
            </a:r>
            <a:r>
              <a:rPr sz="2400"/>
              <a:t>column using the definition of ∨. Finally, fill in the </a:t>
            </a:r>
            <a:r>
              <a:rPr sz="2400" i="1"/>
              <a:t>p</a:t>
            </a:r>
            <a:r>
              <a:rPr sz="2400"/>
              <a:t> ∨ ∼</a:t>
            </a:r>
            <a:r>
              <a:rPr sz="2400" i="1"/>
              <a:t>q</a:t>
            </a:r>
            <a:r>
              <a:rPr sz="2400"/>
              <a:t> → ∼</a:t>
            </a:r>
            <a:r>
              <a:rPr sz="2400" i="1"/>
              <a:t>p</a:t>
            </a:r>
            <a:r>
              <a:rPr sz="2400"/>
              <a:t> column using the definition </a:t>
            </a:r>
            <a:br>
              <a:rPr sz="2400"/>
            </a:br>
            <a:r>
              <a:rPr sz="2400"/>
              <a:t>of  →.</a:t>
            </a:r>
          </a:p>
          <a:p>
            <a:pPr marL="0" lvl="0" indent="0">
              <a:tabLst>
                <a:tab pos="457200" algn="l"/>
                <a:tab pos="1371600" algn="l"/>
                <a:tab pos="1536700" algn="l"/>
              </a:tabLst>
              <a:defRPr sz="1800"/>
            </a:pPr>
            <a:endParaRPr sz="1000"/>
          </a:p>
          <a:p>
            <a:pPr marL="0" lvl="0" indent="0">
              <a:tabLst>
                <a:tab pos="457200" algn="l"/>
                <a:tab pos="1371600" algn="l"/>
                <a:tab pos="1536700" algn="l"/>
              </a:tabLst>
              <a:defRPr sz="1800"/>
            </a:pPr>
            <a:r>
              <a:rPr sz="2400"/>
              <a:t>The only rows in which the hypothesis </a:t>
            </a:r>
            <a:r>
              <a:rPr sz="2400" i="1"/>
              <a:t>p</a:t>
            </a:r>
            <a:r>
              <a:rPr sz="2400"/>
              <a:t> ∨ ∼</a:t>
            </a:r>
            <a:r>
              <a:rPr sz="2400" i="1"/>
              <a:t>q</a:t>
            </a:r>
            <a:r>
              <a:rPr sz="2400"/>
              <a:t> is true and the conclusion ∼</a:t>
            </a:r>
            <a:r>
              <a:rPr sz="2400" i="1"/>
              <a:t>p </a:t>
            </a:r>
            <a:r>
              <a:rPr sz="2400"/>
              <a:t>is false are the first and second rows.</a:t>
            </a:r>
          </a:p>
          <a:p>
            <a:pPr marL="0" lvl="0" indent="0">
              <a:tabLst>
                <a:tab pos="457200" algn="l"/>
                <a:tab pos="1371600" algn="l"/>
                <a:tab pos="1536700" algn="l"/>
              </a:tabLst>
              <a:defRPr sz="1800"/>
            </a:pPr>
            <a:endParaRPr sz="1000"/>
          </a:p>
          <a:p>
            <a:pPr marL="0" lvl="0" indent="0">
              <a:tabLst>
                <a:tab pos="457200" algn="l"/>
                <a:tab pos="1371600" algn="l"/>
                <a:tab pos="1536700" algn="l"/>
              </a:tabLst>
              <a:defRPr sz="1800"/>
            </a:pPr>
            <a:r>
              <a:rPr sz="2400"/>
              <a:t>So you put F’s in those two rows and T’s in the other two rows.</a:t>
            </a:r>
          </a:p>
        </p:txBody>
      </p:sp>
      <p:sp>
        <p:nvSpPr>
          <p:cNvPr id="212" name="Shape 212"/>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213" name="image.png"/>
          <p:cNvPicPr/>
          <p:nvPr/>
        </p:nvPicPr>
        <p:blipFill>
          <a:blip r:embed="rId2">
            <a:extLst/>
          </a:blip>
          <a:stretch>
            <a:fillRect/>
          </a:stretch>
        </p:blipFill>
        <p:spPr>
          <a:xfrm>
            <a:off x="1463675" y="4343400"/>
            <a:ext cx="5851525" cy="23320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11">
                                            <p:txEl>
                                              <p:pRg st="2" end="2"/>
                                            </p:txEl>
                                          </p:spTgt>
                                        </p:tgtEl>
                                        <p:attrNameLst>
                                          <p:attrName>style.visibility</p:attrName>
                                        </p:attrNameLst>
                                      </p:cBhvr>
                                      <p:to>
                                        <p:strVal val="visible"/>
                                      </p:to>
                                    </p:set>
                                    <p:anim calcmode="lin" valueType="num">
                                      <p:cBhvr>
                                        <p:cTn id="7" dur="1000" fill="hold"/>
                                        <p:tgtEl>
                                          <p:spTgt spid="21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1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211">
                                            <p:txEl>
                                              <p:pRg st="3" end="3"/>
                                            </p:txEl>
                                          </p:spTgt>
                                        </p:tgtEl>
                                        <p:attrNameLst>
                                          <p:attrName>style.visibility</p:attrName>
                                        </p:attrNameLst>
                                      </p:cBhvr>
                                      <p:to>
                                        <p:strVal val="visible"/>
                                      </p:to>
                                    </p:set>
                                    <p:anim calcmode="lin" valueType="num">
                                      <p:cBhvr>
                                        <p:cTn id="12" dur="1000" fill="hold"/>
                                        <p:tgtEl>
                                          <p:spTgt spid="211">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211">
                                            <p:txEl>
                                              <p:pRg st="4" end="4"/>
                                            </p:txEl>
                                          </p:spTgt>
                                        </p:tgtEl>
                                        <p:attrNameLst>
                                          <p:attrName>style.visibility</p:attrName>
                                        </p:attrNameLst>
                                      </p:cBhvr>
                                      <p:to>
                                        <p:strVal val="visible"/>
                                      </p:to>
                                    </p:set>
                                    <p:anim calcmode="lin" valueType="num">
                                      <p:cBhvr>
                                        <p:cTn id="18" dur="1000" fill="hold"/>
                                        <p:tgtEl>
                                          <p:spTgt spid="2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2" nodeType="clickEffect">
                                  <p:stCondLst>
                                    <p:cond delay="0"/>
                                  </p:stCondLst>
                                  <p:iterate>
                                    <p:tmAbs val="0"/>
                                  </p:iterate>
                                  <p:childTnLst>
                                    <p:set>
                                      <p:cBhvr>
                                        <p:cTn id="23" fill="hold"/>
                                        <p:tgtEl>
                                          <p:spTgt spid="213"/>
                                        </p:tgtEl>
                                        <p:attrNameLst>
                                          <p:attrName>style.visibility</p:attrName>
                                        </p:attrNameLst>
                                      </p:cBhvr>
                                      <p:to>
                                        <p:strVal val="visible"/>
                                      </p:to>
                                    </p:set>
                                    <p:anim calcmode="lin" valueType="num">
                                      <p:cBhvr>
                                        <p:cTn id="24" dur="1000" fill="hold"/>
                                        <p:tgtEl>
                                          <p:spTgt spid="213"/>
                                        </p:tgtEl>
                                        <p:attrNameLst>
                                          <p:attrName>ppt_x</p:attrName>
                                        </p:attrNameLst>
                                      </p:cBhvr>
                                      <p:tavLst>
                                        <p:tav tm="0">
                                          <p:val>
                                            <p:strVal val="#ppt_x"/>
                                          </p:val>
                                        </p:tav>
                                        <p:tav tm="100000">
                                          <p:val>
                                            <p:strVal val="#ppt_x"/>
                                          </p:val>
                                        </p:tav>
                                      </p:tavLst>
                                    </p:anim>
                                    <p:anim calcmode="lin" valueType="num">
                                      <p:cBhvr>
                                        <p:cTn id="25" dur="10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build="p" bldLvl="5" animBg="1" advAuto="0"/>
      <p:bldP spid="213"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Statements</a:t>
            </a:r>
          </a:p>
        </p:txBody>
      </p:sp>
      <p:sp>
        <p:nvSpPr>
          <p:cNvPr id="37" name="Shape 3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In logic, the words </a:t>
            </a:r>
            <a:r>
              <a:rPr sz="2400" i="1"/>
              <a:t>sentence</a:t>
            </a:r>
            <a:r>
              <a:rPr sz="2400"/>
              <a:t>, </a:t>
            </a:r>
            <a:r>
              <a:rPr sz="2400" i="1"/>
              <a:t>true</a:t>
            </a:r>
            <a:r>
              <a:rPr sz="2400"/>
              <a:t>, and </a:t>
            </a:r>
            <a:r>
              <a:rPr sz="2400" i="1"/>
              <a:t>false</a:t>
            </a:r>
            <a:r>
              <a:rPr sz="2400"/>
              <a:t> are the initial</a:t>
            </a:r>
            <a:br>
              <a:rPr sz="2400"/>
            </a:br>
            <a:r>
              <a:rPr sz="2400"/>
              <a:t>undefined terms.</a:t>
            </a:r>
          </a:p>
        </p:txBody>
      </p:sp>
      <p:pic>
        <p:nvPicPr>
          <p:cNvPr id="38" name="image3.png"/>
          <p:cNvPicPr/>
          <p:nvPr/>
        </p:nvPicPr>
        <p:blipFill>
          <a:blip r:embed="rId2">
            <a:extLst/>
          </a:blip>
          <a:stretch>
            <a:fillRect/>
          </a:stretch>
        </p:blipFill>
        <p:spPr>
          <a:xfrm>
            <a:off x="508000" y="2659061"/>
            <a:ext cx="8356600" cy="96681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888375" y="3276600"/>
            <a:ext cx="7672050" cy="64631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Logical Equivalences Involving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a:solidFill>
                  <a:srgbClr val="FFFFFF"/>
                </a:solidFill>
              </a:rPr>
              <a:t>Example 3 – </a:t>
            </a:r>
            <a:r>
              <a:rPr i="1">
                <a:solidFill>
                  <a:srgbClr val="FFFFFF"/>
                </a:solidFill>
              </a:rPr>
              <a:t>Division into Cases: Showing that p </a:t>
            </a:r>
            <a:r>
              <a:rPr>
                <a:solidFill>
                  <a:srgbClr val="FFFFFF"/>
                </a:solidFill>
              </a:rPr>
              <a:t>∨ </a:t>
            </a:r>
            <a:r>
              <a:rPr i="1">
                <a:solidFill>
                  <a:srgbClr val="FFFFFF"/>
                </a:solidFill>
              </a:rPr>
              <a:t>q </a:t>
            </a:r>
            <a:r>
              <a:rPr>
                <a:solidFill>
                  <a:srgbClr val="FFFFFF"/>
                </a:solidFill>
              </a:rPr>
              <a:t>→</a:t>
            </a:r>
            <a:r>
              <a:rPr i="1">
                <a:solidFill>
                  <a:srgbClr val="FFFFFF"/>
                </a:solidFill>
              </a:rPr>
              <a:t> r </a:t>
            </a:r>
            <a:r>
              <a:rPr>
                <a:solidFill>
                  <a:srgbClr val="FFFFFF"/>
                </a:solidFill>
              </a:rPr>
              <a:t>≡</a:t>
            </a:r>
            <a:r>
              <a:rPr i="1">
                <a:solidFill>
                  <a:srgbClr val="FFFFFF"/>
                </a:solidFill>
              </a:rPr>
              <a:t> ( p </a:t>
            </a:r>
            <a:r>
              <a:rPr>
                <a:solidFill>
                  <a:srgbClr val="FFFFFF"/>
                </a:solidFill>
              </a:rPr>
              <a:t>→</a:t>
            </a:r>
            <a:r>
              <a:rPr i="1">
                <a:solidFill>
                  <a:srgbClr val="FFFFFF"/>
                </a:solidFill>
              </a:rPr>
              <a:t> r) </a:t>
            </a:r>
            <a:r>
              <a:rPr>
                <a:solidFill>
                  <a:srgbClr val="FFFFFF"/>
                </a:solidFill>
              </a:rPr>
              <a:t>∧</a:t>
            </a:r>
            <a:r>
              <a:rPr i="1">
                <a:solidFill>
                  <a:srgbClr val="FFFFFF"/>
                </a:solidFill>
              </a:rPr>
              <a:t> (q </a:t>
            </a:r>
            <a:r>
              <a:rPr>
                <a:solidFill>
                  <a:srgbClr val="FFFFFF"/>
                </a:solidFill>
              </a:rPr>
              <a:t>→</a:t>
            </a:r>
            <a:r>
              <a:rPr i="1">
                <a:solidFill>
                  <a:srgbClr val="FFFFFF"/>
                </a:solidFill>
              </a:rPr>
              <a:t> r)</a:t>
            </a:r>
          </a:p>
        </p:txBody>
      </p:sp>
      <p:sp>
        <p:nvSpPr>
          <p:cNvPr id="218" name="Shape 21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Use truth tables to show the logical equivalence of the statement forms </a:t>
            </a:r>
            <a:r>
              <a:rPr sz="2400" i="1"/>
              <a:t>p</a:t>
            </a:r>
            <a:r>
              <a:rPr sz="2400"/>
              <a:t> ∨ </a:t>
            </a:r>
            <a:r>
              <a:rPr sz="2400" i="1"/>
              <a:t>q</a:t>
            </a:r>
            <a:r>
              <a:rPr sz="2400"/>
              <a:t> → </a:t>
            </a:r>
            <a:r>
              <a:rPr sz="2400" i="1"/>
              <a:t>r</a:t>
            </a:r>
            <a:r>
              <a:rPr sz="2400"/>
              <a:t> and (</a:t>
            </a:r>
            <a:r>
              <a:rPr sz="2400" i="1"/>
              <a:t>p</a:t>
            </a:r>
            <a:r>
              <a:rPr sz="2400"/>
              <a:t> → </a:t>
            </a:r>
            <a:r>
              <a:rPr sz="2400" i="1"/>
              <a:t>r </a:t>
            </a:r>
            <a:r>
              <a:rPr sz="2400"/>
              <a:t>) ∧ (</a:t>
            </a:r>
            <a:r>
              <a:rPr sz="2400" i="1"/>
              <a:t>q</a:t>
            </a:r>
            <a:r>
              <a:rPr sz="2400"/>
              <a:t> → </a:t>
            </a:r>
            <a:r>
              <a:rPr sz="2400" i="1"/>
              <a:t>r</a:t>
            </a:r>
            <a:r>
              <a:rPr sz="2400"/>
              <a:t>). Annotate the table with a sentence of explanation.</a:t>
            </a:r>
          </a:p>
          <a:p>
            <a:pPr marL="0" lvl="0" indent="0">
              <a:tabLst>
                <a:tab pos="457200" algn="l"/>
                <a:tab pos="1371600" algn="l"/>
                <a:tab pos="1536700" algn="l"/>
              </a:tabLst>
              <a:defRPr sz="1800"/>
            </a:pPr>
            <a:endParaRPr sz="2400">
              <a:solidFill>
                <a:srgbClr val="00ADEE"/>
              </a:solidFill>
            </a:endParaRPr>
          </a:p>
          <a:p>
            <a:pPr marL="0" lvl="0" indent="0">
              <a:tabLst>
                <a:tab pos="457200" algn="l"/>
                <a:tab pos="1371600" algn="l"/>
                <a:tab pos="1536700" algn="l"/>
              </a:tabLst>
              <a:defRPr sz="1800"/>
            </a:pPr>
            <a:r>
              <a:rPr sz="2400">
                <a:solidFill>
                  <a:srgbClr val="00ADEE"/>
                </a:solidFill>
              </a:rPr>
              <a:t>Solution:</a:t>
            </a:r>
            <a:br>
              <a:rPr sz="2400">
                <a:solidFill>
                  <a:srgbClr val="00ADEE"/>
                </a:solidFill>
              </a:rPr>
            </a:br>
            <a:r>
              <a:rPr sz="2400"/>
              <a:t>First fill in the eight possible combinations of truth values for </a:t>
            </a:r>
            <a:r>
              <a:rPr sz="2400" i="1"/>
              <a:t>p</a:t>
            </a:r>
            <a:r>
              <a:rPr sz="2400"/>
              <a:t>, </a:t>
            </a:r>
            <a:r>
              <a:rPr sz="2400" i="1"/>
              <a:t>q</a:t>
            </a:r>
            <a:r>
              <a:rPr sz="2400"/>
              <a:t>, and</a:t>
            </a:r>
            <a:r>
              <a:rPr sz="2400" i="1"/>
              <a:t> r</a:t>
            </a:r>
            <a:r>
              <a:rPr sz="2400"/>
              <a:t>.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Then fill in the columns for </a:t>
            </a:r>
            <a:r>
              <a:rPr sz="2400" i="1"/>
              <a:t>p</a:t>
            </a:r>
            <a:r>
              <a:rPr sz="2400"/>
              <a:t> ∨ </a:t>
            </a:r>
            <a:r>
              <a:rPr sz="2400" i="1"/>
              <a:t>q</a:t>
            </a:r>
            <a:r>
              <a:rPr sz="2400"/>
              <a:t>, </a:t>
            </a:r>
            <a:r>
              <a:rPr sz="2400" i="1"/>
              <a:t>p</a:t>
            </a:r>
            <a:r>
              <a:rPr sz="2400"/>
              <a:t> → </a:t>
            </a:r>
            <a:r>
              <a:rPr sz="2400" i="1"/>
              <a:t>r</a:t>
            </a:r>
            <a:r>
              <a:rPr sz="2400"/>
              <a:t> , and </a:t>
            </a:r>
            <a:r>
              <a:rPr sz="2400" i="1"/>
              <a:t>q </a:t>
            </a:r>
            <a:r>
              <a:rPr sz="2400"/>
              <a:t>→ </a:t>
            </a:r>
            <a:r>
              <a:rPr sz="2400" i="1"/>
              <a:t>r</a:t>
            </a:r>
            <a:r>
              <a:rPr sz="2400"/>
              <a:t> using the definitions of </a:t>
            </a:r>
            <a:r>
              <a:rPr sz="2400" i="1"/>
              <a:t>or</a:t>
            </a:r>
            <a:r>
              <a:rPr sz="2400"/>
              <a:t> and </a:t>
            </a:r>
            <a:r>
              <a:rPr sz="2400" i="1"/>
              <a:t>if</a:t>
            </a:r>
            <a:r>
              <a:rPr sz="2400"/>
              <a:t>-</a:t>
            </a:r>
            <a:r>
              <a:rPr sz="2400" i="1"/>
              <a:t>then</a:t>
            </a:r>
            <a:r>
              <a:rPr sz="240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18">
                                            <p:txEl>
                                              <p:pRg st="2" end="2"/>
                                            </p:txEl>
                                          </p:spTgt>
                                        </p:tgtEl>
                                        <p:attrNameLst>
                                          <p:attrName>style.visibility</p:attrName>
                                        </p:attrNameLst>
                                      </p:cBhvr>
                                      <p:to>
                                        <p:strVal val="visible"/>
                                      </p:to>
                                    </p:set>
                                    <p:anim calcmode="lin" valueType="num">
                                      <p:cBhvr>
                                        <p:cTn id="7" dur="1000" fill="hold"/>
                                        <p:tgtEl>
                                          <p:spTgt spid="21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1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218">
                                            <p:txEl>
                                              <p:pRg st="3" end="3"/>
                                            </p:txEl>
                                          </p:spTgt>
                                        </p:tgtEl>
                                        <p:attrNameLst>
                                          <p:attrName>style.visibility</p:attrName>
                                        </p:attrNameLst>
                                      </p:cBhvr>
                                      <p:to>
                                        <p:strVal val="visible"/>
                                      </p:to>
                                    </p:set>
                                    <p:anim calcmode="lin" valueType="num">
                                      <p:cBhvr>
                                        <p:cTn id="12" dur="1000" fill="hold"/>
                                        <p:tgtEl>
                                          <p:spTgt spid="21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218">
                                            <p:txEl>
                                              <p:pRg st="4" end="4"/>
                                            </p:txEl>
                                          </p:spTgt>
                                        </p:tgtEl>
                                        <p:attrNameLst>
                                          <p:attrName>style.visibility</p:attrName>
                                        </p:attrNameLst>
                                      </p:cBhvr>
                                      <p:to>
                                        <p:strVal val="visible"/>
                                      </p:to>
                                    </p:set>
                                    <p:anim calcmode="lin" valueType="num">
                                      <p:cBhvr>
                                        <p:cTn id="18" dur="1000" fill="hold"/>
                                        <p:tgtEl>
                                          <p:spTgt spid="21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3 – </a:t>
            </a:r>
            <a:r>
              <a:rPr sz="4000" i="1">
                <a:solidFill>
                  <a:srgbClr val="FFFFFF"/>
                </a:solidFill>
              </a:rPr>
              <a:t>Solution</a:t>
            </a:r>
          </a:p>
        </p:txBody>
      </p:sp>
      <p:sp>
        <p:nvSpPr>
          <p:cNvPr id="221" name="Shape 22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For instance, the </a:t>
            </a:r>
            <a:r>
              <a:rPr sz="2400" i="1"/>
              <a:t>p</a:t>
            </a:r>
            <a:r>
              <a:rPr sz="2400"/>
              <a:t> → </a:t>
            </a:r>
            <a:r>
              <a:rPr sz="2400" i="1"/>
              <a:t>r </a:t>
            </a:r>
            <a:r>
              <a:rPr sz="2400"/>
              <a:t>column has F’s in the second and fourth rows because these are the rows in which </a:t>
            </a:r>
            <a:r>
              <a:rPr sz="2400" i="1"/>
              <a:t>p</a:t>
            </a:r>
            <a:r>
              <a:rPr sz="2400"/>
              <a:t> is true and </a:t>
            </a:r>
            <a:r>
              <a:rPr sz="2400" i="1"/>
              <a:t>q</a:t>
            </a:r>
            <a:r>
              <a:rPr sz="2400"/>
              <a:t> is false.</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Next fill in the </a:t>
            </a:r>
            <a:r>
              <a:rPr sz="2400" i="1"/>
              <a:t>p</a:t>
            </a:r>
            <a:r>
              <a:rPr sz="2400"/>
              <a:t> ∨ </a:t>
            </a:r>
            <a:r>
              <a:rPr sz="2400" i="1"/>
              <a:t>q</a:t>
            </a:r>
            <a:r>
              <a:rPr sz="2400"/>
              <a:t> → </a:t>
            </a:r>
            <a:r>
              <a:rPr sz="2400" i="1"/>
              <a:t>r</a:t>
            </a:r>
            <a:r>
              <a:rPr sz="2400"/>
              <a:t> column using the definition of       </a:t>
            </a:r>
            <a:r>
              <a:rPr sz="2400" i="1"/>
              <a:t>if-then</a:t>
            </a:r>
            <a:r>
              <a:rPr sz="2400"/>
              <a:t>. The rows in which the hypothesis </a:t>
            </a:r>
            <a:r>
              <a:rPr sz="2400" i="1"/>
              <a:t>p</a:t>
            </a:r>
            <a:r>
              <a:rPr sz="2400"/>
              <a:t> ∨ </a:t>
            </a:r>
            <a:r>
              <a:rPr sz="2400" i="1"/>
              <a:t>q</a:t>
            </a:r>
            <a:r>
              <a:rPr sz="2400"/>
              <a:t> is true and the conclusion </a:t>
            </a:r>
            <a:r>
              <a:rPr sz="2400" i="1"/>
              <a:t>r</a:t>
            </a:r>
            <a:r>
              <a:rPr sz="2400"/>
              <a:t> is false are the second, fourth, and sixth.</a:t>
            </a:r>
            <a:br>
              <a:rPr sz="2400"/>
            </a:br>
            <a:endParaRPr sz="2400"/>
          </a:p>
          <a:p>
            <a:pPr marL="0" lvl="0" indent="0">
              <a:tabLst>
                <a:tab pos="457200" algn="l"/>
                <a:tab pos="1371600" algn="l"/>
                <a:tab pos="1536700" algn="l"/>
              </a:tabLst>
              <a:defRPr sz="1800"/>
            </a:pPr>
            <a:r>
              <a:rPr sz="2400"/>
              <a:t>So F’s go in these rows and T’s in all the others.</a:t>
            </a:r>
          </a:p>
        </p:txBody>
      </p:sp>
      <p:sp>
        <p:nvSpPr>
          <p:cNvPr id="222" name="Shape 222"/>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21">
                                            <p:txEl>
                                              <p:pRg st="2" end="2"/>
                                            </p:txEl>
                                          </p:spTgt>
                                        </p:tgtEl>
                                        <p:attrNameLst>
                                          <p:attrName>style.visibility</p:attrName>
                                        </p:attrNameLst>
                                      </p:cBhvr>
                                      <p:to>
                                        <p:strVal val="visible"/>
                                      </p:to>
                                    </p:set>
                                    <p:anim calcmode="lin" valueType="num">
                                      <p:cBhvr>
                                        <p:cTn id="7" dur="1000" fill="hold"/>
                                        <p:tgtEl>
                                          <p:spTgt spid="221">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21">
                                            <p:txEl>
                                              <p:pRg st="3" end="3"/>
                                            </p:txEl>
                                          </p:spTgt>
                                        </p:tgtEl>
                                        <p:attrNameLst>
                                          <p:attrName>style.visibility</p:attrName>
                                        </p:attrNameLst>
                                      </p:cBhvr>
                                      <p:to>
                                        <p:strVal val="visible"/>
                                      </p:to>
                                    </p:set>
                                    <p:anim calcmode="lin" valueType="num">
                                      <p:cBhvr>
                                        <p:cTn id="13" dur="1000" fill="hold"/>
                                        <p:tgtEl>
                                          <p:spTgt spid="22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3 – </a:t>
            </a:r>
            <a:r>
              <a:rPr sz="4000" i="1">
                <a:solidFill>
                  <a:srgbClr val="FFFFFF"/>
                </a:solidFill>
              </a:rPr>
              <a:t>Solution</a:t>
            </a:r>
          </a:p>
        </p:txBody>
      </p:sp>
      <p:sp>
        <p:nvSpPr>
          <p:cNvPr id="225" name="Shape 22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complete table shows that </a:t>
            </a:r>
            <a:r>
              <a:rPr sz="2400" i="1"/>
              <a:t>p</a:t>
            </a:r>
            <a:r>
              <a:rPr sz="2400"/>
              <a:t> ∨ </a:t>
            </a:r>
            <a:r>
              <a:rPr sz="2400" i="1"/>
              <a:t>q</a:t>
            </a:r>
            <a:r>
              <a:rPr sz="2400"/>
              <a:t> → </a:t>
            </a:r>
            <a:r>
              <a:rPr sz="2400" i="1"/>
              <a:t>r</a:t>
            </a:r>
            <a:r>
              <a:rPr sz="2400"/>
              <a:t> and                     (</a:t>
            </a:r>
            <a:r>
              <a:rPr sz="2400" i="1"/>
              <a:t>p</a:t>
            </a:r>
            <a:r>
              <a:rPr sz="2400"/>
              <a:t> → </a:t>
            </a:r>
            <a:r>
              <a:rPr sz="2400" i="1"/>
              <a:t>r</a:t>
            </a:r>
            <a:r>
              <a:rPr sz="2400"/>
              <a:t>) ∧ (</a:t>
            </a:r>
            <a:r>
              <a:rPr sz="2400" i="1"/>
              <a:t>q</a:t>
            </a:r>
            <a:r>
              <a:rPr sz="2400"/>
              <a:t> → </a:t>
            </a:r>
            <a:r>
              <a:rPr sz="2400" i="1"/>
              <a:t>r</a:t>
            </a:r>
            <a:r>
              <a:rPr sz="2400"/>
              <a:t>) have the same truth values for each combination of truth values of </a:t>
            </a:r>
            <a:r>
              <a:rPr sz="2400" i="1"/>
              <a:t>p</a:t>
            </a:r>
            <a:r>
              <a:rPr sz="2400"/>
              <a:t>, </a:t>
            </a:r>
            <a:r>
              <a:rPr sz="2400" i="1"/>
              <a:t>q</a:t>
            </a:r>
            <a:r>
              <a:rPr sz="2400"/>
              <a:t>, and </a:t>
            </a:r>
            <a:r>
              <a:rPr sz="2400" i="1"/>
              <a:t>r</a:t>
            </a:r>
            <a:r>
              <a:rPr sz="2400"/>
              <a:t>. Hence the two statement forms are logically equivalent.</a:t>
            </a:r>
          </a:p>
        </p:txBody>
      </p:sp>
      <p:sp>
        <p:nvSpPr>
          <p:cNvPr id="226" name="Shape 226"/>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227" name="image.png"/>
          <p:cNvPicPr/>
          <p:nvPr/>
        </p:nvPicPr>
        <p:blipFill>
          <a:blip r:embed="rId2">
            <a:extLst/>
          </a:blip>
          <a:stretch>
            <a:fillRect/>
          </a:stretch>
        </p:blipFill>
        <p:spPr>
          <a:xfrm>
            <a:off x="1447800" y="3200400"/>
            <a:ext cx="6286500" cy="3238500"/>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1086317" y="3276600"/>
            <a:ext cx="7276166" cy="64631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Representation of If-Then As Or</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900">
                <a:solidFill>
                  <a:srgbClr val="FFFFFF"/>
                </a:solidFill>
              </a:rPr>
              <a:t>Example 4 – </a:t>
            </a:r>
            <a:r>
              <a:rPr sz="1900" i="1">
                <a:solidFill>
                  <a:srgbClr val="FFFFFF"/>
                </a:solidFill>
              </a:rPr>
              <a:t>Application of the Equivalence between </a:t>
            </a:r>
            <a:r>
              <a:rPr sz="1900">
                <a:solidFill>
                  <a:srgbClr val="FFFFFF"/>
                </a:solidFill>
              </a:rPr>
              <a:t>∼</a:t>
            </a:r>
            <a:r>
              <a:rPr sz="400">
                <a:solidFill>
                  <a:srgbClr val="FFFFFF"/>
                </a:solidFill>
              </a:rPr>
              <a:t> </a:t>
            </a:r>
            <a:r>
              <a:rPr sz="1900" i="1">
                <a:solidFill>
                  <a:srgbClr val="FFFFFF"/>
                </a:solidFill>
              </a:rPr>
              <a:t>p </a:t>
            </a:r>
            <a:r>
              <a:rPr sz="1900">
                <a:solidFill>
                  <a:srgbClr val="FFFFFF"/>
                </a:solidFill>
              </a:rPr>
              <a:t>∨ </a:t>
            </a:r>
            <a:r>
              <a:rPr sz="1900" i="1">
                <a:solidFill>
                  <a:srgbClr val="FFFFFF"/>
                </a:solidFill>
              </a:rPr>
              <a:t>q and p </a:t>
            </a:r>
            <a:r>
              <a:rPr sz="1900">
                <a:solidFill>
                  <a:srgbClr val="FFFFFF"/>
                </a:solidFill>
              </a:rPr>
              <a:t>→</a:t>
            </a:r>
            <a:r>
              <a:rPr sz="1900" i="1">
                <a:solidFill>
                  <a:srgbClr val="FFFFFF"/>
                </a:solidFill>
              </a:rPr>
              <a:t> q</a:t>
            </a:r>
          </a:p>
        </p:txBody>
      </p:sp>
      <p:sp>
        <p:nvSpPr>
          <p:cNvPr id="232" name="Shape 23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Rewrite the following statement in if-then form.</a:t>
            </a:r>
          </a:p>
          <a:p>
            <a:pPr marL="0" lvl="0" indent="0">
              <a:tabLst>
                <a:tab pos="457200" algn="l"/>
                <a:tab pos="1371600" algn="l"/>
                <a:tab pos="1536700" algn="l"/>
              </a:tabLst>
              <a:defRPr sz="1800"/>
            </a:pPr>
            <a:r>
              <a:rPr sz="2400"/>
              <a:t>           Either you get to work on time or you are fired.</a:t>
            </a:r>
          </a:p>
          <a:p>
            <a:pPr marL="0" lvl="0" indent="0">
              <a:tabLst>
                <a:tab pos="457200" algn="l"/>
                <a:tab pos="1371600" algn="l"/>
                <a:tab pos="1536700" algn="l"/>
              </a:tabLst>
              <a:defRPr sz="1800"/>
            </a:pPr>
            <a:endParaRPr sz="2000">
              <a:solidFill>
                <a:srgbClr val="00ADEE"/>
              </a:solidFill>
            </a:endParaRPr>
          </a:p>
          <a:p>
            <a:pPr marL="0" lvl="0" indent="0">
              <a:tabLst>
                <a:tab pos="457200" algn="l"/>
                <a:tab pos="1371600" algn="l"/>
                <a:tab pos="1536700" algn="l"/>
              </a:tabLst>
              <a:defRPr sz="1800"/>
            </a:pPr>
            <a:r>
              <a:rPr sz="2400">
                <a:solidFill>
                  <a:srgbClr val="00ADEE"/>
                </a:solidFill>
              </a:rPr>
              <a:t>Solution:</a:t>
            </a:r>
            <a:br>
              <a:rPr sz="2400">
                <a:solidFill>
                  <a:srgbClr val="00ADEE"/>
                </a:solidFill>
              </a:rPr>
            </a:br>
            <a:r>
              <a:rPr sz="2400"/>
              <a:t>Let ∼</a:t>
            </a:r>
            <a:r>
              <a:rPr sz="2400" i="1"/>
              <a:t>p </a:t>
            </a:r>
            <a:r>
              <a:rPr sz="2400"/>
              <a:t>be </a:t>
            </a:r>
            <a:br>
              <a:rPr sz="2400"/>
            </a:br>
            <a:r>
              <a:rPr sz="2400"/>
              <a:t>                                     You get to work on time.</a:t>
            </a:r>
          </a:p>
          <a:p>
            <a:pPr marL="0" lvl="0" indent="0">
              <a:tabLst>
                <a:tab pos="457200" algn="l"/>
                <a:tab pos="1371600" algn="l"/>
                <a:tab pos="1536700" algn="l"/>
              </a:tabLst>
              <a:defRPr sz="1800"/>
            </a:pPr>
            <a:r>
              <a:rPr sz="2400"/>
              <a:t>    and </a:t>
            </a:r>
            <a:r>
              <a:rPr sz="2400" i="1"/>
              <a:t>q </a:t>
            </a:r>
            <a:r>
              <a:rPr sz="2400"/>
              <a:t>be	</a:t>
            </a:r>
            <a:br>
              <a:rPr sz="2400"/>
            </a:br>
            <a:r>
              <a:rPr sz="2400"/>
              <a:t>                                         You are fired.</a:t>
            </a:r>
          </a:p>
          <a:p>
            <a:pPr marL="0" lvl="0" indent="0">
              <a:tabLst>
                <a:tab pos="457200" algn="l"/>
                <a:tab pos="1371600" algn="l"/>
                <a:tab pos="1536700" algn="l"/>
              </a:tabLst>
              <a:defRPr sz="1800"/>
            </a:pPr>
            <a:endParaRPr sz="600"/>
          </a:p>
          <a:p>
            <a:pPr marL="0" lvl="0" indent="0">
              <a:tabLst>
                <a:tab pos="457200" algn="l"/>
                <a:tab pos="1371600" algn="l"/>
                <a:tab pos="1536700" algn="l"/>
              </a:tabLst>
              <a:defRPr sz="1800"/>
            </a:pPr>
            <a:r>
              <a:rPr sz="2400"/>
              <a:t>    Then the given statement is ∼</a:t>
            </a:r>
            <a:r>
              <a:rPr sz="2400" i="1"/>
              <a:t>p</a:t>
            </a:r>
            <a:r>
              <a:rPr sz="2400"/>
              <a:t> ∨ </a:t>
            </a:r>
            <a:r>
              <a:rPr sz="2400" i="1"/>
              <a:t>q</a:t>
            </a:r>
            <a:r>
              <a:rPr sz="2400"/>
              <a:t>. Also </a:t>
            </a:r>
            <a:r>
              <a:rPr sz="2400" i="1"/>
              <a:t>p</a:t>
            </a:r>
            <a:r>
              <a:rPr sz="2400"/>
              <a:t> is</a:t>
            </a:r>
          </a:p>
          <a:p>
            <a:pPr marL="0" lvl="0" indent="0">
              <a:tabLst>
                <a:tab pos="457200" algn="l"/>
                <a:tab pos="1371600" algn="l"/>
                <a:tab pos="1536700" algn="l"/>
              </a:tabLst>
              <a:defRPr sz="1800"/>
            </a:pPr>
            <a:r>
              <a:rPr sz="2400"/>
              <a:t>                                         You do not get to work on time.</a:t>
            </a:r>
          </a:p>
          <a:p>
            <a:pPr marL="0" lvl="0" indent="0">
              <a:tabLst>
                <a:tab pos="457200" algn="l"/>
                <a:tab pos="1371600" algn="l"/>
                <a:tab pos="1536700" algn="l"/>
              </a:tabLst>
              <a:defRPr sz="1800"/>
            </a:pPr>
            <a:endParaRPr sz="600"/>
          </a:p>
          <a:p>
            <a:pPr marL="0" lvl="0" indent="0">
              <a:tabLst>
                <a:tab pos="457200" algn="l"/>
                <a:tab pos="1371600" algn="l"/>
                <a:tab pos="1536700" algn="l"/>
              </a:tabLst>
              <a:defRPr sz="1800"/>
            </a:pPr>
            <a:r>
              <a:rPr sz="2400"/>
              <a:t>    So the equivalent if-then version, </a:t>
            </a:r>
            <a:r>
              <a:rPr sz="2400" i="1"/>
              <a:t>p </a:t>
            </a:r>
            <a:r>
              <a:rPr sz="2400"/>
              <a:t>→</a:t>
            </a:r>
            <a:r>
              <a:rPr sz="2400" i="1"/>
              <a:t> q</a:t>
            </a:r>
            <a:r>
              <a:rPr sz="2400"/>
              <a:t>, is</a:t>
            </a:r>
          </a:p>
          <a:p>
            <a:pPr marL="0" lvl="0" indent="0">
              <a:tabLst>
                <a:tab pos="457200" algn="l"/>
                <a:tab pos="1371600" algn="l"/>
                <a:tab pos="1536700" algn="l"/>
              </a:tabLst>
              <a:defRPr sz="1800"/>
            </a:pPr>
            <a:r>
              <a:rPr sz="2400"/>
              <a:t>            If you do not get to work on time, then you are fired.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32">
                                            <p:txEl>
                                              <p:pRg st="3" end="3"/>
                                            </p:txEl>
                                          </p:spTgt>
                                        </p:tgtEl>
                                        <p:attrNameLst>
                                          <p:attrName>style.visibility</p:attrName>
                                        </p:attrNameLst>
                                      </p:cBhvr>
                                      <p:to>
                                        <p:strVal val="visible"/>
                                      </p:to>
                                    </p:set>
                                    <p:anim calcmode="lin" valueType="num">
                                      <p:cBhvr>
                                        <p:cTn id="7" dur="1000" fill="hold"/>
                                        <p:tgtEl>
                                          <p:spTgt spid="232">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32">
                                            <p:txEl>
                                              <p:pRg st="4" end="4"/>
                                            </p:txEl>
                                          </p:spTgt>
                                        </p:tgtEl>
                                        <p:attrNameLst>
                                          <p:attrName>style.visibility</p:attrName>
                                        </p:attrNameLst>
                                      </p:cBhvr>
                                      <p:to>
                                        <p:strVal val="visible"/>
                                      </p:to>
                                    </p:set>
                                    <p:anim calcmode="lin" valueType="num">
                                      <p:cBhvr>
                                        <p:cTn id="13" dur="1000" fill="hold"/>
                                        <p:tgtEl>
                                          <p:spTgt spid="23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32">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1" nodeType="afterEffect">
                                  <p:stCondLst>
                                    <p:cond delay="0"/>
                                  </p:stCondLst>
                                  <p:iterate>
                                    <p:tmAbs val="0"/>
                                  </p:iterate>
                                  <p:childTnLst>
                                    <p:set>
                                      <p:cBhvr>
                                        <p:cTn id="17" fill="hold"/>
                                        <p:tgtEl>
                                          <p:spTgt spid="232">
                                            <p:txEl>
                                              <p:pRg st="5" end="5"/>
                                            </p:txEl>
                                          </p:spTgt>
                                        </p:tgtEl>
                                        <p:attrNameLst>
                                          <p:attrName>style.visibility</p:attrName>
                                        </p:attrNameLst>
                                      </p:cBhvr>
                                      <p:to>
                                        <p:strVal val="visible"/>
                                      </p:to>
                                    </p:set>
                                    <p:anim calcmode="lin" valueType="num">
                                      <p:cBhvr>
                                        <p:cTn id="18" dur="1000" fill="hold"/>
                                        <p:tgtEl>
                                          <p:spTgt spid="23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3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iterate>
                                    <p:tmAbs val="0"/>
                                  </p:iterate>
                                  <p:childTnLst>
                                    <p:set>
                                      <p:cBhvr>
                                        <p:cTn id="23" fill="hold"/>
                                        <p:tgtEl>
                                          <p:spTgt spid="232">
                                            <p:txEl>
                                              <p:pRg st="6" end="6"/>
                                            </p:txEl>
                                          </p:spTgt>
                                        </p:tgtEl>
                                        <p:attrNameLst>
                                          <p:attrName>style.visibility</p:attrName>
                                        </p:attrNameLst>
                                      </p:cBhvr>
                                      <p:to>
                                        <p:strVal val="visible"/>
                                      </p:to>
                                    </p:set>
                                    <p:anim calcmode="lin" valueType="num">
                                      <p:cBhvr>
                                        <p:cTn id="24" dur="1000" fill="hold"/>
                                        <p:tgtEl>
                                          <p:spTgt spid="23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32">
                                            <p:txEl>
                                              <p:pRg st="6" end="6"/>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1" nodeType="afterEffect">
                                  <p:stCondLst>
                                    <p:cond delay="0"/>
                                  </p:stCondLst>
                                  <p:iterate>
                                    <p:tmAbs val="0"/>
                                  </p:iterate>
                                  <p:childTnLst>
                                    <p:set>
                                      <p:cBhvr>
                                        <p:cTn id="28" fill="hold"/>
                                        <p:tgtEl>
                                          <p:spTgt spid="232">
                                            <p:txEl>
                                              <p:pRg st="7" end="7"/>
                                            </p:txEl>
                                          </p:spTgt>
                                        </p:tgtEl>
                                        <p:attrNameLst>
                                          <p:attrName>style.visibility</p:attrName>
                                        </p:attrNameLst>
                                      </p:cBhvr>
                                      <p:to>
                                        <p:strVal val="visible"/>
                                      </p:to>
                                    </p:set>
                                    <p:anim calcmode="lin" valueType="num">
                                      <p:cBhvr>
                                        <p:cTn id="29" dur="1000" fill="hold"/>
                                        <p:tgtEl>
                                          <p:spTgt spid="23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32">
                                            <p:txEl>
                                              <p:pRg st="7" end="7"/>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1" nodeType="afterEffect">
                                  <p:stCondLst>
                                    <p:cond delay="0"/>
                                  </p:stCondLst>
                                  <p:iterate>
                                    <p:tmAbs val="0"/>
                                  </p:iterate>
                                  <p:childTnLst>
                                    <p:set>
                                      <p:cBhvr>
                                        <p:cTn id="33" fill="hold"/>
                                        <p:tgtEl>
                                          <p:spTgt spid="232">
                                            <p:txEl>
                                              <p:pRg st="8" end="8"/>
                                            </p:txEl>
                                          </p:spTgt>
                                        </p:tgtEl>
                                        <p:attrNameLst>
                                          <p:attrName>style.visibility</p:attrName>
                                        </p:attrNameLst>
                                      </p:cBhvr>
                                      <p:to>
                                        <p:strVal val="visible"/>
                                      </p:to>
                                    </p:set>
                                    <p:anim calcmode="lin" valueType="num">
                                      <p:cBhvr>
                                        <p:cTn id="34" dur="1000" fill="hold"/>
                                        <p:tgtEl>
                                          <p:spTgt spid="23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23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iterate>
                                    <p:tmAbs val="0"/>
                                  </p:iterate>
                                  <p:childTnLst>
                                    <p:set>
                                      <p:cBhvr>
                                        <p:cTn id="39" fill="hold"/>
                                        <p:tgtEl>
                                          <p:spTgt spid="232">
                                            <p:txEl>
                                              <p:pRg st="9" end="9"/>
                                            </p:txEl>
                                          </p:spTgt>
                                        </p:tgtEl>
                                        <p:attrNameLst>
                                          <p:attrName>style.visibility</p:attrName>
                                        </p:attrNameLst>
                                      </p:cBhvr>
                                      <p:to>
                                        <p:strVal val="visible"/>
                                      </p:to>
                                    </p:set>
                                    <p:anim calcmode="lin" valueType="num">
                                      <p:cBhvr>
                                        <p:cTn id="40" dur="1000" fill="hold"/>
                                        <p:tgtEl>
                                          <p:spTgt spid="232">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232">
                                            <p:txEl>
                                              <p:pRg st="9" end="9"/>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1" nodeType="afterEffect">
                                  <p:stCondLst>
                                    <p:cond delay="0"/>
                                  </p:stCondLst>
                                  <p:iterate>
                                    <p:tmAbs val="0"/>
                                  </p:iterate>
                                  <p:childTnLst>
                                    <p:set>
                                      <p:cBhvr>
                                        <p:cTn id="44" fill="hold"/>
                                        <p:tgtEl>
                                          <p:spTgt spid="232">
                                            <p:txEl>
                                              <p:pRg st="10" end="10"/>
                                            </p:txEl>
                                          </p:spTgt>
                                        </p:tgtEl>
                                        <p:attrNameLst>
                                          <p:attrName>style.visibility</p:attrName>
                                        </p:attrNameLst>
                                      </p:cBhvr>
                                      <p:to>
                                        <p:strVal val="visible"/>
                                      </p:to>
                                    </p:set>
                                    <p:anim calcmode="lin" valueType="num">
                                      <p:cBhvr>
                                        <p:cTn id="45" dur="1000" fill="hold"/>
                                        <p:tgtEl>
                                          <p:spTgt spid="232">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23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build="p" bldLvl="5"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The Negation of a Conditional Statement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500">
                <a:solidFill>
                  <a:srgbClr val="FFFFFF"/>
                </a:solidFill>
              </a:defRPr>
            </a:lvl1pPr>
          </a:lstStyle>
          <a:p>
            <a:pPr lvl="0">
              <a:defRPr sz="1800">
                <a:solidFill>
                  <a:srgbClr val="000000"/>
                </a:solidFill>
              </a:defRPr>
            </a:pPr>
            <a:r>
              <a:rPr sz="3500">
                <a:solidFill>
                  <a:srgbClr val="FFFFFF"/>
                </a:solidFill>
              </a:rPr>
              <a:t>Negation of a Conditional Statement</a:t>
            </a:r>
          </a:p>
        </p:txBody>
      </p:sp>
      <p:sp>
        <p:nvSpPr>
          <p:cNvPr id="237" name="Shape 23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By definition, </a:t>
            </a:r>
            <a:r>
              <a:rPr sz="2400" i="1"/>
              <a:t>p</a:t>
            </a:r>
            <a:r>
              <a:rPr sz="2400"/>
              <a:t> → </a:t>
            </a:r>
            <a:r>
              <a:rPr sz="2400" i="1"/>
              <a:t>q</a:t>
            </a:r>
            <a:r>
              <a:rPr sz="2400"/>
              <a:t> is false if, and only if, its hypothesis, </a:t>
            </a:r>
            <a:r>
              <a:rPr sz="2400" i="1"/>
              <a:t>p</a:t>
            </a:r>
            <a:r>
              <a:rPr sz="2400"/>
              <a:t>, is true and its conclusion, </a:t>
            </a:r>
            <a:r>
              <a:rPr sz="2400" i="1"/>
              <a:t>q</a:t>
            </a:r>
            <a:r>
              <a:rPr sz="2400"/>
              <a:t>, is false. It follows that</a:t>
            </a:r>
          </a:p>
          <a:p>
            <a:pPr marL="0" lvl="0" indent="0">
              <a:defRPr sz="1800"/>
            </a:pPr>
            <a:endParaRPr sz="2400"/>
          </a:p>
          <a:p>
            <a:pPr marL="0" lvl="0" indent="0">
              <a:defRPr sz="1800"/>
            </a:pPr>
            <a:endParaRPr sz="2400"/>
          </a:p>
          <a:p>
            <a:pPr marL="0" lvl="0" indent="0">
              <a:defRPr sz="1800"/>
            </a:pPr>
            <a:endParaRPr sz="2400"/>
          </a:p>
          <a:p>
            <a:pPr marL="0" lvl="0" indent="0">
              <a:defRPr sz="1800"/>
            </a:pPr>
            <a:endParaRPr sz="2400"/>
          </a:p>
          <a:p>
            <a:pPr marL="0" lvl="0" indent="0">
              <a:defRPr sz="1800"/>
            </a:pPr>
            <a:r>
              <a:rPr sz="2400"/>
              <a:t>This can be restated symbolically as follows:                            </a:t>
            </a:r>
          </a:p>
        </p:txBody>
      </p:sp>
      <p:pic>
        <p:nvPicPr>
          <p:cNvPr id="238" name="image.png"/>
          <p:cNvPicPr/>
          <p:nvPr/>
        </p:nvPicPr>
        <p:blipFill>
          <a:blip r:embed="rId2">
            <a:extLst/>
          </a:blip>
          <a:stretch>
            <a:fillRect/>
          </a:stretch>
        </p:blipFill>
        <p:spPr>
          <a:xfrm>
            <a:off x="609600" y="2819400"/>
            <a:ext cx="7818438" cy="762000"/>
          </a:xfrm>
          <a:prstGeom prst="rect">
            <a:avLst/>
          </a:prstGeom>
          <a:ln w="12700">
            <a:miter lim="400000"/>
          </a:ln>
        </p:spPr>
      </p:pic>
      <p:pic>
        <p:nvPicPr>
          <p:cNvPr id="239" name="image.png"/>
          <p:cNvPicPr/>
          <p:nvPr/>
        </p:nvPicPr>
        <p:blipFill>
          <a:blip r:embed="rId3">
            <a:extLst/>
          </a:blip>
          <a:stretch>
            <a:fillRect/>
          </a:stretch>
        </p:blipFill>
        <p:spPr>
          <a:xfrm>
            <a:off x="3262312" y="4953000"/>
            <a:ext cx="2411413" cy="658813"/>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100">
                <a:solidFill>
                  <a:srgbClr val="FFFFFF"/>
                </a:solidFill>
              </a:rPr>
              <a:t>Example 5 – </a:t>
            </a:r>
            <a:r>
              <a:rPr sz="3100" i="1">
                <a:solidFill>
                  <a:srgbClr val="FFFFFF"/>
                </a:solidFill>
              </a:rPr>
              <a:t>Negations of If-Then Statements</a:t>
            </a:r>
          </a:p>
        </p:txBody>
      </p:sp>
      <p:sp>
        <p:nvSpPr>
          <p:cNvPr id="242" name="Shape 24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Write negations for each of the following statements:</a:t>
            </a:r>
          </a:p>
          <a:p>
            <a:pPr lvl="0">
              <a:defRPr sz="1800"/>
            </a:pPr>
            <a:r>
              <a:rPr sz="2400">
                <a:latin typeface="Arial Bold"/>
                <a:ea typeface="Arial Bold"/>
                <a:cs typeface="Arial Bold"/>
                <a:sym typeface="Arial Bold"/>
              </a:rPr>
              <a:t>a</a:t>
            </a:r>
            <a:r>
              <a:rPr sz="2400"/>
              <a:t>. If my car is in the repair shop, then I cannot get to class.</a:t>
            </a:r>
          </a:p>
          <a:p>
            <a:pPr lvl="0">
              <a:defRPr sz="1800"/>
            </a:pPr>
            <a:r>
              <a:rPr sz="2400">
                <a:latin typeface="Arial Bold"/>
                <a:ea typeface="Arial Bold"/>
                <a:cs typeface="Arial Bold"/>
                <a:sym typeface="Arial Bold"/>
              </a:rPr>
              <a:t>b</a:t>
            </a:r>
            <a:r>
              <a:rPr sz="2400"/>
              <a:t>. If Sara lives in Athens, then she lives in Greece.</a:t>
            </a:r>
            <a:endParaRPr sz="2400">
              <a:solidFill>
                <a:srgbClr val="00ADEE"/>
              </a:solidFill>
            </a:endParaRPr>
          </a:p>
          <a:p>
            <a:pPr lvl="0">
              <a:defRPr sz="1800"/>
            </a:pPr>
            <a:endParaRPr sz="2400">
              <a:solidFill>
                <a:srgbClr val="00ADEE"/>
              </a:solidFill>
            </a:endParaRPr>
          </a:p>
          <a:p>
            <a:pPr lvl="0">
              <a:defRPr sz="1800"/>
            </a:pPr>
            <a:r>
              <a:rPr sz="2400">
                <a:solidFill>
                  <a:srgbClr val="00ADEE"/>
                </a:solidFill>
              </a:rPr>
              <a:t>Solution:</a:t>
            </a:r>
          </a:p>
          <a:p>
            <a:pPr lvl="0">
              <a:defRPr sz="1800"/>
            </a:pPr>
            <a:r>
              <a:rPr sz="2400">
                <a:latin typeface="Arial Bold"/>
                <a:ea typeface="Arial Bold"/>
                <a:cs typeface="Arial Bold"/>
                <a:sym typeface="Arial Bold"/>
              </a:rPr>
              <a:t>a</a:t>
            </a:r>
            <a:r>
              <a:rPr sz="2400"/>
              <a:t>. My car is in the repair shop and I can get to class.</a:t>
            </a:r>
          </a:p>
          <a:p>
            <a:pPr lvl="0">
              <a:defRPr sz="1800"/>
            </a:pPr>
            <a:endParaRPr sz="2400"/>
          </a:p>
          <a:p>
            <a:pPr lvl="0">
              <a:defRPr sz="1800"/>
            </a:pPr>
            <a:r>
              <a:rPr sz="2400">
                <a:latin typeface="Arial Bold"/>
                <a:ea typeface="Arial Bold"/>
                <a:cs typeface="Arial Bold"/>
                <a:sym typeface="Arial Bold"/>
              </a:rPr>
              <a:t>b</a:t>
            </a:r>
            <a:r>
              <a:rPr sz="2400"/>
              <a:t>. Sara lives in Athens and she does not live in Greece. (Sara might live in Athens, Georgia; Athens, Ohio; or Athens, Wisconsin.)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42">
                                            <p:txEl>
                                              <p:pRg st="4" end="4"/>
                                            </p:txEl>
                                          </p:spTgt>
                                        </p:tgtEl>
                                        <p:attrNameLst>
                                          <p:attrName>style.visibility</p:attrName>
                                        </p:attrNameLst>
                                      </p:cBhvr>
                                      <p:to>
                                        <p:strVal val="visible"/>
                                      </p:to>
                                    </p:set>
                                    <p:anim calcmode="lin" valueType="num">
                                      <p:cBhvr>
                                        <p:cTn id="7" dur="1000" fill="hold"/>
                                        <p:tgtEl>
                                          <p:spTgt spid="242">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24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242">
                                            <p:txEl>
                                              <p:pRg st="5" end="5"/>
                                            </p:txEl>
                                          </p:spTgt>
                                        </p:tgtEl>
                                        <p:attrNameLst>
                                          <p:attrName>style.visibility</p:attrName>
                                        </p:attrNameLst>
                                      </p:cBhvr>
                                      <p:to>
                                        <p:strVal val="visible"/>
                                      </p:to>
                                    </p:set>
                                    <p:anim calcmode="lin" valueType="num">
                                      <p:cBhvr>
                                        <p:cTn id="12" dur="1000" fill="hold"/>
                                        <p:tgtEl>
                                          <p:spTgt spid="242">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242">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242">
                                            <p:txEl>
                                              <p:pRg st="6" end="6"/>
                                            </p:txEl>
                                          </p:spTgt>
                                        </p:tgtEl>
                                        <p:attrNameLst>
                                          <p:attrName>style.visibility</p:attrName>
                                        </p:attrNameLst>
                                      </p:cBhvr>
                                      <p:to>
                                        <p:strVal val="visible"/>
                                      </p:to>
                                    </p:set>
                                    <p:anim calcmode="lin" valueType="num">
                                      <p:cBhvr>
                                        <p:cTn id="17" dur="1000" fill="hold"/>
                                        <p:tgtEl>
                                          <p:spTgt spid="242">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2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242">
                                            <p:txEl>
                                              <p:pRg st="7" end="7"/>
                                            </p:txEl>
                                          </p:spTgt>
                                        </p:tgtEl>
                                        <p:attrNameLst>
                                          <p:attrName>style.visibility</p:attrName>
                                        </p:attrNameLst>
                                      </p:cBhvr>
                                      <p:to>
                                        <p:strVal val="visible"/>
                                      </p:to>
                                    </p:set>
                                    <p:anim calcmode="lin" valueType="num">
                                      <p:cBhvr>
                                        <p:cTn id="23" dur="1000" fill="hold"/>
                                        <p:tgtEl>
                                          <p:spTgt spid="24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4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build="p" bldLvl="5"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Contrapositive of a Conditional Statement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2074410" y="3276599"/>
            <a:ext cx="5299977" cy="646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Compound Statements</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000">
                <a:solidFill>
                  <a:srgbClr val="FFFFFF"/>
                </a:solidFill>
              </a:defRPr>
            </a:lvl1pPr>
          </a:lstStyle>
          <a:p>
            <a:pPr lvl="0">
              <a:defRPr sz="1800">
                <a:solidFill>
                  <a:srgbClr val="000000"/>
                </a:solidFill>
              </a:defRPr>
            </a:pPr>
            <a:r>
              <a:rPr sz="3000">
                <a:solidFill>
                  <a:srgbClr val="FFFFFF"/>
                </a:solidFill>
              </a:rPr>
              <a:t>Contrapositive of a Conditional Statement</a:t>
            </a:r>
          </a:p>
        </p:txBody>
      </p:sp>
      <p:sp>
        <p:nvSpPr>
          <p:cNvPr id="247" name="Shape 24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One of the most fundamental laws of logic is the equivalence between a conditional statement and its contrapositive.</a:t>
            </a:r>
          </a:p>
          <a:p>
            <a:pPr marL="0" lvl="0" indent="0">
              <a:defRPr sz="1800"/>
            </a:pPr>
            <a:endParaRPr sz="2400" i="1"/>
          </a:p>
          <a:p>
            <a:pPr marL="0" lvl="0" indent="0">
              <a:defRPr sz="1800"/>
            </a:pPr>
            <a:endParaRPr sz="2400" i="1"/>
          </a:p>
          <a:p>
            <a:pPr marL="0" lvl="0" indent="0">
              <a:defRPr sz="1800"/>
            </a:pPr>
            <a:endParaRPr sz="2400" i="1"/>
          </a:p>
          <a:p>
            <a:pPr marL="0" lvl="0" indent="0">
              <a:defRPr sz="1800"/>
            </a:pPr>
            <a:endParaRPr sz="2400" i="1"/>
          </a:p>
          <a:p>
            <a:pPr marL="0" lvl="0" indent="0">
              <a:defRPr sz="1800"/>
            </a:pPr>
            <a:endParaRPr sz="2400" i="1"/>
          </a:p>
          <a:p>
            <a:pPr marL="0" lvl="0" indent="0">
              <a:defRPr sz="1800"/>
            </a:pPr>
            <a:endParaRPr sz="1600" i="1"/>
          </a:p>
          <a:p>
            <a:pPr marL="0" lvl="0" indent="0">
              <a:defRPr sz="1800"/>
            </a:pPr>
            <a:r>
              <a:rPr sz="2400"/>
              <a:t>The fact is that</a:t>
            </a:r>
          </a:p>
        </p:txBody>
      </p:sp>
      <p:pic>
        <p:nvPicPr>
          <p:cNvPr id="248" name="image.png"/>
          <p:cNvPicPr/>
          <p:nvPr/>
        </p:nvPicPr>
        <p:blipFill>
          <a:blip r:embed="rId2">
            <a:extLst/>
          </a:blip>
          <a:stretch>
            <a:fillRect/>
          </a:stretch>
        </p:blipFill>
        <p:spPr>
          <a:xfrm>
            <a:off x="522287" y="2819400"/>
            <a:ext cx="7829551" cy="2103438"/>
          </a:xfrm>
          <a:prstGeom prst="rect">
            <a:avLst/>
          </a:prstGeom>
          <a:ln w="12700">
            <a:miter lim="400000"/>
          </a:ln>
        </p:spPr>
      </p:pic>
      <p:pic>
        <p:nvPicPr>
          <p:cNvPr id="249" name="image.png"/>
          <p:cNvPicPr/>
          <p:nvPr/>
        </p:nvPicPr>
        <p:blipFill>
          <a:blip r:embed="rId3">
            <a:extLst/>
          </a:blip>
          <a:stretch>
            <a:fillRect/>
          </a:stretch>
        </p:blipFill>
        <p:spPr>
          <a:xfrm>
            <a:off x="561975" y="5715000"/>
            <a:ext cx="7715250" cy="766763"/>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solidFill>
                  <a:srgbClr val="FFFFFF"/>
                </a:solidFill>
              </a:rPr>
              <a:t>Example 6 – </a:t>
            </a:r>
            <a:r>
              <a:rPr sz="3600" i="1">
                <a:solidFill>
                  <a:srgbClr val="FFFFFF"/>
                </a:solidFill>
              </a:rPr>
              <a:t>Writing the Contrapositive</a:t>
            </a:r>
          </a:p>
        </p:txBody>
      </p:sp>
      <p:sp>
        <p:nvSpPr>
          <p:cNvPr id="252" name="Shape 25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Write each of the following statements in its equivalent contrapositive form:</a:t>
            </a:r>
          </a:p>
          <a:p>
            <a:pPr marL="0" lvl="0" indent="0">
              <a:defRPr sz="1800"/>
            </a:pPr>
            <a:r>
              <a:rPr sz="2400">
                <a:latin typeface="Arial Bold"/>
                <a:ea typeface="Arial Bold"/>
                <a:cs typeface="Arial Bold"/>
                <a:sym typeface="Arial Bold"/>
              </a:rPr>
              <a:t>a</a:t>
            </a:r>
            <a:r>
              <a:rPr sz="2400"/>
              <a:t>. If Howard can swim across the lake, then Howard can swim to the island.</a:t>
            </a:r>
          </a:p>
          <a:p>
            <a:pPr marL="0" lvl="0" indent="0">
              <a:defRPr sz="1800"/>
            </a:pPr>
            <a:r>
              <a:rPr sz="2400">
                <a:latin typeface="Arial Bold"/>
                <a:ea typeface="Arial Bold"/>
                <a:cs typeface="Arial Bold"/>
                <a:sym typeface="Arial Bold"/>
              </a:rPr>
              <a:t>b</a:t>
            </a:r>
            <a:r>
              <a:rPr sz="2400"/>
              <a:t>. If today is Easter, then tomorrow is Monday.</a:t>
            </a:r>
            <a:endParaRPr sz="2400">
              <a:solidFill>
                <a:srgbClr val="00ADEE"/>
              </a:solidFill>
            </a:endParaRPr>
          </a:p>
          <a:p>
            <a:pPr marL="0" lvl="0" indent="0">
              <a:defRPr sz="1800"/>
            </a:pPr>
            <a:endParaRPr sz="2400">
              <a:solidFill>
                <a:srgbClr val="00ADEE"/>
              </a:solidFill>
            </a:endParaRPr>
          </a:p>
          <a:p>
            <a:pPr marL="0" lvl="0" indent="0">
              <a:defRPr sz="1800"/>
            </a:pPr>
            <a:r>
              <a:rPr sz="2400">
                <a:solidFill>
                  <a:srgbClr val="00ADEE"/>
                </a:solidFill>
              </a:rPr>
              <a:t>Solution:</a:t>
            </a:r>
            <a:br>
              <a:rPr sz="2400">
                <a:solidFill>
                  <a:srgbClr val="00ADEE"/>
                </a:solidFill>
              </a:rPr>
            </a:br>
            <a:r>
              <a:rPr sz="2400">
                <a:latin typeface="Arial Bold"/>
                <a:ea typeface="Arial Bold"/>
                <a:cs typeface="Arial Bold"/>
                <a:sym typeface="Arial Bold"/>
              </a:rPr>
              <a:t>a</a:t>
            </a:r>
            <a:r>
              <a:rPr sz="2400"/>
              <a:t>. If Howard cannot swim to the island, then Howard  </a:t>
            </a:r>
            <a:br>
              <a:rPr sz="2400"/>
            </a:br>
            <a:r>
              <a:rPr sz="2400"/>
              <a:t>    cannot swim across the lake.</a:t>
            </a:r>
          </a:p>
          <a:p>
            <a:pPr marL="0" lvl="0" indent="0">
              <a:defRPr sz="1800"/>
            </a:pPr>
            <a:endParaRPr sz="2400"/>
          </a:p>
          <a:p>
            <a:pPr marL="0" lvl="0" indent="0">
              <a:defRPr sz="1800"/>
            </a:pPr>
            <a:r>
              <a:rPr sz="2400">
                <a:latin typeface="Arial Bold"/>
                <a:ea typeface="Arial Bold"/>
                <a:cs typeface="Arial Bold"/>
                <a:sym typeface="Arial Bold"/>
              </a:rPr>
              <a:t>b</a:t>
            </a:r>
            <a:r>
              <a:rPr sz="2400"/>
              <a:t>. If tomorrow is not Monday, then today is not Easter.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52">
                                            <p:txEl>
                                              <p:pRg st="4" end="4"/>
                                            </p:txEl>
                                          </p:spTgt>
                                        </p:tgtEl>
                                        <p:attrNameLst>
                                          <p:attrName>style.visibility</p:attrName>
                                        </p:attrNameLst>
                                      </p:cBhvr>
                                      <p:to>
                                        <p:strVal val="visible"/>
                                      </p:to>
                                    </p:set>
                                    <p:anim calcmode="lin" valueType="num">
                                      <p:cBhvr>
                                        <p:cTn id="7" dur="1000" fill="hold"/>
                                        <p:tgtEl>
                                          <p:spTgt spid="252">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252">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252">
                                            <p:txEl>
                                              <p:pRg st="5" end="5"/>
                                            </p:txEl>
                                          </p:spTgt>
                                        </p:tgtEl>
                                        <p:attrNameLst>
                                          <p:attrName>style.visibility</p:attrName>
                                        </p:attrNameLst>
                                      </p:cBhvr>
                                      <p:to>
                                        <p:strVal val="visible"/>
                                      </p:to>
                                    </p:set>
                                    <p:anim calcmode="lin" valueType="num">
                                      <p:cBhvr>
                                        <p:cTn id="12" dur="1000" fill="hold"/>
                                        <p:tgtEl>
                                          <p:spTgt spid="252">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2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252">
                                            <p:txEl>
                                              <p:pRg st="6" end="6"/>
                                            </p:txEl>
                                          </p:spTgt>
                                        </p:tgtEl>
                                        <p:attrNameLst>
                                          <p:attrName>style.visibility</p:attrName>
                                        </p:attrNameLst>
                                      </p:cBhvr>
                                      <p:to>
                                        <p:strVal val="visible"/>
                                      </p:to>
                                    </p:set>
                                    <p:anim calcmode="lin" valueType="num">
                                      <p:cBhvr>
                                        <p:cTn id="18" dur="1000" fill="hold"/>
                                        <p:tgtEl>
                                          <p:spTgt spid="25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5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bldLvl="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1326178" y="3276600"/>
            <a:ext cx="6796444" cy="121781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4000">
                <a:solidFill>
                  <a:srgbClr val="00ADEE"/>
                </a:solidFill>
                <a:latin typeface="Arial"/>
                <a:ea typeface="Arial"/>
                <a:cs typeface="Arial"/>
                <a:sym typeface="Arial"/>
              </a:rPr>
              <a:t>The Converse and Inverse of </a:t>
            </a:r>
            <a:br>
              <a:rPr sz="4000">
                <a:solidFill>
                  <a:srgbClr val="00ADEE"/>
                </a:solidFill>
                <a:latin typeface="Arial"/>
                <a:ea typeface="Arial"/>
                <a:cs typeface="Arial"/>
                <a:sym typeface="Arial"/>
              </a:rPr>
            </a:br>
            <a:r>
              <a:rPr sz="4000">
                <a:solidFill>
                  <a:srgbClr val="00ADEE"/>
                </a:solidFill>
                <a:latin typeface="Arial"/>
                <a:ea typeface="Arial"/>
                <a:cs typeface="Arial"/>
                <a:sym typeface="Arial"/>
              </a:rPr>
              <a:t>a Conditional Statement</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600">
                <a:solidFill>
                  <a:srgbClr val="FFFFFF"/>
                </a:solidFill>
              </a:defRPr>
            </a:lvl1pPr>
          </a:lstStyle>
          <a:p>
            <a:pPr lvl="0">
              <a:defRPr sz="1800">
                <a:solidFill>
                  <a:srgbClr val="000000"/>
                </a:solidFill>
              </a:defRPr>
            </a:pPr>
            <a:r>
              <a:rPr sz="2600">
                <a:solidFill>
                  <a:srgbClr val="FFFFFF"/>
                </a:solidFill>
              </a:rPr>
              <a:t>The Converse and Inverse of a Conditional Statement</a:t>
            </a:r>
          </a:p>
        </p:txBody>
      </p:sp>
      <p:sp>
        <p:nvSpPr>
          <p:cNvPr id="257" name="Shape 25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fact that a conditional statement and its contrapositive are logically equivalent is very important and has wide application. Two other variants of a conditional statement are </a:t>
            </a:r>
            <a:r>
              <a:rPr sz="2400" i="1"/>
              <a:t>not </a:t>
            </a:r>
            <a:r>
              <a:rPr sz="2400"/>
              <a:t>logically equivalent to the statement.</a:t>
            </a:r>
          </a:p>
        </p:txBody>
      </p:sp>
      <p:pic>
        <p:nvPicPr>
          <p:cNvPr id="258" name="image.png"/>
          <p:cNvPicPr/>
          <p:nvPr/>
        </p:nvPicPr>
        <p:blipFill>
          <a:blip r:embed="rId2">
            <a:extLst/>
          </a:blip>
          <a:stretch>
            <a:fillRect/>
          </a:stretch>
        </p:blipFill>
        <p:spPr>
          <a:xfrm>
            <a:off x="1143000" y="3429000"/>
            <a:ext cx="6656388" cy="2767013"/>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800">
                <a:solidFill>
                  <a:srgbClr val="FFFFFF"/>
                </a:solidFill>
              </a:rPr>
              <a:t>Example 7 – </a:t>
            </a:r>
            <a:r>
              <a:rPr sz="2800" i="1">
                <a:solidFill>
                  <a:srgbClr val="FFFFFF"/>
                </a:solidFill>
              </a:rPr>
              <a:t>Writing the Converse and the Inverse</a:t>
            </a:r>
          </a:p>
        </p:txBody>
      </p:sp>
      <p:sp>
        <p:nvSpPr>
          <p:cNvPr id="261" name="Shape 26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Write the converse and inverse of each of the following statements:</a:t>
            </a:r>
          </a:p>
          <a:p>
            <a:pPr marL="0" lvl="0" indent="0">
              <a:defRPr sz="1800"/>
            </a:pPr>
            <a:r>
              <a:rPr sz="2400">
                <a:latin typeface="Arial Bold"/>
                <a:ea typeface="Arial Bold"/>
                <a:cs typeface="Arial Bold"/>
                <a:sym typeface="Arial Bold"/>
              </a:rPr>
              <a:t>a</a:t>
            </a:r>
            <a:r>
              <a:rPr sz="2400"/>
              <a:t>. If Howard can swim across the lake, then Howard can   </a:t>
            </a:r>
            <a:br>
              <a:rPr sz="2400"/>
            </a:br>
            <a:r>
              <a:rPr sz="2400"/>
              <a:t>    swim to the island.</a:t>
            </a:r>
          </a:p>
          <a:p>
            <a:pPr marL="0" lvl="0" indent="0">
              <a:defRPr sz="1800"/>
            </a:pPr>
            <a:r>
              <a:rPr sz="2400">
                <a:latin typeface="Arial Bold"/>
                <a:ea typeface="Arial Bold"/>
                <a:cs typeface="Arial Bold"/>
                <a:sym typeface="Arial Bold"/>
              </a:rPr>
              <a:t>b</a:t>
            </a:r>
            <a:r>
              <a:rPr sz="2400"/>
              <a:t>. If today is Easter, then tomorrow is Monday.</a:t>
            </a:r>
            <a:endParaRPr sz="2400">
              <a:solidFill>
                <a:srgbClr val="00ADEE"/>
              </a:solidFill>
            </a:endParaRPr>
          </a:p>
          <a:p>
            <a:pPr marL="0" lvl="0" indent="0">
              <a:defRPr sz="1800"/>
            </a:pPr>
            <a:endParaRPr sz="2400">
              <a:solidFill>
                <a:srgbClr val="00ADEE"/>
              </a:solidFill>
            </a:endParaRPr>
          </a:p>
          <a:p>
            <a:pPr marL="0" lvl="0" indent="0">
              <a:defRPr sz="1800"/>
            </a:pPr>
            <a:r>
              <a:rPr sz="2400">
                <a:solidFill>
                  <a:srgbClr val="00ADEE"/>
                </a:solidFill>
              </a:rPr>
              <a:t>Solution:</a:t>
            </a:r>
            <a:br>
              <a:rPr sz="2400">
                <a:solidFill>
                  <a:srgbClr val="00ADEE"/>
                </a:solidFill>
              </a:rPr>
            </a:br>
            <a:r>
              <a:rPr sz="2400">
                <a:latin typeface="Arial Bold"/>
                <a:ea typeface="Arial Bold"/>
                <a:cs typeface="Arial Bold"/>
                <a:sym typeface="Arial Bold"/>
              </a:rPr>
              <a:t>a</a:t>
            </a:r>
            <a:r>
              <a:rPr sz="2400"/>
              <a:t>. </a:t>
            </a:r>
            <a:r>
              <a:rPr sz="2400" i="1"/>
              <a:t>Converse</a:t>
            </a:r>
            <a:r>
              <a:rPr sz="2400"/>
              <a:t>: If Howard can swim to the island, then </a:t>
            </a:r>
            <a:br>
              <a:rPr sz="2400"/>
            </a:br>
            <a:r>
              <a:rPr sz="2400"/>
              <a:t>                      Howard can swim across the lake.</a:t>
            </a:r>
          </a:p>
          <a:p>
            <a:pPr marL="0" lvl="0" indent="0">
              <a:defRPr sz="1800"/>
            </a:pPr>
            <a:r>
              <a:rPr sz="2400"/>
              <a:t>    </a:t>
            </a:r>
            <a:r>
              <a:rPr sz="2400" i="1"/>
              <a:t> Inverse</a:t>
            </a:r>
            <a:r>
              <a:rPr sz="2400"/>
              <a:t>:    If Howard cannot swim across the lake, then  </a:t>
            </a:r>
            <a:br>
              <a:rPr sz="2400"/>
            </a:br>
            <a:r>
              <a:rPr sz="2400"/>
              <a:t>                      Howard cannot swim to the island.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1">
                                            <p:txEl>
                                              <p:pRg st="4" end="4"/>
                                            </p:txEl>
                                          </p:spTgt>
                                        </p:tgtEl>
                                        <p:attrNameLst>
                                          <p:attrName>style.visibility</p:attrName>
                                        </p:attrNameLst>
                                      </p:cBhvr>
                                      <p:to>
                                        <p:strVal val="visible"/>
                                      </p:to>
                                    </p:set>
                                    <p:anim calcmode="lin" valueType="num">
                                      <p:cBhvr>
                                        <p:cTn id="7" dur="1000" fill="hold"/>
                                        <p:tgtEl>
                                          <p:spTgt spid="261">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2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61">
                                            <p:txEl>
                                              <p:pRg st="5" end="5"/>
                                            </p:txEl>
                                          </p:spTgt>
                                        </p:tgtEl>
                                        <p:attrNameLst>
                                          <p:attrName>style.visibility</p:attrName>
                                        </p:attrNameLst>
                                      </p:cBhvr>
                                      <p:to>
                                        <p:strVal val="visible"/>
                                      </p:to>
                                    </p:set>
                                    <p:anim calcmode="lin" valueType="num">
                                      <p:cBhvr>
                                        <p:cTn id="13" dur="1000" fill="hold"/>
                                        <p:tgtEl>
                                          <p:spTgt spid="26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build="p" bldLvl="5"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7 – </a:t>
            </a:r>
            <a:r>
              <a:rPr sz="4000" i="1">
                <a:solidFill>
                  <a:srgbClr val="FFFFFF"/>
                </a:solidFill>
              </a:rPr>
              <a:t>Solution</a:t>
            </a:r>
          </a:p>
        </p:txBody>
      </p:sp>
      <p:sp>
        <p:nvSpPr>
          <p:cNvPr id="264" name="Shape 264"/>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latin typeface="Arial Bold"/>
                <a:ea typeface="Arial Bold"/>
                <a:cs typeface="Arial Bold"/>
                <a:sym typeface="Arial Bold"/>
              </a:rPr>
              <a:t>b</a:t>
            </a:r>
            <a:r>
              <a:rPr sz="2400" i="1"/>
              <a:t>. Converse</a:t>
            </a:r>
            <a:r>
              <a:rPr sz="2400"/>
              <a:t>:</a:t>
            </a:r>
            <a:r>
              <a:rPr sz="2400" i="1"/>
              <a:t>   </a:t>
            </a:r>
            <a:r>
              <a:rPr sz="2400"/>
              <a:t>If tomorrow is Monday, then today is Easter.</a:t>
            </a:r>
          </a:p>
          <a:p>
            <a:pPr marL="0" lvl="0" indent="0">
              <a:tabLst>
                <a:tab pos="457200" algn="l"/>
                <a:tab pos="1371600" algn="l"/>
                <a:tab pos="1536700" algn="l"/>
              </a:tabLst>
              <a:defRPr sz="1800"/>
            </a:pPr>
            <a:r>
              <a:rPr sz="2400"/>
              <a:t>     </a:t>
            </a:r>
            <a:r>
              <a:rPr sz="2400" i="1"/>
              <a:t>Inverse</a:t>
            </a:r>
            <a:r>
              <a:rPr sz="2400"/>
              <a:t>:</a:t>
            </a:r>
            <a:r>
              <a:rPr sz="2400" i="1"/>
              <a:t>      </a:t>
            </a:r>
            <a:r>
              <a:rPr sz="2400"/>
              <a:t>If today is not Easter, then tomorrow is not </a:t>
            </a:r>
            <a:br>
              <a:rPr sz="2400"/>
            </a:br>
            <a:r>
              <a:rPr sz="2400"/>
              <a:t>                        Monday.</a:t>
            </a:r>
          </a:p>
        </p:txBody>
      </p:sp>
      <p:sp>
        <p:nvSpPr>
          <p:cNvPr id="265" name="Shape 265"/>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64"/>
                                        </p:tgtEl>
                                        <p:attrNameLst>
                                          <p:attrName>style.visibility</p:attrName>
                                        </p:attrNameLst>
                                      </p:cBhvr>
                                      <p:to>
                                        <p:strVal val="visible"/>
                                      </p:to>
                                    </p:set>
                                    <p:anim calcmode="lin" valueType="num">
                                      <p:cBhvr>
                                        <p:cTn id="7" dur="1000" fill="hold"/>
                                        <p:tgtEl>
                                          <p:spTgt spid="264"/>
                                        </p:tgtEl>
                                        <p:attrNameLst>
                                          <p:attrName>ppt_x</p:attrName>
                                        </p:attrNameLst>
                                      </p:cBhvr>
                                      <p:tavLst>
                                        <p:tav tm="0">
                                          <p:val>
                                            <p:strVal val="#ppt_x"/>
                                          </p:val>
                                        </p:tav>
                                        <p:tav tm="100000">
                                          <p:val>
                                            <p:strVal val="#ppt_x"/>
                                          </p:val>
                                        </p:tav>
                                      </p:tavLst>
                                    </p:anim>
                                    <p:anim calcmode="lin" valueType="num">
                                      <p:cBhvr>
                                        <p:cTn id="8" dur="1000" fill="hold"/>
                                        <p:tgtEl>
                                          <p:spTgt spid="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600">
                <a:solidFill>
                  <a:srgbClr val="FFFFFF"/>
                </a:solidFill>
              </a:defRPr>
            </a:lvl1pPr>
          </a:lstStyle>
          <a:p>
            <a:pPr lvl="0">
              <a:defRPr sz="1800">
                <a:solidFill>
                  <a:srgbClr val="000000"/>
                </a:solidFill>
              </a:defRPr>
            </a:pPr>
            <a:r>
              <a:rPr sz="2600">
                <a:solidFill>
                  <a:srgbClr val="FFFFFF"/>
                </a:solidFill>
              </a:rPr>
              <a:t>The Converse and Inverse of a Conditional Statement</a:t>
            </a:r>
          </a:p>
        </p:txBody>
      </p:sp>
      <p:sp>
        <p:nvSpPr>
          <p:cNvPr id="268" name="Shape 26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457200" lvl="0" indent="-457200">
              <a:defRPr sz="1800"/>
            </a:pPr>
            <a:r>
              <a:rPr sz="2400"/>
              <a:t>1. A conditional statement and its converse are </a:t>
            </a:r>
            <a:r>
              <a:rPr sz="2400" i="1"/>
              <a:t>not </a:t>
            </a:r>
            <a:r>
              <a:rPr sz="2400"/>
              <a:t>logically equivalent.</a:t>
            </a:r>
          </a:p>
          <a:p>
            <a:pPr marL="457200" lvl="0" indent="-457200">
              <a:defRPr sz="1800"/>
            </a:pPr>
            <a:endParaRPr sz="2400" i="1"/>
          </a:p>
          <a:p>
            <a:pPr marL="457200" lvl="0" indent="-457200">
              <a:defRPr sz="1800"/>
            </a:pPr>
            <a:r>
              <a:rPr sz="2400"/>
              <a:t>2. A conditional statement and its inverse are </a:t>
            </a:r>
            <a:r>
              <a:rPr sz="2400" i="1"/>
              <a:t>not </a:t>
            </a:r>
            <a:r>
              <a:rPr sz="2400"/>
              <a:t>logically  </a:t>
            </a:r>
            <a:br>
              <a:rPr sz="2400"/>
            </a:br>
            <a:r>
              <a:rPr sz="2400"/>
              <a:t> equivalent.</a:t>
            </a:r>
          </a:p>
          <a:p>
            <a:pPr marL="457200" lvl="0" indent="-457200">
              <a:defRPr sz="1800"/>
            </a:pPr>
            <a:endParaRPr sz="2400" i="1"/>
          </a:p>
          <a:p>
            <a:pPr marL="457200" lvl="0" indent="-457200">
              <a:defRPr sz="1800"/>
            </a:pPr>
            <a:r>
              <a:rPr sz="2400"/>
              <a:t>3. The converse and the inverse of a conditional statement are logically equivalent to each other.</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p:nvPr/>
        </p:nvSpPr>
        <p:spPr>
          <a:xfrm>
            <a:off x="1509485" y="3276600"/>
            <a:ext cx="6429830" cy="64631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Only If and the Biconditional</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Only If and the Biconditional</a:t>
            </a:r>
          </a:p>
        </p:txBody>
      </p:sp>
      <p:sp>
        <p:nvSpPr>
          <p:cNvPr id="273" name="Shape 273"/>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To say “</a:t>
            </a:r>
            <a:r>
              <a:rPr sz="2400" i="1"/>
              <a:t>p</a:t>
            </a:r>
            <a:r>
              <a:rPr sz="2400"/>
              <a:t> only if </a:t>
            </a:r>
            <a:r>
              <a:rPr sz="2400" i="1"/>
              <a:t>q</a:t>
            </a:r>
            <a:r>
              <a:rPr sz="2400"/>
              <a:t>” means that </a:t>
            </a:r>
            <a:r>
              <a:rPr sz="2400" i="1"/>
              <a:t>p</a:t>
            </a:r>
            <a:r>
              <a:rPr sz="2400"/>
              <a:t> can take place </a:t>
            </a:r>
            <a:r>
              <a:rPr sz="2400" i="1"/>
              <a:t>only</a:t>
            </a:r>
            <a:r>
              <a:rPr sz="2400"/>
              <a:t> if </a:t>
            </a:r>
            <a:r>
              <a:rPr sz="2400" i="1"/>
              <a:t>q</a:t>
            </a:r>
            <a:r>
              <a:rPr sz="2400"/>
              <a:t> takes place also. That is, if </a:t>
            </a:r>
            <a:r>
              <a:rPr sz="2400" i="1"/>
              <a:t>q</a:t>
            </a:r>
            <a:r>
              <a:rPr sz="2400"/>
              <a:t> does not take place, then </a:t>
            </a:r>
            <a:r>
              <a:rPr sz="2400" i="1"/>
              <a:t>p </a:t>
            </a:r>
            <a:r>
              <a:rPr sz="2400"/>
              <a:t>cannot take place. </a:t>
            </a:r>
          </a:p>
          <a:p>
            <a:pPr marL="0" lvl="0" indent="0">
              <a:defRPr sz="1800"/>
            </a:pPr>
            <a:r>
              <a:rPr sz="2400"/>
              <a:t>Another way to say this is that if </a:t>
            </a:r>
            <a:r>
              <a:rPr sz="2400" i="1"/>
              <a:t>p</a:t>
            </a:r>
            <a:r>
              <a:rPr sz="2400"/>
              <a:t> occurs, then </a:t>
            </a:r>
            <a:r>
              <a:rPr sz="2400" i="1"/>
              <a:t>q</a:t>
            </a:r>
            <a:r>
              <a:rPr sz="2400"/>
              <a:t> must also occur (by the logical equivalence between a statement and its contrapositive).</a:t>
            </a:r>
          </a:p>
        </p:txBody>
      </p:sp>
      <p:pic>
        <p:nvPicPr>
          <p:cNvPr id="274" name="image.png"/>
          <p:cNvPicPr/>
          <p:nvPr/>
        </p:nvPicPr>
        <p:blipFill>
          <a:blip r:embed="rId2">
            <a:extLst/>
          </a:blip>
          <a:stretch>
            <a:fillRect/>
          </a:stretch>
        </p:blipFill>
        <p:spPr>
          <a:xfrm>
            <a:off x="533400" y="4038600"/>
            <a:ext cx="7905750" cy="2084388"/>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400">
                <a:solidFill>
                  <a:srgbClr val="FFFFFF"/>
                </a:solidFill>
              </a:rPr>
              <a:t>Example 8 – </a:t>
            </a:r>
            <a:r>
              <a:rPr sz="3400" i="1">
                <a:solidFill>
                  <a:srgbClr val="FFFFFF"/>
                </a:solidFill>
              </a:rPr>
              <a:t>Converting Only If to If-Then</a:t>
            </a:r>
          </a:p>
        </p:txBody>
      </p:sp>
      <p:sp>
        <p:nvSpPr>
          <p:cNvPr id="277" name="Shape 277"/>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Rewrite the following statement in if-then form in two ways, one of which is the contrapositive of the other.</a:t>
            </a:r>
          </a:p>
          <a:p>
            <a:pPr marL="0" lvl="0" indent="0">
              <a:defRPr sz="1800"/>
            </a:pPr>
            <a:r>
              <a:rPr sz="2400"/>
              <a:t>           John will break the world’s record for the mile run    </a:t>
            </a:r>
            <a:br>
              <a:rPr sz="2400"/>
            </a:br>
            <a:r>
              <a:rPr sz="2400"/>
              <a:t>           only if he runs the mile in under four minutes.</a:t>
            </a:r>
            <a:endParaRPr sz="2400">
              <a:solidFill>
                <a:srgbClr val="00ADEE"/>
              </a:solidFill>
            </a:endParaRPr>
          </a:p>
          <a:p>
            <a:pPr marL="0" lvl="0" indent="0">
              <a:defRPr sz="1800"/>
            </a:pPr>
            <a:endParaRPr sz="2400">
              <a:solidFill>
                <a:srgbClr val="00ADEE"/>
              </a:solidFill>
            </a:endParaRPr>
          </a:p>
          <a:p>
            <a:pPr marL="0" lvl="0" indent="0">
              <a:defRPr sz="1800"/>
            </a:pPr>
            <a:r>
              <a:rPr sz="2400">
                <a:solidFill>
                  <a:srgbClr val="00ADEE"/>
                </a:solidFill>
              </a:rPr>
              <a:t>Solution:</a:t>
            </a:r>
            <a:br>
              <a:rPr sz="2400">
                <a:solidFill>
                  <a:srgbClr val="00ADEE"/>
                </a:solidFill>
              </a:rPr>
            </a:br>
            <a:r>
              <a:rPr sz="2400"/>
              <a:t> </a:t>
            </a:r>
            <a:r>
              <a:rPr sz="2400" i="1"/>
              <a:t>Version 1</a:t>
            </a:r>
            <a:r>
              <a:rPr sz="2400"/>
              <a:t>:</a:t>
            </a:r>
            <a:r>
              <a:rPr sz="2400" i="1"/>
              <a:t> </a:t>
            </a:r>
            <a:r>
              <a:rPr sz="2400"/>
              <a:t>If John does not run the mile in under four </a:t>
            </a:r>
            <a:br>
              <a:rPr sz="2400"/>
            </a:br>
            <a:r>
              <a:rPr sz="2400"/>
              <a:t>                  minutes, then he will not break the world’s   </a:t>
            </a:r>
            <a:br>
              <a:rPr sz="2400"/>
            </a:br>
            <a:r>
              <a:rPr sz="2400"/>
              <a:t>                  record.</a:t>
            </a:r>
          </a:p>
          <a:p>
            <a:pPr marL="0" lvl="0" indent="0">
              <a:defRPr sz="1800"/>
            </a:pPr>
            <a:r>
              <a:rPr sz="2400"/>
              <a:t/>
            </a:r>
            <a:br>
              <a:rPr sz="2400"/>
            </a:br>
            <a:r>
              <a:rPr sz="2400"/>
              <a:t> </a:t>
            </a:r>
            <a:r>
              <a:rPr sz="2400" i="1"/>
              <a:t>Version 2</a:t>
            </a:r>
            <a:r>
              <a:rPr sz="2400"/>
              <a:t>:</a:t>
            </a:r>
            <a:r>
              <a:rPr sz="2400" i="1"/>
              <a:t> </a:t>
            </a:r>
            <a:r>
              <a:rPr sz="2400"/>
              <a:t>If John breaks the world’s record, then he will     </a:t>
            </a:r>
            <a:br>
              <a:rPr sz="2400"/>
            </a:br>
            <a:r>
              <a:rPr sz="2400"/>
              <a:t>                   have run the mile in under four minutes.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77">
                                            <p:txEl>
                                              <p:pRg st="3" end="3"/>
                                            </p:txEl>
                                          </p:spTgt>
                                        </p:tgtEl>
                                        <p:attrNameLst>
                                          <p:attrName>style.visibility</p:attrName>
                                        </p:attrNameLst>
                                      </p:cBhvr>
                                      <p:to>
                                        <p:strVal val="visible"/>
                                      </p:to>
                                    </p:set>
                                    <p:anim calcmode="lin" valueType="num">
                                      <p:cBhvr>
                                        <p:cTn id="7" dur="1000" fill="hold"/>
                                        <p:tgtEl>
                                          <p:spTgt spid="277">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2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277">
                                            <p:txEl>
                                              <p:pRg st="4" end="4"/>
                                            </p:txEl>
                                          </p:spTgt>
                                        </p:tgtEl>
                                        <p:attrNameLst>
                                          <p:attrName>style.visibility</p:attrName>
                                        </p:attrNameLst>
                                      </p:cBhvr>
                                      <p:to>
                                        <p:strVal val="visible"/>
                                      </p:to>
                                    </p:set>
                                    <p:anim calcmode="lin" valueType="num">
                                      <p:cBhvr>
                                        <p:cTn id="13" dur="1000" fill="hold"/>
                                        <p:tgtEl>
                                          <p:spTgt spid="27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Compound Statements</a:t>
            </a:r>
          </a:p>
        </p:txBody>
      </p:sp>
      <p:sp>
        <p:nvSpPr>
          <p:cNvPr id="43" name="Shape 43"/>
          <p:cNvSpPr>
            <a:spLocks noGrp="1"/>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We now introduce three symbols that are used to build more</a:t>
            </a:r>
            <a:br>
              <a:rPr sz="2400"/>
            </a:br>
            <a:r>
              <a:rPr sz="2400"/>
              <a:t>complicated logical expressions out of simpler ones. </a:t>
            </a:r>
            <a:br>
              <a:rPr sz="2400"/>
            </a:br>
            <a:r>
              <a:rPr sz="2400"/>
              <a:t/>
            </a:r>
            <a:br>
              <a:rPr sz="2400"/>
            </a:br>
            <a:r>
              <a:rPr sz="2400"/>
              <a:t>The symbol </a:t>
            </a:r>
            <a:r>
              <a:rPr sz="2400">
                <a:solidFill>
                  <a:srgbClr val="FF2600"/>
                </a:solidFill>
              </a:rPr>
              <a:t>~ </a:t>
            </a:r>
            <a:r>
              <a:rPr sz="2400"/>
              <a:t>denotes </a:t>
            </a:r>
            <a:r>
              <a:rPr sz="2400" i="1"/>
              <a:t>not</a:t>
            </a:r>
            <a:r>
              <a:rPr sz="2400"/>
              <a:t>, </a:t>
            </a:r>
            <a:r>
              <a:rPr sz="2400">
                <a:solidFill>
                  <a:srgbClr val="FF2600"/>
                </a:solidFill>
                <a:latin typeface="Symbol"/>
                <a:ea typeface="Symbol"/>
                <a:cs typeface="Symbol"/>
                <a:sym typeface="Symbol"/>
              </a:rPr>
              <a:t>∧</a:t>
            </a:r>
            <a:r>
              <a:rPr sz="2400"/>
              <a:t> denotes </a:t>
            </a:r>
            <a:r>
              <a:rPr sz="2400" i="1"/>
              <a:t>and</a:t>
            </a:r>
            <a:r>
              <a:rPr sz="2400"/>
              <a:t>, and </a:t>
            </a:r>
            <a:r>
              <a:rPr sz="2400">
                <a:solidFill>
                  <a:srgbClr val="FF2600"/>
                </a:solidFill>
                <a:latin typeface="Symbol"/>
                <a:ea typeface="Symbol"/>
                <a:cs typeface="Symbol"/>
                <a:sym typeface="Symbol"/>
              </a:rPr>
              <a:t>∨</a:t>
            </a:r>
            <a:r>
              <a:rPr sz="2400">
                <a:solidFill>
                  <a:srgbClr val="FF2600"/>
                </a:solidFill>
              </a:rPr>
              <a:t> </a:t>
            </a:r>
            <a:r>
              <a:rPr sz="2400"/>
              <a:t>denotes </a:t>
            </a:r>
            <a:r>
              <a:rPr sz="2400" i="1"/>
              <a:t>or</a:t>
            </a:r>
            <a:r>
              <a:rPr sz="2400"/>
              <a:t>.</a:t>
            </a:r>
          </a:p>
          <a:p>
            <a:pPr marL="0" lvl="0" indent="0">
              <a:defRPr sz="1800"/>
            </a:pPr>
            <a:endParaRPr sz="2400"/>
          </a:p>
          <a:p>
            <a:pPr marL="0" lvl="0" indent="0">
              <a:defRPr sz="1800"/>
            </a:pPr>
            <a:r>
              <a:rPr sz="2400"/>
              <a:t>Given a statement </a:t>
            </a:r>
            <a:r>
              <a:rPr sz="2400" i="1"/>
              <a:t>p</a:t>
            </a:r>
            <a:r>
              <a:rPr sz="2400"/>
              <a:t>, the sentence “~</a:t>
            </a:r>
            <a:r>
              <a:rPr sz="2400" i="1"/>
              <a:t>p</a:t>
            </a:r>
            <a:r>
              <a:rPr sz="2400"/>
              <a:t>” is read “not </a:t>
            </a:r>
            <a:r>
              <a:rPr sz="2400" i="1"/>
              <a:t>p</a:t>
            </a:r>
            <a:r>
              <a:rPr sz="2400"/>
              <a:t>” or “It is not the case that </a:t>
            </a:r>
            <a:r>
              <a:rPr sz="2400" i="1"/>
              <a:t>p</a:t>
            </a:r>
            <a:r>
              <a:rPr sz="2400"/>
              <a:t>” and is called the </a:t>
            </a:r>
            <a:r>
              <a:rPr sz="2400">
                <a:latin typeface="Arial Bold"/>
                <a:ea typeface="Arial Bold"/>
                <a:cs typeface="Arial Bold"/>
                <a:sym typeface="Arial Bold"/>
              </a:rPr>
              <a:t>negation of </a:t>
            </a:r>
            <a:r>
              <a:rPr sz="2400" b="1" i="1"/>
              <a:t>p</a:t>
            </a:r>
            <a:r>
              <a:rPr sz="2400">
                <a:latin typeface="Arial Bold"/>
                <a:ea typeface="Arial Bold"/>
                <a:cs typeface="Arial Bold"/>
                <a:sym typeface="Arial Bold"/>
              </a:rPr>
              <a:t>. </a:t>
            </a:r>
            <a:r>
              <a:rPr sz="2400"/>
              <a:t>In some computer languages the symbol </a:t>
            </a:r>
            <a:r>
              <a:rPr sz="2000" baseline="-25000">
                <a:latin typeface="Wingdings 2"/>
                <a:ea typeface="Wingdings 2"/>
                <a:cs typeface="Wingdings 2"/>
                <a:sym typeface="Wingdings 2"/>
              </a:rPr>
              <a:t>●</a:t>
            </a:r>
            <a:r>
              <a:rPr sz="2400"/>
              <a:t> is used in place of ~.</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Only If and the Biconditional</a:t>
            </a:r>
          </a:p>
        </p:txBody>
      </p:sp>
      <p:sp>
        <p:nvSpPr>
          <p:cNvPr id="280" name="Shape 28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endParaRPr sz="2400"/>
          </a:p>
          <a:p>
            <a:pPr lvl="0">
              <a:defRPr sz="1800"/>
            </a:pPr>
            <a:endParaRPr sz="2400"/>
          </a:p>
          <a:p>
            <a:pPr lvl="0">
              <a:defRPr sz="1800"/>
            </a:pPr>
            <a:endParaRPr sz="2400"/>
          </a:p>
          <a:p>
            <a:pPr lvl="0">
              <a:defRPr sz="1800"/>
            </a:pPr>
            <a:endParaRPr sz="2400"/>
          </a:p>
          <a:p>
            <a:pPr lvl="0">
              <a:defRPr sz="1800"/>
            </a:pPr>
            <a:endParaRPr sz="2400"/>
          </a:p>
          <a:p>
            <a:pPr lvl="0">
              <a:defRPr sz="1800"/>
            </a:pPr>
            <a:r>
              <a:rPr sz="2400"/>
              <a:t>The biconditional has the following truth table:</a:t>
            </a:r>
          </a:p>
        </p:txBody>
      </p:sp>
      <p:pic>
        <p:nvPicPr>
          <p:cNvPr id="281" name="image.png"/>
          <p:cNvPicPr/>
          <p:nvPr/>
        </p:nvPicPr>
        <p:blipFill>
          <a:blip r:embed="rId2">
            <a:extLst/>
          </a:blip>
          <a:stretch>
            <a:fillRect/>
          </a:stretch>
        </p:blipFill>
        <p:spPr>
          <a:xfrm>
            <a:off x="685800" y="1524000"/>
            <a:ext cx="7889875" cy="1665288"/>
          </a:xfrm>
          <a:prstGeom prst="rect">
            <a:avLst/>
          </a:prstGeom>
          <a:ln w="12700">
            <a:miter lim="400000"/>
          </a:ln>
        </p:spPr>
      </p:pic>
      <p:pic>
        <p:nvPicPr>
          <p:cNvPr id="282" name="image.png"/>
          <p:cNvPicPr/>
          <p:nvPr/>
        </p:nvPicPr>
        <p:blipFill>
          <a:blip r:embed="rId3">
            <a:extLst/>
          </a:blip>
          <a:srcRect t="12174"/>
          <a:stretch>
            <a:fillRect/>
          </a:stretch>
        </p:blipFill>
        <p:spPr>
          <a:xfrm>
            <a:off x="3352800" y="4190999"/>
            <a:ext cx="2378075" cy="1981201"/>
          </a:xfrm>
          <a:prstGeom prst="rect">
            <a:avLst/>
          </a:prstGeom>
          <a:ln w="12700">
            <a:miter lim="400000"/>
          </a:ln>
        </p:spPr>
      </p:pic>
      <p:sp>
        <p:nvSpPr>
          <p:cNvPr id="283" name="Shape 283"/>
          <p:cNvSpPr/>
          <p:nvPr/>
        </p:nvSpPr>
        <p:spPr>
          <a:xfrm>
            <a:off x="3674711" y="6172200"/>
            <a:ext cx="1764416" cy="2888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1400">
                <a:latin typeface="Arial"/>
                <a:ea typeface="Arial"/>
                <a:cs typeface="Arial"/>
                <a:sym typeface="Arial"/>
              </a:rPr>
              <a:t>Truth Table for </a:t>
            </a:r>
            <a:r>
              <a:rPr sz="1400" i="1">
                <a:latin typeface="Arial"/>
                <a:ea typeface="Arial"/>
                <a:cs typeface="Arial"/>
                <a:sym typeface="Arial"/>
              </a:rPr>
              <a:t>p ↔ q</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Only If and the Biconditional</a:t>
            </a:r>
          </a:p>
        </p:txBody>
      </p:sp>
      <p:sp>
        <p:nvSpPr>
          <p:cNvPr id="286" name="Shape 28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In order of operations ↔ is coequal with →. As with ∧ and ∨, the only way to indicate precedence between them is to use parentheses.</a:t>
            </a:r>
            <a:br>
              <a:rPr sz="2400"/>
            </a:br>
            <a:endParaRPr sz="2400"/>
          </a:p>
          <a:p>
            <a:pPr lvl="0">
              <a:defRPr sz="1800"/>
            </a:pPr>
            <a:r>
              <a:rPr sz="2400"/>
              <a:t>The full hierarchy of operations for the five logical operators is: </a:t>
            </a:r>
          </a:p>
        </p:txBody>
      </p:sp>
      <p:pic>
        <p:nvPicPr>
          <p:cNvPr id="287" name="image.png"/>
          <p:cNvPicPr/>
          <p:nvPr/>
        </p:nvPicPr>
        <p:blipFill>
          <a:blip r:embed="rId2">
            <a:extLst/>
          </a:blip>
          <a:stretch>
            <a:fillRect/>
          </a:stretch>
        </p:blipFill>
        <p:spPr>
          <a:xfrm>
            <a:off x="838200" y="3886200"/>
            <a:ext cx="7543800" cy="2427288"/>
          </a:xfrm>
          <a:prstGeom prst="rect">
            <a:avLst/>
          </a:prstGeom>
          <a:ln w="12700">
            <a:miter lim="400000"/>
          </a:ln>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Only If and the Biconditional</a:t>
            </a:r>
          </a:p>
        </p:txBody>
      </p:sp>
      <p:sp>
        <p:nvSpPr>
          <p:cNvPr id="290" name="Shape 29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According to the separate definitions of </a:t>
            </a:r>
            <a:r>
              <a:rPr sz="2400" i="1"/>
              <a:t>if</a:t>
            </a:r>
            <a:r>
              <a:rPr sz="2400"/>
              <a:t> and </a:t>
            </a:r>
            <a:r>
              <a:rPr sz="2400" i="1"/>
              <a:t>only if</a:t>
            </a:r>
            <a:r>
              <a:rPr sz="2400"/>
              <a:t>, saying “</a:t>
            </a:r>
            <a:r>
              <a:rPr sz="2400" i="1"/>
              <a:t>p</a:t>
            </a:r>
            <a:r>
              <a:rPr sz="2400"/>
              <a:t> if, and only if, </a:t>
            </a:r>
            <a:r>
              <a:rPr sz="2400" i="1"/>
              <a:t>q</a:t>
            </a:r>
            <a:r>
              <a:rPr sz="2400"/>
              <a:t>” should mean the same as saying both “</a:t>
            </a:r>
            <a:r>
              <a:rPr sz="2400" i="1"/>
              <a:t>p</a:t>
            </a:r>
            <a:r>
              <a:rPr sz="2400"/>
              <a:t> if </a:t>
            </a:r>
            <a:r>
              <a:rPr sz="2400" i="1"/>
              <a:t>q</a:t>
            </a:r>
            <a:r>
              <a:rPr sz="2400"/>
              <a:t>” and “</a:t>
            </a:r>
            <a:r>
              <a:rPr sz="2400" i="1"/>
              <a:t>p</a:t>
            </a:r>
            <a:r>
              <a:rPr sz="2400"/>
              <a:t> only if </a:t>
            </a:r>
            <a:r>
              <a:rPr sz="2400" i="1"/>
              <a:t>q</a:t>
            </a:r>
            <a:r>
              <a:rPr sz="2400"/>
              <a:t>.”</a:t>
            </a:r>
          </a:p>
          <a:p>
            <a:pPr marL="0" lvl="0" indent="0">
              <a:defRPr sz="1800"/>
            </a:pPr>
            <a:r>
              <a:rPr sz="2400"/>
              <a:t/>
            </a:r>
            <a:br>
              <a:rPr sz="2400"/>
            </a:br>
            <a:r>
              <a:rPr sz="2400"/>
              <a:t>The following annotated truth table shows that this is the case:</a:t>
            </a:r>
          </a:p>
        </p:txBody>
      </p:sp>
      <p:pic>
        <p:nvPicPr>
          <p:cNvPr id="291" name="image.png"/>
          <p:cNvPicPr/>
          <p:nvPr/>
        </p:nvPicPr>
        <p:blipFill>
          <a:blip r:embed="rId2">
            <a:extLst/>
          </a:blip>
          <a:srcRect t="11688"/>
          <a:stretch>
            <a:fillRect/>
          </a:stretch>
        </p:blipFill>
        <p:spPr>
          <a:xfrm>
            <a:off x="1524000" y="3581400"/>
            <a:ext cx="5921375" cy="2590800"/>
          </a:xfrm>
          <a:prstGeom prst="rect">
            <a:avLst/>
          </a:prstGeom>
          <a:ln w="12700">
            <a:miter lim="400000"/>
          </a:ln>
        </p:spPr>
      </p:pic>
      <p:sp>
        <p:nvSpPr>
          <p:cNvPr id="292" name="Shape 292"/>
          <p:cNvSpPr/>
          <p:nvPr/>
        </p:nvSpPr>
        <p:spPr>
          <a:xfrm>
            <a:off x="2259012" y="6122987"/>
            <a:ext cx="4572001" cy="2955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r>
              <a:rPr sz="1400">
                <a:latin typeface="Arial"/>
                <a:ea typeface="Arial"/>
                <a:cs typeface="Arial"/>
                <a:sym typeface="Arial"/>
              </a:rPr>
              <a:t>Truth Table Showing that </a:t>
            </a:r>
            <a:r>
              <a:rPr sz="1400" i="1">
                <a:latin typeface="Arial"/>
                <a:ea typeface="Arial"/>
                <a:cs typeface="Arial"/>
                <a:sym typeface="Arial"/>
              </a:rPr>
              <a:t>p </a:t>
            </a:r>
            <a:r>
              <a:rPr sz="1400">
                <a:latin typeface="Arial"/>
                <a:ea typeface="Arial"/>
                <a:cs typeface="Arial"/>
                <a:sym typeface="Arial"/>
              </a:rPr>
              <a:t>↔</a:t>
            </a:r>
            <a:r>
              <a:rPr sz="1400" i="1">
                <a:latin typeface="Arial"/>
                <a:ea typeface="Arial"/>
                <a:cs typeface="Arial"/>
                <a:sym typeface="Arial"/>
              </a:rPr>
              <a:t> q </a:t>
            </a:r>
            <a:r>
              <a:rPr sz="1400">
                <a:latin typeface="Arial"/>
                <a:ea typeface="Arial"/>
                <a:cs typeface="Arial"/>
                <a:sym typeface="Arial"/>
              </a:rPr>
              <a:t>≡</a:t>
            </a:r>
            <a:r>
              <a:rPr sz="1400" i="1">
                <a:latin typeface="Arial"/>
                <a:ea typeface="Arial"/>
                <a:cs typeface="Arial"/>
                <a:sym typeface="Arial"/>
              </a:rPr>
              <a:t> </a:t>
            </a:r>
            <a:r>
              <a:rPr sz="1400">
                <a:latin typeface="Arial"/>
                <a:ea typeface="Arial"/>
                <a:cs typeface="Arial"/>
                <a:sym typeface="Arial"/>
              </a:rPr>
              <a:t>(</a:t>
            </a:r>
            <a:r>
              <a:rPr sz="1400" i="1">
                <a:latin typeface="Arial"/>
                <a:ea typeface="Arial"/>
                <a:cs typeface="Arial"/>
                <a:sym typeface="Arial"/>
              </a:rPr>
              <a:t>p </a:t>
            </a:r>
            <a:r>
              <a:rPr sz="1400">
                <a:latin typeface="Arial"/>
                <a:ea typeface="Arial"/>
                <a:cs typeface="Arial"/>
                <a:sym typeface="Arial"/>
              </a:rPr>
              <a:t>→</a:t>
            </a:r>
            <a:r>
              <a:rPr sz="1400" i="1">
                <a:latin typeface="Arial"/>
                <a:ea typeface="Arial"/>
                <a:cs typeface="Arial"/>
                <a:sym typeface="Arial"/>
              </a:rPr>
              <a:t> q</a:t>
            </a:r>
            <a:r>
              <a:rPr sz="1400">
                <a:latin typeface="Arial"/>
                <a:ea typeface="Arial"/>
                <a:cs typeface="Arial"/>
                <a:sym typeface="Arial"/>
              </a:rPr>
              <a:t>)</a:t>
            </a:r>
            <a:r>
              <a:rPr sz="1400" i="1">
                <a:latin typeface="Arial"/>
                <a:ea typeface="Arial"/>
                <a:cs typeface="Arial"/>
                <a:sym typeface="Arial"/>
              </a:rPr>
              <a:t> </a:t>
            </a:r>
            <a:r>
              <a:rPr sz="1400">
                <a:latin typeface="Arial"/>
                <a:ea typeface="Arial"/>
                <a:cs typeface="Arial"/>
                <a:sym typeface="Arial"/>
              </a:rPr>
              <a:t>∧</a:t>
            </a:r>
            <a:r>
              <a:rPr sz="1400" i="1">
                <a:latin typeface="Arial"/>
                <a:ea typeface="Arial"/>
                <a:cs typeface="Arial"/>
                <a:sym typeface="Arial"/>
              </a:rPr>
              <a:t> </a:t>
            </a:r>
            <a:r>
              <a:rPr sz="1400">
                <a:latin typeface="Arial"/>
                <a:ea typeface="Arial"/>
                <a:cs typeface="Arial"/>
                <a:sym typeface="Arial"/>
              </a:rPr>
              <a:t>(</a:t>
            </a:r>
            <a:r>
              <a:rPr sz="1400" i="1">
                <a:latin typeface="Arial"/>
                <a:ea typeface="Arial"/>
                <a:cs typeface="Arial"/>
                <a:sym typeface="Arial"/>
              </a:rPr>
              <a:t>q </a:t>
            </a:r>
            <a:r>
              <a:rPr sz="1400">
                <a:latin typeface="Arial"/>
                <a:ea typeface="Arial"/>
                <a:cs typeface="Arial"/>
                <a:sym typeface="Arial"/>
              </a:rPr>
              <a:t>→</a:t>
            </a:r>
            <a:r>
              <a:rPr sz="1400" i="1">
                <a:latin typeface="Arial"/>
                <a:ea typeface="Arial"/>
                <a:cs typeface="Arial"/>
                <a:sym typeface="Arial"/>
              </a:rPr>
              <a:t> p</a:t>
            </a:r>
            <a:r>
              <a:rPr sz="1400">
                <a:latin typeface="Arial"/>
                <a:ea typeface="Arial"/>
                <a:cs typeface="Arial"/>
                <a:sym typeface="Arial"/>
              </a:rPr>
              <a:t>)</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9 – </a:t>
            </a:r>
            <a:r>
              <a:rPr sz="4000" i="1">
                <a:solidFill>
                  <a:srgbClr val="FFFFFF"/>
                </a:solidFill>
              </a:rPr>
              <a:t>If and Only If</a:t>
            </a:r>
          </a:p>
        </p:txBody>
      </p:sp>
      <p:sp>
        <p:nvSpPr>
          <p:cNvPr id="295" name="Shape 29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Rewrite the following statement as a conjunction of two     if-then statements:</a:t>
            </a:r>
          </a:p>
          <a:p>
            <a:pPr marL="0" lvl="0" indent="0">
              <a:defRPr sz="1800"/>
            </a:pPr>
            <a:r>
              <a:rPr sz="2400"/>
              <a:t>This computer program is correct if, and only if, it produces correct answers for all possible sets of input data.</a:t>
            </a:r>
          </a:p>
          <a:p>
            <a:pPr marL="0" lvl="0" indent="0">
              <a:defRPr sz="1800"/>
            </a:pPr>
            <a:endParaRPr sz="2400">
              <a:solidFill>
                <a:srgbClr val="00ADEE"/>
              </a:solidFill>
            </a:endParaRPr>
          </a:p>
          <a:p>
            <a:pPr marL="0" lvl="0" indent="0">
              <a:defRPr sz="1800"/>
            </a:pPr>
            <a:r>
              <a:rPr sz="2400">
                <a:solidFill>
                  <a:srgbClr val="00ADEE"/>
                </a:solidFill>
              </a:rPr>
              <a:t>Solution:</a:t>
            </a:r>
            <a:br>
              <a:rPr sz="2400">
                <a:solidFill>
                  <a:srgbClr val="00ADEE"/>
                </a:solidFill>
              </a:rPr>
            </a:br>
            <a:r>
              <a:rPr sz="2400"/>
              <a:t>If this program is correct, then it produces the correct answers for all possible sets of input data; and if this program produces the correct answers for all possible sets of input data, then it is correct.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95"/>
                                        </p:tgtEl>
                                        <p:attrNameLst>
                                          <p:attrName>style.visibility</p:attrName>
                                        </p:attrNameLst>
                                      </p:cBhvr>
                                      <p:to>
                                        <p:strVal val="visible"/>
                                      </p:to>
                                    </p:set>
                                    <p:anim calcmode="lin" valueType="num">
                                      <p:cBhvr>
                                        <p:cTn id="7" dur="1000" fill="hold"/>
                                        <p:tgtEl>
                                          <p:spTgt spid="295"/>
                                        </p:tgtEl>
                                        <p:attrNameLst>
                                          <p:attrName>ppt_x</p:attrName>
                                        </p:attrNameLst>
                                      </p:cBhvr>
                                      <p:tavLst>
                                        <p:tav tm="0">
                                          <p:val>
                                            <p:strVal val="#ppt_x"/>
                                          </p:val>
                                        </p:tav>
                                        <p:tav tm="100000">
                                          <p:val>
                                            <p:strVal val="#ppt_x"/>
                                          </p:val>
                                        </p:tav>
                                      </p:tavLst>
                                    </p:anim>
                                    <p:anim calcmode="lin" valueType="num">
                                      <p:cBhvr>
                                        <p:cTn id="8" dur="1000" fill="hold"/>
                                        <p:tgtEl>
                                          <p:spTgt spid="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1"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Necessary and Sufficient Conditions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900">
                <a:solidFill>
                  <a:srgbClr val="FFFFFF"/>
                </a:solidFill>
              </a:defRPr>
            </a:lvl1pPr>
          </a:lstStyle>
          <a:p>
            <a:pPr lvl="0">
              <a:defRPr sz="1800">
                <a:solidFill>
                  <a:srgbClr val="000000"/>
                </a:solidFill>
              </a:defRPr>
            </a:pPr>
            <a:r>
              <a:rPr sz="3900">
                <a:solidFill>
                  <a:srgbClr val="FFFFFF"/>
                </a:solidFill>
              </a:rPr>
              <a:t>Necessary and Sufficient Conditions</a:t>
            </a:r>
          </a:p>
        </p:txBody>
      </p:sp>
      <p:sp>
        <p:nvSpPr>
          <p:cNvPr id="300" name="Shape 300"/>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The phrases </a:t>
            </a:r>
            <a:r>
              <a:rPr sz="2400" i="1"/>
              <a:t>necessary condition </a:t>
            </a:r>
            <a:r>
              <a:rPr sz="2400"/>
              <a:t>and </a:t>
            </a:r>
            <a:r>
              <a:rPr sz="2400" i="1"/>
              <a:t>sufficient condition</a:t>
            </a:r>
            <a:r>
              <a:rPr sz="2400"/>
              <a:t>, as used in formal English, correspond exactly to their definitions in logic.</a:t>
            </a:r>
          </a:p>
          <a:p>
            <a:pPr marL="0" lvl="0" indent="0">
              <a:defRPr sz="1800"/>
            </a:pPr>
            <a:endParaRPr sz="2400"/>
          </a:p>
          <a:p>
            <a:pPr marL="0" lvl="0" indent="0">
              <a:defRPr sz="1800"/>
            </a:pPr>
            <a:endParaRPr sz="2400"/>
          </a:p>
          <a:p>
            <a:pPr marL="0" lvl="0" indent="0">
              <a:defRPr sz="1800"/>
            </a:pPr>
            <a:endParaRPr sz="2400"/>
          </a:p>
          <a:p>
            <a:pPr marL="0" lvl="0" indent="0">
              <a:defRPr sz="1800"/>
            </a:pPr>
            <a:endParaRPr sz="2400"/>
          </a:p>
          <a:p>
            <a:pPr marL="0" lvl="0" indent="0">
              <a:defRPr sz="1800"/>
            </a:pPr>
            <a:endParaRPr sz="2400"/>
          </a:p>
          <a:p>
            <a:pPr marL="0" lvl="0" indent="0">
              <a:defRPr sz="1800"/>
            </a:pPr>
            <a:r>
              <a:rPr sz="2400"/>
              <a:t>In other words, to say “</a:t>
            </a:r>
            <a:r>
              <a:rPr sz="2400" i="1"/>
              <a:t>r</a:t>
            </a:r>
            <a:r>
              <a:rPr sz="2400"/>
              <a:t> is a sufficient condition for </a:t>
            </a:r>
            <a:r>
              <a:rPr sz="2400" i="1"/>
              <a:t>s</a:t>
            </a:r>
            <a:r>
              <a:rPr sz="2400"/>
              <a:t>” means that the occurrence of </a:t>
            </a:r>
            <a:r>
              <a:rPr sz="2400" i="1"/>
              <a:t>r</a:t>
            </a:r>
            <a:r>
              <a:rPr sz="2400"/>
              <a:t> is </a:t>
            </a:r>
            <a:r>
              <a:rPr sz="2400" i="1"/>
              <a:t>sufficient</a:t>
            </a:r>
            <a:r>
              <a:rPr sz="2400"/>
              <a:t> to guarantee the occurrence of </a:t>
            </a:r>
            <a:r>
              <a:rPr sz="2400" i="1"/>
              <a:t>s</a:t>
            </a:r>
            <a:r>
              <a:rPr sz="2400"/>
              <a:t>.</a:t>
            </a:r>
          </a:p>
        </p:txBody>
      </p:sp>
      <p:pic>
        <p:nvPicPr>
          <p:cNvPr id="301" name="image.png"/>
          <p:cNvPicPr/>
          <p:nvPr/>
        </p:nvPicPr>
        <p:blipFill>
          <a:blip r:embed="rId2">
            <a:extLst/>
          </a:blip>
          <a:stretch>
            <a:fillRect/>
          </a:stretch>
        </p:blipFill>
        <p:spPr>
          <a:xfrm>
            <a:off x="762000" y="2971800"/>
            <a:ext cx="7291388" cy="1457325"/>
          </a:xfrm>
          <a:prstGeom prst="rect">
            <a:avLst/>
          </a:prstGeom>
          <a:ln w="12700">
            <a:miter lim="400000"/>
          </a:ln>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900">
                <a:solidFill>
                  <a:srgbClr val="FFFFFF"/>
                </a:solidFill>
              </a:defRPr>
            </a:lvl1pPr>
          </a:lstStyle>
          <a:p>
            <a:pPr lvl="0">
              <a:defRPr sz="1800">
                <a:solidFill>
                  <a:srgbClr val="000000"/>
                </a:solidFill>
              </a:defRPr>
            </a:pPr>
            <a:r>
              <a:rPr sz="3900">
                <a:solidFill>
                  <a:srgbClr val="FFFFFF"/>
                </a:solidFill>
              </a:rPr>
              <a:t>Necessary and Sufficient Conditions</a:t>
            </a:r>
          </a:p>
        </p:txBody>
      </p:sp>
      <p:sp>
        <p:nvSpPr>
          <p:cNvPr id="304" name="Shape 304"/>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On the other hand, to say “</a:t>
            </a:r>
            <a:r>
              <a:rPr sz="2400" i="1"/>
              <a:t>r</a:t>
            </a:r>
            <a:r>
              <a:rPr sz="2400"/>
              <a:t> is a necessary condition for </a:t>
            </a:r>
            <a:r>
              <a:rPr sz="2400" i="1"/>
              <a:t>s</a:t>
            </a:r>
            <a:r>
              <a:rPr sz="2400"/>
              <a:t>” means that if </a:t>
            </a:r>
            <a:r>
              <a:rPr sz="2400" i="1"/>
              <a:t>r</a:t>
            </a:r>
            <a:r>
              <a:rPr sz="2400"/>
              <a:t> does not occur, then </a:t>
            </a:r>
            <a:r>
              <a:rPr sz="2400" i="1"/>
              <a:t>s</a:t>
            </a:r>
            <a:r>
              <a:rPr sz="2400"/>
              <a:t> cannot occur either:</a:t>
            </a:r>
            <a:br>
              <a:rPr sz="2400"/>
            </a:br>
            <a:r>
              <a:rPr sz="2400"/>
              <a:t>The occurrence of </a:t>
            </a:r>
            <a:r>
              <a:rPr sz="2400" i="1"/>
              <a:t>r</a:t>
            </a:r>
            <a:r>
              <a:rPr sz="2400"/>
              <a:t> is necessary to obtain the occurrence of </a:t>
            </a:r>
            <a:r>
              <a:rPr sz="2400" i="1"/>
              <a:t>s</a:t>
            </a:r>
            <a:r>
              <a:rPr sz="2400"/>
              <a:t>. Note that because of the equivalence between a statement and its contrapositive,</a:t>
            </a:r>
            <a:br>
              <a:rPr sz="2400"/>
            </a:br>
            <a:endParaRPr sz="2400"/>
          </a:p>
          <a:p>
            <a:pPr marL="0" lvl="0" indent="0">
              <a:defRPr sz="1800"/>
            </a:pPr>
            <a:endParaRPr sz="2400"/>
          </a:p>
          <a:p>
            <a:pPr marL="0" lvl="0" indent="0">
              <a:defRPr sz="1800"/>
            </a:pPr>
            <a:endParaRPr sz="2400"/>
          </a:p>
          <a:p>
            <a:pPr marL="0" lvl="0" indent="0">
              <a:defRPr sz="1800"/>
            </a:pPr>
            <a:endParaRPr sz="1200"/>
          </a:p>
          <a:p>
            <a:pPr marL="0" lvl="0" indent="0">
              <a:defRPr sz="1800"/>
            </a:pPr>
            <a:r>
              <a:rPr sz="2400"/>
              <a:t>Consequently,</a:t>
            </a:r>
          </a:p>
        </p:txBody>
      </p:sp>
      <p:pic>
        <p:nvPicPr>
          <p:cNvPr id="305" name="image.png"/>
          <p:cNvPicPr/>
          <p:nvPr/>
        </p:nvPicPr>
        <p:blipFill>
          <a:blip r:embed="rId2">
            <a:extLst/>
          </a:blip>
          <a:stretch>
            <a:fillRect/>
          </a:stretch>
        </p:blipFill>
        <p:spPr>
          <a:xfrm>
            <a:off x="609600" y="3657600"/>
            <a:ext cx="7935913" cy="889000"/>
          </a:xfrm>
          <a:prstGeom prst="rect">
            <a:avLst/>
          </a:prstGeom>
          <a:ln w="12700">
            <a:miter lim="400000"/>
          </a:ln>
        </p:spPr>
      </p:pic>
      <p:pic>
        <p:nvPicPr>
          <p:cNvPr id="306" name="image.png"/>
          <p:cNvPicPr/>
          <p:nvPr/>
        </p:nvPicPr>
        <p:blipFill>
          <a:blip r:embed="rId3">
            <a:extLst/>
          </a:blip>
          <a:stretch>
            <a:fillRect/>
          </a:stretch>
        </p:blipFill>
        <p:spPr>
          <a:xfrm>
            <a:off x="595312" y="5486400"/>
            <a:ext cx="8027988" cy="701675"/>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200">
                <a:solidFill>
                  <a:srgbClr val="FFFFFF"/>
                </a:solidFill>
              </a:rPr>
              <a:t>Example 10 – </a:t>
            </a:r>
            <a:r>
              <a:rPr sz="2200" i="1">
                <a:solidFill>
                  <a:srgbClr val="FFFFFF"/>
                </a:solidFill>
              </a:rPr>
              <a:t>Interpreting Necessary and Sufficient Conditions</a:t>
            </a:r>
          </a:p>
        </p:txBody>
      </p:sp>
      <p:sp>
        <p:nvSpPr>
          <p:cNvPr id="309" name="Shape 30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Consider the statement “If John is eligible to vote, then he is at least 18 years old.” </a:t>
            </a:r>
            <a:br>
              <a:rPr sz="2400"/>
            </a:br>
            <a:endParaRPr sz="2400"/>
          </a:p>
          <a:p>
            <a:pPr marL="0" lvl="0" indent="0">
              <a:defRPr sz="1800"/>
            </a:pPr>
            <a:r>
              <a:rPr sz="2400"/>
              <a:t>The truth of the condition “John is eligible to vote” is </a:t>
            </a:r>
            <a:r>
              <a:rPr sz="2400" i="1"/>
              <a:t>sufficient </a:t>
            </a:r>
            <a:r>
              <a:rPr sz="2400"/>
              <a:t>to ensure the truth of the condition “John is at least 18 years old.”</a:t>
            </a:r>
            <a:br>
              <a:rPr sz="2400"/>
            </a:br>
            <a:endParaRPr sz="2400"/>
          </a:p>
          <a:p>
            <a:pPr marL="0" lvl="0" indent="0">
              <a:defRPr sz="1800"/>
            </a:pPr>
            <a:r>
              <a:rPr sz="2400"/>
              <a:t>In addition, the condition “John is at least 18 years old” is </a:t>
            </a:r>
            <a:r>
              <a:rPr sz="2400" i="1"/>
              <a:t>necessary</a:t>
            </a:r>
            <a:r>
              <a:rPr sz="2400"/>
              <a:t> for the condition “John is eligible to vote” to be true. </a:t>
            </a:r>
            <a:br>
              <a:rPr sz="2400"/>
            </a:br>
            <a:endParaRPr sz="2400"/>
          </a:p>
          <a:p>
            <a:pPr marL="0" lvl="0" indent="0">
              <a:defRPr sz="1800"/>
            </a:pPr>
            <a:r>
              <a:rPr sz="2400"/>
              <a:t>If John were younger than 18, then he would not be eligible to vote.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09">
                                            <p:txEl>
                                              <p:pRg st="1" end="1"/>
                                            </p:txEl>
                                          </p:spTgt>
                                        </p:tgtEl>
                                        <p:attrNameLst>
                                          <p:attrName>style.visibility</p:attrName>
                                        </p:attrNameLst>
                                      </p:cBhvr>
                                      <p:to>
                                        <p:strVal val="visible"/>
                                      </p:to>
                                    </p:set>
                                    <p:anim calcmode="lin" valueType="num">
                                      <p:cBhvr>
                                        <p:cTn id="7" dur="1000" fill="hold"/>
                                        <p:tgtEl>
                                          <p:spTgt spid="309">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3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309">
                                            <p:txEl>
                                              <p:pRg st="2" end="2"/>
                                            </p:txEl>
                                          </p:spTgt>
                                        </p:tgtEl>
                                        <p:attrNameLst>
                                          <p:attrName>style.visibility</p:attrName>
                                        </p:attrNameLst>
                                      </p:cBhvr>
                                      <p:to>
                                        <p:strVal val="visible"/>
                                      </p:to>
                                    </p:set>
                                    <p:anim calcmode="lin" valueType="num">
                                      <p:cBhvr>
                                        <p:cTn id="13" dur="1000" fill="hold"/>
                                        <p:tgtEl>
                                          <p:spTgt spid="30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iterate>
                                    <p:tmAbs val="0"/>
                                  </p:iterate>
                                  <p:childTnLst>
                                    <p:set>
                                      <p:cBhvr>
                                        <p:cTn id="18" fill="hold"/>
                                        <p:tgtEl>
                                          <p:spTgt spid="309">
                                            <p:txEl>
                                              <p:pRg st="3" end="3"/>
                                            </p:txEl>
                                          </p:spTgt>
                                        </p:tgtEl>
                                        <p:attrNameLst>
                                          <p:attrName>style.visibility</p:attrName>
                                        </p:attrNameLst>
                                      </p:cBhvr>
                                      <p:to>
                                        <p:strVal val="visible"/>
                                      </p:to>
                                    </p:set>
                                    <p:anim calcmode="lin" valueType="num">
                                      <p:cBhvr>
                                        <p:cTn id="19" dur="1000" fill="hold"/>
                                        <p:tgtEl>
                                          <p:spTgt spid="309">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0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build="p" bldLvl="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2133600" y="6248400"/>
            <a:ext cx="5486400" cy="3506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spcBef>
                <a:spcPts val="1000"/>
              </a:spcBef>
            </a:pPr>
            <a:r>
              <a:rPr sz="1400">
                <a:latin typeface="Arial"/>
                <a:ea typeface="Arial"/>
                <a:cs typeface="Arial"/>
                <a:sym typeface="Arial"/>
              </a:rPr>
              <a:t>Copyright © Cengage Learning. All rights reserved.</a:t>
            </a:r>
            <a:r>
              <a:rPr>
                <a:latin typeface="Arial"/>
                <a:ea typeface="Arial"/>
                <a:cs typeface="Arial"/>
                <a:sym typeface="Arial"/>
              </a:rPr>
              <a:t> </a:t>
            </a:r>
          </a:p>
        </p:txBody>
      </p:sp>
      <p:sp>
        <p:nvSpPr>
          <p:cNvPr id="312" name="Shape 312"/>
          <p:cNvSpPr/>
          <p:nvPr/>
        </p:nvSpPr>
        <p:spPr>
          <a:xfrm>
            <a:off x="2209800" y="2874962"/>
            <a:ext cx="6337300" cy="63403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3900">
                <a:solidFill>
                  <a:srgbClr val="16669E"/>
                </a:solidFill>
                <a:latin typeface="Arial"/>
                <a:ea typeface="Arial"/>
                <a:cs typeface="Arial"/>
                <a:sym typeface="Arial"/>
              </a:defRPr>
            </a:lvl1pPr>
          </a:lstStyle>
          <a:p>
            <a:pPr lvl="0">
              <a:defRPr sz="1800">
                <a:solidFill>
                  <a:srgbClr val="000000"/>
                </a:solidFill>
              </a:defRPr>
            </a:pPr>
            <a:r>
              <a:rPr sz="3900">
                <a:solidFill>
                  <a:srgbClr val="16669E"/>
                </a:solidFill>
              </a:rPr>
              <a:t>Valid and Invalid Arguments</a:t>
            </a:r>
          </a:p>
        </p:txBody>
      </p:sp>
      <p:grpSp>
        <p:nvGrpSpPr>
          <p:cNvPr id="315" name="Group 315"/>
          <p:cNvGrpSpPr/>
          <p:nvPr/>
        </p:nvGrpSpPr>
        <p:grpSpPr>
          <a:xfrm>
            <a:off x="279399" y="2209799"/>
            <a:ext cx="8534401" cy="1600201"/>
            <a:chOff x="0" y="0"/>
            <a:chExt cx="8534400" cy="1600200"/>
          </a:xfrm>
        </p:grpSpPr>
        <p:sp>
          <p:nvSpPr>
            <p:cNvPr id="313" name="Shape 313"/>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defRPr>
                  <a:latin typeface="Arial"/>
                  <a:ea typeface="Arial"/>
                  <a:cs typeface="Arial"/>
                  <a:sym typeface="Arial"/>
                </a:defRPr>
              </a:pPr>
              <a:endParaRPr/>
            </a:p>
          </p:txBody>
        </p:sp>
        <p:sp>
          <p:nvSpPr>
            <p:cNvPr id="314" name="Shape 314"/>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grpSp>
      <p:sp>
        <p:nvSpPr>
          <p:cNvPr id="316" name="Shape 316"/>
          <p:cNvSpPr/>
          <p:nvPr/>
        </p:nvSpPr>
        <p:spPr>
          <a:xfrm>
            <a:off x="385762" y="2268537"/>
            <a:ext cx="2122583" cy="47433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2.3</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Valid and Invalid Arguments</a:t>
            </a:r>
          </a:p>
        </p:txBody>
      </p:sp>
      <p:sp>
        <p:nvSpPr>
          <p:cNvPr id="319" name="Shape 31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a:t>In mathematics and logic an </a:t>
            </a:r>
            <a:r>
              <a:rPr sz="2400" dirty="0">
                <a:solidFill>
                  <a:srgbClr val="C00000"/>
                </a:solidFill>
              </a:rPr>
              <a:t>argument</a:t>
            </a:r>
            <a:r>
              <a:rPr sz="2400" dirty="0"/>
              <a:t> is not a dispute. It is </a:t>
            </a:r>
            <a:r>
              <a:rPr sz="2400" u="sng" dirty="0"/>
              <a:t>a sequence of statements ending in a conclusion</a:t>
            </a:r>
            <a:r>
              <a:rPr sz="2400" dirty="0"/>
              <a:t>. </a:t>
            </a:r>
            <a:endParaRPr lang="en-US" sz="2400" dirty="0" smtClean="0"/>
          </a:p>
          <a:p>
            <a:pPr marL="0" lvl="0" indent="0">
              <a:defRPr sz="1800"/>
            </a:pPr>
            <a:r>
              <a:rPr lang="en-US" sz="2400" dirty="0" smtClean="0"/>
              <a:t>H</a:t>
            </a:r>
            <a:r>
              <a:rPr sz="2400" dirty="0" smtClean="0"/>
              <a:t>ow </a:t>
            </a:r>
            <a:r>
              <a:rPr sz="2400" dirty="0"/>
              <a:t>to determine whether an argument is </a:t>
            </a:r>
            <a:r>
              <a:rPr sz="2400" dirty="0" smtClean="0"/>
              <a:t>valid</a:t>
            </a:r>
            <a:r>
              <a:rPr lang="en-US" sz="2400" dirty="0" smtClean="0"/>
              <a:t> </a:t>
            </a:r>
            <a:r>
              <a:rPr sz="2400" dirty="0" smtClean="0"/>
              <a:t>—</a:t>
            </a:r>
            <a:r>
              <a:rPr lang="en-US" sz="2400" dirty="0" smtClean="0"/>
              <a:t> </a:t>
            </a:r>
            <a:r>
              <a:rPr sz="2400" dirty="0" smtClean="0"/>
              <a:t>that </a:t>
            </a:r>
            <a:r>
              <a:rPr sz="2400" dirty="0"/>
              <a:t>is, whether the conclusion follows </a:t>
            </a:r>
            <a:r>
              <a:rPr sz="2400" i="1" dirty="0"/>
              <a:t>necessarily</a:t>
            </a:r>
            <a:r>
              <a:rPr sz="2400" dirty="0"/>
              <a:t> from the preceding statements. </a:t>
            </a:r>
            <a:endParaRPr lang="en-US" sz="2400" dirty="0" smtClean="0"/>
          </a:p>
          <a:p>
            <a:pPr marL="0" lvl="0" indent="0">
              <a:defRPr sz="1800"/>
            </a:pPr>
            <a:endParaRPr lang="en-US" dirty="0"/>
          </a:p>
          <a:p>
            <a:pPr marL="0" lvl="0" indent="0">
              <a:defRPr sz="1800"/>
            </a:pPr>
            <a:r>
              <a:rPr lang="en-US" sz="2400" dirty="0" smtClean="0"/>
              <a:t>T</a:t>
            </a:r>
            <a:r>
              <a:rPr sz="2400" dirty="0" smtClean="0"/>
              <a:t>his </a:t>
            </a:r>
            <a:r>
              <a:rPr sz="2400" dirty="0"/>
              <a:t>determination depends only on </a:t>
            </a:r>
            <a:r>
              <a:rPr sz="2400" dirty="0">
                <a:solidFill>
                  <a:srgbClr val="C00000"/>
                </a:solidFill>
              </a:rPr>
              <a:t>the form of an argument, not on its content.</a:t>
            </a:r>
          </a:p>
          <a:p>
            <a:pPr marL="0" lvl="0" indent="0">
              <a:defRPr sz="1800"/>
            </a:pPr>
            <a:endParaRPr sz="2400" i="1"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Compound Statements</a:t>
            </a:r>
          </a:p>
        </p:txBody>
      </p:sp>
      <p:sp>
        <p:nvSpPr>
          <p:cNvPr id="46" name="Shape 46"/>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0"/>
              </a:spcBef>
              <a:defRPr sz="1800"/>
            </a:pPr>
            <a:r>
              <a:rPr sz="2400"/>
              <a:t>Given another statement </a:t>
            </a:r>
            <a:r>
              <a:rPr sz="2400" i="1"/>
              <a:t>q</a:t>
            </a:r>
            <a:r>
              <a:rPr sz="2400"/>
              <a:t>, the sentence “</a:t>
            </a:r>
            <a:r>
              <a:rPr sz="2400" i="1"/>
              <a:t>p</a:t>
            </a:r>
            <a:r>
              <a:rPr sz="2400"/>
              <a:t> </a:t>
            </a:r>
            <a:r>
              <a:rPr sz="2400">
                <a:latin typeface="Symbol"/>
                <a:ea typeface="Symbol"/>
                <a:cs typeface="Symbol"/>
                <a:sym typeface="Symbol"/>
              </a:rPr>
              <a:t>∧</a:t>
            </a:r>
            <a:r>
              <a:rPr sz="2400"/>
              <a:t> </a:t>
            </a:r>
            <a:r>
              <a:rPr sz="2400" i="1"/>
              <a:t>q</a:t>
            </a:r>
            <a:r>
              <a:rPr sz="2400"/>
              <a:t>” is read    “</a:t>
            </a:r>
            <a:r>
              <a:rPr sz="2400" i="1"/>
              <a:t>p</a:t>
            </a:r>
            <a:r>
              <a:rPr sz="2400"/>
              <a:t> and </a:t>
            </a:r>
            <a:r>
              <a:rPr sz="2400" i="1"/>
              <a:t>q</a:t>
            </a:r>
            <a:r>
              <a:rPr sz="2400"/>
              <a:t>” and is called the </a:t>
            </a:r>
            <a:r>
              <a:rPr sz="2400">
                <a:latin typeface="Arial Bold"/>
                <a:ea typeface="Arial Bold"/>
                <a:cs typeface="Arial Bold"/>
                <a:sym typeface="Arial Bold"/>
              </a:rPr>
              <a:t>conjunction of </a:t>
            </a:r>
            <a:r>
              <a:rPr sz="2400" b="1" i="1"/>
              <a:t>p</a:t>
            </a:r>
            <a:r>
              <a:rPr sz="2400">
                <a:latin typeface="Arial Bold"/>
                <a:ea typeface="Arial Bold"/>
                <a:cs typeface="Arial Bold"/>
                <a:sym typeface="Arial Bold"/>
              </a:rPr>
              <a:t> and </a:t>
            </a:r>
            <a:r>
              <a:rPr sz="2400" b="1" i="1"/>
              <a:t>q</a:t>
            </a:r>
            <a:r>
              <a:rPr sz="2400"/>
              <a:t>. </a:t>
            </a:r>
            <a:br>
              <a:rPr sz="2400"/>
            </a:br>
            <a:endParaRPr sz="2400"/>
          </a:p>
          <a:p>
            <a:pPr marL="0" lvl="0" indent="0">
              <a:spcBef>
                <a:spcPts val="0"/>
              </a:spcBef>
              <a:defRPr sz="1800"/>
            </a:pPr>
            <a:r>
              <a:rPr sz="2400"/>
              <a:t>The sentence “</a:t>
            </a:r>
            <a:r>
              <a:rPr sz="2400" i="1"/>
              <a:t>p</a:t>
            </a:r>
            <a:r>
              <a:rPr sz="2400"/>
              <a:t> </a:t>
            </a:r>
            <a:r>
              <a:rPr sz="2400">
                <a:latin typeface="Symbol"/>
                <a:ea typeface="Symbol"/>
                <a:cs typeface="Symbol"/>
                <a:sym typeface="Symbol"/>
              </a:rPr>
              <a:t>∨</a:t>
            </a:r>
            <a:r>
              <a:rPr sz="2400"/>
              <a:t> </a:t>
            </a:r>
            <a:r>
              <a:rPr sz="2400" i="1"/>
              <a:t>q</a:t>
            </a:r>
            <a:r>
              <a:rPr sz="2400"/>
              <a:t>” is read “</a:t>
            </a:r>
            <a:r>
              <a:rPr sz="2400" i="1"/>
              <a:t>p</a:t>
            </a:r>
            <a:r>
              <a:rPr sz="2400"/>
              <a:t> or </a:t>
            </a:r>
            <a:r>
              <a:rPr sz="2400" i="1"/>
              <a:t>q</a:t>
            </a:r>
            <a:r>
              <a:rPr sz="2400"/>
              <a:t>” and is called the </a:t>
            </a:r>
            <a:r>
              <a:rPr sz="2400">
                <a:latin typeface="Arial Bold"/>
                <a:ea typeface="Arial Bold"/>
                <a:cs typeface="Arial Bold"/>
                <a:sym typeface="Arial Bold"/>
              </a:rPr>
              <a:t>disjunction of </a:t>
            </a:r>
            <a:r>
              <a:rPr sz="2400" b="1" i="1"/>
              <a:t>p</a:t>
            </a:r>
            <a:r>
              <a:rPr sz="2400">
                <a:latin typeface="Arial Bold"/>
                <a:ea typeface="Arial Bold"/>
                <a:cs typeface="Arial Bold"/>
                <a:sym typeface="Arial Bold"/>
              </a:rPr>
              <a:t> and </a:t>
            </a:r>
            <a:r>
              <a:rPr sz="2400" b="1" i="1"/>
              <a:t>q</a:t>
            </a:r>
            <a:r>
              <a:rPr sz="2400"/>
              <a:t>.</a:t>
            </a:r>
          </a:p>
          <a:p>
            <a:pPr marL="0" lvl="0" indent="0">
              <a:spcBef>
                <a:spcPts val="0"/>
              </a:spcBef>
              <a:defRPr sz="1800"/>
            </a:pPr>
            <a:endParaRPr sz="2400"/>
          </a:p>
          <a:p>
            <a:pPr marL="0" lvl="0" indent="0">
              <a:spcBef>
                <a:spcPts val="0"/>
              </a:spcBef>
              <a:defRPr sz="1800"/>
            </a:pPr>
            <a:r>
              <a:rPr sz="2400"/>
              <a:t>In expressions that include the symbol ~ as well as </a:t>
            </a:r>
            <a:r>
              <a:rPr sz="2400">
                <a:latin typeface="Symbol"/>
                <a:ea typeface="Symbol"/>
                <a:cs typeface="Symbol"/>
                <a:sym typeface="Symbol"/>
              </a:rPr>
              <a:t>∧</a:t>
            </a:r>
            <a:r>
              <a:rPr sz="2400"/>
              <a:t> or </a:t>
            </a:r>
            <a:r>
              <a:rPr sz="2400">
                <a:latin typeface="Symbol"/>
                <a:ea typeface="Symbol"/>
                <a:cs typeface="Symbol"/>
                <a:sym typeface="Symbol"/>
              </a:rPr>
              <a:t>∨</a:t>
            </a:r>
            <a:r>
              <a:rPr sz="2400"/>
              <a:t>, the </a:t>
            </a:r>
            <a:r>
              <a:rPr sz="2400">
                <a:latin typeface="Arial Bold"/>
                <a:ea typeface="Arial Bold"/>
                <a:cs typeface="Arial Bold"/>
                <a:sym typeface="Arial Bold"/>
              </a:rPr>
              <a:t>order of operations </a:t>
            </a:r>
            <a:r>
              <a:rPr sz="2400"/>
              <a:t>specifies that ~ is performed first.</a:t>
            </a:r>
            <a:br>
              <a:rPr sz="2400"/>
            </a:br>
            <a:endParaRPr sz="2400"/>
          </a:p>
          <a:p>
            <a:pPr marL="0" lvl="0" indent="0">
              <a:spcBef>
                <a:spcPts val="0"/>
              </a:spcBef>
              <a:defRPr sz="1800"/>
            </a:pPr>
            <a:r>
              <a:rPr sz="2400"/>
              <a:t>For instance, ~</a:t>
            </a:r>
            <a:r>
              <a:rPr sz="2400" i="1"/>
              <a:t>p</a:t>
            </a:r>
            <a:r>
              <a:rPr sz="2400"/>
              <a:t> </a:t>
            </a:r>
            <a:r>
              <a:rPr sz="2400">
                <a:latin typeface="Symbol"/>
                <a:ea typeface="Symbol"/>
                <a:cs typeface="Symbol"/>
                <a:sym typeface="Symbol"/>
              </a:rPr>
              <a:t>∧</a:t>
            </a:r>
            <a:r>
              <a:rPr sz="2400"/>
              <a:t> </a:t>
            </a:r>
            <a:r>
              <a:rPr sz="2400" i="1"/>
              <a:t>q</a:t>
            </a:r>
            <a:r>
              <a:rPr sz="2400"/>
              <a:t> = (~</a:t>
            </a:r>
            <a:r>
              <a:rPr sz="2400" i="1"/>
              <a:t>p</a:t>
            </a:r>
            <a:r>
              <a:rPr sz="2400"/>
              <a:t>) </a:t>
            </a:r>
            <a:r>
              <a:rPr sz="2400">
                <a:latin typeface="Symbol"/>
                <a:ea typeface="Symbol"/>
                <a:cs typeface="Symbol"/>
                <a:sym typeface="Symbol"/>
              </a:rPr>
              <a:t>∧</a:t>
            </a:r>
            <a:r>
              <a:rPr sz="2400"/>
              <a:t> </a:t>
            </a:r>
            <a:r>
              <a:rPr sz="2400" i="1"/>
              <a:t>q</a:t>
            </a:r>
            <a:r>
              <a:rPr sz="2400"/>
              <a:t>.</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Valid and Invalid Arguments</a:t>
            </a:r>
          </a:p>
        </p:txBody>
      </p:sp>
      <p:sp>
        <p:nvSpPr>
          <p:cNvPr id="322" name="Shape 32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10000"/>
          </a:bodyPr>
          <a:lstStyle/>
          <a:p>
            <a:pPr marL="0" lvl="0" indent="0">
              <a:defRPr sz="1800"/>
            </a:pPr>
            <a:r>
              <a:rPr lang="en-US" sz="2200" dirty="0"/>
              <a:t>For example, the argument</a:t>
            </a:r>
          </a:p>
          <a:p>
            <a:pPr marL="0" lvl="0" indent="0">
              <a:defRPr sz="1800"/>
            </a:pPr>
            <a:r>
              <a:rPr lang="en-US" sz="2200" dirty="0"/>
              <a:t>	If Socrates is a man, then Socrates is mortal.</a:t>
            </a:r>
          </a:p>
          <a:p>
            <a:pPr marL="0" lvl="0" indent="0">
              <a:defRPr sz="1800"/>
            </a:pPr>
            <a:r>
              <a:rPr lang="en-US" sz="2200" dirty="0"/>
              <a:t>	Socrates is a man.</a:t>
            </a:r>
          </a:p>
          <a:p>
            <a:pPr marL="0" lvl="0" indent="0">
              <a:defRPr sz="1800"/>
            </a:pPr>
            <a:r>
              <a:rPr lang="en-US" sz="2200" dirty="0"/>
              <a:t>       </a:t>
            </a:r>
            <a:r>
              <a:rPr lang="en-US" sz="2200" dirty="0" smtClean="0"/>
              <a:t>         </a:t>
            </a:r>
            <a:r>
              <a:rPr lang="en-US" sz="2200" dirty="0"/>
              <a:t>Socrates is mortal.</a:t>
            </a:r>
          </a:p>
          <a:p>
            <a:pPr marL="0" lvl="0" indent="0">
              <a:defRPr sz="1800"/>
            </a:pPr>
            <a:endParaRPr lang="en-US" sz="2400" dirty="0" smtClean="0"/>
          </a:p>
          <a:p>
            <a:pPr marL="0" lvl="0" indent="0">
              <a:defRPr sz="1800"/>
            </a:pPr>
            <a:r>
              <a:rPr sz="2200" dirty="0" smtClean="0"/>
              <a:t>has </a:t>
            </a:r>
            <a:r>
              <a:rPr sz="2200" dirty="0"/>
              <a:t>the </a:t>
            </a:r>
            <a:r>
              <a:rPr sz="2200" dirty="0">
                <a:solidFill>
                  <a:srgbClr val="C00000"/>
                </a:solidFill>
              </a:rPr>
              <a:t>abstract form</a:t>
            </a:r>
          </a:p>
          <a:p>
            <a:pPr marL="0" lvl="0" indent="0">
              <a:defRPr sz="1800"/>
            </a:pPr>
            <a:r>
              <a:rPr sz="2200" dirty="0"/>
              <a:t>	If </a:t>
            </a:r>
            <a:r>
              <a:rPr sz="2200" i="1" dirty="0"/>
              <a:t>p</a:t>
            </a:r>
            <a:r>
              <a:rPr sz="2200" dirty="0"/>
              <a:t> then </a:t>
            </a:r>
            <a:r>
              <a:rPr sz="2200" i="1" dirty="0"/>
              <a:t>q</a:t>
            </a:r>
          </a:p>
          <a:p>
            <a:pPr marL="0" lvl="0" indent="0">
              <a:defRPr sz="1800"/>
            </a:pPr>
            <a:r>
              <a:rPr sz="2200" dirty="0"/>
              <a:t>	</a:t>
            </a:r>
            <a:r>
              <a:rPr sz="2200" i="1" dirty="0"/>
              <a:t>p</a:t>
            </a:r>
          </a:p>
          <a:p>
            <a:pPr marL="0" lvl="0" indent="0">
              <a:defRPr sz="1800"/>
            </a:pPr>
            <a:r>
              <a:rPr sz="2200" dirty="0"/>
              <a:t>         </a:t>
            </a:r>
            <a:r>
              <a:rPr lang="en-US" sz="2200" dirty="0" smtClean="0"/>
              <a:t>  </a:t>
            </a:r>
            <a:r>
              <a:rPr sz="2200" dirty="0" smtClean="0"/>
              <a:t> </a:t>
            </a:r>
            <a:r>
              <a:rPr sz="2200" i="1" dirty="0"/>
              <a:t>q</a:t>
            </a:r>
          </a:p>
          <a:p>
            <a:pPr marL="0" lvl="0" indent="0">
              <a:defRPr sz="1800"/>
            </a:pPr>
            <a:endParaRPr sz="2400" i="1" dirty="0"/>
          </a:p>
          <a:p>
            <a:pPr marL="0" lvl="0" indent="0">
              <a:defRPr sz="1800"/>
            </a:pPr>
            <a:r>
              <a:rPr lang="en-US" sz="2400" i="1" dirty="0" smtClean="0"/>
              <a:t>    </a:t>
            </a:r>
            <a:r>
              <a:rPr sz="2400" i="1" dirty="0" smtClean="0"/>
              <a:t>p</a:t>
            </a:r>
            <a:r>
              <a:rPr sz="2400" dirty="0" smtClean="0"/>
              <a:t> </a:t>
            </a:r>
            <a:r>
              <a:rPr sz="2400" dirty="0"/>
              <a:t>and </a:t>
            </a:r>
            <a:r>
              <a:rPr sz="2400" i="1" dirty="0"/>
              <a:t>q</a:t>
            </a:r>
            <a:r>
              <a:rPr sz="2400" dirty="0"/>
              <a:t> as variables for which statements may be substituted. </a:t>
            </a:r>
          </a:p>
          <a:p>
            <a:pPr marL="0" lvl="0" indent="0">
              <a:defRPr sz="1800"/>
            </a:pPr>
            <a:endParaRPr sz="2400" dirty="0"/>
          </a:p>
          <a:p>
            <a:pPr marL="0" lvl="0" indent="0">
              <a:defRPr sz="1800"/>
            </a:pPr>
            <a:r>
              <a:rPr sz="2400" dirty="0"/>
              <a:t>An </a:t>
            </a:r>
            <a:r>
              <a:rPr sz="2400" dirty="0">
                <a:solidFill>
                  <a:srgbClr val="C00000"/>
                </a:solidFill>
              </a:rPr>
              <a:t>argument form is called </a:t>
            </a:r>
            <a:r>
              <a:rPr sz="2400" i="1" dirty="0">
                <a:solidFill>
                  <a:srgbClr val="C00000"/>
                </a:solidFill>
              </a:rPr>
              <a:t>valid</a:t>
            </a:r>
            <a:r>
              <a:rPr sz="2400" dirty="0">
                <a:solidFill>
                  <a:srgbClr val="C00000"/>
                </a:solidFill>
              </a:rPr>
              <a:t> </a:t>
            </a:r>
            <a:r>
              <a:rPr sz="2400" dirty="0"/>
              <a:t>if, and only if, whenever statements are substituted that make all the premises true, the conclusion is also true.</a:t>
            </a:r>
          </a:p>
        </p:txBody>
      </p:sp>
      <p:graphicFrame>
        <p:nvGraphicFramePr>
          <p:cNvPr id="2" name="Object 1"/>
          <p:cNvGraphicFramePr>
            <a:graphicFrameLocks noChangeAspect="1"/>
          </p:cNvGraphicFramePr>
          <p:nvPr>
            <p:extLst>
              <p:ext uri="{D42A27DB-BD31-4B8C-83A1-F6EECF244321}">
                <p14:modId xmlns:p14="http://schemas.microsoft.com/office/powerpoint/2010/main" val="2139520316"/>
              </p:ext>
            </p:extLst>
          </p:nvPr>
        </p:nvGraphicFramePr>
        <p:xfrm>
          <a:off x="990600" y="2438400"/>
          <a:ext cx="405131" cy="368301"/>
        </p:xfrm>
        <a:graphic>
          <a:graphicData uri="http://schemas.openxmlformats.org/presentationml/2006/ole">
            <mc:AlternateContent xmlns:mc="http://schemas.openxmlformats.org/markup-compatibility/2006">
              <mc:Choice xmlns:v="urn:schemas-microsoft-com:vml" Requires="v">
                <p:oleObj spid="_x0000_s1033" name="Equation" r:id="rId3" imgW="139680" imgH="126720" progId="Equation.3">
                  <p:embed/>
                </p:oleObj>
              </mc:Choice>
              <mc:Fallback>
                <p:oleObj name="Equation" r:id="rId3" imgW="139680" imgH="126720" progId="Equation.3">
                  <p:embed/>
                  <p:pic>
                    <p:nvPicPr>
                      <p:cNvPr id="0" name=""/>
                      <p:cNvPicPr/>
                      <p:nvPr/>
                    </p:nvPicPr>
                    <p:blipFill>
                      <a:blip r:embed="rId4"/>
                      <a:stretch>
                        <a:fillRect/>
                      </a:stretch>
                    </p:blipFill>
                    <p:spPr>
                      <a:xfrm>
                        <a:off x="990600" y="2438400"/>
                        <a:ext cx="405131" cy="36830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77745338"/>
              </p:ext>
            </p:extLst>
          </p:nvPr>
        </p:nvGraphicFramePr>
        <p:xfrm>
          <a:off x="914400" y="4114800"/>
          <a:ext cx="404813" cy="368300"/>
        </p:xfrm>
        <a:graphic>
          <a:graphicData uri="http://schemas.openxmlformats.org/presentationml/2006/ole">
            <mc:AlternateContent xmlns:mc="http://schemas.openxmlformats.org/markup-compatibility/2006">
              <mc:Choice xmlns:v="urn:schemas-microsoft-com:vml" Requires="v">
                <p:oleObj spid="_x0000_s1034" name="Equation" r:id="rId5" imgW="139680" imgH="126720" progId="Equation.3">
                  <p:embed/>
                </p:oleObj>
              </mc:Choice>
              <mc:Fallback>
                <p:oleObj name="Equation" r:id="rId5" imgW="139680" imgH="12672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148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Valid and Invalid Arguments</a:t>
            </a:r>
          </a:p>
        </p:txBody>
      </p:sp>
      <p:sp>
        <p:nvSpPr>
          <p:cNvPr id="325" name="Shape 32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endParaRPr sz="2400" dirty="0"/>
          </a:p>
          <a:p>
            <a:pPr marL="0" lvl="0" indent="0">
              <a:defRPr sz="1800"/>
            </a:pPr>
            <a:endParaRPr sz="2400" dirty="0"/>
          </a:p>
          <a:p>
            <a:pPr marL="0" lvl="0" indent="0">
              <a:defRPr sz="1800"/>
            </a:pPr>
            <a:endParaRPr sz="2400" dirty="0"/>
          </a:p>
          <a:p>
            <a:pPr marL="0" lvl="0" indent="0">
              <a:defRPr sz="1800"/>
            </a:pPr>
            <a:endParaRPr sz="2400" dirty="0"/>
          </a:p>
          <a:p>
            <a:pPr marL="0" lvl="0" indent="0">
              <a:defRPr sz="1800"/>
            </a:pPr>
            <a:endParaRPr sz="2400" dirty="0"/>
          </a:p>
          <a:p>
            <a:pPr marL="0" lvl="0" indent="0">
              <a:defRPr sz="1800"/>
            </a:pPr>
            <a:endParaRPr sz="2400" dirty="0"/>
          </a:p>
          <a:p>
            <a:pPr marL="0" lvl="0" indent="0">
              <a:defRPr sz="1800"/>
            </a:pPr>
            <a:endParaRPr sz="2400" dirty="0"/>
          </a:p>
          <a:p>
            <a:pPr marL="0" lvl="0" indent="0">
              <a:defRPr sz="1800"/>
            </a:pPr>
            <a:endParaRPr sz="1200" dirty="0"/>
          </a:p>
          <a:p>
            <a:pPr marL="0" lvl="0" indent="0">
              <a:defRPr sz="1800"/>
            </a:pPr>
            <a:endParaRPr lang="en-US" sz="2400" dirty="0" smtClean="0"/>
          </a:p>
          <a:p>
            <a:pPr marL="0" lvl="0" indent="0">
              <a:defRPr sz="1800"/>
            </a:pPr>
            <a:r>
              <a:rPr sz="2400" dirty="0" smtClean="0"/>
              <a:t>When </a:t>
            </a:r>
            <a:r>
              <a:rPr sz="2400" dirty="0"/>
              <a:t>an argument is valid and its premises are true, the truth of the conclusion is said to be </a:t>
            </a:r>
            <a:r>
              <a:rPr sz="2400" i="1" dirty="0"/>
              <a:t>inferred</a:t>
            </a:r>
            <a:r>
              <a:rPr sz="2400" dirty="0"/>
              <a:t> or </a:t>
            </a:r>
            <a:r>
              <a:rPr sz="2400" i="1" dirty="0"/>
              <a:t>deduced</a:t>
            </a:r>
            <a:r>
              <a:rPr sz="2400" dirty="0"/>
              <a:t> from the truth of the premises. </a:t>
            </a:r>
          </a:p>
        </p:txBody>
      </p:sp>
      <p:pic>
        <p:nvPicPr>
          <p:cNvPr id="326" name="image.png"/>
          <p:cNvPicPr/>
          <p:nvPr/>
        </p:nvPicPr>
        <p:blipFill>
          <a:blip r:embed="rId2">
            <a:extLst/>
          </a:blip>
          <a:stretch>
            <a:fillRect/>
          </a:stretch>
        </p:blipFill>
        <p:spPr>
          <a:xfrm>
            <a:off x="401320" y="1524000"/>
            <a:ext cx="8361680" cy="3505200"/>
          </a:xfrm>
          <a:prstGeom prst="rect">
            <a:avLst/>
          </a:prstGeom>
          <a:ln w="12700">
            <a:miter lim="400000"/>
          </a:ln>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lang="en-US" sz="4000" dirty="0" smtClean="0">
                <a:solidFill>
                  <a:srgbClr val="FFFFFF"/>
                </a:solidFill>
              </a:rPr>
              <a:t>Testing v</a:t>
            </a:r>
            <a:r>
              <a:rPr sz="4000" dirty="0" smtClean="0">
                <a:solidFill>
                  <a:srgbClr val="FFFFFF"/>
                </a:solidFill>
              </a:rPr>
              <a:t>alid</a:t>
            </a:r>
            <a:r>
              <a:rPr lang="en-US" sz="4000" dirty="0" smtClean="0">
                <a:solidFill>
                  <a:srgbClr val="FFFFFF"/>
                </a:solidFill>
              </a:rPr>
              <a:t>ity of argument form</a:t>
            </a:r>
            <a:endParaRPr sz="4000" dirty="0">
              <a:solidFill>
                <a:srgbClr val="FFFFFF"/>
              </a:solidFill>
            </a:endParaRPr>
          </a:p>
        </p:txBody>
      </p:sp>
      <p:sp>
        <p:nvSpPr>
          <p:cNvPr id="329" name="Shape 32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smtClean="0">
                <a:latin typeface="Arial Bold"/>
                <a:ea typeface="Arial Bold"/>
                <a:cs typeface="Arial Bold"/>
                <a:sym typeface="Arial Bold"/>
              </a:rPr>
              <a:t>1</a:t>
            </a:r>
            <a:r>
              <a:rPr sz="2400" dirty="0">
                <a:latin typeface="Arial Bold"/>
                <a:ea typeface="Arial Bold"/>
                <a:cs typeface="Arial Bold"/>
                <a:sym typeface="Arial Bold"/>
              </a:rPr>
              <a:t>.</a:t>
            </a:r>
            <a:r>
              <a:rPr sz="2400" dirty="0"/>
              <a:t> Identify </a:t>
            </a:r>
            <a:r>
              <a:rPr sz="2400" dirty="0" smtClean="0"/>
              <a:t>premises </a:t>
            </a:r>
            <a:r>
              <a:rPr sz="2400" dirty="0"/>
              <a:t>and conclusion of </a:t>
            </a:r>
            <a:r>
              <a:rPr sz="2400" dirty="0" smtClean="0"/>
              <a:t>argument form</a:t>
            </a:r>
            <a:r>
              <a:rPr sz="2400" dirty="0"/>
              <a:t>.</a:t>
            </a:r>
          </a:p>
          <a:p>
            <a:pPr marL="0" lvl="0" indent="0">
              <a:defRPr sz="1800"/>
            </a:pPr>
            <a:endParaRPr sz="1200" dirty="0"/>
          </a:p>
          <a:p>
            <a:pPr marL="0" lvl="0" indent="0">
              <a:defRPr sz="1800"/>
            </a:pPr>
            <a:r>
              <a:rPr sz="2400" dirty="0">
                <a:latin typeface="Arial Bold"/>
                <a:ea typeface="Arial Bold"/>
                <a:cs typeface="Arial Bold"/>
                <a:sym typeface="Arial Bold"/>
              </a:rPr>
              <a:t>2.</a:t>
            </a:r>
            <a:r>
              <a:rPr sz="2400" dirty="0"/>
              <a:t> </a:t>
            </a:r>
            <a:r>
              <a:rPr dirty="0"/>
              <a:t>Construct a truth table showing </a:t>
            </a:r>
            <a:r>
              <a:rPr dirty="0" smtClean="0"/>
              <a:t>truth </a:t>
            </a:r>
            <a:r>
              <a:rPr dirty="0"/>
              <a:t>values of </a:t>
            </a:r>
            <a:r>
              <a:rPr dirty="0" smtClean="0"/>
              <a:t>all</a:t>
            </a:r>
            <a:r>
              <a:rPr dirty="0"/>
              <a:t/>
            </a:r>
            <a:br>
              <a:rPr dirty="0"/>
            </a:br>
            <a:r>
              <a:rPr dirty="0"/>
              <a:t>    premises and </a:t>
            </a:r>
            <a:r>
              <a:rPr dirty="0" smtClean="0"/>
              <a:t>conclusion</a:t>
            </a:r>
            <a:r>
              <a:rPr lang="en-US" dirty="0" smtClean="0"/>
              <a:t>, under all possible truth values for variables.</a:t>
            </a:r>
            <a:endParaRPr dirty="0"/>
          </a:p>
          <a:p>
            <a:pPr marL="0" lvl="0" indent="0">
              <a:defRPr sz="1800"/>
            </a:pPr>
            <a:endParaRPr dirty="0"/>
          </a:p>
          <a:p>
            <a:pPr marL="0" lvl="0" indent="0">
              <a:defRPr sz="1800"/>
            </a:pPr>
            <a:r>
              <a:rPr sz="2400" dirty="0">
                <a:latin typeface="Arial Bold"/>
                <a:ea typeface="Arial Bold"/>
                <a:cs typeface="Arial Bold"/>
                <a:sym typeface="Arial Bold"/>
              </a:rPr>
              <a:t>3.</a:t>
            </a:r>
            <a:r>
              <a:rPr sz="2400" dirty="0"/>
              <a:t> A row of the truth table in which all the premises are true </a:t>
            </a:r>
            <a:br>
              <a:rPr sz="2400" dirty="0"/>
            </a:br>
            <a:r>
              <a:rPr sz="2400" dirty="0"/>
              <a:t>    is called a </a:t>
            </a:r>
            <a:r>
              <a:rPr sz="2400" dirty="0">
                <a:solidFill>
                  <a:srgbClr val="C00000"/>
                </a:solidFill>
                <a:latin typeface="Arial Bold"/>
                <a:ea typeface="Arial Bold"/>
                <a:cs typeface="Arial Bold"/>
                <a:sym typeface="Arial Bold"/>
              </a:rPr>
              <a:t>critical row</a:t>
            </a:r>
            <a:r>
              <a:rPr sz="2400" dirty="0" smtClean="0">
                <a:latin typeface="Arial Bold"/>
                <a:ea typeface="Arial Bold"/>
                <a:cs typeface="Arial Bold"/>
                <a:sym typeface="Arial Bold"/>
              </a:rPr>
              <a:t>.</a:t>
            </a:r>
            <a:endParaRPr lang="en-US" sz="2400" dirty="0" smtClean="0">
              <a:latin typeface="Arial Bold"/>
              <a:ea typeface="Arial Bold"/>
              <a:cs typeface="Arial Bold"/>
              <a:sym typeface="Arial Bold"/>
            </a:endParaRPr>
          </a:p>
          <a:p>
            <a:pPr marL="644978" lvl="1" indent="-285750">
              <a:buFont typeface="Courier New" panose="02070309020205020404" pitchFamily="49" charset="0"/>
              <a:buChar char="o"/>
              <a:defRPr sz="1800"/>
            </a:pPr>
            <a:r>
              <a:rPr lang="en-US" sz="1600" dirty="0">
                <a:latin typeface="Arial Bold"/>
                <a:cs typeface="Arial Bold"/>
                <a:sym typeface="Arial Bold"/>
              </a:rPr>
              <a:t> </a:t>
            </a:r>
            <a:r>
              <a:rPr lang="en-US" sz="1600" dirty="0" smtClean="0">
                <a:latin typeface="Arial Bold"/>
                <a:cs typeface="Arial Bold"/>
                <a:sym typeface="Arial Bold"/>
              </a:rPr>
              <a:t>  </a:t>
            </a:r>
            <a:r>
              <a:rPr sz="2000" dirty="0" smtClean="0"/>
              <a:t> </a:t>
            </a:r>
            <a:r>
              <a:rPr sz="2000" dirty="0"/>
              <a:t>If there is a critical row in which </a:t>
            </a:r>
            <a:r>
              <a:rPr lang="en-US" sz="2000" dirty="0"/>
              <a:t> </a:t>
            </a:r>
            <a:r>
              <a:rPr sz="2000" dirty="0" smtClean="0"/>
              <a:t>conclusion </a:t>
            </a:r>
            <a:r>
              <a:rPr sz="2000" dirty="0"/>
              <a:t>is false, then it is possible for </a:t>
            </a:r>
            <a:r>
              <a:rPr sz="2000" dirty="0" smtClean="0"/>
              <a:t>an </a:t>
            </a:r>
            <a:r>
              <a:rPr sz="2000" dirty="0"/>
              <a:t>argument of the given form to have true premises and a </a:t>
            </a:r>
            <a:r>
              <a:rPr sz="2000" dirty="0" smtClean="0"/>
              <a:t>false </a:t>
            </a:r>
            <a:r>
              <a:rPr sz="2000" dirty="0"/>
              <a:t>conclusion, and so the argument form is invalid</a:t>
            </a:r>
            <a:r>
              <a:rPr sz="2000" dirty="0" smtClean="0"/>
              <a:t>.</a:t>
            </a:r>
            <a:endParaRPr lang="en-US" sz="2000" dirty="0" smtClean="0"/>
          </a:p>
          <a:p>
            <a:pPr marL="644978" lvl="1" indent="-285750">
              <a:buFont typeface="Courier New" panose="02070309020205020404" pitchFamily="49" charset="0"/>
              <a:buChar char="o"/>
              <a:defRPr sz="1800"/>
            </a:pPr>
            <a:r>
              <a:rPr sz="2000" dirty="0" smtClean="0"/>
              <a:t>    </a:t>
            </a:r>
            <a:r>
              <a:rPr sz="2000" dirty="0"/>
              <a:t>If </a:t>
            </a:r>
            <a:r>
              <a:rPr sz="2000" dirty="0" smtClean="0"/>
              <a:t>conclusion </a:t>
            </a:r>
            <a:r>
              <a:rPr sz="2000" dirty="0"/>
              <a:t>in </a:t>
            </a:r>
            <a:r>
              <a:rPr sz="2000" i="1" dirty="0"/>
              <a:t>every</a:t>
            </a:r>
            <a:r>
              <a:rPr sz="2000" dirty="0"/>
              <a:t> critical row is true, </a:t>
            </a:r>
            <a:r>
              <a:rPr sz="2000" dirty="0" smtClean="0"/>
              <a:t>then</a:t>
            </a:r>
            <a:r>
              <a:rPr lang="en-US" sz="2000" dirty="0"/>
              <a:t> </a:t>
            </a:r>
            <a:r>
              <a:rPr sz="2000" dirty="0" smtClean="0"/>
              <a:t>argument </a:t>
            </a:r>
            <a:r>
              <a:rPr sz="2000" dirty="0"/>
              <a:t>form is valid.</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000">
                <a:solidFill>
                  <a:srgbClr val="FFFFFF"/>
                </a:solidFill>
              </a:rPr>
              <a:t>Example 1 – </a:t>
            </a:r>
            <a:r>
              <a:rPr sz="3000" i="1">
                <a:solidFill>
                  <a:srgbClr val="FFFFFF"/>
                </a:solidFill>
              </a:rPr>
              <a:t>Determining Validity or Invalidity</a:t>
            </a:r>
          </a:p>
        </p:txBody>
      </p:sp>
      <p:sp>
        <p:nvSpPr>
          <p:cNvPr id="335" name="Shape 335"/>
          <p:cNvSpPr>
            <a:spLocks noGrp="1"/>
          </p:cNvSpPr>
          <p:nvPr>
            <p:ph type="body" idx="4294967295"/>
          </p:nvPr>
        </p:nvSpPr>
        <p:spPr>
          <a:xfrm>
            <a:off x="381000" y="1462087"/>
            <a:ext cx="8305800" cy="53959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i="1" dirty="0"/>
              <a:t>					 p </a:t>
            </a:r>
            <a:r>
              <a:rPr sz="2400" dirty="0"/>
              <a:t>→ </a:t>
            </a:r>
            <a:r>
              <a:rPr sz="2400" i="1" dirty="0"/>
              <a:t>q</a:t>
            </a:r>
            <a:r>
              <a:rPr sz="2400" dirty="0"/>
              <a:t> ∨ ∼</a:t>
            </a:r>
            <a:r>
              <a:rPr sz="2400" i="1" dirty="0"/>
              <a:t>r</a:t>
            </a:r>
          </a:p>
          <a:p>
            <a:pPr marL="0" lvl="0" indent="0">
              <a:tabLst>
                <a:tab pos="457200" algn="l"/>
                <a:tab pos="1371600" algn="l"/>
                <a:tab pos="1536700" algn="l"/>
              </a:tabLst>
              <a:defRPr sz="1800"/>
            </a:pPr>
            <a:r>
              <a:rPr sz="2400" i="1" dirty="0"/>
              <a:t>					 q</a:t>
            </a:r>
            <a:r>
              <a:rPr sz="2400" dirty="0"/>
              <a:t> → </a:t>
            </a:r>
            <a:r>
              <a:rPr sz="2400" i="1" dirty="0"/>
              <a:t>p</a:t>
            </a:r>
            <a:r>
              <a:rPr sz="2400" dirty="0"/>
              <a:t> ∧ </a:t>
            </a:r>
            <a:r>
              <a:rPr sz="2400" i="1" dirty="0"/>
              <a:t>r</a:t>
            </a:r>
          </a:p>
          <a:p>
            <a:pPr marL="0" lvl="0" indent="0">
              <a:tabLst>
                <a:tab pos="457200" algn="l"/>
                <a:tab pos="1371600" algn="l"/>
                <a:tab pos="1536700" algn="l"/>
              </a:tabLst>
              <a:defRPr sz="1800"/>
            </a:pPr>
            <a:r>
              <a:rPr sz="2400" dirty="0"/>
              <a:t>				 </a:t>
            </a:r>
            <a:r>
              <a:rPr lang="en-US" sz="2400" dirty="0" smtClean="0"/>
              <a:t>          </a:t>
            </a:r>
            <a:r>
              <a:rPr sz="2400" i="1" dirty="0" smtClean="0"/>
              <a:t>p </a:t>
            </a:r>
            <a:r>
              <a:rPr sz="2400" dirty="0"/>
              <a:t>→ </a:t>
            </a:r>
            <a:r>
              <a:rPr sz="2400" i="1" dirty="0"/>
              <a:t>r</a:t>
            </a:r>
          </a:p>
          <a:p>
            <a:pPr marL="0" lvl="0" indent="0">
              <a:tabLst>
                <a:tab pos="457200" algn="l"/>
                <a:tab pos="1371600" algn="l"/>
                <a:tab pos="1536700" algn="l"/>
              </a:tabLst>
              <a:defRPr sz="1800"/>
            </a:pPr>
            <a:endParaRPr sz="2400" i="1" dirty="0"/>
          </a:p>
          <a:p>
            <a:pPr marL="0" lvl="0" indent="0">
              <a:tabLst>
                <a:tab pos="457200" algn="l"/>
                <a:tab pos="1371600" algn="l"/>
                <a:tab pos="1536700" algn="l"/>
              </a:tabLst>
              <a:defRPr sz="1800"/>
            </a:pPr>
            <a:endParaRPr lang="en-US" sz="2400" dirty="0" smtClean="0">
              <a:solidFill>
                <a:srgbClr val="00ADEE"/>
              </a:solidFill>
            </a:endParaRPr>
          </a:p>
          <a:p>
            <a:pPr marL="0" lvl="0" indent="0">
              <a:tabLst>
                <a:tab pos="457200" algn="l"/>
                <a:tab pos="1371600" algn="l"/>
                <a:tab pos="1536700" algn="l"/>
              </a:tabLst>
              <a:defRPr sz="1800"/>
            </a:pPr>
            <a:endParaRPr lang="en-US" dirty="0">
              <a:solidFill>
                <a:srgbClr val="00ADEE"/>
              </a:solidFill>
            </a:endParaRPr>
          </a:p>
          <a:p>
            <a:pPr marL="0" lvl="0" indent="0">
              <a:tabLst>
                <a:tab pos="457200" algn="l"/>
                <a:tab pos="1371600" algn="l"/>
                <a:tab pos="1536700" algn="l"/>
              </a:tabLst>
              <a:defRPr sz="1800"/>
            </a:pPr>
            <a:endParaRPr lang="en-US" sz="2400" dirty="0" smtClean="0">
              <a:solidFill>
                <a:srgbClr val="00ADEE"/>
              </a:solidFill>
            </a:endParaRPr>
          </a:p>
          <a:p>
            <a:pPr marL="0" lvl="0" indent="0">
              <a:tabLst>
                <a:tab pos="457200" algn="l"/>
                <a:tab pos="1371600" algn="l"/>
                <a:tab pos="1536700" algn="l"/>
              </a:tabLst>
              <a:defRPr sz="1800"/>
            </a:pPr>
            <a:endParaRPr lang="en-US" dirty="0">
              <a:solidFill>
                <a:srgbClr val="00ADEE"/>
              </a:solidFill>
            </a:endParaRPr>
          </a:p>
          <a:p>
            <a:pPr marL="0" lvl="0" indent="0">
              <a:tabLst>
                <a:tab pos="457200" algn="l"/>
                <a:tab pos="1371600" algn="l"/>
                <a:tab pos="1536700" algn="l"/>
              </a:tabLst>
              <a:defRPr sz="1800"/>
            </a:pPr>
            <a:endParaRPr lang="en-US" sz="2400" dirty="0" smtClean="0">
              <a:solidFill>
                <a:srgbClr val="00ADEE"/>
              </a:solidFill>
            </a:endParaRPr>
          </a:p>
          <a:p>
            <a:pPr marL="0" lvl="0" indent="0">
              <a:tabLst>
                <a:tab pos="457200" algn="l"/>
                <a:tab pos="1371600" algn="l"/>
                <a:tab pos="1536700" algn="l"/>
              </a:tabLst>
              <a:defRPr sz="1800"/>
            </a:pPr>
            <a:endParaRPr lang="en-US" sz="2400" dirty="0" smtClean="0">
              <a:solidFill>
                <a:srgbClr val="00ADEE"/>
              </a:solidFill>
            </a:endParaRPr>
          </a:p>
          <a:p>
            <a:pPr marL="0" lvl="0" indent="0">
              <a:tabLst>
                <a:tab pos="457200" algn="l"/>
                <a:tab pos="1371600" algn="l"/>
                <a:tab pos="1536700" algn="l"/>
              </a:tabLst>
              <a:defRPr sz="1800"/>
            </a:pPr>
            <a:r>
              <a:rPr sz="2400" dirty="0" smtClean="0">
                <a:solidFill>
                  <a:srgbClr val="00ADEE"/>
                </a:solidFill>
              </a:rPr>
              <a:t>Solution</a:t>
            </a:r>
            <a:r>
              <a:rPr sz="2400" dirty="0">
                <a:solidFill>
                  <a:srgbClr val="00ADEE"/>
                </a:solidFill>
              </a:rPr>
              <a:t>:</a:t>
            </a:r>
          </a:p>
          <a:p>
            <a:pPr marL="0" lvl="0" indent="0">
              <a:tabLst>
                <a:tab pos="457200" algn="l"/>
                <a:tab pos="1371600" algn="l"/>
                <a:tab pos="1536700" algn="l"/>
              </a:tabLst>
              <a:defRPr sz="1800"/>
            </a:pPr>
            <a:r>
              <a:rPr sz="2400" dirty="0" smtClean="0"/>
              <a:t>there </a:t>
            </a:r>
            <a:r>
              <a:rPr sz="2400" dirty="0"/>
              <a:t>is one situation (row 4) where the premises are true and the conclusion is false.</a:t>
            </a:r>
          </a:p>
        </p:txBody>
      </p:sp>
      <p:sp>
        <p:nvSpPr>
          <p:cNvPr id="336" name="Shape 336"/>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pic>
        <p:nvPicPr>
          <p:cNvPr id="5" name="2.jpg" descr="C:\Documents and Settings\kchiplunkar\Desktop\2.3.JPG"/>
          <p:cNvPicPr/>
          <p:nvPr/>
        </p:nvPicPr>
        <p:blipFill>
          <a:blip r:embed="rId3">
            <a:extLst/>
          </a:blip>
          <a:stretch>
            <a:fillRect/>
          </a:stretch>
        </p:blipFill>
        <p:spPr>
          <a:xfrm>
            <a:off x="533400" y="2895600"/>
            <a:ext cx="8229600" cy="2649929"/>
          </a:xfrm>
          <a:prstGeom prst="rect">
            <a:avLst/>
          </a:prstGeom>
          <a:ln w="12700">
            <a:miter lim="400000"/>
          </a:ln>
        </p:spPr>
      </p:pic>
      <p:graphicFrame>
        <p:nvGraphicFramePr>
          <p:cNvPr id="2" name="Object 1"/>
          <p:cNvGraphicFramePr>
            <a:graphicFrameLocks noChangeAspect="1"/>
          </p:cNvGraphicFramePr>
          <p:nvPr>
            <p:extLst>
              <p:ext uri="{D42A27DB-BD31-4B8C-83A1-F6EECF244321}">
                <p14:modId xmlns:p14="http://schemas.microsoft.com/office/powerpoint/2010/main" val="4128263063"/>
              </p:ext>
            </p:extLst>
          </p:nvPr>
        </p:nvGraphicFramePr>
        <p:xfrm>
          <a:off x="2590800" y="2362200"/>
          <a:ext cx="404813" cy="368300"/>
        </p:xfrm>
        <a:graphic>
          <a:graphicData uri="http://schemas.openxmlformats.org/presentationml/2006/ole">
            <mc:AlternateContent xmlns:mc="http://schemas.openxmlformats.org/markup-compatibility/2006">
              <mc:Choice xmlns:v="urn:schemas-microsoft-com:vml" Requires="v">
                <p:oleObj spid="_x0000_s2052" name="Equation" r:id="rId4" imgW="139518" imgH="126835" progId="Equation.3">
                  <p:embed/>
                </p:oleObj>
              </mc:Choice>
              <mc:Fallback>
                <p:oleObj name="Equation" r:id="rId4" imgW="139518" imgH="12683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3622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35">
                                            <p:txEl>
                                              <p:pRg st="10" end="10"/>
                                            </p:txEl>
                                          </p:spTgt>
                                        </p:tgtEl>
                                        <p:attrNameLst>
                                          <p:attrName>style.visibility</p:attrName>
                                        </p:attrNameLst>
                                      </p:cBhvr>
                                      <p:to>
                                        <p:strVal val="visible"/>
                                      </p:to>
                                    </p:set>
                                    <p:anim calcmode="lin" valueType="num">
                                      <p:cBhvr>
                                        <p:cTn id="7" dur="1000" fill="hold"/>
                                        <p:tgtEl>
                                          <p:spTgt spid="335">
                                            <p:txEl>
                                              <p:pRg st="10" end="10"/>
                                            </p:txEl>
                                          </p:spTgt>
                                        </p:tgtEl>
                                        <p:attrNameLst>
                                          <p:attrName>ppt_x</p:attrName>
                                        </p:attrNameLst>
                                      </p:cBhvr>
                                      <p:tavLst>
                                        <p:tav tm="0">
                                          <p:val>
                                            <p:strVal val="#ppt_x"/>
                                          </p:val>
                                        </p:tav>
                                        <p:tav tm="100000">
                                          <p:val>
                                            <p:strVal val="#ppt_x"/>
                                          </p:val>
                                        </p:tav>
                                      </p:tavLst>
                                    </p:anim>
                                    <p:anim calcmode="lin" valueType="num">
                                      <p:cBhvr>
                                        <p:cTn id="8" dur="1000" fill="hold"/>
                                        <p:tgtEl>
                                          <p:spTgt spid="335">
                                            <p:txEl>
                                              <p:pRg st="10" end="1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335">
                                            <p:txEl>
                                              <p:pRg st="11" end="11"/>
                                            </p:txEl>
                                          </p:spTgt>
                                        </p:tgtEl>
                                        <p:attrNameLst>
                                          <p:attrName>style.visibility</p:attrName>
                                        </p:attrNameLst>
                                      </p:cBhvr>
                                      <p:to>
                                        <p:strVal val="visible"/>
                                      </p:to>
                                    </p:set>
                                    <p:anim calcmode="lin" valueType="num">
                                      <p:cBhvr>
                                        <p:cTn id="12" dur="1000" fill="hold"/>
                                        <p:tgtEl>
                                          <p:spTgt spid="335">
                                            <p:txEl>
                                              <p:pRg st="11" end="11"/>
                                            </p:txEl>
                                          </p:spTgt>
                                        </p:tgtEl>
                                        <p:attrNameLst>
                                          <p:attrName>ppt_x</p:attrName>
                                        </p:attrNameLst>
                                      </p:cBhvr>
                                      <p:tavLst>
                                        <p:tav tm="0">
                                          <p:val>
                                            <p:strVal val="#ppt_x"/>
                                          </p:val>
                                        </p:tav>
                                        <p:tav tm="100000">
                                          <p:val>
                                            <p:strVal val="#ppt_x"/>
                                          </p:val>
                                        </p:tav>
                                      </p:tavLst>
                                    </p:anim>
                                    <p:anim calcmode="lin" valueType="num">
                                      <p:cBhvr>
                                        <p:cTn id="13" dur="1000" fill="hold"/>
                                        <p:tgtEl>
                                          <p:spTgt spid="3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1" build="p" bldLvl="5"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4000">
                <a:solidFill>
                  <a:srgbClr val="00ADEE"/>
                </a:solidFill>
                <a:latin typeface="Arial"/>
                <a:ea typeface="Arial"/>
                <a:cs typeface="Arial"/>
                <a:sym typeface="Arial"/>
              </a:defRPr>
            </a:lvl1pPr>
          </a:lstStyle>
          <a:p>
            <a:pPr lvl="0">
              <a:defRPr sz="1800">
                <a:solidFill>
                  <a:srgbClr val="000000"/>
                </a:solidFill>
              </a:defRPr>
            </a:pPr>
            <a:r>
              <a:rPr sz="4000">
                <a:solidFill>
                  <a:srgbClr val="00ADEE"/>
                </a:solidFill>
              </a:rPr>
              <a:t>Modus Ponens and Modus Tollens</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dirty="0">
                <a:solidFill>
                  <a:srgbClr val="FFFFFF"/>
                </a:solidFill>
              </a:rPr>
              <a:t>Modus </a:t>
            </a:r>
            <a:r>
              <a:rPr sz="4000" dirty="0" smtClean="0">
                <a:solidFill>
                  <a:srgbClr val="FFFFFF"/>
                </a:solidFill>
              </a:rPr>
              <a:t>Ponens</a:t>
            </a:r>
            <a:endParaRPr sz="4000" dirty="0">
              <a:solidFill>
                <a:srgbClr val="FFFFFF"/>
              </a:solidFill>
            </a:endParaRPr>
          </a:p>
        </p:txBody>
      </p:sp>
      <p:sp>
        <p:nvSpPr>
          <p:cNvPr id="345" name="Shape 34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a:t>An argument form consisting of two premises and a conclusion is called </a:t>
            </a:r>
            <a:r>
              <a:rPr sz="2400" dirty="0">
                <a:solidFill>
                  <a:srgbClr val="C00000"/>
                </a:solidFill>
              </a:rPr>
              <a:t>a </a:t>
            </a:r>
            <a:r>
              <a:rPr sz="2400" dirty="0">
                <a:solidFill>
                  <a:srgbClr val="C00000"/>
                </a:solidFill>
                <a:latin typeface="Arial Bold"/>
                <a:ea typeface="Arial Bold"/>
                <a:cs typeface="Arial Bold"/>
                <a:sym typeface="Arial Bold"/>
              </a:rPr>
              <a:t>syllogism</a:t>
            </a:r>
            <a:r>
              <a:rPr sz="2400" dirty="0">
                <a:latin typeface="Arial Bold"/>
                <a:ea typeface="Arial Bold"/>
                <a:cs typeface="Arial Bold"/>
                <a:sym typeface="Arial Bold"/>
              </a:rPr>
              <a:t>.</a:t>
            </a:r>
            <a:r>
              <a:rPr sz="2400" dirty="0"/>
              <a:t> </a:t>
            </a:r>
            <a:endParaRPr lang="en-US" sz="2400" dirty="0" smtClean="0"/>
          </a:p>
          <a:p>
            <a:pPr marL="0" lvl="0" indent="0">
              <a:defRPr sz="1800"/>
            </a:pPr>
            <a:r>
              <a:rPr sz="2400" dirty="0" smtClean="0"/>
              <a:t>The </a:t>
            </a:r>
            <a:r>
              <a:rPr sz="2400" dirty="0"/>
              <a:t>first and second premises are called the </a:t>
            </a:r>
            <a:r>
              <a:rPr sz="2400" dirty="0">
                <a:latin typeface="Arial Bold"/>
                <a:ea typeface="Arial Bold"/>
                <a:cs typeface="Arial Bold"/>
                <a:sym typeface="Arial Bold"/>
              </a:rPr>
              <a:t>major premise</a:t>
            </a:r>
            <a:r>
              <a:rPr sz="2400" dirty="0"/>
              <a:t> and </a:t>
            </a:r>
            <a:r>
              <a:rPr sz="2400" dirty="0">
                <a:latin typeface="Arial Bold"/>
                <a:ea typeface="Arial Bold"/>
                <a:cs typeface="Arial Bold"/>
                <a:sym typeface="Arial Bold"/>
              </a:rPr>
              <a:t>minor premise</a:t>
            </a:r>
            <a:r>
              <a:rPr sz="2400" dirty="0"/>
              <a:t>, respectively.</a:t>
            </a:r>
          </a:p>
          <a:p>
            <a:pPr marL="0" lvl="0" indent="0">
              <a:defRPr sz="1800"/>
            </a:pPr>
            <a:endParaRPr sz="2400" dirty="0"/>
          </a:p>
          <a:p>
            <a:pPr marL="0" lvl="0" indent="0">
              <a:defRPr sz="1800"/>
            </a:pPr>
            <a:r>
              <a:rPr sz="2400" dirty="0"/>
              <a:t>The most famous form of syllogism in logic is called </a:t>
            </a:r>
            <a:r>
              <a:rPr sz="2400" dirty="0">
                <a:latin typeface="Arial Bold"/>
                <a:ea typeface="Arial Bold"/>
                <a:cs typeface="Arial Bold"/>
                <a:sym typeface="Arial Bold"/>
              </a:rPr>
              <a:t>modus </a:t>
            </a:r>
            <a:r>
              <a:rPr sz="2400" dirty="0" smtClean="0">
                <a:latin typeface="Arial Bold"/>
                <a:ea typeface="Arial Bold"/>
                <a:cs typeface="Arial Bold"/>
                <a:sym typeface="Arial Bold"/>
              </a:rPr>
              <a:t>ponens</a:t>
            </a:r>
            <a:r>
              <a:rPr lang="en-US" sz="2400" dirty="0" smtClean="0">
                <a:latin typeface="Arial Bold"/>
                <a:ea typeface="Arial Bold"/>
                <a:cs typeface="Arial Bold"/>
                <a:sym typeface="Arial Bold"/>
              </a:rPr>
              <a:t> </a:t>
            </a:r>
            <a:r>
              <a:rPr lang="en-US" sz="2400" dirty="0" smtClean="0">
                <a:latin typeface="Arial" panose="020B0604020202020204" pitchFamily="34" charset="0"/>
                <a:ea typeface="Arial Bold"/>
                <a:cs typeface="Arial" panose="020B0604020202020204" pitchFamily="34" charset="0"/>
                <a:sym typeface="Arial Bold"/>
              </a:rPr>
              <a:t>with the following form</a:t>
            </a:r>
            <a:r>
              <a:rPr sz="2400" dirty="0" smtClean="0"/>
              <a:t>:</a:t>
            </a:r>
            <a:endParaRPr sz="2400" dirty="0"/>
          </a:p>
          <a:p>
            <a:pPr marL="0" lvl="0" indent="0">
              <a:defRPr sz="1800"/>
            </a:pPr>
            <a:r>
              <a:rPr sz="2400" dirty="0"/>
              <a:t>		</a:t>
            </a:r>
          </a:p>
          <a:p>
            <a:pPr marL="0" lvl="0" indent="0">
              <a:defRPr sz="1800"/>
            </a:pPr>
            <a:r>
              <a:rPr sz="2400" dirty="0"/>
              <a:t>		 If </a:t>
            </a:r>
            <a:r>
              <a:rPr sz="2400" i="1" dirty="0"/>
              <a:t>p</a:t>
            </a:r>
            <a:r>
              <a:rPr sz="2400" dirty="0"/>
              <a:t> then </a:t>
            </a:r>
            <a:r>
              <a:rPr sz="2400" i="1" dirty="0"/>
              <a:t>q</a:t>
            </a:r>
            <a:r>
              <a:rPr sz="2400" dirty="0"/>
              <a:t>.</a:t>
            </a:r>
          </a:p>
          <a:p>
            <a:pPr marL="0" lvl="0" indent="0">
              <a:defRPr sz="1800"/>
            </a:pPr>
            <a:r>
              <a:rPr sz="2400" dirty="0"/>
              <a:t>		 </a:t>
            </a:r>
            <a:r>
              <a:rPr sz="2400" i="1" dirty="0"/>
              <a:t>p</a:t>
            </a:r>
          </a:p>
          <a:p>
            <a:pPr marL="0" lvl="0" indent="0">
              <a:defRPr sz="1800"/>
            </a:pPr>
            <a:r>
              <a:rPr sz="2400" dirty="0"/>
              <a:t>	         </a:t>
            </a:r>
            <a:r>
              <a:rPr lang="en-US" sz="2400" dirty="0" smtClean="0"/>
              <a:t> </a:t>
            </a:r>
            <a:r>
              <a:rPr sz="2400" dirty="0" smtClean="0"/>
              <a:t> </a:t>
            </a:r>
            <a:r>
              <a:rPr sz="2000" dirty="0" smtClean="0"/>
              <a:t> </a:t>
            </a:r>
            <a:r>
              <a:rPr sz="2400" i="1" dirty="0"/>
              <a:t>q</a:t>
            </a:r>
          </a:p>
        </p:txBody>
      </p:sp>
      <p:graphicFrame>
        <p:nvGraphicFramePr>
          <p:cNvPr id="2" name="Object 1"/>
          <p:cNvGraphicFramePr>
            <a:graphicFrameLocks noChangeAspect="1"/>
          </p:cNvGraphicFramePr>
          <p:nvPr>
            <p:extLst>
              <p:ext uri="{D42A27DB-BD31-4B8C-83A1-F6EECF244321}">
                <p14:modId xmlns:p14="http://schemas.microsoft.com/office/powerpoint/2010/main" val="746366144"/>
              </p:ext>
            </p:extLst>
          </p:nvPr>
        </p:nvGraphicFramePr>
        <p:xfrm>
          <a:off x="1828800" y="5562600"/>
          <a:ext cx="404813" cy="368300"/>
        </p:xfrm>
        <a:graphic>
          <a:graphicData uri="http://schemas.openxmlformats.org/presentationml/2006/ole">
            <mc:AlternateContent xmlns:mc="http://schemas.openxmlformats.org/markup-compatibility/2006">
              <mc:Choice xmlns:v="urn:schemas-microsoft-com:vml" Requires="v">
                <p:oleObj spid="_x0000_s4100" name="Equation" r:id="rId3" imgW="139518" imgH="126835" progId="Equation.3">
                  <p:embed/>
                </p:oleObj>
              </mc:Choice>
              <mc:Fallback>
                <p:oleObj name="Equation" r:id="rId3" imgW="139518"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626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dirty="0">
                <a:solidFill>
                  <a:srgbClr val="FFFFFF"/>
                </a:solidFill>
              </a:rPr>
              <a:t>Modus </a:t>
            </a:r>
            <a:r>
              <a:rPr sz="4000" dirty="0" smtClean="0">
                <a:solidFill>
                  <a:srgbClr val="FFFFFF"/>
                </a:solidFill>
              </a:rPr>
              <a:t>Ponens</a:t>
            </a:r>
            <a:endParaRPr sz="4000" dirty="0">
              <a:solidFill>
                <a:srgbClr val="FFFFFF"/>
              </a:solidFill>
            </a:endParaRPr>
          </a:p>
        </p:txBody>
      </p:sp>
      <p:sp>
        <p:nvSpPr>
          <p:cNvPr id="348" name="Shape 34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It is instructive to prove that modus ponens is a valid form of argument, if for no other reason than to confirm the agreement between the formal definition of validity and the intuitive concept. </a:t>
            </a:r>
          </a:p>
          <a:p>
            <a:pPr marL="0" lvl="0" indent="0">
              <a:defRPr sz="1800"/>
            </a:pPr>
            <a:endParaRPr sz="2400"/>
          </a:p>
          <a:p>
            <a:pPr marL="0" lvl="0" indent="0">
              <a:defRPr sz="1800"/>
            </a:pPr>
            <a:r>
              <a:rPr sz="2400"/>
              <a:t>To do so, we construct a truth table for the premises and conclusion.</a:t>
            </a:r>
          </a:p>
        </p:txBody>
      </p:sp>
      <p:pic>
        <p:nvPicPr>
          <p:cNvPr id="349" name="image.png"/>
          <p:cNvPicPr/>
          <p:nvPr/>
        </p:nvPicPr>
        <p:blipFill>
          <a:blip r:embed="rId2">
            <a:extLst/>
          </a:blip>
          <a:stretch>
            <a:fillRect/>
          </a:stretch>
        </p:blipFill>
        <p:spPr>
          <a:xfrm>
            <a:off x="2073275" y="4397375"/>
            <a:ext cx="5318125" cy="2155825"/>
          </a:xfrm>
          <a:prstGeom prst="rect">
            <a:avLst/>
          </a:prstGeom>
          <a:ln w="12700">
            <a:miter lim="400000"/>
          </a:ln>
        </p:spPr>
      </p:pic>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dirty="0" smtClean="0">
                <a:solidFill>
                  <a:srgbClr val="FFFFFF"/>
                </a:solidFill>
              </a:rPr>
              <a:t>Modus </a:t>
            </a:r>
            <a:r>
              <a:rPr sz="4000" dirty="0">
                <a:solidFill>
                  <a:srgbClr val="FFFFFF"/>
                </a:solidFill>
              </a:rPr>
              <a:t>Tollens</a:t>
            </a:r>
          </a:p>
        </p:txBody>
      </p:sp>
      <p:sp>
        <p:nvSpPr>
          <p:cNvPr id="352" name="Shape 35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dirty="0" smtClean="0"/>
              <a:t>Now </a:t>
            </a:r>
            <a:r>
              <a:rPr sz="2400" dirty="0"/>
              <a:t>consider another valid argument form called </a:t>
            </a:r>
            <a:r>
              <a:rPr sz="2400" dirty="0">
                <a:latin typeface="Arial Bold"/>
                <a:ea typeface="Arial Bold"/>
                <a:cs typeface="Arial Bold"/>
                <a:sym typeface="Arial Bold"/>
              </a:rPr>
              <a:t>modus </a:t>
            </a:r>
            <a:r>
              <a:rPr sz="2400" dirty="0" err="1">
                <a:latin typeface="Arial Bold"/>
                <a:ea typeface="Arial Bold"/>
                <a:cs typeface="Arial Bold"/>
                <a:sym typeface="Arial Bold"/>
              </a:rPr>
              <a:t>tollens</a:t>
            </a:r>
            <a:r>
              <a:rPr sz="2400" dirty="0"/>
              <a:t>. It has the following form:</a:t>
            </a:r>
          </a:p>
          <a:p>
            <a:pPr marL="0" lvl="0" indent="0">
              <a:defRPr sz="1800"/>
            </a:pPr>
            <a:endParaRPr sz="2400" dirty="0"/>
          </a:p>
          <a:p>
            <a:pPr marL="0" lvl="0" indent="0">
              <a:defRPr sz="1800"/>
            </a:pPr>
            <a:r>
              <a:rPr sz="2400" dirty="0"/>
              <a:t>			 If </a:t>
            </a:r>
            <a:r>
              <a:rPr sz="2400" i="1" dirty="0"/>
              <a:t>p</a:t>
            </a:r>
            <a:r>
              <a:rPr sz="2400" dirty="0"/>
              <a:t> then </a:t>
            </a:r>
            <a:r>
              <a:rPr sz="2400" i="1" dirty="0"/>
              <a:t>q</a:t>
            </a:r>
            <a:r>
              <a:rPr sz="2400" dirty="0"/>
              <a:t>.</a:t>
            </a:r>
          </a:p>
          <a:p>
            <a:pPr marL="0" lvl="0" indent="0">
              <a:defRPr sz="1800"/>
            </a:pPr>
            <a:r>
              <a:rPr sz="2400" dirty="0"/>
              <a:t>			 ∼</a:t>
            </a:r>
            <a:r>
              <a:rPr sz="2400" i="1" dirty="0"/>
              <a:t>q</a:t>
            </a:r>
          </a:p>
          <a:p>
            <a:pPr marL="0" lvl="0" indent="0">
              <a:defRPr sz="1800"/>
            </a:pPr>
            <a:r>
              <a:rPr sz="2400" dirty="0"/>
              <a:t>		         </a:t>
            </a:r>
            <a:r>
              <a:rPr lang="en-US" dirty="0"/>
              <a:t> </a:t>
            </a:r>
            <a:r>
              <a:rPr lang="en-US" dirty="0" smtClean="0"/>
              <a:t> </a:t>
            </a:r>
            <a:r>
              <a:rPr sz="2400" dirty="0" smtClean="0"/>
              <a:t> </a:t>
            </a:r>
            <a:r>
              <a:rPr sz="2400" dirty="0"/>
              <a:t>∼</a:t>
            </a:r>
            <a:r>
              <a:rPr sz="2400" i="1" dirty="0"/>
              <a:t>p</a:t>
            </a:r>
          </a:p>
        </p:txBody>
      </p:sp>
      <p:graphicFrame>
        <p:nvGraphicFramePr>
          <p:cNvPr id="2" name="Object 1"/>
          <p:cNvGraphicFramePr>
            <a:graphicFrameLocks noChangeAspect="1"/>
          </p:cNvGraphicFramePr>
          <p:nvPr>
            <p:extLst>
              <p:ext uri="{D42A27DB-BD31-4B8C-83A1-F6EECF244321}">
                <p14:modId xmlns:p14="http://schemas.microsoft.com/office/powerpoint/2010/main" val="27211622"/>
              </p:ext>
            </p:extLst>
          </p:nvPr>
        </p:nvGraphicFramePr>
        <p:xfrm>
          <a:off x="2743200" y="3581400"/>
          <a:ext cx="404813" cy="368300"/>
        </p:xfrm>
        <a:graphic>
          <a:graphicData uri="http://schemas.openxmlformats.org/presentationml/2006/ole">
            <mc:AlternateContent xmlns:mc="http://schemas.openxmlformats.org/markup-compatibility/2006">
              <mc:Choice xmlns:v="urn:schemas-microsoft-com:vml" Requires="v">
                <p:oleObj spid="_x0000_s3076" name="Equation" r:id="rId3" imgW="139518" imgH="126835" progId="Equation.3">
                  <p:embed/>
                </p:oleObj>
              </mc:Choice>
              <mc:Fallback>
                <p:oleObj name="Equation" r:id="rId3" imgW="139518"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814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300">
                <a:solidFill>
                  <a:srgbClr val="FFFFFF"/>
                </a:solidFill>
              </a:rPr>
              <a:t>Example 2 – </a:t>
            </a:r>
            <a:r>
              <a:rPr sz="2300" i="1">
                <a:solidFill>
                  <a:srgbClr val="FFFFFF"/>
                </a:solidFill>
              </a:rPr>
              <a:t>Recognizing Modus Ponens and Modus Tollens</a:t>
            </a:r>
          </a:p>
        </p:txBody>
      </p:sp>
      <p:sp>
        <p:nvSpPr>
          <p:cNvPr id="355" name="Shape 35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Use modus ponens or modus tollens to fill in the blanks of the following arguments so that they become valid inferences.</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latin typeface="Arial Bold"/>
                <a:ea typeface="Arial Bold"/>
                <a:cs typeface="Arial Bold"/>
                <a:sym typeface="Arial Bold"/>
              </a:rPr>
              <a:t>a.</a:t>
            </a:r>
            <a:r>
              <a:rPr sz="2400"/>
              <a:t> If there are more pigeons than there are pigeonholes, </a:t>
            </a:r>
            <a:br>
              <a:rPr sz="2400"/>
            </a:br>
            <a:r>
              <a:rPr sz="2400"/>
              <a:t>    then at least two pigeons roost in the same hole.</a:t>
            </a:r>
            <a:br>
              <a:rPr sz="2400"/>
            </a:br>
            <a:r>
              <a:rPr sz="2400"/>
              <a:t>    There are more pigeons than there are pigeonholes.</a:t>
            </a:r>
            <a:br>
              <a:rPr sz="2400"/>
            </a:br>
            <a:r>
              <a:rPr sz="2000"/>
              <a:t>     •</a:t>
            </a:r>
            <a:r>
              <a:rPr sz="2400"/>
              <a:t> </a:t>
            </a:r>
            <a:r>
              <a:rPr sz="2400" u="sng"/>
              <a:t>                                                                                        </a:t>
            </a:r>
            <a:r>
              <a:rPr sz="2400"/>
              <a:t>.</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latin typeface="Arial Bold"/>
                <a:ea typeface="Arial Bold"/>
                <a:cs typeface="Arial Bold"/>
                <a:sym typeface="Arial Bold"/>
              </a:rPr>
              <a:t>b.</a:t>
            </a:r>
            <a:r>
              <a:rPr sz="2400"/>
              <a:t> If 870,232 is divisible by 6, then it is divisible by 3.</a:t>
            </a:r>
            <a:br>
              <a:rPr sz="2400"/>
            </a:br>
            <a:r>
              <a:rPr sz="2400"/>
              <a:t>    870,232 is not divisible by 3.</a:t>
            </a:r>
          </a:p>
          <a:p>
            <a:pPr marL="0" lvl="0" indent="0">
              <a:tabLst>
                <a:tab pos="457200" algn="l"/>
                <a:tab pos="1371600" algn="l"/>
                <a:tab pos="1536700" algn="l"/>
              </a:tabLst>
              <a:defRPr sz="1800"/>
            </a:pPr>
            <a:r>
              <a:rPr sz="2000"/>
              <a:t>     •</a:t>
            </a:r>
            <a:r>
              <a:rPr sz="2400"/>
              <a:t> </a:t>
            </a:r>
            <a:r>
              <a:rPr sz="2400" u="sng"/>
              <a:t>                                                                                        </a:t>
            </a:r>
            <a:r>
              <a:rPr sz="2400"/>
              <a:t>.</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2 – </a:t>
            </a:r>
            <a:r>
              <a:rPr sz="4000" i="1">
                <a:solidFill>
                  <a:srgbClr val="FFFFFF"/>
                </a:solidFill>
              </a:rPr>
              <a:t>Solution</a:t>
            </a:r>
          </a:p>
        </p:txBody>
      </p:sp>
      <p:sp>
        <p:nvSpPr>
          <p:cNvPr id="358" name="Shape 35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latin typeface="Arial Bold"/>
                <a:ea typeface="Arial Bold"/>
                <a:cs typeface="Arial Bold"/>
                <a:sym typeface="Arial Bold"/>
              </a:rPr>
              <a:t>a.</a:t>
            </a:r>
            <a:r>
              <a:rPr sz="2400"/>
              <a:t> At least two pigeons roost in the same hole. </a:t>
            </a:r>
          </a:p>
          <a:p>
            <a:pPr lvl="0">
              <a:defRPr sz="1800"/>
            </a:pPr>
            <a:endParaRPr sz="2400"/>
          </a:p>
          <a:p>
            <a:pPr lvl="0">
              <a:defRPr sz="1800"/>
            </a:pPr>
            <a:r>
              <a:rPr sz="2400">
                <a:latin typeface="Arial Bold"/>
                <a:ea typeface="Arial Bold"/>
                <a:cs typeface="Arial Bold"/>
                <a:sym typeface="Arial Bold"/>
              </a:rPr>
              <a:t>b.</a:t>
            </a:r>
            <a:r>
              <a:rPr sz="2400"/>
              <a:t> 870,232 is not divisible by 6. </a:t>
            </a:r>
          </a:p>
        </p:txBody>
      </p:sp>
      <p:pic>
        <p:nvPicPr>
          <p:cNvPr id="359" name="image.png"/>
          <p:cNvPicPr/>
          <p:nvPr/>
        </p:nvPicPr>
        <p:blipFill>
          <a:blip r:embed="rId2">
            <a:extLst/>
          </a:blip>
          <a:stretch>
            <a:fillRect/>
          </a:stretch>
        </p:blipFill>
        <p:spPr>
          <a:xfrm>
            <a:off x="7162800" y="1600200"/>
            <a:ext cx="1322388" cy="228600"/>
          </a:xfrm>
          <a:prstGeom prst="rect">
            <a:avLst/>
          </a:prstGeom>
          <a:ln w="12700">
            <a:miter lim="400000"/>
          </a:ln>
        </p:spPr>
      </p:pic>
      <p:pic>
        <p:nvPicPr>
          <p:cNvPr id="360" name="image.png"/>
          <p:cNvPicPr/>
          <p:nvPr/>
        </p:nvPicPr>
        <p:blipFill>
          <a:blip r:embed="rId3">
            <a:extLst/>
          </a:blip>
          <a:stretch>
            <a:fillRect/>
          </a:stretch>
        </p:blipFill>
        <p:spPr>
          <a:xfrm>
            <a:off x="7162800" y="2590800"/>
            <a:ext cx="1298575" cy="20955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58"/>
                                        </p:tgtEl>
                                        <p:attrNameLst>
                                          <p:attrName>style.visibility</p:attrName>
                                        </p:attrNameLst>
                                      </p:cBhvr>
                                      <p:to>
                                        <p:strVal val="visible"/>
                                      </p:to>
                                    </p:set>
                                    <p:anim calcmode="lin" valueType="num">
                                      <p:cBhvr>
                                        <p:cTn id="7" dur="1000" fill="hold"/>
                                        <p:tgtEl>
                                          <p:spTgt spid="358"/>
                                        </p:tgtEl>
                                        <p:attrNameLst>
                                          <p:attrName>ppt_x</p:attrName>
                                        </p:attrNameLst>
                                      </p:cBhvr>
                                      <p:tavLst>
                                        <p:tav tm="0">
                                          <p:val>
                                            <p:strVal val="#ppt_x"/>
                                          </p:val>
                                        </p:tav>
                                        <p:tav tm="100000">
                                          <p:val>
                                            <p:strVal val="#ppt_x"/>
                                          </p:val>
                                        </p:tav>
                                      </p:tavLst>
                                    </p:anim>
                                    <p:anim calcmode="lin" valueType="num">
                                      <p:cBhvr>
                                        <p:cTn id="8" dur="1000" fill="hold"/>
                                        <p:tgtEl>
                                          <p:spTgt spid="35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360"/>
                                        </p:tgtEl>
                                        <p:attrNameLst>
                                          <p:attrName>style.visibility</p:attrName>
                                        </p:attrNameLst>
                                      </p:cBhvr>
                                      <p:to>
                                        <p:strVal val="visible"/>
                                      </p:to>
                                    </p:set>
                                    <p:anim calcmode="lin" valueType="num">
                                      <p:cBhvr>
                                        <p:cTn id="12" dur="1000" fill="hold"/>
                                        <p:tgtEl>
                                          <p:spTgt spid="360"/>
                                        </p:tgtEl>
                                        <p:attrNameLst>
                                          <p:attrName>ppt_x</p:attrName>
                                        </p:attrNameLst>
                                      </p:cBhvr>
                                      <p:tavLst>
                                        <p:tav tm="0">
                                          <p:val>
                                            <p:strVal val="#ppt_x"/>
                                          </p:val>
                                        </p:tav>
                                        <p:tav tm="100000">
                                          <p:val>
                                            <p:strVal val="#ppt_x"/>
                                          </p:val>
                                        </p:tav>
                                      </p:tavLst>
                                    </p:anim>
                                    <p:anim calcmode="lin" valueType="num">
                                      <p:cBhvr>
                                        <p:cTn id="13" dur="1000" fill="hold"/>
                                        <p:tgtEl>
                                          <p:spTgt spid="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1" animBg="1" advAuto="0"/>
      <p:bldP spid="360"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idx="4294967295"/>
          </p:nvPr>
        </p:nvSpPr>
        <p:spPr>
          <a:xfrm>
            <a:off x="317500" y="203198"/>
            <a:ext cx="8229600" cy="114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defRPr>
            </a:lvl1pPr>
          </a:lstStyle>
          <a:p>
            <a:pPr lvl="0">
              <a:defRPr sz="1800">
                <a:solidFill>
                  <a:srgbClr val="000000"/>
                </a:solidFill>
              </a:defRPr>
            </a:pPr>
            <a:r>
              <a:rPr sz="4000">
                <a:solidFill>
                  <a:srgbClr val="FFFFFF"/>
                </a:solidFill>
              </a:rPr>
              <a:t>Compound Statements</a:t>
            </a:r>
          </a:p>
        </p:txBody>
      </p:sp>
      <p:sp>
        <p:nvSpPr>
          <p:cNvPr id="49" name="Shape 4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0"/>
              </a:spcBef>
              <a:defRPr sz="1800"/>
            </a:pPr>
            <a:r>
              <a:rPr sz="2400"/>
              <a:t>In logical expressions, as in ordinary algebraic expressions, the order of operations can be overridden through the use</a:t>
            </a:r>
            <a:br>
              <a:rPr sz="2400"/>
            </a:br>
            <a:r>
              <a:rPr sz="2400"/>
              <a:t>of parentheses.</a:t>
            </a:r>
            <a:br>
              <a:rPr sz="2400"/>
            </a:br>
            <a:endParaRPr sz="2400"/>
          </a:p>
          <a:p>
            <a:pPr marL="0" lvl="0" indent="0">
              <a:spcBef>
                <a:spcPts val="0"/>
              </a:spcBef>
              <a:defRPr sz="1800"/>
            </a:pPr>
            <a:r>
              <a:rPr sz="2400"/>
              <a:t>Thus ~(</a:t>
            </a:r>
            <a:r>
              <a:rPr sz="2400" i="1"/>
              <a:t>p</a:t>
            </a:r>
            <a:r>
              <a:rPr sz="2400"/>
              <a:t> </a:t>
            </a:r>
            <a:r>
              <a:rPr sz="2400">
                <a:latin typeface="Symbol"/>
                <a:ea typeface="Symbol"/>
                <a:cs typeface="Symbol"/>
                <a:sym typeface="Symbol"/>
              </a:rPr>
              <a:t>∧</a:t>
            </a:r>
            <a:r>
              <a:rPr sz="2400"/>
              <a:t> </a:t>
            </a:r>
            <a:r>
              <a:rPr sz="2400" i="1"/>
              <a:t>q</a:t>
            </a:r>
            <a:r>
              <a:rPr sz="2400"/>
              <a:t>) represents the negation of the conjunction</a:t>
            </a:r>
            <a:br>
              <a:rPr sz="2400"/>
            </a:br>
            <a:r>
              <a:rPr sz="2400"/>
              <a:t>of </a:t>
            </a:r>
            <a:r>
              <a:rPr sz="2400" i="1"/>
              <a:t>p</a:t>
            </a:r>
            <a:r>
              <a:rPr sz="2400"/>
              <a:t> and </a:t>
            </a:r>
            <a:r>
              <a:rPr sz="2400" i="1"/>
              <a:t>q</a:t>
            </a:r>
            <a:r>
              <a:rPr sz="2400"/>
              <a:t>.</a:t>
            </a:r>
            <a:br>
              <a:rPr sz="2400"/>
            </a:br>
            <a:endParaRPr sz="2400"/>
          </a:p>
          <a:p>
            <a:pPr marL="0" lvl="0" indent="0">
              <a:spcBef>
                <a:spcPts val="0"/>
              </a:spcBef>
              <a:defRPr sz="1800"/>
            </a:pPr>
            <a:r>
              <a:rPr sz="2400"/>
              <a:t>In this, as in most treatments of logic, the symbols </a:t>
            </a:r>
            <a:r>
              <a:rPr sz="2400">
                <a:latin typeface="Symbol"/>
                <a:ea typeface="Symbol"/>
                <a:cs typeface="Symbol"/>
                <a:sym typeface="Symbol"/>
              </a:rPr>
              <a:t>∧</a:t>
            </a:r>
            <a:r>
              <a:rPr sz="2400"/>
              <a:t> and </a:t>
            </a:r>
            <a:r>
              <a:rPr sz="2400">
                <a:latin typeface="Symbol"/>
                <a:ea typeface="Symbol"/>
                <a:cs typeface="Symbol"/>
                <a:sym typeface="Symbol"/>
              </a:rPr>
              <a:t>∨</a:t>
            </a:r>
            <a:r>
              <a:rPr sz="2400"/>
              <a:t> are considered coequal in order of operation, and an expression such as </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r</a:t>
            </a:r>
            <a:r>
              <a:rPr sz="2400"/>
              <a:t> is considered ambiguous.</a:t>
            </a:r>
            <a:br>
              <a:rPr sz="2400"/>
            </a:br>
            <a:endParaRPr sz="2400"/>
          </a:p>
          <a:p>
            <a:pPr marL="0" lvl="0" indent="0">
              <a:spcBef>
                <a:spcPts val="0"/>
              </a:spcBef>
              <a:defRPr sz="1800"/>
            </a:pPr>
            <a:r>
              <a:rPr sz="2400"/>
              <a:t>This expression must be written as either (</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r</a:t>
            </a:r>
            <a:r>
              <a:rPr sz="2400"/>
              <a:t> or</a:t>
            </a:r>
            <a:br>
              <a:rPr sz="2400"/>
            </a:br>
            <a:r>
              <a:rPr sz="2400"/>
              <a:t> </a:t>
            </a:r>
            <a:r>
              <a:rPr sz="2400" i="1"/>
              <a:t>p</a:t>
            </a:r>
            <a:r>
              <a:rPr sz="2400"/>
              <a:t> </a:t>
            </a:r>
            <a:r>
              <a:rPr sz="2400">
                <a:latin typeface="Symbol"/>
                <a:ea typeface="Symbol"/>
                <a:cs typeface="Symbol"/>
                <a:sym typeface="Symbol"/>
              </a:rPr>
              <a:t>∧</a:t>
            </a:r>
            <a:r>
              <a:rPr sz="2400"/>
              <a:t> (</a:t>
            </a:r>
            <a:r>
              <a:rPr sz="2400" i="1"/>
              <a:t>q</a:t>
            </a:r>
            <a:r>
              <a:rPr sz="2400"/>
              <a:t> </a:t>
            </a:r>
            <a:r>
              <a:rPr sz="2400">
                <a:latin typeface="Symbol"/>
                <a:ea typeface="Symbol"/>
                <a:cs typeface="Symbol"/>
                <a:sym typeface="Symbol"/>
              </a:rPr>
              <a:t>∨</a:t>
            </a:r>
            <a:r>
              <a:rPr sz="2400"/>
              <a:t> </a:t>
            </a:r>
            <a:r>
              <a:rPr sz="2400" i="1"/>
              <a:t>r</a:t>
            </a:r>
            <a:r>
              <a:rPr sz="2400"/>
              <a:t>) to have meaning.</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p:nvPr/>
        </p:nvSpPr>
        <p:spPr>
          <a:xfrm>
            <a:off x="838200" y="3276600"/>
            <a:ext cx="7772400" cy="12178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a:r>
              <a:rPr sz="4000">
                <a:solidFill>
                  <a:srgbClr val="00ADEE"/>
                </a:solidFill>
                <a:latin typeface="Arial"/>
                <a:ea typeface="Arial"/>
                <a:cs typeface="Arial"/>
                <a:sym typeface="Arial"/>
              </a:rPr>
              <a:t>Additional Valid Argument Forms: </a:t>
            </a:r>
            <a:br>
              <a:rPr sz="4000">
                <a:solidFill>
                  <a:srgbClr val="00ADEE"/>
                </a:solidFill>
                <a:latin typeface="Arial"/>
                <a:ea typeface="Arial"/>
                <a:cs typeface="Arial"/>
                <a:sym typeface="Arial"/>
              </a:rPr>
            </a:br>
            <a:r>
              <a:rPr sz="4000">
                <a:solidFill>
                  <a:srgbClr val="00ADEE"/>
                </a:solidFill>
                <a:latin typeface="Arial"/>
                <a:ea typeface="Arial"/>
                <a:cs typeface="Arial"/>
                <a:sym typeface="Arial"/>
              </a:rPr>
              <a:t>Rules of Inference</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700">
                <a:solidFill>
                  <a:srgbClr val="FFFFFF"/>
                </a:solidFill>
              </a:defRPr>
            </a:lvl1pPr>
          </a:lstStyle>
          <a:p>
            <a:pPr lvl="0">
              <a:defRPr sz="1800">
                <a:solidFill>
                  <a:srgbClr val="000000"/>
                </a:solidFill>
              </a:defRPr>
            </a:pPr>
            <a:r>
              <a:rPr sz="2700">
                <a:solidFill>
                  <a:srgbClr val="FFFFFF"/>
                </a:solidFill>
              </a:rPr>
              <a:t>Additional Valid Argument Forms: Rules of Inference</a:t>
            </a:r>
          </a:p>
        </p:txBody>
      </p:sp>
      <p:sp>
        <p:nvSpPr>
          <p:cNvPr id="365" name="Shape 36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defRPr sz="1800"/>
            </a:pPr>
            <a:r>
              <a:rPr sz="2400"/>
              <a:t>A </a:t>
            </a:r>
            <a:r>
              <a:rPr sz="2400">
                <a:latin typeface="Arial Bold"/>
                <a:ea typeface="Arial Bold"/>
                <a:cs typeface="Arial Bold"/>
                <a:sym typeface="Arial Bold"/>
              </a:rPr>
              <a:t>rule of inference </a:t>
            </a:r>
            <a:r>
              <a:rPr sz="2400"/>
              <a:t>is a form of argument that is valid. Thus modus ponens and modus tollens are both rules of inference. </a:t>
            </a:r>
          </a:p>
          <a:p>
            <a:pPr marL="0" lvl="0" indent="0">
              <a:defRPr sz="1800"/>
            </a:pPr>
            <a:endParaRPr sz="2400"/>
          </a:p>
          <a:p>
            <a:pPr marL="0" lvl="0" indent="0">
              <a:defRPr sz="1800"/>
            </a:pPr>
            <a:r>
              <a:rPr sz="2400"/>
              <a:t>The following are additional examples of rules of inference that are frequently used in deductive reasoning.</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3 – </a:t>
            </a:r>
            <a:r>
              <a:rPr sz="4000" i="1">
                <a:solidFill>
                  <a:srgbClr val="FFFFFF"/>
                </a:solidFill>
              </a:rPr>
              <a:t>Generalization</a:t>
            </a:r>
          </a:p>
        </p:txBody>
      </p:sp>
      <p:sp>
        <p:nvSpPr>
          <p:cNvPr id="368" name="Shape 36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The following argument forms are valid:</a:t>
            </a:r>
          </a:p>
          <a:p>
            <a:pPr marL="0" lvl="0" indent="0">
              <a:tabLst>
                <a:tab pos="457200" algn="l"/>
                <a:tab pos="1371600" algn="l"/>
                <a:tab pos="1536700" algn="l"/>
              </a:tabLst>
              <a:defRPr sz="1800"/>
            </a:pPr>
            <a:r>
              <a:rPr sz="2400"/>
              <a:t>      </a:t>
            </a:r>
            <a:r>
              <a:rPr sz="2400">
                <a:latin typeface="Arial Bold"/>
                <a:ea typeface="Arial Bold"/>
                <a:cs typeface="Arial Bold"/>
                <a:sym typeface="Arial Bold"/>
              </a:rPr>
              <a:t>a.</a:t>
            </a:r>
            <a:r>
              <a:rPr sz="2400"/>
              <a:t>     </a:t>
            </a:r>
            <a:r>
              <a:rPr sz="2400" i="1"/>
              <a:t>p</a:t>
            </a:r>
            <a:r>
              <a:rPr sz="2400"/>
              <a:t>                        </a:t>
            </a:r>
            <a:r>
              <a:rPr sz="2400">
                <a:latin typeface="Arial Bold"/>
                <a:ea typeface="Arial Bold"/>
                <a:cs typeface="Arial Bold"/>
                <a:sym typeface="Arial Bold"/>
              </a:rPr>
              <a:t>b.</a:t>
            </a:r>
            <a:r>
              <a:rPr sz="2400"/>
              <a:t>     </a:t>
            </a:r>
            <a:r>
              <a:rPr sz="2400" i="1"/>
              <a:t>q</a:t>
            </a:r>
          </a:p>
          <a:p>
            <a:pPr marL="0" lvl="0" indent="0">
              <a:tabLst>
                <a:tab pos="457200" algn="l"/>
                <a:tab pos="1371600" algn="l"/>
                <a:tab pos="1536700" algn="l"/>
              </a:tabLst>
              <a:defRPr sz="1800"/>
            </a:pPr>
            <a:r>
              <a:rPr sz="2400"/>
              <a:t>           •  </a:t>
            </a:r>
            <a:r>
              <a:rPr sz="2400" i="1"/>
              <a:t>p</a:t>
            </a:r>
            <a:r>
              <a:rPr sz="2400"/>
              <a:t> ∨ </a:t>
            </a:r>
            <a:r>
              <a:rPr sz="2400" i="1"/>
              <a:t>q</a:t>
            </a:r>
            <a:r>
              <a:rPr sz="2400"/>
              <a:t>                       •  </a:t>
            </a:r>
            <a:r>
              <a:rPr sz="2400" i="1"/>
              <a:t>p</a:t>
            </a:r>
            <a:r>
              <a:rPr sz="2400"/>
              <a:t> ∨ </a:t>
            </a:r>
            <a:r>
              <a:rPr sz="2400" i="1"/>
              <a:t>q</a:t>
            </a:r>
          </a:p>
          <a:p>
            <a:pPr marL="0" lvl="0" indent="0">
              <a:tabLst>
                <a:tab pos="457200" algn="l"/>
                <a:tab pos="1371600" algn="l"/>
                <a:tab pos="1536700" algn="l"/>
              </a:tabLst>
              <a:defRPr sz="1800"/>
            </a:pPr>
            <a:endParaRPr sz="2400" i="1"/>
          </a:p>
          <a:p>
            <a:pPr marL="0" lvl="0" indent="0">
              <a:tabLst>
                <a:tab pos="457200" algn="l"/>
                <a:tab pos="1371600" algn="l"/>
                <a:tab pos="1536700" algn="l"/>
              </a:tabLst>
              <a:defRPr sz="1800"/>
            </a:pPr>
            <a:r>
              <a:rPr sz="2400"/>
              <a:t>These argument forms are used for making generalizations. For instance, according to the first, if </a:t>
            </a:r>
            <a:r>
              <a:rPr sz="2400" i="1"/>
              <a:t>p</a:t>
            </a:r>
            <a:r>
              <a:rPr sz="2400"/>
              <a:t> is true, then, more generally, “</a:t>
            </a:r>
            <a:r>
              <a:rPr sz="2400" i="1"/>
              <a:t>p</a:t>
            </a:r>
            <a:r>
              <a:rPr sz="2400"/>
              <a:t> or </a:t>
            </a:r>
            <a:r>
              <a:rPr sz="2400" i="1"/>
              <a:t>q</a:t>
            </a:r>
            <a:r>
              <a:rPr sz="2400"/>
              <a:t>” is true for </a:t>
            </a:r>
            <a:r>
              <a:rPr sz="2400" i="1"/>
              <a:t>any</a:t>
            </a:r>
            <a:r>
              <a:rPr sz="2400"/>
              <a:t> other statement </a:t>
            </a:r>
            <a:r>
              <a:rPr sz="2400" i="1"/>
              <a:t>q</a:t>
            </a:r>
            <a:r>
              <a:rPr sz="2400"/>
              <a:t>.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As an example, suppose you are given the job of counting the upperclassmen at your school. You ask what class Anton is in and are told he is a junior.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68">
                                            <p:txEl>
                                              <p:pRg st="4" end="4"/>
                                            </p:txEl>
                                          </p:spTgt>
                                        </p:tgtEl>
                                        <p:attrNameLst>
                                          <p:attrName>style.visibility</p:attrName>
                                        </p:attrNameLst>
                                      </p:cBhvr>
                                      <p:to>
                                        <p:strVal val="visible"/>
                                      </p:to>
                                    </p:set>
                                    <p:anim calcmode="lin" valueType="num">
                                      <p:cBhvr>
                                        <p:cTn id="7" dur="1000" fill="hold"/>
                                        <p:tgtEl>
                                          <p:spTgt spid="368">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36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368">
                                            <p:txEl>
                                              <p:pRg st="5" end="5"/>
                                            </p:txEl>
                                          </p:spTgt>
                                        </p:tgtEl>
                                        <p:attrNameLst>
                                          <p:attrName>style.visibility</p:attrName>
                                        </p:attrNameLst>
                                      </p:cBhvr>
                                      <p:to>
                                        <p:strVal val="visible"/>
                                      </p:to>
                                    </p:set>
                                    <p:anim calcmode="lin" valueType="num">
                                      <p:cBhvr>
                                        <p:cTn id="12" dur="1000" fill="hold"/>
                                        <p:tgtEl>
                                          <p:spTgt spid="368">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iterate>
                                    <p:tmAbs val="0"/>
                                  </p:iterate>
                                  <p:childTnLst>
                                    <p:set>
                                      <p:cBhvr>
                                        <p:cTn id="17" fill="hold"/>
                                        <p:tgtEl>
                                          <p:spTgt spid="368">
                                            <p:txEl>
                                              <p:pRg st="6" end="6"/>
                                            </p:txEl>
                                          </p:spTgt>
                                        </p:tgtEl>
                                        <p:attrNameLst>
                                          <p:attrName>style.visibility</p:attrName>
                                        </p:attrNameLst>
                                      </p:cBhvr>
                                      <p:to>
                                        <p:strVal val="visible"/>
                                      </p:to>
                                    </p:set>
                                    <p:anim calcmode="lin" valueType="num">
                                      <p:cBhvr>
                                        <p:cTn id="18" dur="1000" fill="hold"/>
                                        <p:tgtEl>
                                          <p:spTgt spid="36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6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1" build="p" bldLvl="5"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3 – </a:t>
            </a:r>
            <a:r>
              <a:rPr sz="4000" i="1">
                <a:solidFill>
                  <a:srgbClr val="FFFFFF"/>
                </a:solidFill>
              </a:rPr>
              <a:t>Generalization</a:t>
            </a:r>
          </a:p>
        </p:txBody>
      </p:sp>
      <p:sp>
        <p:nvSpPr>
          <p:cNvPr id="371" name="Shape 371"/>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You reason as follows:</a:t>
            </a:r>
          </a:p>
          <a:p>
            <a:pPr marL="0" lvl="0" indent="0">
              <a:tabLst>
                <a:tab pos="457200" algn="l"/>
                <a:tab pos="1371600" algn="l"/>
                <a:tab pos="1536700" algn="l"/>
              </a:tabLst>
              <a:defRPr sz="1800"/>
            </a:pPr>
            <a:r>
              <a:rPr sz="2400"/>
              <a:t>					Anton is a junior.</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 (more generally) Anton is a junior or Anton is a senior.</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Knowing that upperclassman means junior or senior, you add Anton to your list.</a:t>
            </a:r>
          </a:p>
        </p:txBody>
      </p:sp>
      <p:sp>
        <p:nvSpPr>
          <p:cNvPr id="372" name="Shape 372"/>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1"/>
                                        </p:tgtEl>
                                        <p:attrNameLst>
                                          <p:attrName>style.visibility</p:attrName>
                                        </p:attrNameLst>
                                      </p:cBhvr>
                                      <p:to>
                                        <p:strVal val="visible"/>
                                      </p:to>
                                    </p:set>
                                    <p:anim calcmode="lin" valueType="num">
                                      <p:cBhvr>
                                        <p:cTn id="7" dur="1000" fill="hold"/>
                                        <p:tgtEl>
                                          <p:spTgt spid="371"/>
                                        </p:tgtEl>
                                        <p:attrNameLst>
                                          <p:attrName>ppt_x</p:attrName>
                                        </p:attrNameLst>
                                      </p:cBhvr>
                                      <p:tavLst>
                                        <p:tav tm="0">
                                          <p:val>
                                            <p:strVal val="#ppt_x"/>
                                          </p:val>
                                        </p:tav>
                                        <p:tav tm="100000">
                                          <p:val>
                                            <p:strVal val="#ppt_x"/>
                                          </p:val>
                                        </p:tav>
                                      </p:tavLst>
                                    </p:anim>
                                    <p:anim calcmode="lin" valueType="num">
                                      <p:cBhvr>
                                        <p:cTn id="8" dur="1000" fill="hold"/>
                                        <p:tgtEl>
                                          <p:spTgt spid="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animBg="1" advAuto="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4 – </a:t>
            </a:r>
            <a:r>
              <a:rPr sz="4000" i="1">
                <a:solidFill>
                  <a:srgbClr val="FFFFFF"/>
                </a:solidFill>
              </a:rPr>
              <a:t>Specialization</a:t>
            </a:r>
          </a:p>
        </p:txBody>
      </p:sp>
      <p:sp>
        <p:nvSpPr>
          <p:cNvPr id="375" name="Shape 37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dirty="0"/>
              <a:t>The following argument forms are valid:</a:t>
            </a:r>
          </a:p>
          <a:p>
            <a:pPr marL="0" lvl="0" indent="0">
              <a:tabLst>
                <a:tab pos="457200" algn="l"/>
                <a:tab pos="1371600" algn="l"/>
                <a:tab pos="1536700" algn="l"/>
              </a:tabLst>
              <a:defRPr sz="1800"/>
            </a:pPr>
            <a:r>
              <a:rPr sz="2400" dirty="0"/>
              <a:t>      </a:t>
            </a:r>
            <a:r>
              <a:rPr sz="2400" dirty="0">
                <a:latin typeface="Arial Bold"/>
                <a:ea typeface="Arial Bold"/>
                <a:cs typeface="Arial Bold"/>
                <a:sym typeface="Arial Bold"/>
              </a:rPr>
              <a:t>a.</a:t>
            </a:r>
            <a:r>
              <a:rPr sz="2400" dirty="0"/>
              <a:t>     </a:t>
            </a:r>
            <a:r>
              <a:rPr sz="2400" i="1" dirty="0"/>
              <a:t>p</a:t>
            </a:r>
            <a:r>
              <a:rPr sz="2400" dirty="0"/>
              <a:t> ∧ </a:t>
            </a:r>
            <a:r>
              <a:rPr sz="2400" i="1" dirty="0"/>
              <a:t>q</a:t>
            </a:r>
            <a:r>
              <a:rPr sz="2400" dirty="0"/>
              <a:t>               </a:t>
            </a:r>
            <a:r>
              <a:rPr sz="2400" dirty="0">
                <a:latin typeface="Arial Bold"/>
                <a:ea typeface="Arial Bold"/>
                <a:cs typeface="Arial Bold"/>
                <a:sym typeface="Arial Bold"/>
              </a:rPr>
              <a:t>b.</a:t>
            </a:r>
            <a:r>
              <a:rPr sz="2400" dirty="0"/>
              <a:t>     </a:t>
            </a:r>
            <a:r>
              <a:rPr sz="2400" i="1" dirty="0"/>
              <a:t>p</a:t>
            </a:r>
            <a:r>
              <a:rPr sz="2400" dirty="0"/>
              <a:t> ∧ </a:t>
            </a:r>
            <a:r>
              <a:rPr sz="2400" i="1" dirty="0"/>
              <a:t>q</a:t>
            </a:r>
          </a:p>
          <a:p>
            <a:pPr marL="0" lvl="0" indent="0">
              <a:tabLst>
                <a:tab pos="457200" algn="l"/>
                <a:tab pos="1371600" algn="l"/>
                <a:tab pos="1536700" algn="l"/>
              </a:tabLst>
              <a:defRPr sz="1800"/>
            </a:pPr>
            <a:r>
              <a:rPr sz="2400" dirty="0"/>
              <a:t>           </a:t>
            </a:r>
            <a:r>
              <a:rPr lang="en-US" dirty="0"/>
              <a:t> </a:t>
            </a:r>
            <a:r>
              <a:rPr lang="en-US" dirty="0" smtClean="0"/>
              <a:t> </a:t>
            </a:r>
            <a:r>
              <a:rPr sz="2400" dirty="0" smtClean="0"/>
              <a:t> </a:t>
            </a:r>
            <a:r>
              <a:rPr sz="2400" i="1" dirty="0"/>
              <a:t>p</a:t>
            </a:r>
            <a:r>
              <a:rPr sz="2400" dirty="0"/>
              <a:t>		                        </a:t>
            </a:r>
            <a:r>
              <a:rPr lang="en-US" sz="2400" dirty="0" smtClean="0"/>
              <a:t> </a:t>
            </a:r>
            <a:r>
              <a:rPr sz="2400" dirty="0" smtClean="0"/>
              <a:t>  </a:t>
            </a:r>
            <a:r>
              <a:rPr sz="2400" i="1" dirty="0"/>
              <a:t>q</a:t>
            </a:r>
          </a:p>
          <a:p>
            <a:pPr marL="0" lvl="0" indent="0">
              <a:tabLst>
                <a:tab pos="457200" algn="l"/>
                <a:tab pos="1371600" algn="l"/>
                <a:tab pos="1536700" algn="l"/>
              </a:tabLst>
              <a:defRPr sz="1800"/>
            </a:pPr>
            <a:endParaRPr sz="2400" i="1" dirty="0"/>
          </a:p>
          <a:p>
            <a:pPr marL="0" lvl="0" indent="0">
              <a:tabLst>
                <a:tab pos="457200" algn="l"/>
                <a:tab pos="1371600" algn="l"/>
                <a:tab pos="1536700" algn="l"/>
              </a:tabLst>
              <a:defRPr sz="1800"/>
            </a:pPr>
            <a:r>
              <a:rPr sz="2400" dirty="0"/>
              <a:t>These argument forms are used for specializing. When classifying objects according to some property, you often know much more about them than whether they do or do not have that property. </a:t>
            </a:r>
          </a:p>
          <a:p>
            <a:pPr marL="0" lvl="0" indent="0">
              <a:tabLst>
                <a:tab pos="457200" algn="l"/>
                <a:tab pos="1371600" algn="l"/>
                <a:tab pos="1536700" algn="l"/>
              </a:tabLst>
              <a:defRPr sz="1800"/>
            </a:pPr>
            <a:endParaRPr sz="2400" dirty="0"/>
          </a:p>
          <a:p>
            <a:pPr marL="0" lvl="0" indent="0">
              <a:tabLst>
                <a:tab pos="457200" algn="l"/>
                <a:tab pos="1371600" algn="l"/>
                <a:tab pos="1536700" algn="l"/>
              </a:tabLst>
              <a:defRPr sz="1800"/>
            </a:pPr>
            <a:r>
              <a:rPr sz="2400" dirty="0"/>
              <a:t>When this happens, you discard extraneous information as you concentrate on the particular property of interest.</a:t>
            </a:r>
          </a:p>
        </p:txBody>
      </p:sp>
      <p:graphicFrame>
        <p:nvGraphicFramePr>
          <p:cNvPr id="2" name="Object 1"/>
          <p:cNvGraphicFramePr>
            <a:graphicFrameLocks noChangeAspect="1"/>
          </p:cNvGraphicFramePr>
          <p:nvPr>
            <p:extLst>
              <p:ext uri="{D42A27DB-BD31-4B8C-83A1-F6EECF244321}">
                <p14:modId xmlns:p14="http://schemas.microsoft.com/office/powerpoint/2010/main" val="3642216938"/>
              </p:ext>
            </p:extLst>
          </p:nvPr>
        </p:nvGraphicFramePr>
        <p:xfrm>
          <a:off x="3810000" y="2286000"/>
          <a:ext cx="404813" cy="368300"/>
        </p:xfrm>
        <a:graphic>
          <a:graphicData uri="http://schemas.openxmlformats.org/presentationml/2006/ole">
            <mc:AlternateContent xmlns:mc="http://schemas.openxmlformats.org/markup-compatibility/2006">
              <mc:Choice xmlns:v="urn:schemas-microsoft-com:vml" Requires="v">
                <p:oleObj spid="_x0000_s5126" name="Equation" r:id="rId3" imgW="139518" imgH="126835" progId="Equation.3">
                  <p:embed/>
                </p:oleObj>
              </mc:Choice>
              <mc:Fallback>
                <p:oleObj name="Equation" r:id="rId3" imgW="139518"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860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49104980"/>
              </p:ext>
            </p:extLst>
          </p:nvPr>
        </p:nvGraphicFramePr>
        <p:xfrm>
          <a:off x="1066800" y="2362200"/>
          <a:ext cx="404813" cy="368300"/>
        </p:xfrm>
        <a:graphic>
          <a:graphicData uri="http://schemas.openxmlformats.org/presentationml/2006/ole">
            <mc:AlternateContent xmlns:mc="http://schemas.openxmlformats.org/markup-compatibility/2006">
              <mc:Choice xmlns:v="urn:schemas-microsoft-com:vml" Requires="v">
                <p:oleObj spid="_x0000_s5127" name="Equation" r:id="rId5" imgW="139518" imgH="126835" progId="Equation.3">
                  <p:embed/>
                </p:oleObj>
              </mc:Choice>
              <mc:Fallback>
                <p:oleObj name="Equation" r:id="rId5" imgW="139518" imgH="12683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5">
                                            <p:txEl>
                                              <p:pRg st="4" end="4"/>
                                            </p:txEl>
                                          </p:spTgt>
                                        </p:tgtEl>
                                        <p:attrNameLst>
                                          <p:attrName>style.visibility</p:attrName>
                                        </p:attrNameLst>
                                      </p:cBhvr>
                                      <p:to>
                                        <p:strVal val="visible"/>
                                      </p:to>
                                    </p:set>
                                    <p:anim calcmode="lin" valueType="num">
                                      <p:cBhvr>
                                        <p:cTn id="7" dur="1000" fill="hold"/>
                                        <p:tgtEl>
                                          <p:spTgt spid="375">
                                            <p:txEl>
                                              <p:pRg st="4" end="4"/>
                                            </p:txEl>
                                          </p:spTgt>
                                        </p:tgtEl>
                                        <p:attrNameLst>
                                          <p:attrName>ppt_x</p:attrName>
                                        </p:attrNameLst>
                                      </p:cBhvr>
                                      <p:tavLst>
                                        <p:tav tm="0">
                                          <p:val>
                                            <p:strVal val="#ppt_x"/>
                                          </p:val>
                                        </p:tav>
                                        <p:tav tm="100000">
                                          <p:val>
                                            <p:strVal val="#ppt_x"/>
                                          </p:val>
                                        </p:tav>
                                      </p:tavLst>
                                    </p:anim>
                                    <p:anim calcmode="lin" valueType="num">
                                      <p:cBhvr>
                                        <p:cTn id="8" dur="1000" fill="hold"/>
                                        <p:tgtEl>
                                          <p:spTgt spid="3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375">
                                            <p:txEl>
                                              <p:pRg st="6" end="6"/>
                                            </p:txEl>
                                          </p:spTgt>
                                        </p:tgtEl>
                                        <p:attrNameLst>
                                          <p:attrName>style.visibility</p:attrName>
                                        </p:attrNameLst>
                                      </p:cBhvr>
                                      <p:to>
                                        <p:strVal val="visible"/>
                                      </p:to>
                                    </p:set>
                                    <p:anim calcmode="lin" valueType="num">
                                      <p:cBhvr>
                                        <p:cTn id="13" dur="1000" fill="hold"/>
                                        <p:tgtEl>
                                          <p:spTgt spid="37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build="p" bldLvl="5" animBg="1" advAuto="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4 – </a:t>
            </a:r>
            <a:r>
              <a:rPr sz="4000" i="1">
                <a:solidFill>
                  <a:srgbClr val="FFFFFF"/>
                </a:solidFill>
              </a:rPr>
              <a:t>Specialization</a:t>
            </a:r>
          </a:p>
        </p:txBody>
      </p:sp>
      <p:sp>
        <p:nvSpPr>
          <p:cNvPr id="378" name="Shape 378"/>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For instance, suppose you are looking for a person who knows graph algorithms to work with you on a project. You discover that Ana knows both numerical analysis and graph algorithms. You reason as follows:</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       Ana knows numerical analysis and Ana knows graph </a:t>
            </a:r>
            <a:br>
              <a:rPr sz="2400"/>
            </a:br>
            <a:r>
              <a:rPr sz="2400"/>
              <a:t>algorithms.</a:t>
            </a:r>
          </a:p>
          <a:p>
            <a:pPr marL="0" lvl="0" indent="0">
              <a:tabLst>
                <a:tab pos="457200" algn="l"/>
                <a:tab pos="1371600" algn="l"/>
                <a:tab pos="1536700" algn="l"/>
              </a:tabLst>
              <a:defRPr sz="1800"/>
            </a:pPr>
            <a:r>
              <a:rPr sz="2400"/>
              <a:t>  •  (in particular) Ana knows graph algorithms.</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Accordingly, you invite her to work with you on your project.</a:t>
            </a:r>
          </a:p>
        </p:txBody>
      </p:sp>
      <p:sp>
        <p:nvSpPr>
          <p:cNvPr id="379" name="Shape 379"/>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8">
                                            <p:txEl>
                                              <p:pRg st="2" end="2"/>
                                            </p:txEl>
                                          </p:spTgt>
                                        </p:tgtEl>
                                        <p:attrNameLst>
                                          <p:attrName>style.visibility</p:attrName>
                                        </p:attrNameLst>
                                      </p:cBhvr>
                                      <p:to>
                                        <p:strVal val="visible"/>
                                      </p:to>
                                    </p:set>
                                    <p:anim calcmode="lin" valueType="num">
                                      <p:cBhvr>
                                        <p:cTn id="7" dur="1000" fill="hold"/>
                                        <p:tgtEl>
                                          <p:spTgt spid="378">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37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1" nodeType="afterEffect">
                                  <p:stCondLst>
                                    <p:cond delay="0"/>
                                  </p:stCondLst>
                                  <p:iterate>
                                    <p:tmAbs val="0"/>
                                  </p:iterate>
                                  <p:childTnLst>
                                    <p:set>
                                      <p:cBhvr>
                                        <p:cTn id="11" fill="hold"/>
                                        <p:tgtEl>
                                          <p:spTgt spid="378">
                                            <p:txEl>
                                              <p:pRg st="3" end="3"/>
                                            </p:txEl>
                                          </p:spTgt>
                                        </p:tgtEl>
                                        <p:attrNameLst>
                                          <p:attrName>style.visibility</p:attrName>
                                        </p:attrNameLst>
                                      </p:cBhvr>
                                      <p:to>
                                        <p:strVal val="visible"/>
                                      </p:to>
                                    </p:set>
                                    <p:anim calcmode="lin" valueType="num">
                                      <p:cBhvr>
                                        <p:cTn id="12" dur="1000" fill="hold"/>
                                        <p:tgtEl>
                                          <p:spTgt spid="378">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378">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1" nodeType="afterEffect">
                                  <p:stCondLst>
                                    <p:cond delay="0"/>
                                  </p:stCondLst>
                                  <p:iterate>
                                    <p:tmAbs val="0"/>
                                  </p:iterate>
                                  <p:childTnLst>
                                    <p:set>
                                      <p:cBhvr>
                                        <p:cTn id="16" fill="hold"/>
                                        <p:tgtEl>
                                          <p:spTgt spid="378">
                                            <p:txEl>
                                              <p:pRg st="4" end="4"/>
                                            </p:txEl>
                                          </p:spTgt>
                                        </p:tgtEl>
                                        <p:attrNameLst>
                                          <p:attrName>style.visibility</p:attrName>
                                        </p:attrNameLst>
                                      </p:cBhvr>
                                      <p:to>
                                        <p:strVal val="visible"/>
                                      </p:to>
                                    </p:set>
                                    <p:anim calcmode="lin" valueType="num">
                                      <p:cBhvr>
                                        <p:cTn id="17" dur="1000" fill="hold"/>
                                        <p:tgtEl>
                                          <p:spTgt spid="378">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378">
                                            <p:txEl>
                                              <p:pRg st="5" end="5"/>
                                            </p:txEl>
                                          </p:spTgt>
                                        </p:tgtEl>
                                        <p:attrNameLst>
                                          <p:attrName>style.visibility</p:attrName>
                                        </p:attrNameLst>
                                      </p:cBhvr>
                                      <p:to>
                                        <p:strVal val="visible"/>
                                      </p:to>
                                    </p:set>
                                    <p:anim calcmode="lin" valueType="num">
                                      <p:cBhvr>
                                        <p:cTn id="23" dur="1000" fill="hold"/>
                                        <p:tgtEl>
                                          <p:spTgt spid="378">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7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1" build="p" bldLvl="5" animBg="1"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700">
                <a:solidFill>
                  <a:srgbClr val="FFFFFF"/>
                </a:solidFill>
              </a:defRPr>
            </a:lvl1pPr>
          </a:lstStyle>
          <a:p>
            <a:pPr lvl="0">
              <a:defRPr sz="1800">
                <a:solidFill>
                  <a:srgbClr val="000000"/>
                </a:solidFill>
              </a:defRPr>
            </a:pPr>
            <a:r>
              <a:rPr sz="2700">
                <a:solidFill>
                  <a:srgbClr val="FFFFFF"/>
                </a:solidFill>
              </a:rPr>
              <a:t>Additional Valid Argument Forms: Rules of Inference</a:t>
            </a:r>
          </a:p>
        </p:txBody>
      </p:sp>
      <p:sp>
        <p:nvSpPr>
          <p:cNvPr id="382" name="Shape 382"/>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2400"/>
              <a:t>Both generalization and specialization are used frequently in mathematics to tailor facts to fit into hypotheses of known theorems in order to draw further conclusions. </a:t>
            </a:r>
          </a:p>
          <a:p>
            <a:pPr lvl="0">
              <a:defRPr sz="1800"/>
            </a:pPr>
            <a:endParaRPr sz="2400"/>
          </a:p>
          <a:p>
            <a:pPr lvl="0">
              <a:defRPr sz="1800"/>
            </a:pPr>
            <a:r>
              <a:rPr sz="2400"/>
              <a:t>Elimination, transitivity, and proof by division into cases are also widely used tools.</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5 – </a:t>
            </a:r>
            <a:r>
              <a:rPr sz="4000" i="1">
                <a:solidFill>
                  <a:srgbClr val="FFFFFF"/>
                </a:solidFill>
              </a:rPr>
              <a:t>Elimination</a:t>
            </a:r>
          </a:p>
        </p:txBody>
      </p:sp>
      <p:sp>
        <p:nvSpPr>
          <p:cNvPr id="385" name="Shape 38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dirty="0"/>
              <a:t>The following argument forms are valid:</a:t>
            </a:r>
          </a:p>
          <a:p>
            <a:pPr marL="0" lvl="0" indent="0">
              <a:tabLst>
                <a:tab pos="457200" algn="l"/>
                <a:tab pos="1371600" algn="l"/>
                <a:tab pos="1536700" algn="l"/>
              </a:tabLst>
              <a:defRPr sz="1800"/>
            </a:pPr>
            <a:r>
              <a:rPr sz="2400" dirty="0"/>
              <a:t>      </a:t>
            </a:r>
            <a:r>
              <a:rPr sz="2400" dirty="0">
                <a:latin typeface="Arial Bold"/>
                <a:ea typeface="Arial Bold"/>
                <a:cs typeface="Arial Bold"/>
                <a:sym typeface="Arial Bold"/>
              </a:rPr>
              <a:t>a.</a:t>
            </a:r>
            <a:r>
              <a:rPr sz="2400" dirty="0"/>
              <a:t>     </a:t>
            </a:r>
            <a:r>
              <a:rPr sz="2400" i="1" dirty="0"/>
              <a:t>p</a:t>
            </a:r>
            <a:r>
              <a:rPr sz="2400" dirty="0"/>
              <a:t> ∨ </a:t>
            </a:r>
            <a:r>
              <a:rPr sz="2400" i="1" dirty="0"/>
              <a:t>q</a:t>
            </a:r>
            <a:r>
              <a:rPr sz="2400" dirty="0"/>
              <a:t>                 </a:t>
            </a:r>
            <a:r>
              <a:rPr sz="2400" dirty="0">
                <a:latin typeface="Arial Bold"/>
                <a:ea typeface="Arial Bold"/>
                <a:cs typeface="Arial Bold"/>
                <a:sym typeface="Arial Bold"/>
              </a:rPr>
              <a:t>b.</a:t>
            </a:r>
            <a:r>
              <a:rPr sz="2400" dirty="0"/>
              <a:t>     </a:t>
            </a:r>
            <a:r>
              <a:rPr sz="2400" i="1" dirty="0"/>
              <a:t>p</a:t>
            </a:r>
            <a:r>
              <a:rPr sz="2400" dirty="0"/>
              <a:t> ∨ </a:t>
            </a:r>
            <a:r>
              <a:rPr sz="2400" i="1" dirty="0"/>
              <a:t>q</a:t>
            </a:r>
          </a:p>
          <a:p>
            <a:pPr marL="0" lvl="0" indent="0">
              <a:tabLst>
                <a:tab pos="457200" algn="l"/>
                <a:tab pos="1371600" algn="l"/>
                <a:tab pos="1536700" algn="l"/>
              </a:tabLst>
              <a:defRPr sz="1800"/>
            </a:pPr>
            <a:r>
              <a:rPr sz="2400" dirty="0"/>
              <a:t>            ∼</a:t>
            </a:r>
            <a:r>
              <a:rPr sz="2400" i="1" dirty="0"/>
              <a:t>q</a:t>
            </a:r>
            <a:r>
              <a:rPr sz="2400" dirty="0"/>
              <a:t>                            ∼</a:t>
            </a:r>
            <a:r>
              <a:rPr sz="2400" i="1" dirty="0"/>
              <a:t>p</a:t>
            </a:r>
          </a:p>
          <a:p>
            <a:pPr marL="0" lvl="0" indent="0">
              <a:tabLst>
                <a:tab pos="457200" algn="l"/>
                <a:tab pos="1371600" algn="l"/>
                <a:tab pos="1536700" algn="l"/>
              </a:tabLst>
              <a:defRPr sz="1800"/>
            </a:pPr>
            <a:r>
              <a:rPr sz="2400" dirty="0"/>
              <a:t>	      </a:t>
            </a:r>
            <a:r>
              <a:rPr sz="2400" dirty="0" smtClean="0"/>
              <a:t>  </a:t>
            </a:r>
            <a:r>
              <a:rPr sz="2400" i="1" dirty="0"/>
              <a:t>p</a:t>
            </a:r>
            <a:r>
              <a:rPr sz="2400" dirty="0"/>
              <a:t>                           </a:t>
            </a:r>
            <a:r>
              <a:rPr lang="en-US" sz="2400" dirty="0" smtClean="0"/>
              <a:t> </a:t>
            </a:r>
            <a:r>
              <a:rPr sz="2400" dirty="0" smtClean="0"/>
              <a:t>  </a:t>
            </a:r>
            <a:r>
              <a:rPr sz="2400" i="1" dirty="0"/>
              <a:t>q</a:t>
            </a:r>
          </a:p>
          <a:p>
            <a:pPr marL="0" lvl="0" indent="0">
              <a:tabLst>
                <a:tab pos="457200" algn="l"/>
                <a:tab pos="1371600" algn="l"/>
                <a:tab pos="1536700" algn="l"/>
              </a:tabLst>
              <a:defRPr sz="1800"/>
            </a:pPr>
            <a:endParaRPr sz="2400" i="1" dirty="0"/>
          </a:p>
          <a:p>
            <a:pPr marL="0" lvl="0" indent="0">
              <a:tabLst>
                <a:tab pos="457200" algn="l"/>
                <a:tab pos="1371600" algn="l"/>
                <a:tab pos="1536700" algn="l"/>
              </a:tabLst>
              <a:defRPr sz="1800"/>
            </a:pPr>
            <a:r>
              <a:rPr sz="2400" dirty="0"/>
              <a:t>These argument forms say that when you have only two possibilities and you can rule one out, the other must be the case. For instance, suppose you know that for a particular number </a:t>
            </a:r>
            <a:r>
              <a:rPr sz="2400" i="1" dirty="0"/>
              <a:t>x</a:t>
            </a:r>
            <a:r>
              <a:rPr sz="2400" dirty="0"/>
              <a:t>,</a:t>
            </a:r>
          </a:p>
        </p:txBody>
      </p:sp>
      <p:pic>
        <p:nvPicPr>
          <p:cNvPr id="386" name="image.png"/>
          <p:cNvPicPr/>
          <p:nvPr/>
        </p:nvPicPr>
        <p:blipFill>
          <a:blip r:embed="rId3">
            <a:extLst/>
          </a:blip>
          <a:stretch>
            <a:fillRect/>
          </a:stretch>
        </p:blipFill>
        <p:spPr>
          <a:xfrm>
            <a:off x="2743200" y="5562600"/>
            <a:ext cx="3328988" cy="285750"/>
          </a:xfrm>
          <a:prstGeom prst="rect">
            <a:avLst/>
          </a:prstGeom>
          <a:ln w="12700">
            <a:miter lim="400000"/>
          </a:ln>
        </p:spPr>
      </p:pic>
      <p:graphicFrame>
        <p:nvGraphicFramePr>
          <p:cNvPr id="2" name="Object 1"/>
          <p:cNvGraphicFramePr>
            <a:graphicFrameLocks noChangeAspect="1"/>
          </p:cNvGraphicFramePr>
          <p:nvPr>
            <p:extLst>
              <p:ext uri="{D42A27DB-BD31-4B8C-83A1-F6EECF244321}">
                <p14:modId xmlns:p14="http://schemas.microsoft.com/office/powerpoint/2010/main" val="1270907404"/>
              </p:ext>
            </p:extLst>
          </p:nvPr>
        </p:nvGraphicFramePr>
        <p:xfrm>
          <a:off x="3886200" y="2743200"/>
          <a:ext cx="404813" cy="368300"/>
        </p:xfrm>
        <a:graphic>
          <a:graphicData uri="http://schemas.openxmlformats.org/presentationml/2006/ole">
            <mc:AlternateContent xmlns:mc="http://schemas.openxmlformats.org/markup-compatibility/2006">
              <mc:Choice xmlns:v="urn:schemas-microsoft-com:vml" Requires="v">
                <p:oleObj spid="_x0000_s6150" name="Equation" r:id="rId4" imgW="139518" imgH="126835" progId="Equation.3">
                  <p:embed/>
                </p:oleObj>
              </mc:Choice>
              <mc:Fallback>
                <p:oleObj name="Equation" r:id="rId4" imgW="139518" imgH="12683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7432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19702188"/>
              </p:ext>
            </p:extLst>
          </p:nvPr>
        </p:nvGraphicFramePr>
        <p:xfrm>
          <a:off x="1066800" y="2743200"/>
          <a:ext cx="404813" cy="368300"/>
        </p:xfrm>
        <a:graphic>
          <a:graphicData uri="http://schemas.openxmlformats.org/presentationml/2006/ole">
            <mc:AlternateContent xmlns:mc="http://schemas.openxmlformats.org/markup-compatibility/2006">
              <mc:Choice xmlns:v="urn:schemas-microsoft-com:vml" Requires="v">
                <p:oleObj spid="_x0000_s6151" name="Equation" r:id="rId6" imgW="139518" imgH="126835" progId="Equation.3">
                  <p:embed/>
                </p:oleObj>
              </mc:Choice>
              <mc:Fallback>
                <p:oleObj name="Equation" r:id="rId6" imgW="139518" imgH="126835"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43200"/>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5"/>
                                        </p:tgtEl>
                                        <p:attrNameLst>
                                          <p:attrName>style.visibility</p:attrName>
                                        </p:attrNameLst>
                                      </p:cBhvr>
                                      <p:to>
                                        <p:strVal val="visible"/>
                                      </p:to>
                                    </p:set>
                                    <p:anim calcmode="lin" valueType="num">
                                      <p:cBhvr>
                                        <p:cTn id="7" dur="1000" fill="hold"/>
                                        <p:tgtEl>
                                          <p:spTgt spid="385"/>
                                        </p:tgtEl>
                                        <p:attrNameLst>
                                          <p:attrName>ppt_x</p:attrName>
                                        </p:attrNameLst>
                                      </p:cBhvr>
                                      <p:tavLst>
                                        <p:tav tm="0">
                                          <p:val>
                                            <p:strVal val="#ppt_x"/>
                                          </p:val>
                                        </p:tav>
                                        <p:tav tm="100000">
                                          <p:val>
                                            <p:strVal val="#ppt_x"/>
                                          </p:val>
                                        </p:tav>
                                      </p:tavLst>
                                    </p:anim>
                                    <p:anim calcmode="lin" valueType="num">
                                      <p:cBhvr>
                                        <p:cTn id="8" dur="1000" fill="hold"/>
                                        <p:tgtEl>
                                          <p:spTgt spid="38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386"/>
                                        </p:tgtEl>
                                        <p:attrNameLst>
                                          <p:attrName>style.visibility</p:attrName>
                                        </p:attrNameLst>
                                      </p:cBhvr>
                                      <p:to>
                                        <p:strVal val="visible"/>
                                      </p:to>
                                    </p:set>
                                    <p:anim calcmode="lin" valueType="num">
                                      <p:cBhvr>
                                        <p:cTn id="12" dur="1000" fill="hold"/>
                                        <p:tgtEl>
                                          <p:spTgt spid="386"/>
                                        </p:tgtEl>
                                        <p:attrNameLst>
                                          <p:attrName>ppt_x</p:attrName>
                                        </p:attrNameLst>
                                      </p:cBhvr>
                                      <p:tavLst>
                                        <p:tav tm="0">
                                          <p:val>
                                            <p:strVal val="#ppt_x"/>
                                          </p:val>
                                        </p:tav>
                                        <p:tav tm="100000">
                                          <p:val>
                                            <p:strVal val="#ppt_x"/>
                                          </p:val>
                                        </p:tav>
                                      </p:tavLst>
                                    </p:anim>
                                    <p:anim calcmode="lin" valueType="num">
                                      <p:cBhvr>
                                        <p:cTn id="13" dur="1000" fill="hold"/>
                                        <p:tgtEl>
                                          <p:spTgt spid="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animBg="1" advAuto="0"/>
      <p:bldP spid="386" grpId="2" animBg="1"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5 – </a:t>
            </a:r>
            <a:r>
              <a:rPr sz="4000" i="1">
                <a:solidFill>
                  <a:srgbClr val="FFFFFF"/>
                </a:solidFill>
              </a:rPr>
              <a:t>Elimination</a:t>
            </a:r>
          </a:p>
        </p:txBody>
      </p:sp>
      <p:sp>
        <p:nvSpPr>
          <p:cNvPr id="389" name="Shape 389"/>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If you also know that </a:t>
            </a:r>
            <a:r>
              <a:rPr sz="2400" i="1"/>
              <a:t>x</a:t>
            </a:r>
            <a:r>
              <a:rPr sz="2400"/>
              <a:t> is not negative, then </a:t>
            </a:r>
            <a:r>
              <a:rPr sz="2400" i="1"/>
              <a:t>x</a:t>
            </a:r>
            <a:r>
              <a:rPr sz="2400"/>
              <a:t> ≠ −2, so</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By elimination, you can then conclude that</a:t>
            </a:r>
          </a:p>
        </p:txBody>
      </p:sp>
      <p:pic>
        <p:nvPicPr>
          <p:cNvPr id="390" name="image.png"/>
          <p:cNvPicPr/>
          <p:nvPr/>
        </p:nvPicPr>
        <p:blipFill>
          <a:blip r:embed="rId3">
            <a:extLst/>
          </a:blip>
          <a:stretch>
            <a:fillRect/>
          </a:stretch>
        </p:blipFill>
        <p:spPr>
          <a:xfrm>
            <a:off x="3914775" y="2209800"/>
            <a:ext cx="1314450" cy="328613"/>
          </a:xfrm>
          <a:prstGeom prst="rect">
            <a:avLst/>
          </a:prstGeom>
          <a:ln w="12700">
            <a:miter lim="400000"/>
          </a:ln>
        </p:spPr>
      </p:pic>
      <p:pic>
        <p:nvPicPr>
          <p:cNvPr id="391" name="image.png"/>
          <p:cNvPicPr/>
          <p:nvPr/>
        </p:nvPicPr>
        <p:blipFill>
          <a:blip r:embed="rId4">
            <a:extLst/>
          </a:blip>
          <a:stretch>
            <a:fillRect/>
          </a:stretch>
        </p:blipFill>
        <p:spPr>
          <a:xfrm>
            <a:off x="3657600" y="3609975"/>
            <a:ext cx="1571625" cy="276225"/>
          </a:xfrm>
          <a:prstGeom prst="rect">
            <a:avLst/>
          </a:prstGeom>
          <a:ln w="12700">
            <a:miter lim="400000"/>
          </a:ln>
        </p:spPr>
      </p:pic>
      <p:sp>
        <p:nvSpPr>
          <p:cNvPr id="392" name="Shape 392"/>
          <p:cNvSpPr/>
          <p:nvPr/>
        </p:nvSpPr>
        <p:spPr>
          <a:xfrm>
            <a:off x="8289925" y="842962"/>
            <a:ext cx="714148" cy="35066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a:solidFill>
                  <a:srgbClr val="FFFFFF"/>
                </a:solidFill>
                <a:latin typeface="Arial"/>
                <a:ea typeface="Arial"/>
                <a:cs typeface="Arial"/>
                <a:sym typeface="Arial"/>
              </a:defRPr>
            </a:lvl1pPr>
          </a:lstStyle>
          <a:p>
            <a:pPr lvl="0">
              <a:defRPr>
                <a:solidFill>
                  <a:srgbClr val="000000"/>
                </a:solidFill>
              </a:defRPr>
            </a:pPr>
            <a:r>
              <a:rPr>
                <a:solidFill>
                  <a:srgbClr val="FFFFFF"/>
                </a:solidFill>
              </a:rPr>
              <a:t>cont’d</a:t>
            </a:r>
          </a:p>
        </p:txBody>
      </p:sp>
      <p:graphicFrame>
        <p:nvGraphicFramePr>
          <p:cNvPr id="2" name="Object 1"/>
          <p:cNvGraphicFramePr>
            <a:graphicFrameLocks noChangeAspect="1"/>
          </p:cNvGraphicFramePr>
          <p:nvPr>
            <p:extLst>
              <p:ext uri="{D42A27DB-BD31-4B8C-83A1-F6EECF244321}">
                <p14:modId xmlns:p14="http://schemas.microsoft.com/office/powerpoint/2010/main" val="745094211"/>
              </p:ext>
            </p:extLst>
          </p:nvPr>
        </p:nvGraphicFramePr>
        <p:xfrm>
          <a:off x="3262947" y="3563937"/>
          <a:ext cx="404813" cy="368300"/>
        </p:xfrm>
        <a:graphic>
          <a:graphicData uri="http://schemas.openxmlformats.org/presentationml/2006/ole">
            <mc:AlternateContent xmlns:mc="http://schemas.openxmlformats.org/markup-compatibility/2006">
              <mc:Choice xmlns:v="urn:schemas-microsoft-com:vml" Requires="v">
                <p:oleObj spid="_x0000_s7172" name="Equation" r:id="rId5" imgW="139518" imgH="126835" progId="Equation.3">
                  <p:embed/>
                </p:oleObj>
              </mc:Choice>
              <mc:Fallback>
                <p:oleObj name="Equation" r:id="rId5" imgW="139518" imgH="126835"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947" y="3563937"/>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9"/>
                                        </p:tgtEl>
                                        <p:attrNameLst>
                                          <p:attrName>style.visibility</p:attrName>
                                        </p:attrNameLst>
                                      </p:cBhvr>
                                      <p:to>
                                        <p:strVal val="visible"/>
                                      </p:to>
                                    </p:set>
                                    <p:anim calcmode="lin" valueType="num">
                                      <p:cBhvr>
                                        <p:cTn id="7" dur="1000" fill="hold"/>
                                        <p:tgtEl>
                                          <p:spTgt spid="389"/>
                                        </p:tgtEl>
                                        <p:attrNameLst>
                                          <p:attrName>ppt_x</p:attrName>
                                        </p:attrNameLst>
                                      </p:cBhvr>
                                      <p:tavLst>
                                        <p:tav tm="0">
                                          <p:val>
                                            <p:strVal val="#ppt_x"/>
                                          </p:val>
                                        </p:tav>
                                        <p:tav tm="100000">
                                          <p:val>
                                            <p:strVal val="#ppt_x"/>
                                          </p:val>
                                        </p:tav>
                                      </p:tavLst>
                                    </p:anim>
                                    <p:anim calcmode="lin" valueType="num">
                                      <p:cBhvr>
                                        <p:cTn id="8" dur="1000" fill="hold"/>
                                        <p:tgtEl>
                                          <p:spTgt spid="38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2" nodeType="afterEffect">
                                  <p:stCondLst>
                                    <p:cond delay="0"/>
                                  </p:stCondLst>
                                  <p:iterate>
                                    <p:tmAbs val="0"/>
                                  </p:iterate>
                                  <p:childTnLst>
                                    <p:set>
                                      <p:cBhvr>
                                        <p:cTn id="11" fill="hold"/>
                                        <p:tgtEl>
                                          <p:spTgt spid="391"/>
                                        </p:tgtEl>
                                        <p:attrNameLst>
                                          <p:attrName>style.visibility</p:attrName>
                                        </p:attrNameLst>
                                      </p:cBhvr>
                                      <p:to>
                                        <p:strVal val="visible"/>
                                      </p:to>
                                    </p:set>
                                    <p:anim calcmode="lin" valueType="num">
                                      <p:cBhvr>
                                        <p:cTn id="12" dur="1000" fill="hold"/>
                                        <p:tgtEl>
                                          <p:spTgt spid="391"/>
                                        </p:tgtEl>
                                        <p:attrNameLst>
                                          <p:attrName>ppt_x</p:attrName>
                                        </p:attrNameLst>
                                      </p:cBhvr>
                                      <p:tavLst>
                                        <p:tav tm="0">
                                          <p:val>
                                            <p:strVal val="#ppt_x"/>
                                          </p:val>
                                        </p:tav>
                                        <p:tav tm="100000">
                                          <p:val>
                                            <p:strVal val="#ppt_x"/>
                                          </p:val>
                                        </p:tav>
                                      </p:tavLst>
                                    </p:anim>
                                    <p:anim calcmode="lin" valueType="num">
                                      <p:cBhvr>
                                        <p:cTn id="13" dur="1000" fill="hold"/>
                                        <p:tgtEl>
                                          <p:spTgt spid="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animBg="1" advAuto="0"/>
      <p:bldP spid="391" grpId="2" animBg="1" advAuto="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000">
                <a:solidFill>
                  <a:srgbClr val="FFFFFF"/>
                </a:solidFill>
              </a:rPr>
              <a:t>Example 6 – </a:t>
            </a:r>
            <a:r>
              <a:rPr sz="4000" i="1">
                <a:solidFill>
                  <a:srgbClr val="FFFFFF"/>
                </a:solidFill>
              </a:rPr>
              <a:t>Transitivity</a:t>
            </a:r>
          </a:p>
        </p:txBody>
      </p:sp>
      <p:sp>
        <p:nvSpPr>
          <p:cNvPr id="395" name="Shape 395"/>
          <p:cNvSpPr>
            <a:spLocks noGrp="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tabLst>
                <a:tab pos="457200" algn="l"/>
                <a:tab pos="1371600" algn="l"/>
                <a:tab pos="1536700" algn="l"/>
              </a:tabLst>
              <a:defRPr sz="1800"/>
            </a:pPr>
            <a:r>
              <a:rPr sz="2400"/>
              <a:t>The following argument form is valid:</a:t>
            </a:r>
          </a:p>
          <a:p>
            <a:pPr marL="0" lvl="0" indent="0">
              <a:tabLst>
                <a:tab pos="457200" algn="l"/>
                <a:tab pos="1371600" algn="l"/>
                <a:tab pos="1536700" algn="l"/>
              </a:tabLst>
              <a:defRPr sz="1800"/>
            </a:pPr>
            <a:r>
              <a:rPr sz="2400" i="1"/>
              <a:t>		p → q</a:t>
            </a:r>
          </a:p>
          <a:p>
            <a:pPr marL="0" lvl="0" indent="0">
              <a:tabLst>
                <a:tab pos="457200" algn="l"/>
                <a:tab pos="1371600" algn="l"/>
                <a:tab pos="1536700" algn="l"/>
              </a:tabLst>
              <a:defRPr sz="1800"/>
            </a:pPr>
            <a:r>
              <a:rPr sz="2400" i="1"/>
              <a:t>		q → r</a:t>
            </a:r>
          </a:p>
          <a:p>
            <a:pPr marL="0" lvl="0" indent="0">
              <a:tabLst>
                <a:tab pos="457200" algn="l"/>
                <a:tab pos="1371600" algn="l"/>
                <a:tab pos="1536700" algn="l"/>
              </a:tabLst>
              <a:defRPr sz="1800"/>
            </a:pPr>
            <a:r>
              <a:rPr sz="2400"/>
              <a:t>	   •   </a:t>
            </a:r>
            <a:r>
              <a:rPr sz="2400" i="1"/>
              <a:t>p</a:t>
            </a:r>
            <a:r>
              <a:rPr sz="1600" i="1"/>
              <a:t> </a:t>
            </a:r>
            <a:r>
              <a:rPr sz="2400" i="1"/>
              <a:t>→ r</a:t>
            </a:r>
          </a:p>
          <a:p>
            <a:pPr marL="0" lvl="0" indent="0">
              <a:tabLst>
                <a:tab pos="457200" algn="l"/>
                <a:tab pos="1371600" algn="l"/>
                <a:tab pos="1536700" algn="l"/>
              </a:tabLst>
              <a:defRPr sz="1800"/>
            </a:pPr>
            <a:endParaRPr sz="2400" i="1"/>
          </a:p>
          <a:p>
            <a:pPr marL="0" lvl="0" indent="0">
              <a:tabLst>
                <a:tab pos="457200" algn="l"/>
                <a:tab pos="1371600" algn="l"/>
                <a:tab pos="1536700" algn="l"/>
              </a:tabLst>
              <a:defRPr sz="1800"/>
            </a:pPr>
            <a:r>
              <a:rPr sz="2400"/>
              <a:t>Many arguments in mathematics contain chains of if-then statements. </a:t>
            </a:r>
          </a:p>
          <a:p>
            <a:pPr marL="0" lvl="0" indent="0">
              <a:tabLst>
                <a:tab pos="457200" algn="l"/>
                <a:tab pos="1371600" algn="l"/>
                <a:tab pos="1536700" algn="l"/>
              </a:tabLst>
              <a:defRPr sz="1800"/>
            </a:pPr>
            <a:endParaRPr sz="2400"/>
          </a:p>
          <a:p>
            <a:pPr marL="0" lvl="0" indent="0">
              <a:tabLst>
                <a:tab pos="457200" algn="l"/>
                <a:tab pos="1371600" algn="l"/>
                <a:tab pos="1536700" algn="l"/>
              </a:tabLst>
              <a:defRPr sz="1800"/>
            </a:pPr>
            <a:r>
              <a:rPr sz="2400"/>
              <a:t>From the fact that one statement implies a second and the second implies a third, you can conclude that the first statement implies the third.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95"/>
                                        </p:tgtEl>
                                        <p:attrNameLst>
                                          <p:attrName>style.visibility</p:attrName>
                                        </p:attrNameLst>
                                      </p:cBhvr>
                                      <p:to>
                                        <p:strVal val="visible"/>
                                      </p:to>
                                    </p:set>
                                    <p:anim calcmode="lin" valueType="num">
                                      <p:cBhvr>
                                        <p:cTn id="7" dur="1000" fill="hold"/>
                                        <p:tgtEl>
                                          <p:spTgt spid="395"/>
                                        </p:tgtEl>
                                        <p:attrNameLst>
                                          <p:attrName>ppt_x</p:attrName>
                                        </p:attrNameLst>
                                      </p:cBhvr>
                                      <p:tavLst>
                                        <p:tav tm="0">
                                          <p:val>
                                            <p:strVal val="#ppt_x"/>
                                          </p:val>
                                        </p:tav>
                                        <p:tav tm="100000">
                                          <p:val>
                                            <p:strVal val="#ppt_x"/>
                                          </p:val>
                                        </p:tav>
                                      </p:tavLst>
                                    </p:anim>
                                    <p:anim calcmode="lin" valueType="num">
                                      <p:cBhvr>
                                        <p:cTn id="8" dur="1000" fill="hold"/>
                                        <p:tgtEl>
                                          <p:spTgt spid="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4101</Words>
  <Application>Microsoft Office PowerPoint</Application>
  <PresentationFormat>On-screen Show (4:3)</PresentationFormat>
  <Paragraphs>670</Paragraphs>
  <Slides>123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25" baseType="lpstr">
      <vt:lpstr>Default</vt:lpstr>
      <vt:lpstr>Microsoft Equation 3.0</vt:lpstr>
      <vt:lpstr>Proposition logic and argument  </vt:lpstr>
      <vt:lpstr>PowerPoint Presentation</vt:lpstr>
      <vt:lpstr>PowerPoint Presentation</vt:lpstr>
      <vt:lpstr>Statements</vt:lpstr>
      <vt:lpstr>Statements</vt:lpstr>
      <vt:lpstr>PowerPoint Presentation</vt:lpstr>
      <vt:lpstr>Compound Statements</vt:lpstr>
      <vt:lpstr>Compound Statements</vt:lpstr>
      <vt:lpstr>Compound Statements</vt:lpstr>
      <vt:lpstr>Example 2 – Translating from English to Symbols: But and Neither-Nor</vt:lpstr>
      <vt:lpstr>PowerPoint Presentation</vt:lpstr>
      <vt:lpstr>Truth Values</vt:lpstr>
      <vt:lpstr>Truth Values</vt:lpstr>
      <vt:lpstr>Truth Values</vt:lpstr>
      <vt:lpstr>Truth Values</vt:lpstr>
      <vt:lpstr>PowerPoint Presentation</vt:lpstr>
      <vt:lpstr>Evaluating the Truth of More General Compound Statements</vt:lpstr>
      <vt:lpstr>PowerPoint Presentation</vt:lpstr>
      <vt:lpstr>Example 4 – Solution</vt:lpstr>
      <vt:lpstr>PowerPoint Presentation</vt:lpstr>
      <vt:lpstr>Logical Equivalence</vt:lpstr>
      <vt:lpstr>Logical Equivalence</vt:lpstr>
      <vt:lpstr>Logical Equivalence</vt:lpstr>
      <vt:lpstr>Logical Equivalence</vt:lpstr>
      <vt:lpstr>Logical Equivalence</vt:lpstr>
      <vt:lpstr>Example 6 – Double Negative Property: ∼(∼p) ≡ p</vt:lpstr>
      <vt:lpstr>Logical Equivalence</vt:lpstr>
      <vt:lpstr>PowerPoint Presentation</vt:lpstr>
      <vt:lpstr>Example 7 – Solution</vt:lpstr>
      <vt:lpstr>Example 7 – Solution</vt:lpstr>
      <vt:lpstr>Logical Equivalence</vt:lpstr>
      <vt:lpstr>Logical Equivalence</vt:lpstr>
      <vt:lpstr>PowerPoint Presentation</vt:lpstr>
      <vt:lpstr>PowerPoint Presentation</vt:lpstr>
      <vt:lpstr>Tautologies and Contradictions</vt:lpstr>
      <vt:lpstr>Example 13 – Logical Equivalence Involving Tautologies and Contradictions</vt:lpstr>
      <vt:lpstr>PowerPoint Presentation</vt:lpstr>
      <vt:lpstr>Summary of Logical Equivalences</vt:lpstr>
      <vt:lpstr>Summary of Logical Equivalences</vt:lpstr>
      <vt:lpstr>PowerPoint Presentation</vt:lpstr>
      <vt:lpstr>Example 14 – Solution</vt:lpstr>
      <vt:lpstr>PowerPoint Presentation</vt:lpstr>
      <vt:lpstr>Conditional Statements</vt:lpstr>
      <vt:lpstr>Conditional Statements</vt:lpstr>
      <vt:lpstr>Conditional Statements</vt:lpstr>
      <vt:lpstr>Example 1 – A Conditional Statement with a False Hypothesis</vt:lpstr>
      <vt:lpstr>Conditional Statements</vt:lpstr>
      <vt:lpstr>Example 2 – Truth Table for p ∨ ∼ q → ∼p</vt:lpstr>
      <vt:lpstr>Example 2 – Solution</vt:lpstr>
      <vt:lpstr>PowerPoint Presentation</vt:lpstr>
      <vt:lpstr>Example 3 – Division into Cases: Showing that p ∨ q → r ≡ ( p → r) ∧ (q → r)</vt:lpstr>
      <vt:lpstr>Example 3 – Solution</vt:lpstr>
      <vt:lpstr>Example 3 – Solution</vt:lpstr>
      <vt:lpstr>PowerPoint Presentation</vt:lpstr>
      <vt:lpstr>Example 4 – Application of the Equivalence between ∼ p ∨ q and p → q</vt:lpstr>
      <vt:lpstr>PowerPoint Presentation</vt:lpstr>
      <vt:lpstr>Negation of a Conditional Statement</vt:lpstr>
      <vt:lpstr>Example 5 – Negations of If-Then Statements</vt:lpstr>
      <vt:lpstr>PowerPoint Presentation</vt:lpstr>
      <vt:lpstr>Contrapositive of a Conditional Statement</vt:lpstr>
      <vt:lpstr>Example 6 – Writing the Contrapositive</vt:lpstr>
      <vt:lpstr>PowerPoint Presentation</vt:lpstr>
      <vt:lpstr>The Converse and Inverse of a Conditional Statement</vt:lpstr>
      <vt:lpstr>Example 7 – Writing the Converse and the Inverse</vt:lpstr>
      <vt:lpstr>Example 7 – Solution</vt:lpstr>
      <vt:lpstr>The Converse and Inverse of a Conditional Statement</vt:lpstr>
      <vt:lpstr>PowerPoint Presentation</vt:lpstr>
      <vt:lpstr>Only If and the Biconditional</vt:lpstr>
      <vt:lpstr>Example 8 – Converting Only If to If-Then</vt:lpstr>
      <vt:lpstr>Only If and the Biconditional</vt:lpstr>
      <vt:lpstr>Only If and the Biconditional</vt:lpstr>
      <vt:lpstr>Only If and the Biconditional</vt:lpstr>
      <vt:lpstr>Example 9 – If and Only If</vt:lpstr>
      <vt:lpstr>PowerPoint Presentation</vt:lpstr>
      <vt:lpstr>Necessary and Sufficient Conditions</vt:lpstr>
      <vt:lpstr>Necessary and Sufficient Conditions</vt:lpstr>
      <vt:lpstr>Example 10 – Interpreting Necessary and Sufficient Conditions</vt:lpstr>
      <vt:lpstr>PowerPoint Presentation</vt:lpstr>
      <vt:lpstr>Valid and Invalid Arguments</vt:lpstr>
      <vt:lpstr>Valid and Invalid Arguments</vt:lpstr>
      <vt:lpstr>Valid and Invalid Arguments</vt:lpstr>
      <vt:lpstr>Testing validity of argument form</vt:lpstr>
      <vt:lpstr>Example 1 – Determining Validity or Invalidity</vt:lpstr>
      <vt:lpstr>PowerPoint Presentation</vt:lpstr>
      <vt:lpstr>Modus Ponens</vt:lpstr>
      <vt:lpstr>Modus Ponens</vt:lpstr>
      <vt:lpstr>Modus Tollens</vt:lpstr>
      <vt:lpstr>Example 2 – Recognizing Modus Ponens and Modus Tollens</vt:lpstr>
      <vt:lpstr>Example 2 – Solution</vt:lpstr>
      <vt:lpstr>PowerPoint Presentation</vt:lpstr>
      <vt:lpstr>Additional Valid Argument Forms: Rules of Inference</vt:lpstr>
      <vt:lpstr>Example 3 – Generalization</vt:lpstr>
      <vt:lpstr>Example 3 – Generalization</vt:lpstr>
      <vt:lpstr>Example 4 – Specialization</vt:lpstr>
      <vt:lpstr>Example 4 – Specialization</vt:lpstr>
      <vt:lpstr>Additional Valid Argument Forms: Rules of Inference</vt:lpstr>
      <vt:lpstr>Example 5 – Elimination</vt:lpstr>
      <vt:lpstr>Example 5 – Elimination</vt:lpstr>
      <vt:lpstr>Example 6 – Transitivity</vt:lpstr>
      <vt:lpstr>Example 6 – Transitivity</vt:lpstr>
      <vt:lpstr>Example 7 – Proof by Division into Cases</vt:lpstr>
      <vt:lpstr>Example 7 – Proof by Division into Cases</vt:lpstr>
      <vt:lpstr>Additional Valid Argument Forms: Rules of Inference</vt:lpstr>
      <vt:lpstr>Example 8 – Application: A More Complex Deduction</vt:lpstr>
      <vt:lpstr>Example 8 – Application: A More Complex Deduction</vt:lpstr>
      <vt:lpstr>Example 8 – Solution</vt:lpstr>
      <vt:lpstr>Example 8 – Solution</vt:lpstr>
      <vt:lpstr>PowerPoint Presentation</vt:lpstr>
      <vt:lpstr>Fallacies</vt:lpstr>
      <vt:lpstr>Fallacies</vt:lpstr>
      <vt:lpstr>Example 9 – Converse Error</vt:lpstr>
      <vt:lpstr>Example 9 – Solution</vt:lpstr>
      <vt:lpstr>Fallacies</vt:lpstr>
      <vt:lpstr>Example 10 – Inverse Error</vt:lpstr>
      <vt:lpstr>Example 10 – Inverse Error</vt:lpstr>
      <vt:lpstr>Example 11 – A Valid Argument with a False Premise and a False Conclusion</vt:lpstr>
      <vt:lpstr>Example 12 – An Invalid Argument with True Premises and a True Conclusion</vt:lpstr>
      <vt:lpstr>Fallacies</vt:lpstr>
      <vt:lpstr>PowerPoint Presentation</vt:lpstr>
      <vt:lpstr>Contradictions and Valid Arguments</vt:lpstr>
      <vt:lpstr>Example 13 – Contradiction Rule</vt:lpstr>
      <vt:lpstr>Contradictions and Valid Arguments</vt:lpstr>
      <vt:lpstr>Summary of Rules of Inference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logic and argument</dc:title>
  <dc:creator>Xiaolan Zhang</dc:creator>
  <cp:lastModifiedBy>Xiaolan Zhang</cp:lastModifiedBy>
  <cp:revision>3</cp:revision>
  <dcterms:modified xsi:type="dcterms:W3CDTF">2015-09-10T14:56:34Z</dcterms:modified>
</cp:coreProperties>
</file>