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 Id="rId178" Type="http://schemas.openxmlformats.org/officeDocument/2006/relationships/slide" Target="slides/slide171.xml"/><Relationship Id="rId179" Type="http://schemas.openxmlformats.org/officeDocument/2006/relationships/slide" Target="slides/slide172.xml"/><Relationship Id="rId180" Type="http://schemas.openxmlformats.org/officeDocument/2006/relationships/slide" Target="slides/slide173.xml"/><Relationship Id="rId181" Type="http://schemas.openxmlformats.org/officeDocument/2006/relationships/slide" Target="slides/slide174.xml"/><Relationship Id="rId182" Type="http://schemas.openxmlformats.org/officeDocument/2006/relationships/slide" Target="slides/slide175.xml"/><Relationship Id="rId183" Type="http://schemas.openxmlformats.org/officeDocument/2006/relationships/slide" Target="slides/slide176.xml"/><Relationship Id="rId184" Type="http://schemas.openxmlformats.org/officeDocument/2006/relationships/slide" Target="slides/slide177.xml"/><Relationship Id="rId185" Type="http://schemas.openxmlformats.org/officeDocument/2006/relationships/slide" Target="slides/slide178.xml"/><Relationship Id="rId186" Type="http://schemas.openxmlformats.org/officeDocument/2006/relationships/slide" Target="slides/slide179.xml"/><Relationship Id="rId187" Type="http://schemas.openxmlformats.org/officeDocument/2006/relationships/slide" Target="slides/slide180.xml"/><Relationship Id="rId188" Type="http://schemas.openxmlformats.org/officeDocument/2006/relationships/slide" Target="slides/slide181.xml"/><Relationship Id="rId189" Type="http://schemas.openxmlformats.org/officeDocument/2006/relationships/slide" Target="slides/slide18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8496300" y="6388100"/>
            <a:ext cx="647700" cy="350662"/>
          </a:xfrm>
          <a:prstGeom prst="rect">
            <a:avLst/>
          </a:prstGeom>
          <a:ln w="12700">
            <a:miter lim="400000"/>
          </a:ln>
        </p:spPr>
        <p:txBody>
          <a:bodyPr lIns="45719" rIns="45719">
            <a:spAutoFit/>
          </a:bodyPr>
          <a:lstStyle/>
          <a:p>
            <a:pPr lvl="0">
              <a:spcBef>
                <a:spcPts val="1000"/>
              </a:spcBef>
            </a:pPr>
          </a:p>
        </p:txBody>
      </p:sp>
      <p:sp>
        <p:nvSpPr>
          <p:cNvPr id="3" name="Shape 3"/>
          <p:cNvSpPr/>
          <p:nvPr/>
        </p:nvSpPr>
        <p:spPr>
          <a:xfrm>
            <a:off x="304799" y="384175"/>
            <a:ext cx="8763002" cy="831850"/>
          </a:xfrm>
          <a:prstGeom prst="rect">
            <a:avLst/>
          </a:prstGeom>
          <a:solidFill>
            <a:srgbClr val="16669E"/>
          </a:solidFill>
          <a:ln w="12700">
            <a:miter lim="400000"/>
          </a:ln>
        </p:spPr>
        <p:txBody>
          <a:bodyPr lIns="0" tIns="0" rIns="0" bIns="0" anchor="ctr"/>
          <a:lstStyle/>
          <a:p>
            <a:pPr lvl="0" algn="ctr">
              <a:defRPr>
                <a:solidFill>
                  <a:srgbClr val="FFFFFF"/>
                </a:solidFill>
              </a:defRPr>
            </a:pPr>
          </a:p>
        </p:txBody>
      </p:sp>
      <p:sp>
        <p:nvSpPr>
          <p:cNvPr id="4" name="Shape 4"/>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defRPr>
            </a:pPr>
          </a:p>
        </p:txBody>
      </p:sp>
      <p:sp>
        <p:nvSpPr>
          <p:cNvPr id="5" name="Shape 5"/>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defRPr>
            </a:pPr>
          </a:p>
        </p:txBody>
      </p:sp>
      <p:sp>
        <p:nvSpPr>
          <p:cNvPr id="6" name="Shape 6"/>
          <p:cNvSpPr/>
          <p:nvPr>
            <p:ph type="sldNum" sz="quarter" idx="2"/>
          </p:nvPr>
        </p:nvSpPr>
        <p:spPr>
          <a:xfrm>
            <a:off x="6553200" y="6245225"/>
            <a:ext cx="2133600" cy="350662"/>
          </a:xfrm>
          <a:prstGeom prst="rect">
            <a:avLst/>
          </a:prstGeom>
          <a:ln w="12700">
            <a:miter lim="400000"/>
          </a:ln>
        </p:spPr>
        <p:txBody>
          <a:bodyPr lIns="45719" rIns="45719">
            <a:spAutoFit/>
          </a:body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4000">
          <a:latin typeface="Arial"/>
          <a:ea typeface="Arial"/>
          <a:cs typeface="Arial"/>
          <a:sym typeface="Arial"/>
        </a:defRPr>
      </a:lvl1pPr>
      <a:lvl2pPr>
        <a:defRPr sz="4000">
          <a:latin typeface="Arial"/>
          <a:ea typeface="Arial"/>
          <a:cs typeface="Arial"/>
          <a:sym typeface="Arial"/>
        </a:defRPr>
      </a:lvl2pPr>
      <a:lvl3pPr>
        <a:defRPr sz="4000">
          <a:latin typeface="Arial"/>
          <a:ea typeface="Arial"/>
          <a:cs typeface="Arial"/>
          <a:sym typeface="Arial"/>
        </a:defRPr>
      </a:lvl3pPr>
      <a:lvl4pPr>
        <a:defRPr sz="4000">
          <a:latin typeface="Arial"/>
          <a:ea typeface="Arial"/>
          <a:cs typeface="Arial"/>
          <a:sym typeface="Arial"/>
        </a:defRPr>
      </a:lvl4pPr>
      <a:lvl5pPr>
        <a:defRPr sz="4000">
          <a:latin typeface="Arial"/>
          <a:ea typeface="Arial"/>
          <a:cs typeface="Arial"/>
          <a:sym typeface="Arial"/>
        </a:defRPr>
      </a:lvl5pPr>
      <a:lvl6pPr indent="457200">
        <a:defRPr sz="4000">
          <a:latin typeface="Arial"/>
          <a:ea typeface="Arial"/>
          <a:cs typeface="Arial"/>
          <a:sym typeface="Arial"/>
        </a:defRPr>
      </a:lvl6pPr>
      <a:lvl7pPr indent="914400">
        <a:defRPr sz="4000">
          <a:latin typeface="Arial"/>
          <a:ea typeface="Arial"/>
          <a:cs typeface="Arial"/>
          <a:sym typeface="Arial"/>
        </a:defRPr>
      </a:lvl7pPr>
      <a:lvl8pPr indent="1371600">
        <a:defRPr sz="4000">
          <a:latin typeface="Arial"/>
          <a:ea typeface="Arial"/>
          <a:cs typeface="Arial"/>
          <a:sym typeface="Arial"/>
        </a:defRPr>
      </a:lvl8pPr>
      <a:lvl9pPr indent="1828800">
        <a:defRPr sz="4000">
          <a:latin typeface="Arial"/>
          <a:ea typeface="Arial"/>
          <a:cs typeface="Arial"/>
          <a:sym typeface="Arial"/>
        </a:defRPr>
      </a:lvl9pPr>
    </p:titleStyle>
    <p:bodyStyle>
      <a:lvl1pPr marL="342900" indent="-342900">
        <a:spcBef>
          <a:spcPts val="500"/>
        </a:spcBef>
        <a:buSzPct val="100000"/>
        <a:buChar char="–"/>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1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1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1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1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 Id="rId3" Type="http://schemas.openxmlformats.org/officeDocument/2006/relationships/image" Target="../media/image57.png"/></Relationships>

</file>

<file path=ppt/slides/_rels/slide1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1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16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1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6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16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 Id="rId3" Type="http://schemas.openxmlformats.org/officeDocument/2006/relationships/image" Target="../media/image65.png"/></Relationships>

</file>

<file path=ppt/slides/_rels/slide17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17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17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 name="Picture1.jpg" descr="Picture1.jpg"/>
          <p:cNvPicPr/>
          <p:nvPr/>
        </p:nvPicPr>
        <p:blipFill>
          <a:blip r:embed="rId2">
            <a:extLst/>
          </a:blip>
          <a:stretch>
            <a:fillRect/>
          </a:stretch>
        </p:blipFill>
        <p:spPr>
          <a:xfrm>
            <a:off x="0" y="6350"/>
            <a:ext cx="9144000" cy="6178550"/>
          </a:xfrm>
          <a:prstGeom prst="rect">
            <a:avLst/>
          </a:prstGeom>
          <a:ln w="12700">
            <a:miter lim="400000"/>
          </a:ln>
        </p:spPr>
      </p:pic>
      <p:sp>
        <p:nvSpPr>
          <p:cNvPr id="15" name="Shape 15"/>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16" name="Shape 16"/>
          <p:cNvSpPr/>
          <p:nvPr/>
        </p:nvSpPr>
        <p:spPr>
          <a:xfrm>
            <a:off x="6426200" y="168535"/>
            <a:ext cx="2667000" cy="3947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spcBef>
                <a:spcPts val="1600"/>
              </a:spcBef>
              <a:defRPr sz="2800">
                <a:solidFill>
                  <a:srgbClr val="FFFFFF"/>
                </a:solidFill>
                <a:latin typeface="Arial Bold"/>
                <a:ea typeface="Arial Bold"/>
                <a:cs typeface="Arial Bold"/>
                <a:sym typeface="Arial Bold"/>
              </a:defRPr>
            </a:lvl1pPr>
          </a:lstStyle>
          <a:p>
            <a:pPr lvl="0">
              <a:defRPr sz="1800">
                <a:solidFill>
                  <a:srgbClr val="000000"/>
                </a:solidFill>
              </a:defRPr>
            </a:pPr>
            <a:r>
              <a:rPr sz="2800">
                <a:solidFill>
                  <a:srgbClr val="FFFFFF"/>
                </a:solidFill>
              </a:rPr>
              <a:t>CHAPTER 3</a:t>
            </a:r>
          </a:p>
        </p:txBody>
      </p:sp>
      <p:sp>
        <p:nvSpPr>
          <p:cNvPr id="17" name="Shape 17"/>
          <p:cNvSpPr/>
          <p:nvPr/>
        </p:nvSpPr>
        <p:spPr>
          <a:xfrm>
            <a:off x="4656628" y="711200"/>
            <a:ext cx="3970944" cy="1789321"/>
          </a:xfrm>
          <a:prstGeom prst="rect">
            <a:avLst/>
          </a:prstGeom>
          <a:ln w="12700">
            <a:miter lim="400000"/>
          </a:ln>
          <a:effectLst>
            <a:outerShdw sx="100000" sy="100000" kx="0" ky="0" algn="b" rotWithShape="0" blurRad="63500" dist="38100" dir="2700000">
              <a:srgbClr val="000000">
                <a:alpha val="79998"/>
              </a:srgbClr>
            </a:outerShdw>
          </a:effectLst>
          <a:extLst>
            <a:ext uri="{C572A759-6A51-4108-AA02-DFA0A04FC94B}">
              <ma14:wrappingTextBoxFlag xmlns:ma14="http://schemas.microsoft.com/office/mac/drawingml/2011/main" val="1"/>
            </a:ext>
          </a:extLst>
        </p:spPr>
        <p:txBody>
          <a:bodyPr wrap="none" lIns="0" tIns="0" rIns="0" bIns="0">
            <a:spAutoFit/>
          </a:bodyPr>
          <a:lstStyle/>
          <a:p>
            <a:pPr lvl="0" algn="ctr"/>
            <a:r>
              <a:rPr sz="4000">
                <a:solidFill>
                  <a:srgbClr val="FFFFFF"/>
                </a:solidFill>
              </a:rPr>
              <a:t>THE LOGIC OF </a:t>
            </a:r>
            <a:endParaRPr sz="4000">
              <a:solidFill>
                <a:srgbClr val="FFFFFF"/>
              </a:solidFill>
            </a:endParaRPr>
          </a:p>
          <a:p>
            <a:pPr lvl="0" algn="ctr"/>
            <a:r>
              <a:rPr sz="4000">
                <a:solidFill>
                  <a:srgbClr val="FFFFFF"/>
                </a:solidFill>
              </a:rPr>
              <a:t>QUANTIFIED</a:t>
            </a:r>
            <a:endParaRPr sz="4000">
              <a:solidFill>
                <a:srgbClr val="FFFFFF"/>
              </a:solidFill>
            </a:endParaRPr>
          </a:p>
          <a:p>
            <a:pPr lvl="0" algn="ctr"/>
            <a:r>
              <a:rPr sz="4000">
                <a:solidFill>
                  <a:srgbClr val="FFFFFF"/>
                </a:solidFill>
              </a:rPr>
              <a:t>STATEMENTS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Universal Quantifier: ∀</a:t>
            </a:r>
          </a:p>
        </p:txBody>
      </p:sp>
      <p:sp>
        <p:nvSpPr>
          <p:cNvPr id="49" name="Shape 4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Sentences that are quantified universally are defined as statements by giving them the truth values specified in the following definition:</a:t>
            </a:r>
          </a:p>
        </p:txBody>
      </p:sp>
      <p:pic>
        <p:nvPicPr>
          <p:cNvPr id="50" name="image.png"/>
          <p:cNvPicPr/>
          <p:nvPr/>
        </p:nvPicPr>
        <p:blipFill>
          <a:blip r:embed="rId2">
            <a:extLst/>
          </a:blip>
          <a:stretch>
            <a:fillRect/>
          </a:stretch>
        </p:blipFill>
        <p:spPr>
          <a:xfrm>
            <a:off x="447675" y="2971800"/>
            <a:ext cx="8248650" cy="2019300"/>
          </a:xfrm>
          <a:prstGeom prst="rect">
            <a:avLst/>
          </a:prstGeom>
          <a:ln w="12700">
            <a:miter lim="400000"/>
          </a:ln>
        </p:spPr>
      </p:pic>
    </p:spTree>
  </p:cSld>
  <p:clrMapOvr>
    <a:masterClrMapping/>
  </p:clrMapOvr>
  <p:transitio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4000">
                <a:solidFill>
                  <a:srgbClr val="00ADEE"/>
                </a:solidFill>
              </a:rPr>
              <a:t>Negations of </a:t>
            </a:r>
            <a:endParaRPr sz="4000">
              <a:solidFill>
                <a:srgbClr val="00ADEE"/>
              </a:solidFill>
            </a:endParaRPr>
          </a:p>
          <a:p>
            <a:pPr lvl="0" algn="ctr"/>
            <a:r>
              <a:rPr sz="4000">
                <a:solidFill>
                  <a:srgbClr val="00ADEE"/>
                </a:solidFill>
              </a:rPr>
              <a:t>Multiply-Quantified Statements</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You can use the same rules to negate multiply-quantified statements that you used to negate simpler quantified statements. </a:t>
            </a:r>
            <a:endParaRPr sz="2400"/>
          </a:p>
          <a:p>
            <a:pPr lvl="0" marL="0" indent="0">
              <a:spcBef>
                <a:spcPts val="0"/>
              </a:spcBef>
              <a:buSzTx/>
              <a:buNone/>
              <a:defRPr sz="1800"/>
            </a:pPr>
            <a:endParaRPr sz="2400"/>
          </a:p>
          <a:p>
            <a:pPr lvl="0" marL="0" indent="0">
              <a:spcBef>
                <a:spcPts val="0"/>
              </a:spcBef>
              <a:buSzTx/>
              <a:buNone/>
              <a:defRPr sz="1800"/>
            </a:pPr>
            <a:r>
              <a:rPr sz="2400"/>
              <a:t>We have known that</a:t>
            </a:r>
            <a:endParaRPr sz="2400"/>
          </a:p>
          <a:p>
            <a:pPr lvl="0" marL="0" indent="0">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a:t>
            </a:r>
            <a:r>
              <a:rPr i="1" sz="2400"/>
              <a:t>P</a:t>
            </a:r>
            <a:r>
              <a:rPr sz="2400"/>
              <a:t>(</a:t>
            </a:r>
            <a:r>
              <a:rPr i="1" sz="2400"/>
              <a:t>x</a:t>
            </a:r>
            <a:r>
              <a:rPr sz="2400"/>
              <a:t>)) ≡ ∃</a:t>
            </a:r>
            <a:r>
              <a:rPr i="1" sz="2400"/>
              <a:t>x</a:t>
            </a:r>
            <a:r>
              <a:rPr sz="2400"/>
              <a:t> in </a:t>
            </a:r>
            <a:r>
              <a:rPr i="1" sz="2400"/>
              <a:t>D</a:t>
            </a:r>
            <a:r>
              <a:rPr sz="2400"/>
              <a:t> such that ∼</a:t>
            </a:r>
            <a:r>
              <a:rPr i="1" sz="2400"/>
              <a:t>P</a:t>
            </a:r>
            <a:r>
              <a:rPr sz="2400"/>
              <a:t>(</a:t>
            </a:r>
            <a:r>
              <a:rPr i="1" sz="2400"/>
              <a:t>x</a:t>
            </a:r>
            <a:r>
              <a:rPr sz="2400"/>
              <a:t>).</a:t>
            </a:r>
            <a:endParaRPr sz="2400"/>
          </a:p>
          <a:p>
            <a:pPr lvl="0" marL="0" indent="0">
              <a:spcBef>
                <a:spcPts val="0"/>
              </a:spcBef>
              <a:buSzTx/>
              <a:buNone/>
              <a:defRPr sz="1800"/>
            </a:pPr>
            <a:endParaRPr sz="2400"/>
          </a:p>
          <a:p>
            <a:pPr lvl="0" marL="0" indent="0">
              <a:spcBef>
                <a:spcPts val="0"/>
              </a:spcBef>
              <a:buSzTx/>
              <a:buNone/>
              <a:defRPr sz="1800"/>
            </a:pPr>
            <a:r>
              <a:rPr sz="2400"/>
              <a:t>and</a:t>
            </a:r>
            <a:endParaRPr sz="2400"/>
          </a:p>
          <a:p>
            <a:pPr lvl="0" marL="0" indent="0">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such that </a:t>
            </a:r>
            <a:r>
              <a:rPr i="1" sz="2400"/>
              <a:t>P</a:t>
            </a:r>
            <a:r>
              <a:rPr sz="2400"/>
              <a:t>(</a:t>
            </a:r>
            <a:r>
              <a:rPr i="1" sz="2400"/>
              <a:t>x</a:t>
            </a:r>
            <a:r>
              <a:rPr sz="2400"/>
              <a:t>)) ≡ ∀</a:t>
            </a:r>
            <a:r>
              <a:rPr i="1" sz="2400"/>
              <a:t>x</a:t>
            </a:r>
            <a:r>
              <a:rPr sz="2400"/>
              <a:t> in </a:t>
            </a:r>
            <a:r>
              <a:rPr i="1" sz="2400"/>
              <a:t>D</a:t>
            </a:r>
            <a:r>
              <a:rPr sz="2400"/>
              <a:t>,∼</a:t>
            </a:r>
            <a:r>
              <a:rPr i="1" sz="2400"/>
              <a:t>P</a:t>
            </a:r>
            <a:r>
              <a:rPr sz="2400"/>
              <a:t>(</a:t>
            </a:r>
            <a:r>
              <a:rPr i="1" sz="2400"/>
              <a:t>x</a:t>
            </a:r>
            <a:r>
              <a:rPr sz="2400"/>
              <a:t>).</a:t>
            </a:r>
          </a:p>
        </p:txBody>
      </p:sp>
      <p:sp>
        <p:nvSpPr>
          <p:cNvPr id="372" name="Shape 3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Negations of Multiply-Quantified Statements</a:t>
            </a:r>
          </a:p>
        </p:txBody>
      </p:sp>
    </p:spTree>
  </p:cSld>
  <p:clrMapOvr>
    <a:masterClrMapping/>
  </p:clrMapOvr>
  <p:transitio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We apply these laws to find</a:t>
            </a:r>
            <a:endParaRPr sz="2400"/>
          </a:p>
          <a:p>
            <a:pPr lvl="0" marL="0" indent="0">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a:t>
            </a:r>
            <a:r>
              <a:rPr i="1" sz="2400"/>
              <a:t>y</a:t>
            </a:r>
            <a:r>
              <a:rPr sz="2400"/>
              <a:t> in </a:t>
            </a:r>
            <a:r>
              <a:rPr i="1" sz="2400"/>
              <a:t>E</a:t>
            </a:r>
            <a:r>
              <a:rPr sz="2400"/>
              <a:t> such that </a:t>
            </a:r>
            <a:r>
              <a:rPr i="1" sz="2400"/>
              <a:t>P</a:t>
            </a:r>
            <a:r>
              <a:rPr sz="2400"/>
              <a:t>(</a:t>
            </a:r>
            <a:r>
              <a:rPr i="1" sz="2400"/>
              <a:t>x</a:t>
            </a:r>
            <a:r>
              <a:rPr sz="2400"/>
              <a:t>, </a:t>
            </a:r>
            <a:r>
              <a:rPr i="1" sz="2400"/>
              <a:t>y</a:t>
            </a:r>
            <a:r>
              <a:rPr sz="2400"/>
              <a:t>))</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i="1" sz="2400"/>
              <a:t>First version of negation</a:t>
            </a:r>
            <a:r>
              <a:rPr sz="2400"/>
              <a:t>:</a:t>
            </a:r>
            <a:r>
              <a:rPr i="1" sz="2400"/>
              <a:t> </a:t>
            </a:r>
            <a:r>
              <a:rPr sz="2400"/>
              <a:t>∃</a:t>
            </a:r>
            <a:r>
              <a:rPr i="1" sz="2400"/>
              <a:t>x</a:t>
            </a:r>
            <a:r>
              <a:rPr sz="2400"/>
              <a:t> in </a:t>
            </a:r>
            <a:r>
              <a:rPr i="1" sz="2400"/>
              <a:t>D</a:t>
            </a:r>
            <a:r>
              <a:rPr sz="2400"/>
              <a:t> such that ∼(∃</a:t>
            </a:r>
            <a:r>
              <a:rPr i="1" sz="2400"/>
              <a:t>y</a:t>
            </a:r>
            <a:r>
              <a:rPr sz="2400"/>
              <a:t> in </a:t>
            </a:r>
            <a:r>
              <a:rPr i="1" sz="2400"/>
              <a:t>E</a:t>
            </a:r>
            <a:r>
              <a:rPr sz="2400"/>
              <a:t> such 			        that </a:t>
            </a:r>
            <a:r>
              <a:rPr i="1" sz="2400"/>
              <a:t>P</a:t>
            </a:r>
            <a:r>
              <a:rPr sz="2400"/>
              <a:t>(</a:t>
            </a:r>
            <a:r>
              <a:rPr i="1" sz="2400"/>
              <a:t>x</a:t>
            </a:r>
            <a:r>
              <a:rPr sz="2400"/>
              <a:t>, </a:t>
            </a:r>
            <a:r>
              <a:rPr i="1" sz="2400"/>
              <a:t>y</a:t>
            </a:r>
            <a:r>
              <a:rPr sz="2400"/>
              <a:t>)).</a:t>
            </a:r>
            <a:endParaRPr sz="2400"/>
          </a:p>
          <a:p>
            <a:pPr lvl="0" marL="0" indent="0">
              <a:spcBef>
                <a:spcPts val="0"/>
              </a:spcBef>
              <a:buSzTx/>
              <a:buNone/>
              <a:defRPr sz="1800"/>
            </a:pPr>
            <a:endParaRPr sz="2400"/>
          </a:p>
          <a:p>
            <a:pPr lvl="0" marL="0" indent="0">
              <a:spcBef>
                <a:spcPts val="0"/>
              </a:spcBef>
              <a:buSzTx/>
              <a:buNone/>
              <a:defRPr sz="1800"/>
            </a:pPr>
            <a:r>
              <a:rPr i="1" sz="2400"/>
              <a:t>Final version of negation</a:t>
            </a:r>
            <a:r>
              <a:rPr sz="2400"/>
              <a:t>: ∃</a:t>
            </a:r>
            <a:r>
              <a:rPr i="1" sz="2400"/>
              <a:t>x</a:t>
            </a:r>
            <a:r>
              <a:rPr sz="2400"/>
              <a:t> in </a:t>
            </a:r>
            <a:r>
              <a:rPr i="1" sz="2400"/>
              <a:t>D</a:t>
            </a:r>
            <a:r>
              <a:rPr sz="2400"/>
              <a:t> such that ∀</a:t>
            </a:r>
            <a:r>
              <a:rPr i="1" sz="2400"/>
              <a:t>y</a:t>
            </a:r>
            <a:r>
              <a:rPr sz="2400"/>
              <a:t> in </a:t>
            </a:r>
            <a:r>
              <a:rPr i="1" sz="2400"/>
              <a:t>E</a:t>
            </a:r>
            <a:r>
              <a:rPr sz="2400"/>
              <a:t>,</a:t>
            </a:r>
            <a:br>
              <a:rPr sz="2400"/>
            </a:br>
            <a:r>
              <a:rPr sz="2400"/>
              <a:t>                                        </a:t>
            </a:r>
            <a:r>
              <a:rPr sz="1200"/>
              <a:t> </a:t>
            </a:r>
            <a:r>
              <a:rPr sz="2400"/>
              <a:t>∼</a:t>
            </a:r>
            <a:r>
              <a:rPr i="1" sz="2400"/>
              <a:t>P</a:t>
            </a:r>
            <a:r>
              <a:rPr sz="2400"/>
              <a:t>(</a:t>
            </a:r>
            <a:r>
              <a:rPr i="1" sz="2400"/>
              <a:t>x</a:t>
            </a:r>
            <a:r>
              <a:rPr sz="2400"/>
              <a:t>, </a:t>
            </a:r>
            <a:r>
              <a:rPr i="1" sz="2400"/>
              <a:t>y</a:t>
            </a:r>
            <a:r>
              <a:rPr sz="2400"/>
              <a:t>).</a:t>
            </a:r>
          </a:p>
        </p:txBody>
      </p:sp>
      <p:sp>
        <p:nvSpPr>
          <p:cNvPr id="375" name="Shape 37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Negations of Multiply-Quantified Statements</a:t>
            </a:r>
          </a:p>
        </p:txBody>
      </p:sp>
    </p:spTree>
  </p:cSld>
  <p:clrMapOvr>
    <a:masterClrMapping/>
  </p:clrMapOvr>
  <p:transitio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Similarly, to find</a:t>
            </a:r>
            <a:endParaRPr sz="2400"/>
          </a:p>
          <a:p>
            <a:pPr lvl="0" marL="0" indent="0">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such that ∀</a:t>
            </a:r>
            <a:r>
              <a:rPr i="1" sz="2400"/>
              <a:t>y</a:t>
            </a:r>
            <a:r>
              <a:rPr sz="2400"/>
              <a:t> in </a:t>
            </a:r>
            <a:r>
              <a:rPr i="1" sz="2400"/>
              <a:t>E</a:t>
            </a:r>
            <a:r>
              <a:rPr sz="2400"/>
              <a:t>, </a:t>
            </a:r>
            <a:r>
              <a:rPr i="1" sz="2400"/>
              <a:t>P</a:t>
            </a:r>
            <a:r>
              <a:rPr sz="2400"/>
              <a:t>(</a:t>
            </a:r>
            <a:r>
              <a:rPr i="1" sz="2400"/>
              <a:t>x</a:t>
            </a:r>
            <a:r>
              <a:rPr sz="2400"/>
              <a:t>, </a:t>
            </a:r>
            <a:r>
              <a:rPr i="1" sz="2400"/>
              <a:t>y</a:t>
            </a:r>
            <a:r>
              <a:rPr sz="2400"/>
              <a:t>)),</a:t>
            </a:r>
            <a:endParaRPr sz="2400"/>
          </a:p>
          <a:p>
            <a:pPr lvl="0" marL="0" indent="0" algn="ctr">
              <a:spcBef>
                <a:spcPts val="0"/>
              </a:spcBef>
              <a:buSzTx/>
              <a:buNone/>
              <a:defRPr sz="1800"/>
            </a:pPr>
            <a:endParaRPr i="1" sz="2400"/>
          </a:p>
          <a:p>
            <a:pPr lvl="0" marL="0" indent="0">
              <a:spcBef>
                <a:spcPts val="0"/>
              </a:spcBef>
              <a:buSzTx/>
              <a:buNone/>
              <a:defRPr sz="1800"/>
            </a:pPr>
            <a:r>
              <a:rPr sz="2400"/>
              <a:t>we have</a:t>
            </a:r>
            <a:endParaRPr sz="2400"/>
          </a:p>
          <a:p>
            <a:pPr lvl="0" marL="0" indent="0">
              <a:spcBef>
                <a:spcPts val="0"/>
              </a:spcBef>
              <a:buSzTx/>
              <a:buNone/>
              <a:defRPr sz="1800"/>
            </a:pPr>
            <a:endParaRPr sz="2400"/>
          </a:p>
          <a:p>
            <a:pPr lvl="0" marL="0" indent="0">
              <a:spcBef>
                <a:spcPts val="0"/>
              </a:spcBef>
              <a:buSzTx/>
              <a:buNone/>
              <a:defRPr sz="1800"/>
            </a:pPr>
            <a:r>
              <a:rPr i="1" sz="2400"/>
              <a:t>First version of negation</a:t>
            </a:r>
            <a:r>
              <a:rPr sz="2400"/>
              <a:t>:</a:t>
            </a:r>
            <a:r>
              <a:rPr i="1" sz="2400"/>
              <a:t>  </a:t>
            </a:r>
            <a:r>
              <a:rPr sz="2400"/>
              <a:t>∀</a:t>
            </a:r>
            <a:r>
              <a:rPr i="1" sz="2400"/>
              <a:t>x</a:t>
            </a:r>
            <a:r>
              <a:rPr sz="2400"/>
              <a:t> in </a:t>
            </a:r>
            <a:r>
              <a:rPr i="1" sz="2400"/>
              <a:t>D</a:t>
            </a:r>
            <a:r>
              <a:rPr sz="2400"/>
              <a:t>,∼(∀</a:t>
            </a:r>
            <a:r>
              <a:rPr i="1" sz="2400"/>
              <a:t>y</a:t>
            </a:r>
            <a:r>
              <a:rPr sz="2400"/>
              <a:t> in </a:t>
            </a:r>
            <a:r>
              <a:rPr i="1" sz="2400"/>
              <a:t>E</a:t>
            </a:r>
            <a:r>
              <a:rPr sz="2400"/>
              <a:t>, </a:t>
            </a:r>
            <a:r>
              <a:rPr i="1" sz="2400"/>
              <a:t>P</a:t>
            </a:r>
            <a:r>
              <a:rPr sz="2400"/>
              <a:t>(</a:t>
            </a:r>
            <a:r>
              <a:rPr i="1" sz="2400"/>
              <a:t>x</a:t>
            </a:r>
            <a:r>
              <a:rPr sz="2400"/>
              <a:t>, </a:t>
            </a:r>
            <a:r>
              <a:rPr i="1" sz="2400"/>
              <a:t>y</a:t>
            </a:r>
            <a:r>
              <a:rPr sz="2400"/>
              <a:t>)).</a:t>
            </a:r>
            <a:endParaRPr sz="2400"/>
          </a:p>
          <a:p>
            <a:pPr lvl="0" marL="0" indent="0">
              <a:spcBef>
                <a:spcPts val="0"/>
              </a:spcBef>
              <a:buSzTx/>
              <a:buNone/>
              <a:defRPr sz="1800"/>
            </a:pPr>
            <a:endParaRPr sz="2400"/>
          </a:p>
          <a:p>
            <a:pPr lvl="0" marL="0" indent="0">
              <a:spcBef>
                <a:spcPts val="0"/>
              </a:spcBef>
              <a:buSzTx/>
              <a:buNone/>
              <a:defRPr sz="1800"/>
            </a:pPr>
            <a:r>
              <a:rPr i="1" sz="2400"/>
              <a:t>Final version of negation</a:t>
            </a:r>
            <a:r>
              <a:rPr sz="2400"/>
              <a:t>:</a:t>
            </a:r>
            <a:r>
              <a:rPr i="1" sz="2400"/>
              <a:t> </a:t>
            </a:r>
            <a:r>
              <a:rPr sz="2400"/>
              <a:t>∀</a:t>
            </a:r>
            <a:r>
              <a:rPr i="1" sz="2400"/>
              <a:t>x</a:t>
            </a:r>
            <a:r>
              <a:rPr sz="2400"/>
              <a:t> in </a:t>
            </a:r>
            <a:r>
              <a:rPr i="1" sz="2400"/>
              <a:t>D</a:t>
            </a:r>
            <a:r>
              <a:rPr sz="2400"/>
              <a:t>, ∃</a:t>
            </a:r>
            <a:r>
              <a:rPr i="1" sz="2400"/>
              <a:t>y</a:t>
            </a:r>
            <a:r>
              <a:rPr sz="2400"/>
              <a:t> in </a:t>
            </a:r>
            <a:r>
              <a:rPr i="1" sz="2400"/>
              <a:t>E</a:t>
            </a:r>
            <a:r>
              <a:rPr sz="2400"/>
              <a:t> such that </a:t>
            </a:r>
            <a:br>
              <a:rPr sz="2400"/>
            </a:br>
            <a:r>
              <a:rPr sz="2400"/>
              <a:t>			        </a:t>
            </a:r>
            <a:r>
              <a:t> </a:t>
            </a:r>
            <a:r>
              <a:rPr sz="2400"/>
              <a:t>∼</a:t>
            </a:r>
            <a:r>
              <a:rPr i="1" sz="2400"/>
              <a:t>P</a:t>
            </a:r>
            <a:r>
              <a:rPr sz="2400"/>
              <a:t>(</a:t>
            </a:r>
            <a:r>
              <a:rPr i="1" sz="2400"/>
              <a:t>x</a:t>
            </a:r>
            <a:r>
              <a:rPr sz="2400"/>
              <a:t>, </a:t>
            </a:r>
            <a:r>
              <a:rPr i="1" sz="2400"/>
              <a:t>y</a:t>
            </a:r>
            <a:r>
              <a:rPr sz="2400"/>
              <a:t>).</a:t>
            </a:r>
          </a:p>
        </p:txBody>
      </p:sp>
      <p:sp>
        <p:nvSpPr>
          <p:cNvPr id="378" name="Shape 37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Negations of Multiply-Quantified Statements</a:t>
            </a:r>
          </a:p>
        </p:txBody>
      </p:sp>
    </p:spTree>
  </p:cSld>
  <p:clrMapOvr>
    <a:masterClrMapping/>
  </p:clrMapOvr>
  <p:transitio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These facts can be summarized as follows:</a:t>
            </a:r>
          </a:p>
        </p:txBody>
      </p:sp>
      <p:sp>
        <p:nvSpPr>
          <p:cNvPr id="381" name="Shape 3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Negations of Multiply-Quantified Statements</a:t>
            </a:r>
          </a:p>
        </p:txBody>
      </p:sp>
      <p:pic>
        <p:nvPicPr>
          <p:cNvPr id="382" name="image.png"/>
          <p:cNvPicPr/>
          <p:nvPr/>
        </p:nvPicPr>
        <p:blipFill>
          <a:blip r:embed="rId2">
            <a:extLst/>
          </a:blip>
          <a:stretch>
            <a:fillRect/>
          </a:stretch>
        </p:blipFill>
        <p:spPr>
          <a:xfrm>
            <a:off x="533400" y="2362200"/>
            <a:ext cx="8077200" cy="1327150"/>
          </a:xfrm>
          <a:prstGeom prst="rect">
            <a:avLst/>
          </a:prstGeom>
          <a:ln w="12700">
            <a:miter lim="400000"/>
          </a:ln>
        </p:spPr>
      </p:pic>
    </p:spTree>
  </p:cSld>
  <p:clrMapOvr>
    <a:masterClrMapping/>
  </p:clrMapOvr>
  <p:transitio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Refer to the Tarski world of Figure 3.3.1.</a:t>
            </a:r>
            <a:endParaRPr sz="2400"/>
          </a:p>
          <a:p>
            <a:pPr lvl="0" marL="0" indent="0">
              <a:buSzTx/>
              <a:buNone/>
              <a:defRPr sz="1800"/>
            </a:pPr>
            <a:endParaRPr sz="2400"/>
          </a:p>
          <a:p>
            <a:pPr lvl="0" marL="0" indent="0">
              <a:spcBef>
                <a:spcPts val="0"/>
              </a:spcBef>
              <a:buSzTx/>
              <a:buNone/>
              <a:defRPr sz="1800"/>
            </a:pPr>
            <a:r>
              <a:rPr sz="2400"/>
              <a:t>Write a negation for each of the </a:t>
            </a:r>
            <a:br>
              <a:rPr sz="2400"/>
            </a:br>
            <a:r>
              <a:rPr sz="2400"/>
              <a:t>following statements, and determine </a:t>
            </a:r>
            <a:br>
              <a:rPr sz="2400"/>
            </a:br>
            <a:r>
              <a:rPr sz="2400"/>
              <a:t>which is true, the given statement or </a:t>
            </a:r>
            <a:br>
              <a:rPr sz="2400"/>
            </a:br>
            <a:r>
              <a:rPr sz="2400"/>
              <a:t>its negation.</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a</a:t>
            </a:r>
            <a:r>
              <a:rPr sz="2400"/>
              <a:t>. For all squares </a:t>
            </a:r>
            <a:r>
              <a:rPr i="1" sz="2400"/>
              <a:t>x</a:t>
            </a:r>
            <a:r>
              <a:rPr sz="2400"/>
              <a:t>,</a:t>
            </a:r>
            <a:r>
              <a:rPr i="1" sz="2400"/>
              <a:t> </a:t>
            </a:r>
            <a:r>
              <a:rPr sz="2400"/>
              <a:t>there is a circle </a:t>
            </a:r>
            <a:r>
              <a:rPr i="1" sz="2400"/>
              <a:t>y</a:t>
            </a:r>
            <a:r>
              <a:rPr sz="2400"/>
              <a:t> </a:t>
            </a:r>
            <a:br>
              <a:rPr sz="2400"/>
            </a:br>
            <a:r>
              <a:rPr sz="2400"/>
              <a:t>such that </a:t>
            </a:r>
            <a:r>
              <a:rPr i="1" sz="2400"/>
              <a:t>x</a:t>
            </a:r>
            <a:r>
              <a:rPr sz="2400"/>
              <a:t> and </a:t>
            </a:r>
            <a:r>
              <a:rPr i="1" sz="2400"/>
              <a:t>y</a:t>
            </a:r>
            <a:r>
              <a:rPr sz="2400"/>
              <a:t> have the same </a:t>
            </a:r>
            <a:br>
              <a:rPr sz="2400"/>
            </a:br>
            <a:r>
              <a:rPr sz="2400"/>
              <a:t>color.</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b</a:t>
            </a:r>
            <a:r>
              <a:rPr sz="2400"/>
              <a:t>.</a:t>
            </a:r>
            <a:r>
              <a:rPr sz="2400">
                <a:latin typeface="Arial Bold"/>
                <a:ea typeface="Arial Bold"/>
                <a:cs typeface="Arial Bold"/>
                <a:sym typeface="Arial Bold"/>
              </a:rPr>
              <a:t> </a:t>
            </a:r>
            <a:r>
              <a:rPr sz="2400"/>
              <a:t>There is a triangle </a:t>
            </a:r>
            <a:r>
              <a:rPr i="1" sz="2400"/>
              <a:t>x</a:t>
            </a:r>
            <a:r>
              <a:rPr sz="2400"/>
              <a:t> such that for all </a:t>
            </a:r>
            <a:br>
              <a:rPr sz="2400"/>
            </a:br>
            <a:r>
              <a:rPr sz="2400"/>
              <a:t>squares </a:t>
            </a:r>
            <a:r>
              <a:rPr i="1" sz="2400"/>
              <a:t>y</a:t>
            </a:r>
            <a:r>
              <a:rPr sz="2400"/>
              <a:t>, </a:t>
            </a:r>
            <a:r>
              <a:rPr i="1" sz="2400"/>
              <a:t>x</a:t>
            </a:r>
            <a:r>
              <a:rPr sz="2400"/>
              <a:t> is to the right of </a:t>
            </a:r>
            <a:r>
              <a:rPr i="1" sz="2400"/>
              <a:t>y</a:t>
            </a:r>
            <a:r>
              <a:rPr sz="2400"/>
              <a:t>.</a:t>
            </a:r>
          </a:p>
        </p:txBody>
      </p:sp>
      <p:sp>
        <p:nvSpPr>
          <p:cNvPr id="385" name="Shape 3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700">
                <a:solidFill>
                  <a:srgbClr val="FFFFFF"/>
                </a:solidFill>
              </a:rPr>
              <a:t>Example 8 – </a:t>
            </a:r>
            <a:r>
              <a:rPr i="1" sz="2700">
                <a:solidFill>
                  <a:srgbClr val="FFFFFF"/>
                </a:solidFill>
              </a:rPr>
              <a:t>Negating Statements in a Tarski World</a:t>
            </a:r>
          </a:p>
        </p:txBody>
      </p:sp>
      <p:pic>
        <p:nvPicPr>
          <p:cNvPr id="386" name="image.png"/>
          <p:cNvPicPr/>
          <p:nvPr/>
        </p:nvPicPr>
        <p:blipFill>
          <a:blip r:embed="rId2">
            <a:extLst/>
          </a:blip>
          <a:stretch>
            <a:fillRect/>
          </a:stretch>
        </p:blipFill>
        <p:spPr>
          <a:xfrm>
            <a:off x="5715000" y="2438400"/>
            <a:ext cx="2941638" cy="2870200"/>
          </a:xfrm>
          <a:prstGeom prst="rect">
            <a:avLst/>
          </a:prstGeom>
          <a:ln w="12700">
            <a:miter lim="400000"/>
          </a:ln>
        </p:spPr>
      </p:pic>
      <p:sp>
        <p:nvSpPr>
          <p:cNvPr id="387" name="Shape 387"/>
          <p:cNvSpPr/>
          <p:nvPr/>
        </p:nvSpPr>
        <p:spPr>
          <a:xfrm>
            <a:off x="6731000" y="5362575"/>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3.3.1</a:t>
            </a:r>
          </a:p>
        </p:txBody>
      </p:sp>
    </p:spTree>
  </p:cSld>
  <p:clrMapOvr>
    <a:masterClrMapping/>
  </p:clrMapOvr>
  <p:transitio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i="1" sz="2400"/>
              <a:t>First version of negation</a:t>
            </a:r>
            <a:r>
              <a:rPr sz="2400"/>
              <a:t>:</a:t>
            </a:r>
            <a:r>
              <a:rPr i="1" sz="2400"/>
              <a:t> </a:t>
            </a:r>
            <a:r>
              <a:rPr sz="2400"/>
              <a:t>∃ a square </a:t>
            </a:r>
            <a:r>
              <a:rPr i="1" sz="2400"/>
              <a:t>x</a:t>
            </a:r>
            <a:r>
              <a:rPr sz="2400"/>
              <a:t> such that </a:t>
            </a:r>
            <a:br>
              <a:rPr sz="2400"/>
            </a:br>
            <a:r>
              <a:rPr sz="2400"/>
              <a:t>                                        ∼(∃ a circle </a:t>
            </a:r>
            <a:r>
              <a:rPr i="1" sz="2400"/>
              <a:t>y</a:t>
            </a:r>
            <a:r>
              <a:rPr sz="2400"/>
              <a:t> such that </a:t>
            </a:r>
            <a:r>
              <a:rPr i="1" sz="2400"/>
              <a:t>x</a:t>
            </a:r>
            <a:r>
              <a:rPr sz="2400"/>
              <a:t> and </a:t>
            </a:r>
            <a:r>
              <a:rPr i="1" sz="2400"/>
              <a:t>y</a:t>
            </a:r>
            <a:r>
              <a:rPr sz="2400"/>
              <a:t> </a:t>
            </a:r>
            <a:br>
              <a:rPr sz="2400"/>
            </a:br>
            <a:r>
              <a:rPr sz="2400"/>
              <a:t>                                        have the same color).</a:t>
            </a:r>
            <a:endParaRPr sz="2400"/>
          </a:p>
          <a:p>
            <a:pPr lvl="0" marL="0" indent="0">
              <a:buSzTx/>
              <a:buNone/>
              <a:defRPr sz="1800"/>
            </a:pPr>
            <a:endParaRPr sz="2400"/>
          </a:p>
          <a:p>
            <a:pPr lvl="0" marL="0" indent="0">
              <a:buSzTx/>
              <a:buNone/>
              <a:defRPr sz="1800"/>
            </a:pPr>
            <a:r>
              <a:rPr i="1" sz="2400"/>
              <a:t>Final version of negation</a:t>
            </a:r>
            <a:r>
              <a:rPr sz="2400"/>
              <a:t>:</a:t>
            </a:r>
            <a:r>
              <a:rPr i="1" sz="2400"/>
              <a:t> </a:t>
            </a:r>
            <a:r>
              <a:rPr sz="2400"/>
              <a:t>∃ a square </a:t>
            </a:r>
            <a:r>
              <a:rPr i="1" sz="2400"/>
              <a:t>x</a:t>
            </a:r>
            <a:r>
              <a:rPr sz="2400"/>
              <a:t> such that </a:t>
            </a:r>
            <a:br>
              <a:rPr sz="2400"/>
            </a:br>
            <a:r>
              <a:rPr sz="2400"/>
              <a:t>∀ circles </a:t>
            </a:r>
            <a:r>
              <a:rPr i="1" sz="2400"/>
              <a:t>y</a:t>
            </a:r>
            <a:r>
              <a:rPr sz="2400"/>
              <a:t>, </a:t>
            </a:r>
            <a:r>
              <a:rPr i="1" sz="2400"/>
              <a:t>x</a:t>
            </a:r>
            <a:r>
              <a:rPr sz="2400"/>
              <a:t> and </a:t>
            </a:r>
            <a:r>
              <a:rPr i="1" sz="2400"/>
              <a:t>y </a:t>
            </a:r>
            <a:r>
              <a:rPr sz="2400"/>
              <a:t>do not have                                                                                                                the same color.</a:t>
            </a:r>
            <a:endParaRPr sz="2400"/>
          </a:p>
          <a:p>
            <a:pPr lvl="0" marL="0" indent="0">
              <a:buSzTx/>
              <a:buNone/>
              <a:defRPr sz="1800"/>
            </a:pPr>
            <a:endParaRPr sz="2400"/>
          </a:p>
          <a:p>
            <a:pPr lvl="0" marL="0" indent="0">
              <a:buSzTx/>
              <a:buNone/>
              <a:defRPr sz="1800"/>
            </a:pPr>
            <a:r>
              <a:rPr sz="2400"/>
              <a:t>The negation is true. Square </a:t>
            </a:r>
            <a:r>
              <a:rPr i="1" sz="2400"/>
              <a:t>e</a:t>
            </a:r>
            <a:r>
              <a:rPr sz="2400"/>
              <a:t> is black and no circle is black, so there is a square that does not have the same color as any circle.</a:t>
            </a:r>
          </a:p>
        </p:txBody>
      </p:sp>
      <p:sp>
        <p:nvSpPr>
          <p:cNvPr id="390" name="Shape 3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8(a) – </a:t>
            </a:r>
            <a:r>
              <a:rPr i="1" sz="4000">
                <a:solidFill>
                  <a:srgbClr val="FFFFFF"/>
                </a:solidFill>
              </a:rPr>
              <a:t>Solution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89">
                                            <p:txEl>
                                              <p:pRg st="2" end="2"/>
                                            </p:txEl>
                                          </p:spTgt>
                                        </p:tgtEl>
                                        <p:attrNameLst>
                                          <p:attrName>style.visibility</p:attrName>
                                        </p:attrNameLst>
                                      </p:cBhvr>
                                      <p:to>
                                        <p:strVal val="visible"/>
                                      </p:to>
                                    </p:set>
                                    <p:anim calcmode="lin" valueType="num">
                                      <p:cBhvr>
                                        <p:cTn id="7" dur="1000" fill="hold"/>
                                        <p:tgtEl>
                                          <p:spTgt spid="38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8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89">
                                            <p:txEl>
                                              <p:pRg st="3" end="3"/>
                                            </p:txEl>
                                          </p:spTgt>
                                        </p:tgtEl>
                                        <p:attrNameLst>
                                          <p:attrName>style.visibility</p:attrName>
                                        </p:attrNameLst>
                                      </p:cBhvr>
                                      <p:to>
                                        <p:strVal val="visible"/>
                                      </p:to>
                                    </p:set>
                                    <p:anim calcmode="lin" valueType="num">
                                      <p:cBhvr>
                                        <p:cTn id="12" dur="1000" fill="hold"/>
                                        <p:tgtEl>
                                          <p:spTgt spid="389">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89">
                                            <p:txEl>
                                              <p:pRg st="4" end="4"/>
                                            </p:txEl>
                                          </p:spTgt>
                                        </p:tgtEl>
                                        <p:attrNameLst>
                                          <p:attrName>style.visibility</p:attrName>
                                        </p:attrNameLst>
                                      </p:cBhvr>
                                      <p:to>
                                        <p:strVal val="visible"/>
                                      </p:to>
                                    </p:set>
                                    <p:anim calcmode="lin" valueType="num">
                                      <p:cBhvr>
                                        <p:cTn id="18" dur="1000" fill="hold"/>
                                        <p:tgtEl>
                                          <p:spTgt spid="38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9" grpId="1"/>
    </p:bldLst>
  </p:timing>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0"/>
              </a:spcBef>
              <a:buSzTx/>
              <a:buNone/>
              <a:defRPr sz="1800"/>
            </a:pPr>
            <a:r>
              <a:rPr i="1" sz="2400"/>
              <a:t>First version of negation</a:t>
            </a:r>
            <a:r>
              <a:rPr sz="2400"/>
              <a:t>:</a:t>
            </a:r>
            <a:r>
              <a:rPr i="1" sz="2400"/>
              <a:t> </a:t>
            </a:r>
            <a:r>
              <a:rPr sz="2400"/>
              <a:t>∀ triangles </a:t>
            </a:r>
            <a:r>
              <a:rPr i="1" sz="2400"/>
              <a:t>x</a:t>
            </a:r>
            <a:r>
              <a:rPr sz="2400"/>
              <a:t>,∼ (∀ squares </a:t>
            </a:r>
            <a:r>
              <a:rPr i="1" sz="2400"/>
              <a:t>y</a:t>
            </a:r>
            <a:r>
              <a:rPr sz="2400"/>
              <a:t>, </a:t>
            </a:r>
            <a:r>
              <a:rPr i="1" sz="2400"/>
              <a:t>x</a:t>
            </a:r>
            <a:r>
              <a:rPr sz="2400"/>
              <a:t> is 			        to the right of </a:t>
            </a:r>
            <a:r>
              <a:rPr i="1" sz="2400"/>
              <a:t>y</a:t>
            </a:r>
            <a:r>
              <a:rPr sz="2400"/>
              <a:t>).</a:t>
            </a:r>
            <a:endParaRPr sz="2400"/>
          </a:p>
          <a:p>
            <a:pPr lvl="0">
              <a:spcBef>
                <a:spcPts val="0"/>
              </a:spcBef>
              <a:buSzTx/>
              <a:buNone/>
              <a:defRPr sz="1800"/>
            </a:pPr>
            <a:endParaRPr sz="2400"/>
          </a:p>
          <a:p>
            <a:pPr lvl="0">
              <a:spcBef>
                <a:spcPts val="0"/>
              </a:spcBef>
              <a:buSzTx/>
              <a:buNone/>
              <a:defRPr sz="1800"/>
            </a:pPr>
            <a:r>
              <a:rPr i="1" sz="2400"/>
              <a:t>Final version of negation</a:t>
            </a:r>
            <a:r>
              <a:rPr sz="2400"/>
              <a:t>:</a:t>
            </a:r>
            <a:r>
              <a:rPr i="1" sz="2400"/>
              <a:t> </a:t>
            </a:r>
            <a:r>
              <a:rPr sz="2400"/>
              <a:t>∀ triangles </a:t>
            </a:r>
            <a:r>
              <a:rPr i="1" sz="2400"/>
              <a:t>x</a:t>
            </a:r>
            <a:r>
              <a:rPr sz="2400"/>
              <a:t>, ∃ a square </a:t>
            </a:r>
            <a:r>
              <a:rPr i="1" sz="2400"/>
              <a:t>y</a:t>
            </a:r>
            <a:r>
              <a:rPr sz="2400"/>
              <a:t> such 			         that </a:t>
            </a:r>
            <a:r>
              <a:rPr i="1" sz="2400"/>
              <a:t>x</a:t>
            </a:r>
            <a:r>
              <a:rPr sz="2400"/>
              <a:t> is not to the right of </a:t>
            </a:r>
            <a:r>
              <a:rPr i="1" sz="2400"/>
              <a:t>y</a:t>
            </a:r>
            <a:r>
              <a:rPr sz="2400"/>
              <a:t>.</a:t>
            </a:r>
            <a:endParaRPr sz="2400"/>
          </a:p>
          <a:p>
            <a:pPr lvl="0">
              <a:spcBef>
                <a:spcPts val="0"/>
              </a:spcBef>
              <a:buSzTx/>
              <a:buNone/>
              <a:defRPr sz="1800"/>
            </a:pPr>
            <a:endParaRPr sz="2400"/>
          </a:p>
          <a:p>
            <a:pPr lvl="0">
              <a:spcBef>
                <a:spcPts val="0"/>
              </a:spcBef>
              <a:buSzTx/>
              <a:buNone/>
              <a:defRPr sz="1800"/>
            </a:pPr>
            <a:r>
              <a:rPr sz="2400"/>
              <a:t>The negation is true because no matter what triangle is chosen, it is not to the right of square </a:t>
            </a:r>
            <a:r>
              <a:rPr i="1" sz="2400"/>
              <a:t>g</a:t>
            </a:r>
            <a:r>
              <a:rPr sz="2400"/>
              <a:t> (or square </a:t>
            </a:r>
            <a:r>
              <a:rPr i="1" sz="2400"/>
              <a:t>j</a:t>
            </a:r>
            <a:r>
              <a:rPr i="1" sz="400"/>
              <a:t> </a:t>
            </a:r>
            <a:r>
              <a:rPr sz="2400"/>
              <a:t>).</a:t>
            </a:r>
          </a:p>
        </p:txBody>
      </p:sp>
      <p:sp>
        <p:nvSpPr>
          <p:cNvPr id="393" name="Shape 3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8(b) – </a:t>
            </a:r>
            <a:r>
              <a:rPr i="1" sz="4000">
                <a:solidFill>
                  <a:srgbClr val="FFFFFF"/>
                </a:solidFill>
              </a:rPr>
              <a:t>Solution</a:t>
            </a:r>
          </a:p>
        </p:txBody>
      </p:sp>
      <p:sp>
        <p:nvSpPr>
          <p:cNvPr id="394" name="Shape 39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92">
                                            <p:txEl>
                                              <p:pRg st="2" end="2"/>
                                            </p:txEl>
                                          </p:spTgt>
                                        </p:tgtEl>
                                        <p:attrNameLst>
                                          <p:attrName>style.visibility</p:attrName>
                                        </p:attrNameLst>
                                      </p:cBhvr>
                                      <p:to>
                                        <p:strVal val="visible"/>
                                      </p:to>
                                    </p:set>
                                    <p:anim calcmode="lin" valueType="num">
                                      <p:cBhvr>
                                        <p:cTn id="7" dur="1000" fill="hold"/>
                                        <p:tgtEl>
                                          <p:spTgt spid="39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9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92">
                                            <p:txEl>
                                              <p:pRg st="3" end="3"/>
                                            </p:txEl>
                                          </p:spTgt>
                                        </p:tgtEl>
                                        <p:attrNameLst>
                                          <p:attrName>style.visibility</p:attrName>
                                        </p:attrNameLst>
                                      </p:cBhvr>
                                      <p:to>
                                        <p:strVal val="visible"/>
                                      </p:to>
                                    </p:set>
                                    <p:anim calcmode="lin" valueType="num">
                                      <p:cBhvr>
                                        <p:cTn id="12" dur="1000" fill="hold"/>
                                        <p:tgtEl>
                                          <p:spTgt spid="39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92">
                                            <p:txEl>
                                              <p:pRg st="4" end="4"/>
                                            </p:txEl>
                                          </p:spTgt>
                                        </p:tgtEl>
                                        <p:attrNameLst>
                                          <p:attrName>style.visibility</p:attrName>
                                        </p:attrNameLst>
                                      </p:cBhvr>
                                      <p:to>
                                        <p:strVal val="visible"/>
                                      </p:to>
                                    </p:set>
                                    <p:anim calcmode="lin" valueType="num">
                                      <p:cBhvr>
                                        <p:cTn id="18" dur="1000" fill="hold"/>
                                        <p:tgtEl>
                                          <p:spTgt spid="39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2" grpId="1"/>
    </p:bldLst>
  </p:timing>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nvSpPr>
        <p:spPr>
          <a:xfrm>
            <a:off x="2441892" y="3276600"/>
            <a:ext cx="4565016"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Order of Quantifiers</a:t>
            </a:r>
          </a:p>
        </p:txBody>
      </p:sp>
    </p:spTree>
  </p:cSld>
  <p:clrMapOvr>
    <a:masterClrMapping/>
  </p:clrMapOvr>
  <p:transitio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Consider the following two statements:</a:t>
            </a:r>
            <a:endParaRPr sz="2400"/>
          </a:p>
          <a:p>
            <a:pPr lvl="0" marL="0" indent="0">
              <a:spcBef>
                <a:spcPts val="0"/>
              </a:spcBef>
              <a:buSzTx/>
              <a:buNone/>
              <a:defRPr sz="1800"/>
            </a:pPr>
            <a:endParaRPr sz="2400"/>
          </a:p>
          <a:p>
            <a:pPr lvl="0" marL="0" indent="0">
              <a:spcBef>
                <a:spcPts val="0"/>
              </a:spcBef>
              <a:buSzTx/>
              <a:buNone/>
              <a:defRPr sz="1800"/>
            </a:pPr>
            <a:r>
              <a:rPr sz="2400"/>
              <a:t>∀ people </a:t>
            </a:r>
            <a:r>
              <a:rPr i="1" sz="2400"/>
              <a:t>x</a:t>
            </a:r>
            <a:r>
              <a:rPr sz="2400"/>
              <a:t>, ∃ a person </a:t>
            </a:r>
            <a:r>
              <a:rPr i="1" sz="2400"/>
              <a:t>y</a:t>
            </a:r>
            <a:r>
              <a:rPr sz="2400"/>
              <a:t> such that </a:t>
            </a:r>
            <a:r>
              <a:rPr i="1" sz="2400"/>
              <a:t>x</a:t>
            </a:r>
            <a:r>
              <a:rPr sz="2400"/>
              <a:t> loves </a:t>
            </a:r>
            <a:r>
              <a:rPr i="1" sz="2400"/>
              <a:t>y</a:t>
            </a:r>
            <a:r>
              <a:rPr sz="2400"/>
              <a:t>.</a:t>
            </a:r>
            <a:endParaRPr sz="2400"/>
          </a:p>
          <a:p>
            <a:pPr lvl="0" marL="0" indent="0">
              <a:spcBef>
                <a:spcPts val="0"/>
              </a:spcBef>
              <a:buSzTx/>
              <a:buNone/>
              <a:defRPr sz="1800"/>
            </a:pPr>
            <a:endParaRPr sz="1200"/>
          </a:p>
          <a:p>
            <a:pPr lvl="0" marL="0" indent="0">
              <a:spcBef>
                <a:spcPts val="0"/>
              </a:spcBef>
              <a:buSzTx/>
              <a:buNone/>
              <a:defRPr sz="1800"/>
            </a:pPr>
            <a:r>
              <a:rPr sz="2400"/>
              <a:t>∃ a person </a:t>
            </a:r>
            <a:r>
              <a:rPr i="1" sz="2400"/>
              <a:t>y</a:t>
            </a:r>
            <a:r>
              <a:rPr sz="2400"/>
              <a:t> such that ∀ people </a:t>
            </a:r>
            <a:r>
              <a:rPr i="1" sz="2400"/>
              <a:t>x</a:t>
            </a:r>
            <a:r>
              <a:rPr sz="2400"/>
              <a:t>, </a:t>
            </a:r>
            <a:r>
              <a:rPr i="1" sz="2400"/>
              <a:t>x</a:t>
            </a:r>
            <a:r>
              <a:rPr sz="2400"/>
              <a:t> loves </a:t>
            </a:r>
            <a:r>
              <a:rPr i="1" sz="2400"/>
              <a:t>y</a:t>
            </a:r>
            <a:r>
              <a:rPr sz="2400"/>
              <a:t>.</a:t>
            </a:r>
            <a:endParaRPr sz="2400"/>
          </a:p>
          <a:p>
            <a:pPr lvl="0" marL="0" indent="0">
              <a:spcBef>
                <a:spcPts val="0"/>
              </a:spcBef>
              <a:buSzTx/>
              <a:buNone/>
              <a:defRPr sz="1800"/>
            </a:pPr>
            <a:endParaRPr sz="2400"/>
          </a:p>
          <a:p>
            <a:pPr lvl="0" marL="0" indent="0">
              <a:spcBef>
                <a:spcPts val="0"/>
              </a:spcBef>
              <a:buSzTx/>
              <a:buNone/>
              <a:defRPr sz="1800"/>
            </a:pPr>
            <a:r>
              <a:rPr sz="2400"/>
              <a:t>Note that except for the order of the quantifiers, these statements are identical. </a:t>
            </a:r>
            <a:endParaRPr sz="2400"/>
          </a:p>
          <a:p>
            <a:pPr lvl="0" marL="0" indent="0">
              <a:spcBef>
                <a:spcPts val="0"/>
              </a:spcBef>
              <a:buSzTx/>
              <a:buNone/>
              <a:defRPr sz="1800"/>
            </a:pPr>
            <a:endParaRPr sz="2400"/>
          </a:p>
          <a:p>
            <a:pPr lvl="0" marL="0" indent="0">
              <a:spcBef>
                <a:spcPts val="0"/>
              </a:spcBef>
              <a:buSzTx/>
              <a:buNone/>
              <a:defRPr sz="1800"/>
            </a:pPr>
            <a:r>
              <a:rPr sz="2400"/>
              <a:t>However, the first means that given any person, it is possible to find someone whom that person loves, whereas the second means that there is one amazing individual who is loved by all people.</a:t>
            </a:r>
          </a:p>
        </p:txBody>
      </p:sp>
      <p:sp>
        <p:nvSpPr>
          <p:cNvPr id="399" name="Shape 39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Order of Quantifiers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3 – </a:t>
            </a:r>
            <a:r>
              <a:rPr i="1" sz="2600">
                <a:solidFill>
                  <a:srgbClr val="FFFFFF"/>
                </a:solidFill>
              </a:rPr>
              <a:t>Truth and Falsity of Universal Statements</a:t>
            </a:r>
          </a:p>
        </p:txBody>
      </p:sp>
      <p:sp>
        <p:nvSpPr>
          <p:cNvPr id="53" name="Shape 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 </a:t>
            </a:r>
            <a:r>
              <a:rPr sz="2400"/>
              <a:t>Let </a:t>
            </a:r>
            <a:r>
              <a:rPr i="1" sz="2400"/>
              <a:t>D</a:t>
            </a:r>
            <a:r>
              <a:rPr sz="2400"/>
              <a:t> = {1, 2, 3, 4, 5}, and consider the statement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    Show that this statement is true.</a:t>
            </a:r>
            <a:endParaRPr sz="2400"/>
          </a:p>
          <a:p>
            <a:pPr lvl="0" marL="457200" indent="-457200">
              <a:buAutoNum type="alphaLcPeriod" startAt="1"/>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 </a:t>
            </a:r>
            <a:r>
              <a:rPr sz="2400"/>
              <a:t>Consider the statement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    Find a counterexample to show that this statement is    </a:t>
            </a:r>
            <a:br>
              <a:rPr sz="2400"/>
            </a:br>
            <a:r>
              <a:rPr sz="2400"/>
              <a:t>    false.</a:t>
            </a:r>
          </a:p>
        </p:txBody>
      </p:sp>
      <p:pic>
        <p:nvPicPr>
          <p:cNvPr id="54" name="image.png"/>
          <p:cNvPicPr/>
          <p:nvPr/>
        </p:nvPicPr>
        <p:blipFill>
          <a:blip r:embed="rId2">
            <a:extLst/>
          </a:blip>
          <a:stretch>
            <a:fillRect/>
          </a:stretch>
        </p:blipFill>
        <p:spPr>
          <a:xfrm>
            <a:off x="3533775" y="1905000"/>
            <a:ext cx="2076450" cy="466725"/>
          </a:xfrm>
          <a:prstGeom prst="rect">
            <a:avLst/>
          </a:prstGeom>
          <a:ln w="12700">
            <a:miter lim="400000"/>
          </a:ln>
        </p:spPr>
      </p:pic>
      <p:pic>
        <p:nvPicPr>
          <p:cNvPr id="55" name="image.png"/>
          <p:cNvPicPr/>
          <p:nvPr/>
        </p:nvPicPr>
        <p:blipFill>
          <a:blip r:embed="rId3">
            <a:extLst/>
          </a:blip>
          <a:stretch>
            <a:fillRect/>
          </a:stretch>
        </p:blipFill>
        <p:spPr>
          <a:xfrm>
            <a:off x="3519487" y="3657600"/>
            <a:ext cx="2105026" cy="457200"/>
          </a:xfrm>
          <a:prstGeom prst="rect">
            <a:avLst/>
          </a:prstGeom>
          <a:ln w="12700">
            <a:miter lim="400000"/>
          </a:ln>
        </p:spPr>
      </p:pic>
    </p:spTree>
  </p:cSld>
  <p:clrMapOvr>
    <a:masterClrMapping/>
  </p:clrMapOvr>
  <p:transitio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two sentences illustrate an extremely important property about multiply-quantified statements:</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Interestingly, however, if one quantifier immediately follows another quantifier </a:t>
            </a:r>
            <a:r>
              <a:rPr i="1" sz="2400"/>
              <a:t>of the same type</a:t>
            </a:r>
            <a:r>
              <a:rPr sz="2400"/>
              <a:t>, then the order of the quantifiers does not affect the meaning.</a:t>
            </a:r>
          </a:p>
        </p:txBody>
      </p:sp>
      <p:sp>
        <p:nvSpPr>
          <p:cNvPr id="402" name="Shape 4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Order of Quantifiers</a:t>
            </a:r>
          </a:p>
        </p:txBody>
      </p:sp>
      <p:pic>
        <p:nvPicPr>
          <p:cNvPr id="403" name="image.png"/>
          <p:cNvPicPr/>
          <p:nvPr/>
        </p:nvPicPr>
        <p:blipFill>
          <a:blip r:embed="rId2">
            <a:extLst/>
          </a:blip>
          <a:stretch>
            <a:fillRect/>
          </a:stretch>
        </p:blipFill>
        <p:spPr>
          <a:xfrm>
            <a:off x="258762" y="2647949"/>
            <a:ext cx="8229601" cy="965678"/>
          </a:xfrm>
          <a:prstGeom prst="rect">
            <a:avLst/>
          </a:prstGeom>
          <a:ln w="12700">
            <a:miter lim="400000"/>
          </a:ln>
        </p:spPr>
      </p:pic>
    </p:spTree>
  </p:cSld>
  <p:clrMapOvr>
    <a:masterClrMapping/>
  </p:clrMapOvr>
  <p:transitio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solidFill>
                  <a:srgbClr val="FFFFFF"/>
                </a:solidFill>
              </a:rPr>
              <a:t>Example 9 – </a:t>
            </a:r>
            <a:r>
              <a:rPr i="1" sz="3000">
                <a:solidFill>
                  <a:srgbClr val="FFFFFF"/>
                </a:solidFill>
              </a:rPr>
              <a:t>Quantifier Order in a Tarski World</a:t>
            </a:r>
          </a:p>
        </p:txBody>
      </p:sp>
      <p:sp>
        <p:nvSpPr>
          <p:cNvPr id="406" name="Shape 4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Look again at the Tarski world of Figure 3.3.1. Do the following two statements have the same truth value?</a:t>
            </a:r>
            <a:endParaRPr sz="2400"/>
          </a:p>
          <a:p>
            <a:pPr lvl="0" marL="0" indent="0">
              <a:buSzTx/>
              <a:buNone/>
              <a:defRPr sz="1800"/>
            </a:pPr>
            <a:endParaRPr sz="2400"/>
          </a:p>
          <a:p>
            <a:pPr lvl="0" marL="0" indent="0">
              <a:spcBef>
                <a:spcPts val="0"/>
              </a:spcBef>
              <a:buSzTx/>
              <a:buNone/>
              <a:defRPr sz="1800"/>
            </a:pPr>
            <a:r>
              <a:rPr sz="2400">
                <a:latin typeface="Arial Bold"/>
                <a:ea typeface="Arial Bold"/>
                <a:cs typeface="Arial Bold"/>
                <a:sym typeface="Arial Bold"/>
              </a:rPr>
              <a:t>a</a:t>
            </a:r>
            <a:r>
              <a:rPr sz="2400"/>
              <a:t>. For every square </a:t>
            </a:r>
            <a:r>
              <a:rPr i="1" sz="2400"/>
              <a:t>x</a:t>
            </a:r>
            <a:r>
              <a:rPr sz="2400"/>
              <a:t> there is a </a:t>
            </a:r>
            <a:br>
              <a:rPr sz="2400"/>
            </a:br>
            <a:r>
              <a:rPr sz="2400"/>
              <a:t>triangle </a:t>
            </a:r>
            <a:r>
              <a:rPr i="1" sz="2400"/>
              <a:t>y</a:t>
            </a:r>
            <a:r>
              <a:rPr sz="2400"/>
              <a:t> such that </a:t>
            </a:r>
            <a:r>
              <a:rPr i="1" sz="2400"/>
              <a:t>x</a:t>
            </a:r>
            <a:r>
              <a:rPr sz="2400"/>
              <a:t> and </a:t>
            </a:r>
            <a:r>
              <a:rPr i="1" sz="2400"/>
              <a:t>y</a:t>
            </a:r>
            <a:r>
              <a:rPr sz="2400"/>
              <a:t> </a:t>
            </a:r>
            <a:br>
              <a:rPr sz="2400"/>
            </a:br>
            <a:r>
              <a:rPr sz="2400"/>
              <a:t>have different colors.</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b</a:t>
            </a:r>
            <a:r>
              <a:rPr sz="2400"/>
              <a:t>. There exists a triangle </a:t>
            </a:r>
            <a:r>
              <a:rPr i="1" sz="2400"/>
              <a:t>y</a:t>
            </a:r>
            <a:r>
              <a:rPr sz="2400"/>
              <a:t> such </a:t>
            </a:r>
            <a:br>
              <a:rPr sz="2400"/>
            </a:br>
            <a:r>
              <a:rPr sz="2400"/>
              <a:t>that for every square </a:t>
            </a:r>
            <a:r>
              <a:rPr i="1" sz="2400"/>
              <a:t>x</a:t>
            </a:r>
            <a:r>
              <a:rPr sz="2400"/>
              <a:t>, </a:t>
            </a:r>
            <a:r>
              <a:rPr i="1" sz="2400"/>
              <a:t>x</a:t>
            </a:r>
            <a:r>
              <a:rPr sz="2400"/>
              <a:t> and </a:t>
            </a:r>
            <a:r>
              <a:rPr i="1" sz="2400"/>
              <a:t>y</a:t>
            </a:r>
            <a:r>
              <a:rPr sz="2400"/>
              <a:t> </a:t>
            </a:r>
            <a:br>
              <a:rPr sz="2400"/>
            </a:br>
            <a:r>
              <a:rPr sz="2400"/>
              <a:t>have different colors</a:t>
            </a:r>
            <a:r>
              <a:rPr i="1" sz="2400"/>
              <a:t>.</a:t>
            </a:r>
          </a:p>
        </p:txBody>
      </p:sp>
      <p:pic>
        <p:nvPicPr>
          <p:cNvPr id="407" name="image.png"/>
          <p:cNvPicPr/>
          <p:nvPr/>
        </p:nvPicPr>
        <p:blipFill>
          <a:blip r:embed="rId2">
            <a:extLst/>
          </a:blip>
          <a:stretch>
            <a:fillRect/>
          </a:stretch>
        </p:blipFill>
        <p:spPr>
          <a:xfrm>
            <a:off x="5267325" y="2514600"/>
            <a:ext cx="3267075" cy="3254375"/>
          </a:xfrm>
          <a:prstGeom prst="rect">
            <a:avLst/>
          </a:prstGeom>
          <a:ln w="12700">
            <a:miter lim="400000"/>
          </a:ln>
        </p:spPr>
      </p:pic>
      <p:sp>
        <p:nvSpPr>
          <p:cNvPr id="408" name="Shape 408"/>
          <p:cNvSpPr/>
          <p:nvPr/>
        </p:nvSpPr>
        <p:spPr>
          <a:xfrm>
            <a:off x="6553200" y="5867400"/>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3.3.1</a:t>
            </a:r>
          </a:p>
        </p:txBody>
      </p:sp>
    </p:spTree>
  </p:cSld>
  <p:clrMapOvr>
    <a:masterClrMapping/>
  </p:clrMapOvr>
  <p:transitio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Statement (a) says that if someone gives you one of the squares from the Tarski world, you can find a triangle that has a different color. This is true.</a:t>
            </a:r>
            <a:endParaRPr sz="2400"/>
          </a:p>
          <a:p>
            <a:pPr lvl="0" marL="0" indent="0">
              <a:buSzTx/>
              <a:buNone/>
              <a:defRPr sz="1800"/>
            </a:pPr>
            <a:endParaRPr sz="2400"/>
          </a:p>
          <a:p>
            <a:pPr lvl="0" marL="0" indent="0">
              <a:buSzTx/>
              <a:buNone/>
              <a:defRPr sz="1800"/>
            </a:pPr>
            <a:r>
              <a:rPr sz="2400"/>
              <a:t>If someone gives you square </a:t>
            </a:r>
            <a:r>
              <a:rPr i="1" sz="2400"/>
              <a:t>g</a:t>
            </a:r>
            <a:r>
              <a:rPr sz="2400"/>
              <a:t> or </a:t>
            </a:r>
            <a:r>
              <a:rPr i="1" sz="2400"/>
              <a:t>h</a:t>
            </a:r>
            <a:r>
              <a:rPr sz="2400"/>
              <a:t> (which are gray), you can use triangle </a:t>
            </a:r>
            <a:r>
              <a:rPr i="1" sz="2400"/>
              <a:t>d</a:t>
            </a:r>
            <a:r>
              <a:rPr sz="2400"/>
              <a:t> (which is black); if someone gives you square </a:t>
            </a:r>
            <a:r>
              <a:rPr i="1" sz="2400"/>
              <a:t>e</a:t>
            </a:r>
            <a:r>
              <a:rPr sz="2400"/>
              <a:t> (which is black), you can use either triangle </a:t>
            </a:r>
            <a:r>
              <a:rPr i="1" sz="2400"/>
              <a:t>f</a:t>
            </a:r>
            <a:r>
              <a:rPr sz="2400"/>
              <a:t> or triangle </a:t>
            </a:r>
            <a:r>
              <a:rPr i="1" sz="2400"/>
              <a:t>i</a:t>
            </a:r>
            <a:r>
              <a:rPr sz="2400"/>
              <a:t> (which are both gray); and if someone gives you square </a:t>
            </a:r>
            <a:r>
              <a:rPr i="1" sz="2400"/>
              <a:t>j</a:t>
            </a:r>
            <a:r>
              <a:rPr sz="2400"/>
              <a:t> (which is blue), you can use triangle </a:t>
            </a:r>
            <a:r>
              <a:rPr i="1" sz="2400"/>
              <a:t>d</a:t>
            </a:r>
            <a:r>
              <a:rPr sz="2400"/>
              <a:t> (which is black) or triangle </a:t>
            </a:r>
            <a:r>
              <a:rPr i="1" sz="2400"/>
              <a:t>f</a:t>
            </a:r>
            <a:r>
              <a:rPr sz="2400"/>
              <a:t> or </a:t>
            </a:r>
            <a:r>
              <a:rPr i="1" sz="2400"/>
              <a:t>i</a:t>
            </a:r>
            <a:r>
              <a:rPr sz="2400"/>
              <a:t> (which are both gray).</a:t>
            </a:r>
          </a:p>
        </p:txBody>
      </p:sp>
      <p:sp>
        <p:nvSpPr>
          <p:cNvPr id="411" name="Shape 41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9 – </a:t>
            </a:r>
            <a:r>
              <a:rPr i="1" sz="4000">
                <a:solidFill>
                  <a:srgbClr val="FFFFFF"/>
                </a:solidFill>
              </a:rPr>
              <a:t>Solution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10"/>
                                        </p:tgtEl>
                                        <p:attrNameLst>
                                          <p:attrName>style.visibility</p:attrName>
                                        </p:attrNameLst>
                                      </p:cBhvr>
                                      <p:to>
                                        <p:strVal val="visible"/>
                                      </p:to>
                                    </p:set>
                                    <p:anim calcmode="lin" valueType="num">
                                      <p:cBhvr>
                                        <p:cTn id="7" dur="1000" fill="hold"/>
                                        <p:tgtEl>
                                          <p:spTgt spid="410"/>
                                        </p:tgtEl>
                                        <p:attrNameLst>
                                          <p:attrName>ppt_x</p:attrName>
                                        </p:attrNameLst>
                                      </p:cBhvr>
                                      <p:tavLst>
                                        <p:tav tm="0">
                                          <p:val>
                                            <p:strVal val="#ppt_x"/>
                                          </p:val>
                                        </p:tav>
                                        <p:tav tm="100000">
                                          <p:val>
                                            <p:strVal val="#ppt_x"/>
                                          </p:val>
                                        </p:tav>
                                      </p:tavLst>
                                    </p:anim>
                                    <p:anim calcmode="lin" valueType="num">
                                      <p:cBhvr>
                                        <p:cTn id="8" dur="1000" fill="hold"/>
                                        <p:tgtEl>
                                          <p:spTgt spid="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Lst>
  </p:timing>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9 – </a:t>
            </a:r>
            <a:r>
              <a:rPr i="1" sz="4000">
                <a:solidFill>
                  <a:srgbClr val="FFFFFF"/>
                </a:solidFill>
              </a:rPr>
              <a:t>Solution</a:t>
            </a:r>
          </a:p>
        </p:txBody>
      </p:sp>
      <p:sp>
        <p:nvSpPr>
          <p:cNvPr id="414" name="Shape 41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Statement (b) says that there is one particular triangle in the Tarski world that has a different color from every one of the squares in the world. This is false. </a:t>
            </a:r>
            <a:endParaRPr sz="2400"/>
          </a:p>
          <a:p>
            <a:pPr lvl="0" marL="0" indent="0">
              <a:buSzTx/>
              <a:buNone/>
              <a:defRPr sz="1800"/>
            </a:pPr>
            <a:endParaRPr sz="1200"/>
          </a:p>
          <a:p>
            <a:pPr lvl="0" marL="0" indent="0">
              <a:buSzTx/>
              <a:buNone/>
              <a:defRPr sz="1800"/>
            </a:pPr>
            <a:r>
              <a:rPr sz="2400"/>
              <a:t>Two of the triangles are gray, but they cannot be used to show the truth of the statement because the Tarski world contains gray squares. </a:t>
            </a:r>
            <a:endParaRPr sz="2400"/>
          </a:p>
          <a:p>
            <a:pPr lvl="0" marL="0" indent="0">
              <a:buSzTx/>
              <a:buNone/>
              <a:defRPr sz="1800"/>
            </a:pPr>
            <a:endParaRPr sz="1200"/>
          </a:p>
          <a:p>
            <a:pPr lvl="0" marL="0" indent="0">
              <a:buSzTx/>
              <a:buNone/>
              <a:defRPr sz="1800"/>
            </a:pPr>
            <a:r>
              <a:rPr sz="2400"/>
              <a:t>The only other triangle is black, but it cannot be used either because there is a black square in the Tarski world.</a:t>
            </a:r>
            <a:endParaRPr sz="2400"/>
          </a:p>
          <a:p>
            <a:pPr lvl="0" marL="0" indent="0">
              <a:buSzTx/>
              <a:buNone/>
              <a:defRPr sz="1800"/>
            </a:pPr>
            <a:endParaRPr sz="1200"/>
          </a:p>
          <a:p>
            <a:pPr lvl="0" marL="0" indent="0">
              <a:buSzTx/>
              <a:buNone/>
              <a:defRPr sz="1800"/>
            </a:pPr>
            <a:r>
              <a:rPr sz="2400"/>
              <a:t>Thus one of the statements is true and the other is false, and so they have opposite truth values.</a:t>
            </a:r>
          </a:p>
        </p:txBody>
      </p:sp>
      <p:sp>
        <p:nvSpPr>
          <p:cNvPr id="415" name="Shape 41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14">
                                            <p:txEl>
                                              <p:pRg st="2" end="2"/>
                                            </p:txEl>
                                          </p:spTgt>
                                        </p:tgtEl>
                                        <p:attrNameLst>
                                          <p:attrName>style.visibility</p:attrName>
                                        </p:attrNameLst>
                                      </p:cBhvr>
                                      <p:to>
                                        <p:strVal val="visible"/>
                                      </p:to>
                                    </p:set>
                                    <p:anim calcmode="lin" valueType="num">
                                      <p:cBhvr>
                                        <p:cTn id="7" dur="1000" fill="hold"/>
                                        <p:tgtEl>
                                          <p:spTgt spid="41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1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14">
                                            <p:txEl>
                                              <p:pRg st="3" end="3"/>
                                            </p:txEl>
                                          </p:spTgt>
                                        </p:tgtEl>
                                        <p:attrNameLst>
                                          <p:attrName>style.visibility</p:attrName>
                                        </p:attrNameLst>
                                      </p:cBhvr>
                                      <p:to>
                                        <p:strVal val="visible"/>
                                      </p:to>
                                    </p:set>
                                    <p:anim calcmode="lin" valueType="num">
                                      <p:cBhvr>
                                        <p:cTn id="12" dur="1000" fill="hold"/>
                                        <p:tgtEl>
                                          <p:spTgt spid="41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14">
                                            <p:txEl>
                                              <p:pRg st="4" end="4"/>
                                            </p:txEl>
                                          </p:spTgt>
                                        </p:tgtEl>
                                        <p:attrNameLst>
                                          <p:attrName>style.visibility</p:attrName>
                                        </p:attrNameLst>
                                      </p:cBhvr>
                                      <p:to>
                                        <p:strVal val="visible"/>
                                      </p:to>
                                    </p:set>
                                    <p:anim calcmode="lin" valueType="num">
                                      <p:cBhvr>
                                        <p:cTn id="18" dur="1000" fill="hold"/>
                                        <p:tgtEl>
                                          <p:spTgt spid="41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14">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414">
                                            <p:txEl>
                                              <p:pRg st="5" end="5"/>
                                            </p:txEl>
                                          </p:spTgt>
                                        </p:tgtEl>
                                        <p:attrNameLst>
                                          <p:attrName>style.visibility</p:attrName>
                                        </p:attrNameLst>
                                      </p:cBhvr>
                                      <p:to>
                                        <p:strVal val="visible"/>
                                      </p:to>
                                    </p:set>
                                    <p:anim calcmode="lin" valueType="num">
                                      <p:cBhvr>
                                        <p:cTn id="23" dur="1000" fill="hold"/>
                                        <p:tgtEl>
                                          <p:spTgt spid="41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414">
                                            <p:txEl>
                                              <p:pRg st="6" end="6"/>
                                            </p:txEl>
                                          </p:spTgt>
                                        </p:tgtEl>
                                        <p:attrNameLst>
                                          <p:attrName>style.visibility</p:attrName>
                                        </p:attrNameLst>
                                      </p:cBhvr>
                                      <p:to>
                                        <p:strVal val="visible"/>
                                      </p:to>
                                    </p:set>
                                    <p:anim calcmode="lin" valueType="num">
                                      <p:cBhvr>
                                        <p:cTn id="29" dur="1000" fill="hold"/>
                                        <p:tgtEl>
                                          <p:spTgt spid="41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4" grpId="1"/>
    </p:bldLst>
  </p:timing>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nvSpPr>
        <p:spPr>
          <a:xfrm>
            <a:off x="1989951" y="3276600"/>
            <a:ext cx="5468898"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Formal Logical Notation</a:t>
            </a:r>
          </a:p>
        </p:txBody>
      </p:sp>
    </p:spTree>
  </p:cSld>
  <p:clrMapOvr>
    <a:masterClrMapping/>
  </p:clrMapOvr>
  <p:transition spd="med" advClick="1"/>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In some areas of computer science, logical statements are expressed in purely symbolic notation.</a:t>
            </a:r>
            <a:endParaRPr sz="2400"/>
          </a:p>
          <a:p>
            <a:pPr lvl="0" marL="0" indent="0">
              <a:buSzTx/>
              <a:buNone/>
              <a:defRPr sz="1800"/>
            </a:pPr>
          </a:p>
          <a:p>
            <a:pPr lvl="0" marL="0" indent="0">
              <a:buSzTx/>
              <a:buNone/>
              <a:defRPr sz="1800"/>
            </a:pPr>
            <a:r>
              <a:rPr sz="2400"/>
              <a:t>The notation involves using predicates to describe all properties of variables and omitting the words </a:t>
            </a:r>
            <a:r>
              <a:rPr i="1" sz="2400"/>
              <a:t>such that</a:t>
            </a:r>
            <a:r>
              <a:rPr sz="2400"/>
              <a:t> in existential statements. </a:t>
            </a:r>
            <a:endParaRPr sz="2400"/>
          </a:p>
          <a:p>
            <a:pPr lvl="0" marL="0" indent="0">
              <a:buSzTx/>
              <a:buNone/>
              <a:defRPr sz="1800"/>
            </a:pPr>
          </a:p>
          <a:p>
            <a:pPr lvl="0" marL="0" indent="0">
              <a:spcBef>
                <a:spcPts val="0"/>
              </a:spcBef>
              <a:buSzTx/>
              <a:buNone/>
              <a:defRPr sz="1800"/>
            </a:pPr>
            <a:r>
              <a:rPr sz="2400"/>
              <a:t>The formalism also depends on the following facts:</a:t>
            </a:r>
            <a:endParaRPr sz="2400"/>
          </a:p>
          <a:p>
            <a:pPr lvl="0" marL="0" indent="0">
              <a:spcBef>
                <a:spcPts val="0"/>
              </a:spcBef>
              <a:buSzTx/>
              <a:buNone/>
              <a:defRPr sz="1800"/>
            </a:pPr>
          </a:p>
          <a:p>
            <a:pPr lvl="0" marL="0" indent="0">
              <a:spcBef>
                <a:spcPts val="0"/>
              </a:spcBef>
              <a:buSzTx/>
              <a:buNone/>
              <a:defRPr sz="1800"/>
            </a:pPr>
            <a:r>
              <a:rPr sz="2400"/>
              <a:t>“∀</a:t>
            </a:r>
            <a:r>
              <a:rPr i="1" sz="2400"/>
              <a:t>x</a:t>
            </a:r>
            <a:r>
              <a:rPr sz="2400"/>
              <a:t> in </a:t>
            </a:r>
            <a:r>
              <a:rPr i="1" sz="2400"/>
              <a:t>D</a:t>
            </a:r>
            <a:r>
              <a:rPr sz="2400"/>
              <a:t>, </a:t>
            </a:r>
            <a:r>
              <a:rPr i="1" sz="2400"/>
              <a:t>P</a:t>
            </a:r>
            <a:r>
              <a:rPr sz="2400"/>
              <a:t>(</a:t>
            </a:r>
            <a:r>
              <a:rPr i="1" sz="2400"/>
              <a:t>x</a:t>
            </a:r>
            <a:r>
              <a:rPr sz="2400"/>
              <a:t>)” can be written as “∀</a:t>
            </a:r>
            <a:r>
              <a:rPr i="1" sz="2400"/>
              <a:t>x</a:t>
            </a:r>
            <a:r>
              <a:rPr sz="2400"/>
              <a:t>(</a:t>
            </a:r>
            <a:r>
              <a:rPr i="1" sz="2400"/>
              <a:t>x</a:t>
            </a:r>
            <a:r>
              <a:rPr sz="2400"/>
              <a:t> in </a:t>
            </a:r>
            <a:r>
              <a:rPr i="1" sz="2400"/>
              <a:t>D</a:t>
            </a:r>
            <a:r>
              <a:rPr sz="2400"/>
              <a:t> → </a:t>
            </a:r>
            <a:r>
              <a:rPr i="1" sz="2400"/>
              <a:t>P</a:t>
            </a:r>
            <a:r>
              <a:rPr sz="2400"/>
              <a:t>(</a:t>
            </a:r>
            <a:r>
              <a:rPr i="1" sz="2400"/>
              <a:t>x</a:t>
            </a:r>
            <a:r>
              <a:rPr sz="2400"/>
              <a:t>)),” and</a:t>
            </a:r>
            <a:endParaRPr sz="1600"/>
          </a:p>
          <a:p>
            <a:pPr lvl="0" marL="0" indent="0">
              <a:spcBef>
                <a:spcPts val="0"/>
              </a:spcBef>
              <a:buSzTx/>
              <a:buNone/>
              <a:defRPr sz="1800"/>
            </a:pPr>
            <a:r>
              <a:rPr sz="2400"/>
              <a:t>“∃</a:t>
            </a:r>
            <a:r>
              <a:rPr i="1" sz="2400"/>
              <a:t>x</a:t>
            </a:r>
            <a:r>
              <a:rPr sz="2400"/>
              <a:t> in </a:t>
            </a:r>
            <a:r>
              <a:rPr i="1" sz="2400"/>
              <a:t>D</a:t>
            </a:r>
            <a:r>
              <a:rPr sz="2400"/>
              <a:t> such that </a:t>
            </a:r>
            <a:r>
              <a:rPr i="1" sz="2400"/>
              <a:t>P</a:t>
            </a:r>
            <a:r>
              <a:rPr sz="2400"/>
              <a:t>(</a:t>
            </a:r>
            <a:r>
              <a:rPr i="1" sz="2400"/>
              <a:t>x</a:t>
            </a:r>
            <a:r>
              <a:rPr sz="2400"/>
              <a:t>)” can be written as                        “∃</a:t>
            </a:r>
            <a:r>
              <a:rPr i="1" sz="2400"/>
              <a:t>x</a:t>
            </a:r>
            <a:r>
              <a:rPr sz="2400"/>
              <a:t>(</a:t>
            </a:r>
            <a:r>
              <a:rPr i="1" sz="2400"/>
              <a:t>x</a:t>
            </a:r>
            <a:r>
              <a:rPr sz="2400"/>
              <a:t> in </a:t>
            </a:r>
            <a:r>
              <a:rPr i="1" sz="2400"/>
              <a:t>D</a:t>
            </a:r>
            <a:r>
              <a:rPr sz="2400"/>
              <a:t> ∧ </a:t>
            </a:r>
            <a:r>
              <a:rPr i="1" sz="2400"/>
              <a:t>P</a:t>
            </a:r>
            <a:r>
              <a:rPr sz="2400"/>
              <a:t>(</a:t>
            </a:r>
            <a:r>
              <a:rPr i="1" sz="2400"/>
              <a:t>x</a:t>
            </a:r>
            <a:r>
              <a:rPr sz="2400"/>
              <a:t>)).”</a:t>
            </a:r>
            <a:endParaRPr sz="2400"/>
          </a:p>
          <a:p>
            <a:pPr lvl="0" marL="0" indent="0">
              <a:spcBef>
                <a:spcPts val="0"/>
              </a:spcBef>
              <a:buSzTx/>
              <a:buNone/>
              <a:defRPr sz="1800"/>
            </a:pPr>
          </a:p>
          <a:p>
            <a:pPr lvl="0" marL="0" indent="0">
              <a:spcBef>
                <a:spcPts val="0"/>
              </a:spcBef>
              <a:buSzTx/>
              <a:buNone/>
              <a:defRPr sz="1800"/>
            </a:pPr>
            <a:r>
              <a:rPr sz="2400"/>
              <a:t>We illustrate the use of these facts in Example 10.</a:t>
            </a:r>
          </a:p>
        </p:txBody>
      </p:sp>
      <p:sp>
        <p:nvSpPr>
          <p:cNvPr id="420" name="Shape 42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Formal Logical Notation</a:t>
            </a:r>
          </a:p>
        </p:txBody>
      </p:sp>
    </p:spTree>
  </p:cSld>
  <p:clrMapOvr>
    <a:masterClrMapping/>
  </p:clrMapOvr>
  <p:transitio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10 – </a:t>
            </a:r>
            <a:r>
              <a:rPr i="1" sz="2500">
                <a:solidFill>
                  <a:srgbClr val="FFFFFF"/>
                </a:solidFill>
              </a:rPr>
              <a:t>Formalizing Statements in a Tarski World</a:t>
            </a:r>
          </a:p>
        </p:txBody>
      </p:sp>
      <p:sp>
        <p:nvSpPr>
          <p:cNvPr id="423" name="Shape 42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tabLst>
                <a:tab pos="457200" algn="l"/>
                <a:tab pos="1371600" algn="l"/>
                <a:tab pos="1536700" algn="l"/>
              </a:tabLst>
            </a:lvl1pPr>
          </a:lstStyle>
          <a:p>
            <a:pPr lvl="0">
              <a:defRPr sz="1800"/>
            </a:pPr>
            <a:r>
              <a:rPr sz="2400"/>
              <a:t>Consider once more the Tarski world of Figure 3.3.1:</a:t>
            </a:r>
          </a:p>
        </p:txBody>
      </p:sp>
      <p:pic>
        <p:nvPicPr>
          <p:cNvPr id="424" name="image.png"/>
          <p:cNvPicPr/>
          <p:nvPr/>
        </p:nvPicPr>
        <p:blipFill>
          <a:blip r:embed="rId2">
            <a:extLst/>
          </a:blip>
          <a:stretch>
            <a:fillRect/>
          </a:stretch>
        </p:blipFill>
        <p:spPr>
          <a:xfrm>
            <a:off x="2895600" y="2286000"/>
            <a:ext cx="3352800" cy="3352800"/>
          </a:xfrm>
          <a:prstGeom prst="rect">
            <a:avLst/>
          </a:prstGeom>
          <a:ln w="12700">
            <a:miter lim="400000"/>
          </a:ln>
        </p:spPr>
      </p:pic>
      <p:sp>
        <p:nvSpPr>
          <p:cNvPr id="425" name="Shape 425"/>
          <p:cNvSpPr/>
          <p:nvPr/>
        </p:nvSpPr>
        <p:spPr>
          <a:xfrm>
            <a:off x="4051300" y="5638800"/>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3.3.1</a:t>
            </a:r>
          </a:p>
        </p:txBody>
      </p:sp>
    </p:spTree>
  </p:cSld>
  <p:clrMapOvr>
    <a:masterClrMapping/>
  </p:clrMapOvr>
  <p:transitio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10 – </a:t>
            </a:r>
            <a:r>
              <a:rPr i="1" sz="2500">
                <a:solidFill>
                  <a:srgbClr val="FFFFFF"/>
                </a:solidFill>
              </a:rPr>
              <a:t>Formalizing Statements in a Tarski World</a:t>
            </a:r>
          </a:p>
        </p:txBody>
      </p:sp>
      <p:sp>
        <p:nvSpPr>
          <p:cNvPr id="428" name="Shape 42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Let Triangle(</a:t>
            </a:r>
            <a:r>
              <a:rPr i="1" sz="2400"/>
              <a:t>x</a:t>
            </a:r>
            <a:r>
              <a:rPr sz="2400"/>
              <a:t>), Circle(</a:t>
            </a:r>
            <a:r>
              <a:rPr i="1" sz="2400"/>
              <a:t>x</a:t>
            </a:r>
            <a:r>
              <a:rPr sz="2400"/>
              <a:t>), and Square(</a:t>
            </a:r>
            <a:r>
              <a:rPr i="1" sz="2400"/>
              <a:t>x</a:t>
            </a:r>
            <a:r>
              <a:rPr sz="2400"/>
              <a:t>) mean “</a:t>
            </a:r>
            <a:r>
              <a:rPr i="1" sz="2400"/>
              <a:t>x</a:t>
            </a:r>
            <a:r>
              <a:rPr sz="2400"/>
              <a:t> is a triangle,” “</a:t>
            </a:r>
            <a:r>
              <a:rPr i="1" sz="2400"/>
              <a:t>x</a:t>
            </a:r>
            <a:r>
              <a:rPr sz="2400"/>
              <a:t> is a circle,” and “</a:t>
            </a:r>
            <a:r>
              <a:rPr i="1" sz="2400"/>
              <a:t>x</a:t>
            </a:r>
            <a:r>
              <a:rPr sz="2400"/>
              <a:t> is a square”; let Blue(</a:t>
            </a:r>
            <a:r>
              <a:rPr i="1" sz="2400"/>
              <a:t>x</a:t>
            </a:r>
            <a:r>
              <a:rPr sz="2400"/>
              <a:t>), Gray(</a:t>
            </a:r>
            <a:r>
              <a:rPr i="1" sz="2400"/>
              <a:t>x</a:t>
            </a:r>
            <a:r>
              <a:rPr sz="2400"/>
              <a:t>), and Black(</a:t>
            </a:r>
            <a:r>
              <a:rPr i="1" sz="2400"/>
              <a:t>x</a:t>
            </a:r>
            <a:r>
              <a:rPr sz="2400"/>
              <a:t>) mean “</a:t>
            </a:r>
            <a:r>
              <a:rPr i="1" sz="2400"/>
              <a:t>x</a:t>
            </a:r>
            <a:r>
              <a:rPr sz="2400"/>
              <a:t> is blue,” “</a:t>
            </a:r>
            <a:r>
              <a:rPr i="1" sz="2400"/>
              <a:t>x</a:t>
            </a:r>
            <a:r>
              <a:rPr sz="2400"/>
              <a:t> is gray,” and “</a:t>
            </a:r>
            <a:r>
              <a:rPr i="1" sz="2400"/>
              <a:t>x</a:t>
            </a:r>
            <a:r>
              <a:rPr sz="2400"/>
              <a:t> is</a:t>
            </a:r>
            <a:endParaRPr sz="2400"/>
          </a:p>
          <a:p>
            <a:pPr lvl="0" marL="0" indent="0">
              <a:spcBef>
                <a:spcPts val="0"/>
              </a:spcBef>
              <a:buSzTx/>
              <a:buNone/>
              <a:defRPr sz="1800"/>
            </a:pPr>
            <a:r>
              <a:rPr sz="2400"/>
              <a:t>black”; </a:t>
            </a:r>
            <a:endParaRPr sz="2400"/>
          </a:p>
          <a:p>
            <a:pPr lvl="0" marL="0" indent="0">
              <a:spcBef>
                <a:spcPts val="0"/>
              </a:spcBef>
              <a:buSzTx/>
              <a:buNone/>
              <a:defRPr sz="1800"/>
            </a:pPr>
            <a:endParaRPr sz="2400"/>
          </a:p>
          <a:p>
            <a:pPr lvl="0" marL="0" indent="0">
              <a:spcBef>
                <a:spcPts val="0"/>
              </a:spcBef>
              <a:buSzTx/>
              <a:buNone/>
              <a:defRPr sz="1800"/>
            </a:pPr>
            <a:r>
              <a:rPr sz="2400"/>
              <a:t>let RightOf(</a:t>
            </a:r>
            <a:r>
              <a:rPr i="1" sz="2400"/>
              <a:t>x</a:t>
            </a:r>
            <a:r>
              <a:rPr sz="2400"/>
              <a:t>, </a:t>
            </a:r>
            <a:r>
              <a:rPr i="1" sz="2400"/>
              <a:t>y</a:t>
            </a:r>
            <a:r>
              <a:rPr sz="2400"/>
              <a:t>), Above(</a:t>
            </a:r>
            <a:r>
              <a:rPr i="1" sz="2400"/>
              <a:t>x</a:t>
            </a:r>
            <a:r>
              <a:rPr sz="2400"/>
              <a:t>, </a:t>
            </a:r>
            <a:r>
              <a:rPr i="1" sz="2400"/>
              <a:t>y</a:t>
            </a:r>
            <a:r>
              <a:rPr sz="2400"/>
              <a:t>), and SameColorAs(</a:t>
            </a:r>
            <a:r>
              <a:rPr i="1" sz="2400"/>
              <a:t>x</a:t>
            </a:r>
            <a:r>
              <a:rPr sz="2400"/>
              <a:t>, </a:t>
            </a:r>
            <a:r>
              <a:rPr i="1" sz="2400"/>
              <a:t>y</a:t>
            </a:r>
            <a:r>
              <a:rPr sz="2400"/>
              <a:t>) mean “</a:t>
            </a:r>
            <a:r>
              <a:rPr i="1" sz="2400"/>
              <a:t>x</a:t>
            </a:r>
            <a:r>
              <a:rPr sz="2400"/>
              <a:t> is to the right of </a:t>
            </a:r>
            <a:r>
              <a:rPr i="1" sz="2400"/>
              <a:t>y</a:t>
            </a:r>
            <a:r>
              <a:rPr sz="2400"/>
              <a:t>,” “</a:t>
            </a:r>
            <a:r>
              <a:rPr i="1" sz="2400"/>
              <a:t>x</a:t>
            </a:r>
            <a:r>
              <a:rPr sz="2400"/>
              <a:t> is above </a:t>
            </a:r>
            <a:r>
              <a:rPr i="1" sz="2400"/>
              <a:t>y</a:t>
            </a:r>
            <a:r>
              <a:rPr sz="2400"/>
              <a:t>,” and “</a:t>
            </a:r>
            <a:r>
              <a:rPr i="1" sz="2400"/>
              <a:t>x</a:t>
            </a:r>
            <a:r>
              <a:rPr sz="2400"/>
              <a:t> has the same color as </a:t>
            </a:r>
            <a:r>
              <a:rPr i="1" sz="2400"/>
              <a:t>y</a:t>
            </a:r>
            <a:r>
              <a:rPr sz="2400"/>
              <a:t>”; and use the notation </a:t>
            </a:r>
            <a:r>
              <a:rPr i="1" sz="2400"/>
              <a:t>x</a:t>
            </a:r>
            <a:r>
              <a:rPr sz="2400"/>
              <a:t> = </a:t>
            </a:r>
            <a:r>
              <a:rPr i="1" sz="2400"/>
              <a:t>y</a:t>
            </a:r>
            <a:r>
              <a:rPr sz="2400"/>
              <a:t> to denote the predicate “</a:t>
            </a:r>
            <a:r>
              <a:rPr i="1" sz="2400"/>
              <a:t>x</a:t>
            </a:r>
            <a:r>
              <a:rPr sz="2400"/>
              <a:t> is equal to </a:t>
            </a:r>
            <a:r>
              <a:rPr i="1" sz="2400"/>
              <a:t>y</a:t>
            </a:r>
            <a:r>
              <a:rPr sz="2400"/>
              <a:t>”. </a:t>
            </a:r>
            <a:endParaRPr sz="2400"/>
          </a:p>
          <a:p>
            <a:pPr lvl="0" marL="0" indent="0">
              <a:spcBef>
                <a:spcPts val="0"/>
              </a:spcBef>
              <a:buSzTx/>
              <a:buNone/>
              <a:defRPr sz="1800"/>
            </a:pPr>
            <a:endParaRPr sz="2400"/>
          </a:p>
          <a:p>
            <a:pPr lvl="0" marL="0" indent="0">
              <a:spcBef>
                <a:spcPts val="0"/>
              </a:spcBef>
              <a:buSzTx/>
              <a:buNone/>
              <a:defRPr sz="1800"/>
            </a:pPr>
            <a:r>
              <a:rPr sz="2400"/>
              <a:t>Let the common domain </a:t>
            </a:r>
            <a:r>
              <a:rPr i="1" sz="2400"/>
              <a:t>D</a:t>
            </a:r>
            <a:r>
              <a:rPr sz="2400"/>
              <a:t> of all variables be the set of all the objects in the Tarski world.</a:t>
            </a:r>
          </a:p>
        </p:txBody>
      </p:sp>
      <p:sp>
        <p:nvSpPr>
          <p:cNvPr id="429" name="Shape 42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10 – </a:t>
            </a:r>
            <a:r>
              <a:rPr i="1" sz="2500">
                <a:solidFill>
                  <a:srgbClr val="FFFFFF"/>
                </a:solidFill>
              </a:rPr>
              <a:t>Formalizing Statements in a Tarski World</a:t>
            </a:r>
          </a:p>
        </p:txBody>
      </p:sp>
      <p:sp>
        <p:nvSpPr>
          <p:cNvPr id="432" name="Shape 4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Use formal, logical notation to write each of the following statements, and write a formal negation for each statement.</a:t>
            </a:r>
            <a:endParaRPr sz="2400"/>
          </a:p>
          <a:p>
            <a:pPr lvl="0" marL="0" indent="0">
              <a:buSzTx/>
              <a:buNone/>
              <a:defRPr sz="1800"/>
            </a:pPr>
            <a:endParaRPr sz="1600"/>
          </a:p>
          <a:p>
            <a:pPr lvl="0" marL="0" indent="0">
              <a:buSzTx/>
              <a:buNone/>
              <a:defRPr sz="1800"/>
            </a:pPr>
            <a:r>
              <a:rPr sz="2400">
                <a:latin typeface="Arial Bold"/>
                <a:ea typeface="Arial Bold"/>
                <a:cs typeface="Arial Bold"/>
                <a:sym typeface="Arial Bold"/>
              </a:rPr>
              <a:t>a</a:t>
            </a:r>
            <a:r>
              <a:rPr sz="2400"/>
              <a:t>. For all circles </a:t>
            </a:r>
            <a:r>
              <a:rPr i="1" sz="2400"/>
              <a:t>x</a:t>
            </a:r>
            <a:r>
              <a:rPr sz="2400"/>
              <a:t>, </a:t>
            </a:r>
            <a:r>
              <a:rPr i="1" sz="2400"/>
              <a:t>x</a:t>
            </a:r>
            <a:r>
              <a:rPr sz="2400"/>
              <a:t> is above </a:t>
            </a:r>
            <a:r>
              <a:rPr i="1" sz="2400"/>
              <a:t>f</a:t>
            </a:r>
            <a:r>
              <a:rPr sz="2400"/>
              <a:t>.</a:t>
            </a:r>
            <a:endParaRPr sz="2400"/>
          </a:p>
          <a:p>
            <a:pPr lvl="0" marL="0" indent="0">
              <a:buSzTx/>
              <a:buNone/>
              <a:defRPr sz="1800"/>
            </a:pPr>
            <a:endParaRPr sz="1600"/>
          </a:p>
          <a:p>
            <a:pPr lvl="0" marL="0" indent="0">
              <a:buSzTx/>
              <a:buNone/>
              <a:defRPr sz="1800"/>
            </a:pPr>
            <a:r>
              <a:rPr sz="2400">
                <a:latin typeface="Arial Bold"/>
                <a:ea typeface="Arial Bold"/>
                <a:cs typeface="Arial Bold"/>
                <a:sym typeface="Arial Bold"/>
              </a:rPr>
              <a:t>b</a:t>
            </a:r>
            <a:r>
              <a:rPr sz="2400"/>
              <a:t>. There is a square </a:t>
            </a:r>
            <a:r>
              <a:rPr i="1" sz="2400"/>
              <a:t>x</a:t>
            </a:r>
            <a:r>
              <a:rPr sz="2400"/>
              <a:t> such that </a:t>
            </a:r>
            <a:r>
              <a:rPr i="1" sz="2400"/>
              <a:t>x</a:t>
            </a:r>
            <a:r>
              <a:rPr sz="2400"/>
              <a:t> is black.</a:t>
            </a:r>
            <a:endParaRPr sz="2400"/>
          </a:p>
          <a:p>
            <a:pPr lvl="0" marL="0" indent="0">
              <a:buSzTx/>
              <a:buNone/>
              <a:defRPr sz="1800"/>
            </a:pPr>
            <a:endParaRPr sz="1600"/>
          </a:p>
          <a:p>
            <a:pPr lvl="0" marL="0" indent="0">
              <a:buSzTx/>
              <a:buNone/>
              <a:defRPr sz="1800"/>
            </a:pPr>
            <a:r>
              <a:rPr sz="2400">
                <a:latin typeface="Arial Bold"/>
                <a:ea typeface="Arial Bold"/>
                <a:cs typeface="Arial Bold"/>
                <a:sym typeface="Arial Bold"/>
              </a:rPr>
              <a:t>c</a:t>
            </a:r>
            <a:r>
              <a:rPr sz="2400"/>
              <a:t>. For all circles </a:t>
            </a:r>
            <a:r>
              <a:rPr i="1" sz="2400"/>
              <a:t>x</a:t>
            </a:r>
            <a:r>
              <a:rPr sz="2400"/>
              <a:t>, there is a square </a:t>
            </a:r>
            <a:r>
              <a:rPr i="1" sz="2400"/>
              <a:t>y</a:t>
            </a:r>
            <a:r>
              <a:rPr sz="2400"/>
              <a:t> such that </a:t>
            </a:r>
            <a:r>
              <a:rPr i="1" sz="2400"/>
              <a:t>x</a:t>
            </a:r>
            <a:r>
              <a:rPr sz="2400"/>
              <a:t> and </a:t>
            </a:r>
            <a:r>
              <a:rPr i="1" sz="2400"/>
              <a:t>y</a:t>
            </a:r>
            <a:r>
              <a:rPr sz="2400"/>
              <a:t> have the same color.</a:t>
            </a:r>
            <a:endParaRPr sz="2400"/>
          </a:p>
          <a:p>
            <a:pPr lvl="0" marL="0" indent="0">
              <a:buSzTx/>
              <a:buNone/>
              <a:defRPr sz="1800"/>
            </a:pPr>
            <a:endParaRPr sz="1600"/>
          </a:p>
          <a:p>
            <a:pPr lvl="0" marL="0" indent="0">
              <a:buSzTx/>
              <a:buNone/>
              <a:defRPr sz="1800"/>
            </a:pPr>
            <a:r>
              <a:rPr sz="2400">
                <a:latin typeface="Arial Bold"/>
                <a:ea typeface="Arial Bold"/>
                <a:cs typeface="Arial Bold"/>
                <a:sym typeface="Arial Bold"/>
              </a:rPr>
              <a:t>d</a:t>
            </a:r>
            <a:r>
              <a:rPr sz="2400"/>
              <a:t>. There is a square </a:t>
            </a:r>
            <a:r>
              <a:rPr i="1" sz="2400"/>
              <a:t>x</a:t>
            </a:r>
            <a:r>
              <a:rPr sz="2400"/>
              <a:t> such that for all triangles </a:t>
            </a:r>
            <a:r>
              <a:rPr i="1" sz="2400"/>
              <a:t>y</a:t>
            </a:r>
            <a:r>
              <a:rPr sz="2400"/>
              <a:t>, </a:t>
            </a:r>
            <a:r>
              <a:rPr i="1" sz="2400"/>
              <a:t>x</a:t>
            </a:r>
            <a:r>
              <a:rPr sz="2400"/>
              <a:t> is to right of </a:t>
            </a:r>
            <a:r>
              <a:rPr i="1" sz="2400"/>
              <a:t>y</a:t>
            </a:r>
            <a:r>
              <a:rPr sz="2400"/>
              <a:t>.</a:t>
            </a:r>
          </a:p>
        </p:txBody>
      </p:sp>
      <p:sp>
        <p:nvSpPr>
          <p:cNvPr id="433" name="Shape 43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10(a) – </a:t>
            </a:r>
            <a:r>
              <a:rPr i="1" sz="4000">
                <a:solidFill>
                  <a:srgbClr val="FFFFFF"/>
                </a:solidFill>
              </a:rPr>
              <a:t>Solution</a:t>
            </a:r>
          </a:p>
        </p:txBody>
      </p:sp>
      <p:sp>
        <p:nvSpPr>
          <p:cNvPr id="436" name="Shape 43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defRPr sz="1800"/>
            </a:pPr>
            <a:r>
              <a:rPr i="1" sz="2400"/>
              <a:t>Statement</a:t>
            </a:r>
            <a:r>
              <a:rPr sz="2400"/>
              <a:t>:</a:t>
            </a:r>
            <a:r>
              <a:rPr i="1" sz="2400"/>
              <a:t> </a:t>
            </a:r>
            <a:br>
              <a:rPr i="1" sz="2400"/>
            </a:br>
            <a:r>
              <a:rPr i="1" sz="2400"/>
              <a:t>            </a:t>
            </a:r>
            <a:r>
              <a:rPr sz="2400"/>
              <a:t>∀</a:t>
            </a:r>
            <a:r>
              <a:rPr i="1" sz="2400"/>
              <a:t>x</a:t>
            </a:r>
            <a:r>
              <a:rPr sz="2400"/>
              <a:t>(Circle(</a:t>
            </a:r>
            <a:r>
              <a:rPr i="1" sz="2400"/>
              <a:t>x</a:t>
            </a:r>
            <a:r>
              <a:rPr sz="2400"/>
              <a:t>) →Above(</a:t>
            </a:r>
            <a:r>
              <a:rPr i="1" sz="2400"/>
              <a:t>x</a:t>
            </a:r>
            <a:r>
              <a:rPr sz="2400"/>
              <a:t>, </a:t>
            </a:r>
            <a:r>
              <a:rPr i="1" sz="2400"/>
              <a:t>f</a:t>
            </a:r>
            <a:r>
              <a:rPr i="1" sz="800"/>
              <a:t> </a:t>
            </a:r>
            <a:r>
              <a:rPr sz="2400"/>
              <a:t>)).</a:t>
            </a:r>
            <a:endParaRPr sz="2400"/>
          </a:p>
          <a:p>
            <a:pPr lvl="0" marL="457200" indent="-457200">
              <a:buSzTx/>
              <a:buNone/>
              <a:defRPr sz="1800"/>
            </a:pPr>
            <a:endParaRPr sz="2400"/>
          </a:p>
          <a:p>
            <a:pPr lvl="0" marL="457200" indent="-457200">
              <a:buSzTx/>
              <a:buNone/>
              <a:defRPr sz="1800"/>
            </a:pPr>
            <a:r>
              <a:rPr i="1" sz="2400"/>
              <a:t>Negation</a:t>
            </a:r>
            <a:r>
              <a:rPr sz="2400"/>
              <a:t>:</a:t>
            </a:r>
            <a:r>
              <a:rPr i="1" sz="2400"/>
              <a:t> </a:t>
            </a:r>
            <a:br>
              <a:rPr i="1" sz="2400"/>
            </a:br>
            <a:r>
              <a:rPr i="1" sz="2400"/>
              <a:t>            </a:t>
            </a:r>
            <a:r>
              <a:rPr sz="2400"/>
              <a:t>∼(∀</a:t>
            </a:r>
            <a:r>
              <a:rPr i="1" sz="2400"/>
              <a:t>x</a:t>
            </a:r>
            <a:r>
              <a:rPr sz="2400"/>
              <a:t>(Circle(</a:t>
            </a:r>
            <a:r>
              <a:rPr i="1" sz="2400"/>
              <a:t>x</a:t>
            </a:r>
            <a:r>
              <a:rPr sz="2400"/>
              <a:t>) → Above(</a:t>
            </a:r>
            <a:r>
              <a:rPr i="1" sz="2400"/>
              <a:t>x</a:t>
            </a:r>
            <a:r>
              <a:rPr sz="2400"/>
              <a:t>,</a:t>
            </a:r>
            <a:r>
              <a:rPr i="1" sz="2400"/>
              <a:t> f</a:t>
            </a:r>
            <a:r>
              <a:rPr i="1" sz="800"/>
              <a:t> </a:t>
            </a:r>
            <a:r>
              <a:rPr sz="2400"/>
              <a:t>))</a:t>
            </a:r>
            <a:endParaRPr sz="2400"/>
          </a:p>
          <a:p>
            <a:pPr lvl="0" marL="457200" indent="-457200">
              <a:buSzTx/>
              <a:buNone/>
              <a:defRPr sz="1800"/>
            </a:pPr>
            <a:endParaRPr sz="2400"/>
          </a:p>
          <a:p>
            <a:pPr lvl="0" marL="457200" indent="-457200">
              <a:buSzTx/>
              <a:buNone/>
              <a:defRPr sz="1800"/>
            </a:pPr>
            <a:r>
              <a:rPr sz="2400"/>
              <a:t>				        ≡ ∃</a:t>
            </a:r>
            <a:r>
              <a:rPr i="1" sz="2400"/>
              <a:t>x</a:t>
            </a:r>
            <a:r>
              <a:rPr sz="2400"/>
              <a:t> ∼ (Circle(</a:t>
            </a:r>
            <a:r>
              <a:rPr i="1" sz="2400"/>
              <a:t>x</a:t>
            </a:r>
            <a:r>
              <a:rPr sz="2400"/>
              <a:t>) → Above(</a:t>
            </a:r>
            <a:r>
              <a:rPr i="1" sz="2400"/>
              <a:t>x</a:t>
            </a:r>
            <a:r>
              <a:rPr sz="2400"/>
              <a:t>, </a:t>
            </a:r>
            <a:r>
              <a:rPr i="1" sz="2400"/>
              <a:t>f</a:t>
            </a:r>
            <a:r>
              <a:rPr sz="800"/>
              <a:t> </a:t>
            </a:r>
            <a:r>
              <a:rPr sz="2400"/>
              <a:t>))</a:t>
            </a:r>
            <a:endParaRPr sz="2400"/>
          </a:p>
          <a:p>
            <a:pPr lvl="0" marL="457200" indent="-457200">
              <a:buSzTx/>
              <a:buNone/>
              <a:defRPr sz="1800"/>
            </a:pPr>
            <a:endParaRPr i="1" sz="2400"/>
          </a:p>
          <a:p>
            <a:pPr lvl="0" marL="457200" indent="-457200">
              <a:buSzTx/>
              <a:buNone/>
              <a:defRPr sz="1800"/>
            </a:pPr>
            <a:r>
              <a:rPr sz="2400"/>
              <a:t>				        ≡ ∃</a:t>
            </a:r>
            <a:r>
              <a:rPr i="1" sz="2400"/>
              <a:t>x</a:t>
            </a:r>
            <a:r>
              <a:rPr sz="2400"/>
              <a:t>(Circle(</a:t>
            </a:r>
            <a:r>
              <a:rPr i="1" sz="2400"/>
              <a:t>x</a:t>
            </a:r>
            <a:r>
              <a:rPr sz="2400"/>
              <a:t>) ∧ ∼Above(</a:t>
            </a:r>
            <a:r>
              <a:rPr i="1" sz="2400"/>
              <a:t>x</a:t>
            </a:r>
            <a:r>
              <a:rPr sz="2400"/>
              <a:t>, </a:t>
            </a:r>
            <a:r>
              <a:rPr i="1" sz="2400"/>
              <a:t>f</a:t>
            </a:r>
            <a:r>
              <a:rPr sz="800"/>
              <a:t> </a:t>
            </a:r>
            <a:r>
              <a:rPr sz="2400"/>
              <a:t>))</a:t>
            </a:r>
          </a:p>
        </p:txBody>
      </p:sp>
      <p:sp>
        <p:nvSpPr>
          <p:cNvPr id="437" name="Shape 437"/>
          <p:cNvSpPr/>
          <p:nvPr/>
        </p:nvSpPr>
        <p:spPr>
          <a:xfrm>
            <a:off x="5105400" y="4403725"/>
            <a:ext cx="3033066"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38" name="Shape 438"/>
          <p:cNvSpPr/>
          <p:nvPr/>
        </p:nvSpPr>
        <p:spPr>
          <a:xfrm>
            <a:off x="5122862" y="5330825"/>
            <a:ext cx="3454820"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of negating an if-then statement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36">
                                            <p:txEl>
                                              <p:pRg st="2" end="2"/>
                                            </p:txEl>
                                          </p:spTgt>
                                        </p:tgtEl>
                                        <p:attrNameLst>
                                          <p:attrName>style.visibility</p:attrName>
                                        </p:attrNameLst>
                                      </p:cBhvr>
                                      <p:to>
                                        <p:strVal val="visible"/>
                                      </p:to>
                                    </p:set>
                                    <p:anim calcmode="lin" valueType="num">
                                      <p:cBhvr>
                                        <p:cTn id="7" dur="1000" fill="hold"/>
                                        <p:tgtEl>
                                          <p:spTgt spid="43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3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36">
                                            <p:txEl>
                                              <p:pRg st="3" end="3"/>
                                            </p:txEl>
                                          </p:spTgt>
                                        </p:tgtEl>
                                        <p:attrNameLst>
                                          <p:attrName>style.visibility</p:attrName>
                                        </p:attrNameLst>
                                      </p:cBhvr>
                                      <p:to>
                                        <p:strVal val="visible"/>
                                      </p:to>
                                    </p:set>
                                    <p:anim calcmode="lin" valueType="num">
                                      <p:cBhvr>
                                        <p:cTn id="12" dur="1000" fill="hold"/>
                                        <p:tgtEl>
                                          <p:spTgt spid="436">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36">
                                            <p:txEl>
                                              <p:pRg st="4" end="4"/>
                                            </p:txEl>
                                          </p:spTgt>
                                        </p:tgtEl>
                                        <p:attrNameLst>
                                          <p:attrName>style.visibility</p:attrName>
                                        </p:attrNameLst>
                                      </p:cBhvr>
                                      <p:to>
                                        <p:strVal val="visible"/>
                                      </p:to>
                                    </p:set>
                                    <p:anim calcmode="lin" valueType="num">
                                      <p:cBhvr>
                                        <p:cTn id="18" dur="1000" fill="hold"/>
                                        <p:tgtEl>
                                          <p:spTgt spid="43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36">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37"/>
                                        </p:tgtEl>
                                        <p:attrNameLst>
                                          <p:attrName>style.visibility</p:attrName>
                                        </p:attrNameLst>
                                      </p:cBhvr>
                                      <p:to>
                                        <p:strVal val="visible"/>
                                      </p:to>
                                    </p:set>
                                    <p:anim calcmode="lin" valueType="num">
                                      <p:cBhvr>
                                        <p:cTn id="23" dur="1000" fill="hold"/>
                                        <p:tgtEl>
                                          <p:spTgt spid="437"/>
                                        </p:tgtEl>
                                        <p:attrNameLst>
                                          <p:attrName>ppt_x</p:attrName>
                                        </p:attrNameLst>
                                      </p:cBhvr>
                                      <p:tavLst>
                                        <p:tav tm="0">
                                          <p:val>
                                            <p:strVal val="#ppt_x"/>
                                          </p:val>
                                        </p:tav>
                                        <p:tav tm="100000">
                                          <p:val>
                                            <p:strVal val="#ppt_x"/>
                                          </p:val>
                                        </p:tav>
                                      </p:tavLst>
                                    </p:anim>
                                    <p:anim calcmode="lin" valueType="num">
                                      <p:cBhvr>
                                        <p:cTn id="24" dur="1000" fill="hold"/>
                                        <p:tgtEl>
                                          <p:spTgt spid="43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436">
                                            <p:txEl>
                                              <p:pRg st="5" end="5"/>
                                            </p:txEl>
                                          </p:spTgt>
                                        </p:tgtEl>
                                        <p:attrNameLst>
                                          <p:attrName>style.visibility</p:attrName>
                                        </p:attrNameLst>
                                      </p:cBhvr>
                                      <p:to>
                                        <p:strVal val="visible"/>
                                      </p:to>
                                    </p:set>
                                    <p:anim calcmode="lin" valueType="num">
                                      <p:cBhvr>
                                        <p:cTn id="28" dur="1000" fill="hold"/>
                                        <p:tgtEl>
                                          <p:spTgt spid="43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436">
                                            <p:txEl>
                                              <p:pRg st="6" end="6"/>
                                            </p:txEl>
                                          </p:spTgt>
                                        </p:tgtEl>
                                        <p:attrNameLst>
                                          <p:attrName>style.visibility</p:attrName>
                                        </p:attrNameLst>
                                      </p:cBhvr>
                                      <p:to>
                                        <p:strVal val="visible"/>
                                      </p:to>
                                    </p:set>
                                    <p:anim calcmode="lin" valueType="num">
                                      <p:cBhvr>
                                        <p:cTn id="34" dur="1000" fill="hold"/>
                                        <p:tgtEl>
                                          <p:spTgt spid="43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36">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3" fill="hold">
                                  <p:stCondLst>
                                    <p:cond delay="0"/>
                                  </p:stCondLst>
                                  <p:iterate type="el" backwards="0">
                                    <p:tmAbs val="0"/>
                                  </p:iterate>
                                  <p:childTnLst>
                                    <p:set>
                                      <p:cBhvr>
                                        <p:cTn id="38" fill="hold"/>
                                        <p:tgtEl>
                                          <p:spTgt spid="438"/>
                                        </p:tgtEl>
                                        <p:attrNameLst>
                                          <p:attrName>style.visibility</p:attrName>
                                        </p:attrNameLst>
                                      </p:cBhvr>
                                      <p:to>
                                        <p:strVal val="visible"/>
                                      </p:to>
                                    </p:set>
                                    <p:anim calcmode="lin" valueType="num">
                                      <p:cBhvr>
                                        <p:cTn id="39" dur="1000" fill="hold"/>
                                        <p:tgtEl>
                                          <p:spTgt spid="438"/>
                                        </p:tgtEl>
                                        <p:attrNameLst>
                                          <p:attrName>ppt_x</p:attrName>
                                        </p:attrNameLst>
                                      </p:cBhvr>
                                      <p:tavLst>
                                        <p:tav tm="0">
                                          <p:val>
                                            <p:strVal val="#ppt_x"/>
                                          </p:val>
                                        </p:tav>
                                        <p:tav tm="100000">
                                          <p:val>
                                            <p:strVal val="#ppt_x"/>
                                          </p:val>
                                        </p:tav>
                                      </p:tavLst>
                                    </p:anim>
                                    <p:anim calcmode="lin" valueType="num">
                                      <p:cBhvr>
                                        <p:cTn id="40" dur="1000" fill="hold"/>
                                        <p:tgtEl>
                                          <p:spTgt spid="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8" grpId="3"/>
      <p:bldP build="p" bldLvl="5" animBg="1" rev="0" advAuto="0" spid="436" grpId="1"/>
      <p:bldP build="whole" bldLvl="1" animBg="1" rev="0" advAuto="0" spid="437"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58" name="Shape 5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Check that “</a:t>
            </a:r>
            <a:r>
              <a:rPr i="1" sz="2400"/>
              <a:t>x</a:t>
            </a:r>
            <a:r>
              <a:rPr baseline="30000" sz="2400"/>
              <a:t>2</a:t>
            </a:r>
            <a:r>
              <a:rPr sz="2400"/>
              <a:t> ≥ </a:t>
            </a:r>
            <a:r>
              <a:rPr i="1" sz="2400"/>
              <a:t>x</a:t>
            </a:r>
            <a:r>
              <a:rPr sz="2400"/>
              <a:t>” is true for each individual </a:t>
            </a:r>
            <a:r>
              <a:rPr i="1" sz="2400"/>
              <a:t>x</a:t>
            </a:r>
            <a:r>
              <a:rPr sz="2400"/>
              <a:t> in </a:t>
            </a:r>
            <a:r>
              <a:rPr i="1" sz="2400"/>
              <a:t>D</a:t>
            </a:r>
            <a:r>
              <a:rPr sz="2400"/>
              <a: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Hence “∀</a:t>
            </a:r>
            <a:r>
              <a:rPr i="1" sz="2400"/>
              <a:t>x </a:t>
            </a:r>
            <a:r>
              <a:rPr sz="2400"/>
              <a:t>∈ </a:t>
            </a:r>
            <a:r>
              <a:rPr i="1" sz="2400"/>
              <a:t>D</a:t>
            </a:r>
            <a:r>
              <a:rPr sz="2400"/>
              <a:t>, </a:t>
            </a:r>
            <a:r>
              <a:rPr i="1" sz="2400"/>
              <a:t>x</a:t>
            </a:r>
            <a:r>
              <a:rPr baseline="30000" sz="2400"/>
              <a:t>2</a:t>
            </a:r>
            <a:r>
              <a:rPr sz="2400"/>
              <a:t> ≥ </a:t>
            </a:r>
            <a:r>
              <a:rPr i="1" sz="2400"/>
              <a:t>x</a:t>
            </a:r>
            <a:r>
              <a:rPr sz="2400"/>
              <a:t>” is true.</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a:t>
            </a:r>
            <a:r>
              <a:rPr i="1" sz="2400"/>
              <a:t>Counterexample: </a:t>
            </a:r>
            <a:r>
              <a:rPr sz="2400"/>
              <a:t>Take </a:t>
            </a:r>
            <a:r>
              <a:rPr i="1" sz="2400"/>
              <a:t>x</a:t>
            </a:r>
            <a:r>
              <a:rPr sz="2400"/>
              <a:t> =   . Then </a:t>
            </a:r>
            <a:r>
              <a:rPr i="1" sz="2400"/>
              <a:t>x</a:t>
            </a:r>
            <a:r>
              <a:rPr sz="2400"/>
              <a:t> is in </a:t>
            </a:r>
            <a:r>
              <a:rPr sz="2400">
                <a:latin typeface="Arial Bold"/>
                <a:ea typeface="Arial Bold"/>
                <a:cs typeface="Arial Bold"/>
                <a:sym typeface="Arial Bold"/>
              </a:rPr>
              <a:t>R</a:t>
            </a:r>
            <a:r>
              <a:rPr sz="2400"/>
              <a:t> (since    is   a real number) and</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Hence “∀</a:t>
            </a:r>
            <a:r>
              <a:rPr i="1" sz="2400"/>
              <a:t>x</a:t>
            </a:r>
            <a:r>
              <a:rPr sz="2400"/>
              <a:t> ∈ </a:t>
            </a:r>
            <a:r>
              <a:rPr sz="2400">
                <a:latin typeface="Arial Bold"/>
                <a:ea typeface="Arial Bold"/>
                <a:cs typeface="Arial Bold"/>
                <a:sym typeface="Arial Bold"/>
              </a:rPr>
              <a:t>R</a:t>
            </a:r>
            <a:r>
              <a:rPr sz="2400"/>
              <a:t>, </a:t>
            </a:r>
            <a:r>
              <a:rPr i="1" sz="2400"/>
              <a:t>x</a:t>
            </a:r>
            <a:r>
              <a:rPr baseline="30000" sz="2400"/>
              <a:t>2</a:t>
            </a:r>
            <a:r>
              <a:rPr sz="2400"/>
              <a:t> ≥ </a:t>
            </a:r>
            <a:r>
              <a:rPr i="1" sz="2400"/>
              <a:t>x</a:t>
            </a:r>
            <a:r>
              <a:rPr sz="2400"/>
              <a:t>” is false.</a:t>
            </a:r>
          </a:p>
        </p:txBody>
      </p:sp>
      <p:pic>
        <p:nvPicPr>
          <p:cNvPr id="59" name="image.png"/>
          <p:cNvPicPr/>
          <p:nvPr/>
        </p:nvPicPr>
        <p:blipFill>
          <a:blip r:embed="rId2">
            <a:extLst/>
          </a:blip>
          <a:stretch>
            <a:fillRect/>
          </a:stretch>
        </p:blipFill>
        <p:spPr>
          <a:xfrm>
            <a:off x="1058862" y="2057400"/>
            <a:ext cx="7026276" cy="547688"/>
          </a:xfrm>
          <a:prstGeom prst="rect">
            <a:avLst/>
          </a:prstGeom>
          <a:ln w="12700">
            <a:miter lim="400000"/>
          </a:ln>
        </p:spPr>
      </p:pic>
      <p:pic>
        <p:nvPicPr>
          <p:cNvPr id="60" name="image.png"/>
          <p:cNvPicPr/>
          <p:nvPr/>
        </p:nvPicPr>
        <p:blipFill>
          <a:blip r:embed="rId3">
            <a:extLst/>
          </a:blip>
          <a:stretch>
            <a:fillRect/>
          </a:stretch>
        </p:blipFill>
        <p:spPr>
          <a:xfrm>
            <a:off x="4530725" y="3695700"/>
            <a:ext cx="209550" cy="419100"/>
          </a:xfrm>
          <a:prstGeom prst="rect">
            <a:avLst/>
          </a:prstGeom>
          <a:ln w="12700">
            <a:miter lim="400000"/>
          </a:ln>
        </p:spPr>
      </p:pic>
      <p:pic>
        <p:nvPicPr>
          <p:cNvPr id="61" name="image.png"/>
          <p:cNvPicPr/>
          <p:nvPr/>
        </p:nvPicPr>
        <p:blipFill>
          <a:blip r:embed="rId4">
            <a:extLst/>
          </a:blip>
          <a:stretch>
            <a:fillRect/>
          </a:stretch>
        </p:blipFill>
        <p:spPr>
          <a:xfrm>
            <a:off x="3490912" y="4648200"/>
            <a:ext cx="2162176" cy="881063"/>
          </a:xfrm>
          <a:prstGeom prst="rect">
            <a:avLst/>
          </a:prstGeom>
          <a:ln w="12700">
            <a:miter lim="400000"/>
          </a:ln>
        </p:spPr>
      </p:pic>
      <p:pic>
        <p:nvPicPr>
          <p:cNvPr id="62" name="image.png"/>
          <p:cNvPicPr/>
          <p:nvPr/>
        </p:nvPicPr>
        <p:blipFill>
          <a:blip r:embed="rId3">
            <a:extLst/>
          </a:blip>
          <a:stretch>
            <a:fillRect/>
          </a:stretch>
        </p:blipFill>
        <p:spPr>
          <a:xfrm>
            <a:off x="7729537" y="3713162"/>
            <a:ext cx="209551" cy="4191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8">
                                            <p:txEl>
                                              <p:pRg st="5" end="5"/>
                                            </p:txEl>
                                          </p:spTgt>
                                        </p:tgtEl>
                                        <p:attrNameLst>
                                          <p:attrName>style.visibility</p:attrName>
                                        </p:attrNameLst>
                                      </p:cBhvr>
                                      <p:to>
                                        <p:strVal val="visible"/>
                                      </p:to>
                                    </p:set>
                                    <p:anim calcmode="lin" valueType="num">
                                      <p:cBhvr>
                                        <p:cTn id="7" dur="1000" fill="hold"/>
                                        <p:tgtEl>
                                          <p:spTgt spid="58">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58">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8">
                                            <p:txEl>
                                              <p:pRg st="6" end="6"/>
                                            </p:txEl>
                                          </p:spTgt>
                                        </p:tgtEl>
                                        <p:attrNameLst>
                                          <p:attrName>style.visibility</p:attrName>
                                        </p:attrNameLst>
                                      </p:cBhvr>
                                      <p:to>
                                        <p:strVal val="visible"/>
                                      </p:to>
                                    </p:set>
                                    <p:anim calcmode="lin" valueType="num">
                                      <p:cBhvr>
                                        <p:cTn id="12" dur="1000" fill="hold"/>
                                        <p:tgtEl>
                                          <p:spTgt spid="58">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58">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8">
                                            <p:txEl>
                                              <p:pRg st="7" end="7"/>
                                            </p:txEl>
                                          </p:spTgt>
                                        </p:tgtEl>
                                        <p:attrNameLst>
                                          <p:attrName>style.visibility</p:attrName>
                                        </p:attrNameLst>
                                      </p:cBhvr>
                                      <p:to>
                                        <p:strVal val="visible"/>
                                      </p:to>
                                    </p:set>
                                    <p:anim calcmode="lin" valueType="num">
                                      <p:cBhvr>
                                        <p:cTn id="17" dur="1000" fill="hold"/>
                                        <p:tgtEl>
                                          <p:spTgt spid="58">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58">
                                            <p:txEl>
                                              <p:pRg st="7" end="7"/>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8">
                                            <p:txEl>
                                              <p:pRg st="8" end="8"/>
                                            </p:txEl>
                                          </p:spTgt>
                                        </p:tgtEl>
                                        <p:attrNameLst>
                                          <p:attrName>style.visibility</p:attrName>
                                        </p:attrNameLst>
                                      </p:cBhvr>
                                      <p:to>
                                        <p:strVal val="visible"/>
                                      </p:to>
                                    </p:set>
                                    <p:anim calcmode="lin" valueType="num">
                                      <p:cBhvr>
                                        <p:cTn id="22" dur="1000" fill="hold"/>
                                        <p:tgtEl>
                                          <p:spTgt spid="58">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8" end="8"/>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58">
                                            <p:txEl>
                                              <p:pRg st="9" end="9"/>
                                            </p:txEl>
                                          </p:spTgt>
                                        </p:tgtEl>
                                        <p:attrNameLst>
                                          <p:attrName>style.visibility</p:attrName>
                                        </p:attrNameLst>
                                      </p:cBhvr>
                                      <p:to>
                                        <p:strVal val="visible"/>
                                      </p:to>
                                    </p:set>
                                    <p:anim calcmode="lin" valueType="num">
                                      <p:cBhvr>
                                        <p:cTn id="27" dur="1000" fill="hold"/>
                                        <p:tgtEl>
                                          <p:spTgt spid="58">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58">
                                            <p:txEl>
                                              <p:pRg st="9" end="9"/>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2" fill="hold">
                                  <p:stCondLst>
                                    <p:cond delay="0"/>
                                  </p:stCondLst>
                                  <p:iterate type="el" backwards="0">
                                    <p:tmAbs val="0"/>
                                  </p:iterate>
                                  <p:childTnLst>
                                    <p:set>
                                      <p:cBhvr>
                                        <p:cTn id="31" fill="hold"/>
                                        <p:tgtEl>
                                          <p:spTgt spid="60"/>
                                        </p:tgtEl>
                                        <p:attrNameLst>
                                          <p:attrName>style.visibility</p:attrName>
                                        </p:attrNameLst>
                                      </p:cBhvr>
                                      <p:to>
                                        <p:strVal val="visible"/>
                                      </p:to>
                                    </p:se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nodeType="afterEffect" presetClass="entr" presetSubtype="4" presetID="2" grpId="3" fill="hold">
                                  <p:stCondLst>
                                    <p:cond delay="0"/>
                                  </p:stCondLst>
                                  <p:iterate type="el" backwards="0">
                                    <p:tmAbs val="0"/>
                                  </p:iterate>
                                  <p:childTnLst>
                                    <p:set>
                                      <p:cBhvr>
                                        <p:cTn id="36" fill="hold"/>
                                        <p:tgtEl>
                                          <p:spTgt spid="61"/>
                                        </p:tgtEl>
                                        <p:attrNameLst>
                                          <p:attrName>style.visibility</p:attrName>
                                        </p:attrNameLst>
                                      </p:cBhvr>
                                      <p:to>
                                        <p:strVal val="visible"/>
                                      </p:to>
                                    </p:se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nodeType="afterEffect" presetClass="entr" presetSubtype="4" presetID="2" grpId="4" fill="hold">
                                  <p:stCondLst>
                                    <p:cond delay="0"/>
                                  </p:stCondLst>
                                  <p:iterate type="el" backwards="0">
                                    <p:tmAbs val="0"/>
                                  </p:iterate>
                                  <p:childTnLst>
                                    <p:set>
                                      <p:cBhvr>
                                        <p:cTn id="41" fill="hold"/>
                                        <p:tgtEl>
                                          <p:spTgt spid="62"/>
                                        </p:tgtEl>
                                        <p:attrNameLst>
                                          <p:attrName>style.visibility</p:attrName>
                                        </p:attrNameLst>
                                      </p:cBhvr>
                                      <p:to>
                                        <p:strVal val="visible"/>
                                      </p:to>
                                    </p:se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2"/>
      <p:bldP build="p" bldLvl="5" animBg="1" rev="0" advAuto="0" spid="58" grpId="1"/>
      <p:bldP build="whole" bldLvl="1" animBg="1" rev="0" advAuto="0" spid="62" grpId="4"/>
      <p:bldP build="whole" bldLvl="1" animBg="1" rev="0" advAuto="0" spid="61" grpId="3"/>
    </p:bldLst>
  </p:timing>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10(b) – </a:t>
            </a:r>
            <a:r>
              <a:rPr i="1" sz="4000">
                <a:solidFill>
                  <a:srgbClr val="FFFFFF"/>
                </a:solidFill>
              </a:rPr>
              <a:t>Solution</a:t>
            </a:r>
          </a:p>
        </p:txBody>
      </p:sp>
      <p:sp>
        <p:nvSpPr>
          <p:cNvPr id="441" name="Shape 44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defRPr sz="1800"/>
            </a:pPr>
            <a:r>
              <a:rPr i="1" sz="2400"/>
              <a:t>Statement</a:t>
            </a:r>
            <a:r>
              <a:rPr sz="2400"/>
              <a:t>:</a:t>
            </a:r>
            <a:r>
              <a:rPr i="1" sz="2400"/>
              <a:t> </a:t>
            </a:r>
            <a:br>
              <a:rPr i="1" sz="2400"/>
            </a:br>
            <a:r>
              <a:rPr i="1" sz="2400"/>
              <a:t>           </a:t>
            </a:r>
            <a:r>
              <a:rPr sz="2400"/>
              <a:t>∃</a:t>
            </a:r>
            <a:r>
              <a:rPr i="1" sz="2400"/>
              <a:t>x</a:t>
            </a:r>
            <a:r>
              <a:rPr sz="2400"/>
              <a:t>(Square(</a:t>
            </a:r>
            <a:r>
              <a:rPr i="1" sz="2400"/>
              <a:t>x</a:t>
            </a:r>
            <a:r>
              <a:rPr sz="2400"/>
              <a:t>) ∧ Black(</a:t>
            </a:r>
            <a:r>
              <a:rPr i="1" sz="2400"/>
              <a:t>x</a:t>
            </a:r>
            <a:r>
              <a:rPr sz="2400"/>
              <a:t>)).</a:t>
            </a:r>
            <a:endParaRPr sz="2400"/>
          </a:p>
          <a:p>
            <a:pPr lvl="0" marL="457200" indent="-457200">
              <a:buSzTx/>
              <a:buNone/>
              <a:defRPr sz="1800"/>
            </a:pPr>
            <a:endParaRPr sz="2400"/>
          </a:p>
          <a:p>
            <a:pPr lvl="0" marL="457200" indent="-457200">
              <a:buSzTx/>
              <a:buNone/>
              <a:defRPr sz="1800"/>
            </a:pPr>
            <a:r>
              <a:rPr i="1" sz="2400"/>
              <a:t>Negation</a:t>
            </a:r>
            <a:r>
              <a:rPr sz="2400"/>
              <a:t>:</a:t>
            </a:r>
            <a:r>
              <a:rPr i="1" sz="2400"/>
              <a:t> </a:t>
            </a:r>
            <a:br>
              <a:rPr i="1" sz="2400"/>
            </a:br>
            <a:r>
              <a:rPr i="1" sz="2400"/>
              <a:t>            </a:t>
            </a:r>
            <a:r>
              <a:rPr sz="2400"/>
              <a:t>∼(∃</a:t>
            </a:r>
            <a:r>
              <a:rPr i="1" sz="2400"/>
              <a:t>x</a:t>
            </a:r>
            <a:r>
              <a:rPr sz="2400"/>
              <a:t>(Square(</a:t>
            </a:r>
            <a:r>
              <a:rPr i="1" sz="2400"/>
              <a:t>x</a:t>
            </a:r>
            <a:r>
              <a:rPr sz="2400"/>
              <a:t>) ∧ Black(</a:t>
            </a:r>
            <a:r>
              <a:rPr i="1" sz="2400"/>
              <a:t>x</a:t>
            </a:r>
            <a:r>
              <a:rPr sz="2400"/>
              <a:t>))</a:t>
            </a:r>
            <a:endParaRPr sz="2400"/>
          </a:p>
          <a:p>
            <a:pPr lvl="0" marL="457200" indent="-457200">
              <a:buSzTx/>
              <a:buNone/>
              <a:defRPr sz="1800"/>
            </a:pPr>
            <a:endParaRPr sz="2400"/>
          </a:p>
          <a:p>
            <a:pPr lvl="0" marL="457200" indent="-457200">
              <a:buSzTx/>
              <a:buNone/>
              <a:defRPr sz="1800"/>
            </a:pPr>
            <a:r>
              <a:rPr sz="2400"/>
              <a:t>				          ≡ ∀</a:t>
            </a:r>
            <a:r>
              <a:rPr i="1" sz="2400"/>
              <a:t>x</a:t>
            </a:r>
            <a:r>
              <a:rPr sz="2400"/>
              <a:t> ∼ (Square(</a:t>
            </a:r>
            <a:r>
              <a:rPr i="1" sz="2400"/>
              <a:t>x</a:t>
            </a:r>
            <a:r>
              <a:rPr sz="2400"/>
              <a:t>) ∧ Black(</a:t>
            </a:r>
            <a:r>
              <a:rPr i="1" sz="2400"/>
              <a:t>x</a:t>
            </a:r>
            <a:r>
              <a:rPr sz="2400"/>
              <a:t>))</a:t>
            </a:r>
            <a:endParaRPr sz="2400"/>
          </a:p>
          <a:p>
            <a:pPr lvl="0" marL="457200" indent="-457200">
              <a:buSzTx/>
              <a:buNone/>
              <a:defRPr sz="1800"/>
            </a:pPr>
            <a:endParaRPr i="1" sz="2400"/>
          </a:p>
          <a:p>
            <a:pPr lvl="0" marL="457200" indent="-457200">
              <a:buSzTx/>
              <a:buNone/>
              <a:defRPr sz="1800"/>
            </a:pPr>
            <a:r>
              <a:rPr sz="2400"/>
              <a:t>				          ≡ ∀</a:t>
            </a:r>
            <a:r>
              <a:rPr i="1" sz="2400"/>
              <a:t>x</a:t>
            </a:r>
            <a:r>
              <a:rPr sz="2400"/>
              <a:t>(∼Square(</a:t>
            </a:r>
            <a:r>
              <a:rPr i="1" sz="2400"/>
              <a:t>x</a:t>
            </a:r>
            <a:r>
              <a:rPr sz="2400"/>
              <a:t>) ∨ ∼Black(</a:t>
            </a:r>
            <a:r>
              <a:rPr i="1" sz="2400"/>
              <a:t>x</a:t>
            </a:r>
            <a:r>
              <a:rPr sz="2400"/>
              <a:t>))</a:t>
            </a:r>
          </a:p>
        </p:txBody>
      </p:sp>
      <p:sp>
        <p:nvSpPr>
          <p:cNvPr id="442" name="Shape 442"/>
          <p:cNvSpPr/>
          <p:nvPr/>
        </p:nvSpPr>
        <p:spPr>
          <a:xfrm>
            <a:off x="5334000" y="4416425"/>
            <a:ext cx="3014487"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43" name="Shape 443"/>
          <p:cNvSpPr/>
          <p:nvPr/>
        </p:nvSpPr>
        <p:spPr>
          <a:xfrm>
            <a:off x="5332412" y="5330825"/>
            <a:ext cx="1662235"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De Morgan’s law</a:t>
            </a:r>
          </a:p>
        </p:txBody>
      </p:sp>
      <p:sp>
        <p:nvSpPr>
          <p:cNvPr id="444" name="Shape 44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41">
                                            <p:txEl>
                                              <p:pRg st="2" end="2"/>
                                            </p:txEl>
                                          </p:spTgt>
                                        </p:tgtEl>
                                        <p:attrNameLst>
                                          <p:attrName>style.visibility</p:attrName>
                                        </p:attrNameLst>
                                      </p:cBhvr>
                                      <p:to>
                                        <p:strVal val="visible"/>
                                      </p:to>
                                    </p:set>
                                    <p:anim calcmode="lin" valueType="num">
                                      <p:cBhvr>
                                        <p:cTn id="7" dur="1000" fill="hold"/>
                                        <p:tgtEl>
                                          <p:spTgt spid="44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4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41">
                                            <p:txEl>
                                              <p:pRg st="3" end="3"/>
                                            </p:txEl>
                                          </p:spTgt>
                                        </p:tgtEl>
                                        <p:attrNameLst>
                                          <p:attrName>style.visibility</p:attrName>
                                        </p:attrNameLst>
                                      </p:cBhvr>
                                      <p:to>
                                        <p:strVal val="visible"/>
                                      </p:to>
                                    </p:set>
                                    <p:anim calcmode="lin" valueType="num">
                                      <p:cBhvr>
                                        <p:cTn id="12" dur="1000" fill="hold"/>
                                        <p:tgtEl>
                                          <p:spTgt spid="441">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41">
                                            <p:txEl>
                                              <p:pRg st="4" end="4"/>
                                            </p:txEl>
                                          </p:spTgt>
                                        </p:tgtEl>
                                        <p:attrNameLst>
                                          <p:attrName>style.visibility</p:attrName>
                                        </p:attrNameLst>
                                      </p:cBhvr>
                                      <p:to>
                                        <p:strVal val="visible"/>
                                      </p:to>
                                    </p:set>
                                    <p:anim calcmode="lin" valueType="num">
                                      <p:cBhvr>
                                        <p:cTn id="18" dur="1000" fill="hold"/>
                                        <p:tgtEl>
                                          <p:spTgt spid="44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41">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42"/>
                                        </p:tgtEl>
                                        <p:attrNameLst>
                                          <p:attrName>style.visibility</p:attrName>
                                        </p:attrNameLst>
                                      </p:cBhvr>
                                      <p:to>
                                        <p:strVal val="visible"/>
                                      </p:to>
                                    </p:set>
                                    <p:anim calcmode="lin" valueType="num">
                                      <p:cBhvr>
                                        <p:cTn id="23" dur="1000" fill="hold"/>
                                        <p:tgtEl>
                                          <p:spTgt spid="442"/>
                                        </p:tgtEl>
                                        <p:attrNameLst>
                                          <p:attrName>ppt_x</p:attrName>
                                        </p:attrNameLst>
                                      </p:cBhvr>
                                      <p:tavLst>
                                        <p:tav tm="0">
                                          <p:val>
                                            <p:strVal val="#ppt_x"/>
                                          </p:val>
                                        </p:tav>
                                        <p:tav tm="100000">
                                          <p:val>
                                            <p:strVal val="#ppt_x"/>
                                          </p:val>
                                        </p:tav>
                                      </p:tavLst>
                                    </p:anim>
                                    <p:anim calcmode="lin" valueType="num">
                                      <p:cBhvr>
                                        <p:cTn id="24" dur="1000" fill="hold"/>
                                        <p:tgtEl>
                                          <p:spTgt spid="44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441">
                                            <p:txEl>
                                              <p:pRg st="5" end="5"/>
                                            </p:txEl>
                                          </p:spTgt>
                                        </p:tgtEl>
                                        <p:attrNameLst>
                                          <p:attrName>style.visibility</p:attrName>
                                        </p:attrNameLst>
                                      </p:cBhvr>
                                      <p:to>
                                        <p:strVal val="visible"/>
                                      </p:to>
                                    </p:set>
                                    <p:anim calcmode="lin" valueType="num">
                                      <p:cBhvr>
                                        <p:cTn id="28" dur="1000" fill="hold"/>
                                        <p:tgtEl>
                                          <p:spTgt spid="44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441">
                                            <p:txEl>
                                              <p:pRg st="6" end="6"/>
                                            </p:txEl>
                                          </p:spTgt>
                                        </p:tgtEl>
                                        <p:attrNameLst>
                                          <p:attrName>style.visibility</p:attrName>
                                        </p:attrNameLst>
                                      </p:cBhvr>
                                      <p:to>
                                        <p:strVal val="visible"/>
                                      </p:to>
                                    </p:set>
                                    <p:anim calcmode="lin" valueType="num">
                                      <p:cBhvr>
                                        <p:cTn id="34" dur="1000" fill="hold"/>
                                        <p:tgtEl>
                                          <p:spTgt spid="441">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41">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3" fill="hold">
                                  <p:stCondLst>
                                    <p:cond delay="0"/>
                                  </p:stCondLst>
                                  <p:iterate type="el" backwards="0">
                                    <p:tmAbs val="0"/>
                                  </p:iterate>
                                  <p:childTnLst>
                                    <p:set>
                                      <p:cBhvr>
                                        <p:cTn id="38" fill="hold"/>
                                        <p:tgtEl>
                                          <p:spTgt spid="443"/>
                                        </p:tgtEl>
                                        <p:attrNameLst>
                                          <p:attrName>style.visibility</p:attrName>
                                        </p:attrNameLst>
                                      </p:cBhvr>
                                      <p:to>
                                        <p:strVal val="visible"/>
                                      </p:to>
                                    </p:set>
                                    <p:anim calcmode="lin" valueType="num">
                                      <p:cBhvr>
                                        <p:cTn id="39" dur="1000" fill="hold"/>
                                        <p:tgtEl>
                                          <p:spTgt spid="443"/>
                                        </p:tgtEl>
                                        <p:attrNameLst>
                                          <p:attrName>ppt_x</p:attrName>
                                        </p:attrNameLst>
                                      </p:cBhvr>
                                      <p:tavLst>
                                        <p:tav tm="0">
                                          <p:val>
                                            <p:strVal val="#ppt_x"/>
                                          </p:val>
                                        </p:tav>
                                        <p:tav tm="100000">
                                          <p:val>
                                            <p:strVal val="#ppt_x"/>
                                          </p:val>
                                        </p:tav>
                                      </p:tavLst>
                                    </p:anim>
                                    <p:anim calcmode="lin" valueType="num">
                                      <p:cBhvr>
                                        <p:cTn id="40" dur="1000" fill="hold"/>
                                        <p:tgtEl>
                                          <p:spTgt spid="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2" grpId="2"/>
      <p:bldP build="whole" bldLvl="1" animBg="1" rev="0" advAuto="0" spid="443" grpId="3"/>
      <p:bldP build="p" bldLvl="5" animBg="1" rev="0" advAuto="0" spid="441" grpId="1"/>
    </p:bldLst>
  </p:timing>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10(c) – </a:t>
            </a:r>
            <a:r>
              <a:rPr i="1" sz="4000">
                <a:solidFill>
                  <a:srgbClr val="FFFFFF"/>
                </a:solidFill>
              </a:rPr>
              <a:t>Solution</a:t>
            </a:r>
          </a:p>
        </p:txBody>
      </p:sp>
      <p:sp>
        <p:nvSpPr>
          <p:cNvPr id="447" name="Shape 44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defRPr sz="1800"/>
            </a:pPr>
            <a:r>
              <a:rPr i="1" sz="2400"/>
              <a:t>Statement</a:t>
            </a:r>
            <a:r>
              <a:rPr sz="2400"/>
              <a:t>: </a:t>
            </a:r>
            <a:br>
              <a:rPr sz="2400"/>
            </a:br>
            <a:r>
              <a:rPr sz="2400"/>
              <a:t>    ∀</a:t>
            </a:r>
            <a:r>
              <a:rPr i="1" sz="2400"/>
              <a:t>x</a:t>
            </a:r>
            <a:r>
              <a:rPr sz="2400"/>
              <a:t>(Circle(</a:t>
            </a:r>
            <a:r>
              <a:rPr i="1" sz="2400"/>
              <a:t>x</a:t>
            </a:r>
            <a:r>
              <a:rPr sz="2400"/>
              <a:t>) → ∃</a:t>
            </a:r>
            <a:r>
              <a:rPr i="1" sz="2400"/>
              <a:t>y</a:t>
            </a:r>
            <a:r>
              <a:rPr sz="2400"/>
              <a:t>(Square(</a:t>
            </a:r>
            <a:r>
              <a:rPr i="1" sz="2400"/>
              <a:t>y</a:t>
            </a:r>
            <a:r>
              <a:rPr sz="2400"/>
              <a:t>) ∧ SameColor(</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i="1" sz="2400"/>
              <a:t>Negation</a:t>
            </a:r>
            <a:r>
              <a:rPr sz="2400"/>
              <a:t>: </a:t>
            </a:r>
            <a:br>
              <a:rPr sz="2400"/>
            </a:br>
            <a:r>
              <a:rPr sz="2400"/>
              <a:t>  ∼(∀</a:t>
            </a:r>
            <a:r>
              <a:rPr i="1" sz="2400"/>
              <a:t>x</a:t>
            </a:r>
            <a:r>
              <a:rPr sz="2400"/>
              <a:t>(Circle(</a:t>
            </a:r>
            <a:r>
              <a:rPr i="1" sz="2400"/>
              <a:t>x</a:t>
            </a:r>
            <a:r>
              <a:rPr sz="2400"/>
              <a:t>) → ∃y(Square(</a:t>
            </a:r>
            <a:r>
              <a:rPr i="1" sz="2400"/>
              <a:t>y</a:t>
            </a:r>
            <a:r>
              <a:rPr sz="2400"/>
              <a:t>) ∧ SameColor(</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sz="2400"/>
              <a:t>	 ≡ ∃</a:t>
            </a:r>
            <a:r>
              <a:rPr i="1" sz="2400"/>
              <a:t>x</a:t>
            </a:r>
            <a:r>
              <a:rPr sz="2400"/>
              <a:t> ∼ (Circle(</a:t>
            </a:r>
            <a:r>
              <a:rPr i="1" sz="2400"/>
              <a:t>x</a:t>
            </a:r>
            <a:r>
              <a:rPr sz="2400"/>
              <a:t>) → ∃</a:t>
            </a:r>
            <a:r>
              <a:rPr i="1" sz="2400"/>
              <a:t>y</a:t>
            </a:r>
            <a:r>
              <a:rPr sz="2400"/>
              <a:t>(Square(</a:t>
            </a:r>
            <a:r>
              <a:rPr i="1" sz="2400"/>
              <a:t>y</a:t>
            </a:r>
            <a:r>
              <a:rPr sz="2400"/>
              <a:t>) ∧ SameColor(</a:t>
            </a:r>
            <a:r>
              <a:rPr i="1" sz="2400"/>
              <a:t>x</a:t>
            </a:r>
            <a:r>
              <a:rPr sz="2400"/>
              <a:t>, </a:t>
            </a:r>
            <a:r>
              <a:rPr i="1" sz="2400"/>
              <a:t>y</a:t>
            </a:r>
            <a:r>
              <a:rPr sz="2400"/>
              <a:t>)))</a:t>
            </a:r>
            <a:endParaRPr sz="2400"/>
          </a:p>
          <a:p>
            <a:pPr lvl="0" marL="457200" indent="-457200">
              <a:buSzTx/>
              <a:buNone/>
              <a:defRPr sz="1800"/>
            </a:pPr>
            <a:endParaRPr i="1" sz="1400"/>
          </a:p>
          <a:p>
            <a:pPr lvl="0" marL="457200" indent="-457200">
              <a:buSzTx/>
              <a:buNone/>
              <a:defRPr sz="1800"/>
            </a:pPr>
            <a:r>
              <a:rPr sz="2400"/>
              <a:t>	 ≡ ∃</a:t>
            </a:r>
            <a:r>
              <a:rPr i="1" sz="2400"/>
              <a:t>x</a:t>
            </a:r>
            <a:r>
              <a:rPr sz="2400"/>
              <a:t>(Circle(</a:t>
            </a:r>
            <a:r>
              <a:rPr i="1" sz="2400"/>
              <a:t>x</a:t>
            </a:r>
            <a:r>
              <a:rPr sz="2400"/>
              <a:t>) ∧ ∼(∃</a:t>
            </a:r>
            <a:r>
              <a:rPr i="1" sz="2400"/>
              <a:t>y</a:t>
            </a:r>
            <a:r>
              <a:rPr sz="2400"/>
              <a:t>(Square(</a:t>
            </a:r>
            <a:r>
              <a:rPr i="1" sz="2400"/>
              <a:t>y</a:t>
            </a:r>
            <a:r>
              <a:rPr sz="2400"/>
              <a:t>) ∧ SameColor(</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sz="2400"/>
              <a:t>     ≡ ∃</a:t>
            </a:r>
            <a:r>
              <a:rPr i="1" sz="2400"/>
              <a:t>x</a:t>
            </a:r>
            <a:r>
              <a:rPr sz="2400"/>
              <a:t>(Circle(</a:t>
            </a:r>
            <a:r>
              <a:rPr i="1" sz="2400"/>
              <a:t>x</a:t>
            </a:r>
            <a:r>
              <a:rPr sz="2400"/>
              <a:t>) ∧ ∀</a:t>
            </a:r>
            <a:r>
              <a:rPr i="1" sz="2400"/>
              <a:t>y</a:t>
            </a:r>
            <a:r>
              <a:rPr sz="2400"/>
              <a:t>(∼(Square(</a:t>
            </a:r>
            <a:r>
              <a:rPr i="1" sz="2400"/>
              <a:t>y</a:t>
            </a:r>
            <a:r>
              <a:rPr sz="2400"/>
              <a:t>) ∧ SameColor(</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sz="2400"/>
              <a:t>     ≡ ∃</a:t>
            </a:r>
            <a:r>
              <a:rPr i="1" sz="2400"/>
              <a:t>x</a:t>
            </a:r>
            <a:r>
              <a:rPr sz="2400"/>
              <a:t>(Circle(</a:t>
            </a:r>
            <a:r>
              <a:rPr i="1" sz="2400"/>
              <a:t>x</a:t>
            </a:r>
            <a:r>
              <a:rPr sz="2400"/>
              <a:t>) ∧ ∀</a:t>
            </a:r>
            <a:r>
              <a:rPr i="1" sz="2400"/>
              <a:t>y</a:t>
            </a:r>
            <a:r>
              <a:rPr sz="2400"/>
              <a:t>(∼Square(</a:t>
            </a:r>
            <a:r>
              <a:rPr i="1" sz="2400"/>
              <a:t>y</a:t>
            </a:r>
            <a:r>
              <a:rPr sz="2400"/>
              <a:t>) ∨ ∼SameColor(</a:t>
            </a:r>
            <a:r>
              <a:rPr i="1" sz="2400"/>
              <a:t>x</a:t>
            </a:r>
            <a:r>
              <a:rPr sz="2400"/>
              <a:t>, </a:t>
            </a:r>
            <a:r>
              <a:rPr i="1" sz="2400"/>
              <a:t>y</a:t>
            </a:r>
            <a:r>
              <a:rPr sz="2400"/>
              <a:t>)))</a:t>
            </a:r>
          </a:p>
        </p:txBody>
      </p:sp>
      <p:sp>
        <p:nvSpPr>
          <p:cNvPr id="448" name="Shape 448"/>
          <p:cNvSpPr/>
          <p:nvPr/>
        </p:nvSpPr>
        <p:spPr>
          <a:xfrm>
            <a:off x="4700587" y="3962400"/>
            <a:ext cx="3033066"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49" name="Shape 449"/>
          <p:cNvSpPr/>
          <p:nvPr/>
        </p:nvSpPr>
        <p:spPr>
          <a:xfrm>
            <a:off x="4691062" y="4651375"/>
            <a:ext cx="3514029"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an if-then statement</a:t>
            </a:r>
          </a:p>
        </p:txBody>
      </p:sp>
      <p:sp>
        <p:nvSpPr>
          <p:cNvPr id="450" name="Shape 45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
        <p:nvSpPr>
          <p:cNvPr id="451" name="Shape 451"/>
          <p:cNvSpPr/>
          <p:nvPr/>
        </p:nvSpPr>
        <p:spPr>
          <a:xfrm>
            <a:off x="4722812" y="5410200"/>
            <a:ext cx="3014487"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52" name="Shape 452"/>
          <p:cNvSpPr/>
          <p:nvPr/>
        </p:nvSpPr>
        <p:spPr>
          <a:xfrm>
            <a:off x="4764087" y="6172200"/>
            <a:ext cx="1662235"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De Morgan’s law</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47">
                                            <p:txEl>
                                              <p:pRg st="2" end="2"/>
                                            </p:txEl>
                                          </p:spTgt>
                                        </p:tgtEl>
                                        <p:attrNameLst>
                                          <p:attrName>style.visibility</p:attrName>
                                        </p:attrNameLst>
                                      </p:cBhvr>
                                      <p:to>
                                        <p:strVal val="visible"/>
                                      </p:to>
                                    </p:set>
                                    <p:anim calcmode="lin" valueType="num">
                                      <p:cBhvr>
                                        <p:cTn id="7" dur="1000" fill="hold"/>
                                        <p:tgtEl>
                                          <p:spTgt spid="44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4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47">
                                            <p:txEl>
                                              <p:pRg st="3" end="3"/>
                                            </p:txEl>
                                          </p:spTgt>
                                        </p:tgtEl>
                                        <p:attrNameLst>
                                          <p:attrName>style.visibility</p:attrName>
                                        </p:attrNameLst>
                                      </p:cBhvr>
                                      <p:to>
                                        <p:strVal val="visible"/>
                                      </p:to>
                                    </p:set>
                                    <p:anim calcmode="lin" valueType="num">
                                      <p:cBhvr>
                                        <p:cTn id="12" dur="1000" fill="hold"/>
                                        <p:tgtEl>
                                          <p:spTgt spid="44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47">
                                            <p:txEl>
                                              <p:pRg st="4" end="4"/>
                                            </p:txEl>
                                          </p:spTgt>
                                        </p:tgtEl>
                                        <p:attrNameLst>
                                          <p:attrName>style.visibility</p:attrName>
                                        </p:attrNameLst>
                                      </p:cBhvr>
                                      <p:to>
                                        <p:strVal val="visible"/>
                                      </p:to>
                                    </p:set>
                                    <p:anim calcmode="lin" valueType="num">
                                      <p:cBhvr>
                                        <p:cTn id="18" dur="1000" fill="hold"/>
                                        <p:tgtEl>
                                          <p:spTgt spid="44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4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48"/>
                                        </p:tgtEl>
                                        <p:attrNameLst>
                                          <p:attrName>style.visibility</p:attrName>
                                        </p:attrNameLst>
                                      </p:cBhvr>
                                      <p:to>
                                        <p:strVal val="visible"/>
                                      </p:to>
                                    </p:set>
                                    <p:anim calcmode="lin" valueType="num">
                                      <p:cBhvr>
                                        <p:cTn id="23" dur="1000" fill="hold"/>
                                        <p:tgtEl>
                                          <p:spTgt spid="448"/>
                                        </p:tgtEl>
                                        <p:attrNameLst>
                                          <p:attrName>ppt_x</p:attrName>
                                        </p:attrNameLst>
                                      </p:cBhvr>
                                      <p:tavLst>
                                        <p:tav tm="0">
                                          <p:val>
                                            <p:strVal val="#ppt_x"/>
                                          </p:val>
                                        </p:tav>
                                        <p:tav tm="100000">
                                          <p:val>
                                            <p:strVal val="#ppt_x"/>
                                          </p:val>
                                        </p:tav>
                                      </p:tavLst>
                                    </p:anim>
                                    <p:anim calcmode="lin" valueType="num">
                                      <p:cBhvr>
                                        <p:cTn id="24" dur="1000" fill="hold"/>
                                        <p:tgtEl>
                                          <p:spTgt spid="44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447">
                                            <p:txEl>
                                              <p:pRg st="5" end="5"/>
                                            </p:txEl>
                                          </p:spTgt>
                                        </p:tgtEl>
                                        <p:attrNameLst>
                                          <p:attrName>style.visibility</p:attrName>
                                        </p:attrNameLst>
                                      </p:cBhvr>
                                      <p:to>
                                        <p:strVal val="visible"/>
                                      </p:to>
                                    </p:set>
                                    <p:anim calcmode="lin" valueType="num">
                                      <p:cBhvr>
                                        <p:cTn id="28" dur="1000" fill="hold"/>
                                        <p:tgtEl>
                                          <p:spTgt spid="44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447">
                                            <p:txEl>
                                              <p:pRg st="6" end="6"/>
                                            </p:txEl>
                                          </p:spTgt>
                                        </p:tgtEl>
                                        <p:attrNameLst>
                                          <p:attrName>style.visibility</p:attrName>
                                        </p:attrNameLst>
                                      </p:cBhvr>
                                      <p:to>
                                        <p:strVal val="visible"/>
                                      </p:to>
                                    </p:set>
                                    <p:anim calcmode="lin" valueType="num">
                                      <p:cBhvr>
                                        <p:cTn id="34" dur="1000" fill="hold"/>
                                        <p:tgtEl>
                                          <p:spTgt spid="447">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47">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3" fill="hold">
                                  <p:stCondLst>
                                    <p:cond delay="0"/>
                                  </p:stCondLst>
                                  <p:iterate type="el" backwards="0">
                                    <p:tmAbs val="0"/>
                                  </p:iterate>
                                  <p:childTnLst>
                                    <p:set>
                                      <p:cBhvr>
                                        <p:cTn id="38" fill="hold"/>
                                        <p:tgtEl>
                                          <p:spTgt spid="449"/>
                                        </p:tgtEl>
                                        <p:attrNameLst>
                                          <p:attrName>style.visibility</p:attrName>
                                        </p:attrNameLst>
                                      </p:cBhvr>
                                      <p:to>
                                        <p:strVal val="visible"/>
                                      </p:to>
                                    </p:set>
                                    <p:anim calcmode="lin" valueType="num">
                                      <p:cBhvr>
                                        <p:cTn id="39" dur="1000" fill="hold"/>
                                        <p:tgtEl>
                                          <p:spTgt spid="449"/>
                                        </p:tgtEl>
                                        <p:attrNameLst>
                                          <p:attrName>ppt_x</p:attrName>
                                        </p:attrNameLst>
                                      </p:cBhvr>
                                      <p:tavLst>
                                        <p:tav tm="0">
                                          <p:val>
                                            <p:strVal val="#ppt_x"/>
                                          </p:val>
                                        </p:tav>
                                        <p:tav tm="100000">
                                          <p:val>
                                            <p:strVal val="#ppt_x"/>
                                          </p:val>
                                        </p:tav>
                                      </p:tavLst>
                                    </p:anim>
                                    <p:anim calcmode="lin" valueType="num">
                                      <p:cBhvr>
                                        <p:cTn id="40" dur="1000" fill="hold"/>
                                        <p:tgtEl>
                                          <p:spTgt spid="449"/>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nodeType="afterEffect" presetClass="entr" presetSubtype="4" presetID="2" grpId="1" fill="hold">
                                  <p:stCondLst>
                                    <p:cond delay="0"/>
                                  </p:stCondLst>
                                  <p:iterate type="el" backwards="0">
                                    <p:tmAbs val="0"/>
                                  </p:iterate>
                                  <p:childTnLst>
                                    <p:set>
                                      <p:cBhvr>
                                        <p:cTn id="43" fill="hold"/>
                                        <p:tgtEl>
                                          <p:spTgt spid="447">
                                            <p:txEl>
                                              <p:pRg st="7" end="7"/>
                                            </p:txEl>
                                          </p:spTgt>
                                        </p:tgtEl>
                                        <p:attrNameLst>
                                          <p:attrName>style.visibility</p:attrName>
                                        </p:attrNameLst>
                                      </p:cBhvr>
                                      <p:to>
                                        <p:strVal val="visible"/>
                                      </p:to>
                                    </p:set>
                                    <p:anim calcmode="lin" valueType="num">
                                      <p:cBhvr>
                                        <p:cTn id="44" dur="1000" fill="hold"/>
                                        <p:tgtEl>
                                          <p:spTgt spid="44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4" presetID="2" grpId="1" fill="hold">
                                  <p:stCondLst>
                                    <p:cond delay="0"/>
                                  </p:stCondLst>
                                  <p:iterate type="el" backwards="0">
                                    <p:tmAbs val="0"/>
                                  </p:iterate>
                                  <p:childTnLst>
                                    <p:set>
                                      <p:cBhvr>
                                        <p:cTn id="49" fill="hold"/>
                                        <p:tgtEl>
                                          <p:spTgt spid="447">
                                            <p:txEl>
                                              <p:pRg st="8" end="8"/>
                                            </p:txEl>
                                          </p:spTgt>
                                        </p:tgtEl>
                                        <p:attrNameLst>
                                          <p:attrName>style.visibility</p:attrName>
                                        </p:attrNameLst>
                                      </p:cBhvr>
                                      <p:to>
                                        <p:strVal val="visible"/>
                                      </p:to>
                                    </p:set>
                                    <p:anim calcmode="lin" valueType="num">
                                      <p:cBhvr>
                                        <p:cTn id="50" dur="1000" fill="hold"/>
                                        <p:tgtEl>
                                          <p:spTgt spid="44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47">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nodeType="afterEffect" presetClass="entr" presetSubtype="4" presetID="2" grpId="4" fill="hold">
                                  <p:stCondLst>
                                    <p:cond delay="0"/>
                                  </p:stCondLst>
                                  <p:iterate type="el" backwards="0">
                                    <p:tmAbs val="0"/>
                                  </p:iterate>
                                  <p:childTnLst>
                                    <p:set>
                                      <p:cBhvr>
                                        <p:cTn id="54" fill="hold"/>
                                        <p:tgtEl>
                                          <p:spTgt spid="451"/>
                                        </p:tgtEl>
                                        <p:attrNameLst>
                                          <p:attrName>style.visibility</p:attrName>
                                        </p:attrNameLst>
                                      </p:cBhvr>
                                      <p:to>
                                        <p:strVal val="visible"/>
                                      </p:to>
                                    </p:set>
                                    <p:anim calcmode="lin" valueType="num">
                                      <p:cBhvr>
                                        <p:cTn id="55" dur="1000" fill="hold"/>
                                        <p:tgtEl>
                                          <p:spTgt spid="451"/>
                                        </p:tgtEl>
                                        <p:attrNameLst>
                                          <p:attrName>ppt_x</p:attrName>
                                        </p:attrNameLst>
                                      </p:cBhvr>
                                      <p:tavLst>
                                        <p:tav tm="0">
                                          <p:val>
                                            <p:strVal val="#ppt_x"/>
                                          </p:val>
                                        </p:tav>
                                        <p:tav tm="100000">
                                          <p:val>
                                            <p:strVal val="#ppt_x"/>
                                          </p:val>
                                        </p:tav>
                                      </p:tavLst>
                                    </p:anim>
                                    <p:anim calcmode="lin" valueType="num">
                                      <p:cBhvr>
                                        <p:cTn id="56" dur="1000" fill="hold"/>
                                        <p:tgtEl>
                                          <p:spTgt spid="451"/>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nodeType="afterEffect" presetClass="entr" presetSubtype="4" presetID="2" grpId="1" fill="hold">
                                  <p:stCondLst>
                                    <p:cond delay="0"/>
                                  </p:stCondLst>
                                  <p:iterate type="el" backwards="0">
                                    <p:tmAbs val="0"/>
                                  </p:iterate>
                                  <p:childTnLst>
                                    <p:set>
                                      <p:cBhvr>
                                        <p:cTn id="59" fill="hold"/>
                                        <p:tgtEl>
                                          <p:spTgt spid="447">
                                            <p:txEl>
                                              <p:pRg st="9" end="9"/>
                                            </p:txEl>
                                          </p:spTgt>
                                        </p:tgtEl>
                                        <p:attrNameLst>
                                          <p:attrName>style.visibility</p:attrName>
                                        </p:attrNameLst>
                                      </p:cBhvr>
                                      <p:to>
                                        <p:strVal val="visible"/>
                                      </p:to>
                                    </p:set>
                                    <p:anim calcmode="lin" valueType="num">
                                      <p:cBhvr>
                                        <p:cTn id="60" dur="1000" fill="hold"/>
                                        <p:tgtEl>
                                          <p:spTgt spid="447">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4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4" presetID="2" grpId="1" fill="hold">
                                  <p:stCondLst>
                                    <p:cond delay="0"/>
                                  </p:stCondLst>
                                  <p:iterate type="el" backwards="0">
                                    <p:tmAbs val="0"/>
                                  </p:iterate>
                                  <p:childTnLst>
                                    <p:set>
                                      <p:cBhvr>
                                        <p:cTn id="65" fill="hold"/>
                                        <p:tgtEl>
                                          <p:spTgt spid="447">
                                            <p:txEl>
                                              <p:pRg st="10" end="10"/>
                                            </p:txEl>
                                          </p:spTgt>
                                        </p:tgtEl>
                                        <p:attrNameLst>
                                          <p:attrName>style.visibility</p:attrName>
                                        </p:attrNameLst>
                                      </p:cBhvr>
                                      <p:to>
                                        <p:strVal val="visible"/>
                                      </p:to>
                                    </p:set>
                                    <p:anim calcmode="lin" valueType="num">
                                      <p:cBhvr>
                                        <p:cTn id="66" dur="1000" fill="hold"/>
                                        <p:tgtEl>
                                          <p:spTgt spid="447">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447">
                                            <p:txEl>
                                              <p:pRg st="10" end="1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nodeType="afterEffect" presetClass="entr" presetSubtype="4" presetID="2" grpId="5" fill="hold">
                                  <p:stCondLst>
                                    <p:cond delay="0"/>
                                  </p:stCondLst>
                                  <p:iterate type="el" backwards="0">
                                    <p:tmAbs val="0"/>
                                  </p:iterate>
                                  <p:childTnLst>
                                    <p:set>
                                      <p:cBhvr>
                                        <p:cTn id="70" fill="hold"/>
                                        <p:tgtEl>
                                          <p:spTgt spid="452"/>
                                        </p:tgtEl>
                                        <p:attrNameLst>
                                          <p:attrName>style.visibility</p:attrName>
                                        </p:attrNameLst>
                                      </p:cBhvr>
                                      <p:to>
                                        <p:strVal val="visible"/>
                                      </p:to>
                                    </p:set>
                                    <p:anim calcmode="lin" valueType="num">
                                      <p:cBhvr>
                                        <p:cTn id="71" dur="1000" fill="hold"/>
                                        <p:tgtEl>
                                          <p:spTgt spid="452"/>
                                        </p:tgtEl>
                                        <p:attrNameLst>
                                          <p:attrName>ppt_x</p:attrName>
                                        </p:attrNameLst>
                                      </p:cBhvr>
                                      <p:tavLst>
                                        <p:tav tm="0">
                                          <p:val>
                                            <p:strVal val="#ppt_x"/>
                                          </p:val>
                                        </p:tav>
                                        <p:tav tm="100000">
                                          <p:val>
                                            <p:strVal val="#ppt_x"/>
                                          </p:val>
                                        </p:tav>
                                      </p:tavLst>
                                    </p:anim>
                                    <p:anim calcmode="lin" valueType="num">
                                      <p:cBhvr>
                                        <p:cTn id="72" dur="1000" fill="hold"/>
                                        <p:tgtEl>
                                          <p:spTgt spid="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8" grpId="2"/>
      <p:bldP build="whole" bldLvl="1" animBg="1" rev="0" advAuto="0" spid="449" grpId="3"/>
      <p:bldP build="whole" bldLvl="1" animBg="1" rev="0" advAuto="0" spid="451" grpId="4"/>
      <p:bldP build="whole" bldLvl="1" animBg="1" rev="0" advAuto="0" spid="452" grpId="5"/>
      <p:bldP build="p" bldLvl="5" animBg="1" rev="0" advAuto="0" spid="447" grpId="1"/>
    </p:bldLst>
  </p:timing>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10(d) – </a:t>
            </a:r>
            <a:r>
              <a:rPr i="1" sz="4000">
                <a:solidFill>
                  <a:srgbClr val="FFFFFF"/>
                </a:solidFill>
              </a:rPr>
              <a:t>Solution</a:t>
            </a:r>
          </a:p>
        </p:txBody>
      </p:sp>
      <p:sp>
        <p:nvSpPr>
          <p:cNvPr id="455" name="Shape 45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defRPr sz="1800"/>
            </a:pPr>
            <a:r>
              <a:rPr i="1" sz="2400"/>
              <a:t>Statement</a:t>
            </a:r>
            <a:r>
              <a:rPr sz="2400"/>
              <a:t>:</a:t>
            </a:r>
            <a:br>
              <a:rPr sz="2400"/>
            </a:br>
            <a:r>
              <a:rPr sz="2400"/>
              <a:t>  ∃</a:t>
            </a:r>
            <a:r>
              <a:rPr i="1" sz="2400"/>
              <a:t>x</a:t>
            </a:r>
            <a:r>
              <a:rPr sz="2400"/>
              <a:t>(Square(</a:t>
            </a:r>
            <a:r>
              <a:rPr i="1" sz="2400"/>
              <a:t>x</a:t>
            </a:r>
            <a:r>
              <a:rPr sz="2400"/>
              <a:t>) ∧ ∀</a:t>
            </a:r>
            <a:r>
              <a:rPr i="1" sz="2400"/>
              <a:t>y</a:t>
            </a:r>
            <a:r>
              <a:rPr sz="2400"/>
              <a:t>(Triangle(</a:t>
            </a:r>
            <a:r>
              <a:rPr i="1" sz="2400"/>
              <a:t>y</a:t>
            </a:r>
            <a:r>
              <a:rPr sz="2400"/>
              <a:t>) → RightOf(</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i="1" sz="2400"/>
              <a:t>Negation</a:t>
            </a:r>
            <a:r>
              <a:rPr sz="2400"/>
              <a:t>:</a:t>
            </a:r>
            <a:br>
              <a:rPr sz="2400"/>
            </a:br>
            <a:r>
              <a:rPr sz="2400"/>
              <a:t>∼(∃</a:t>
            </a:r>
            <a:r>
              <a:rPr i="1" sz="2400"/>
              <a:t>x</a:t>
            </a:r>
            <a:r>
              <a:rPr sz="2400"/>
              <a:t>(Square(</a:t>
            </a:r>
            <a:r>
              <a:rPr i="1" sz="2400"/>
              <a:t>x</a:t>
            </a:r>
            <a:r>
              <a:rPr sz="2400"/>
              <a:t>) ∧ ∀</a:t>
            </a:r>
            <a:r>
              <a:rPr i="1" sz="2400"/>
              <a:t>y</a:t>
            </a:r>
            <a:r>
              <a:rPr sz="2400"/>
              <a:t>(Triangle(</a:t>
            </a:r>
            <a:r>
              <a:rPr i="1" sz="2400"/>
              <a:t>y</a:t>
            </a:r>
            <a:r>
              <a:rPr sz="2400"/>
              <a:t>) → RightOf(</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sz="2400"/>
              <a:t>    ≡ ∀x ∼ (Square(x) ∧ ∀y(Triangle(x) → RightOf(x, y)))</a:t>
            </a:r>
            <a:endParaRPr sz="2400"/>
          </a:p>
          <a:p>
            <a:pPr lvl="0" marL="457200" indent="-457200">
              <a:buSzTx/>
              <a:buNone/>
              <a:defRPr sz="1800"/>
            </a:pPr>
            <a:endParaRPr i="1" sz="1400"/>
          </a:p>
          <a:p>
            <a:pPr lvl="0" marL="457200" indent="-457200">
              <a:buSzTx/>
              <a:buNone/>
              <a:defRPr sz="1800"/>
            </a:pPr>
            <a:r>
              <a:rPr sz="2400"/>
              <a:t>	≡ ∀</a:t>
            </a:r>
            <a:r>
              <a:rPr i="1" sz="2400"/>
              <a:t>x</a:t>
            </a:r>
            <a:r>
              <a:rPr sz="2400"/>
              <a:t>(∼Square(</a:t>
            </a:r>
            <a:r>
              <a:rPr i="1" sz="2400"/>
              <a:t>x</a:t>
            </a:r>
            <a:r>
              <a:rPr sz="2400"/>
              <a:t>) ∨ ∼(∀</a:t>
            </a:r>
            <a:r>
              <a:rPr i="1" sz="2400"/>
              <a:t>y</a:t>
            </a:r>
            <a:r>
              <a:rPr sz="2400"/>
              <a:t>(Triangle(</a:t>
            </a:r>
            <a:r>
              <a:rPr i="1" sz="2400"/>
              <a:t>y</a:t>
            </a:r>
            <a:r>
              <a:rPr sz="2400"/>
              <a:t>) → RightOf(</a:t>
            </a:r>
            <a:r>
              <a:rPr i="1" sz="2400"/>
              <a:t>x</a:t>
            </a:r>
            <a:r>
              <a:rPr sz="2400"/>
              <a:t>, </a:t>
            </a:r>
            <a:r>
              <a:rPr i="1" sz="2400"/>
              <a:t>y</a:t>
            </a:r>
            <a:r>
              <a:rPr sz="2400"/>
              <a:t>))))</a:t>
            </a:r>
            <a:endParaRPr sz="2400"/>
          </a:p>
          <a:p>
            <a:pPr lvl="0" marL="457200" indent="-457200">
              <a:buSzTx/>
              <a:buNone/>
              <a:defRPr sz="1800"/>
            </a:pPr>
            <a:endParaRPr sz="1400"/>
          </a:p>
          <a:p>
            <a:pPr lvl="0" marL="457200" indent="-457200">
              <a:buSzTx/>
              <a:buNone/>
              <a:defRPr sz="1800"/>
            </a:pPr>
            <a:r>
              <a:rPr sz="2400"/>
              <a:t>	≡ ∀</a:t>
            </a:r>
            <a:r>
              <a:rPr i="1" sz="2400"/>
              <a:t>x</a:t>
            </a:r>
            <a:r>
              <a:rPr sz="2400"/>
              <a:t>(∼Square(</a:t>
            </a:r>
            <a:r>
              <a:rPr i="1" sz="2400"/>
              <a:t>x</a:t>
            </a:r>
            <a:r>
              <a:rPr sz="2400"/>
              <a:t>) ∨ ∃</a:t>
            </a:r>
            <a:r>
              <a:rPr i="1" sz="2400"/>
              <a:t>y</a:t>
            </a:r>
            <a:r>
              <a:rPr sz="2400"/>
              <a:t>(∼(Triangle(</a:t>
            </a:r>
            <a:r>
              <a:rPr i="1" sz="2400"/>
              <a:t>y</a:t>
            </a:r>
            <a:r>
              <a:rPr sz="2400"/>
              <a:t>) → RightOf(</a:t>
            </a:r>
            <a:r>
              <a:rPr i="1" sz="2400"/>
              <a:t>x</a:t>
            </a:r>
            <a:r>
              <a:rPr sz="2400"/>
              <a:t>, </a:t>
            </a:r>
            <a:r>
              <a:rPr i="1" sz="2400"/>
              <a:t>y</a:t>
            </a:r>
            <a:r>
              <a:rPr sz="2400"/>
              <a:t>))))</a:t>
            </a:r>
            <a:endParaRPr sz="2400"/>
          </a:p>
          <a:p>
            <a:pPr lvl="0" marL="457200" indent="-457200">
              <a:buSzTx/>
              <a:buNone/>
              <a:defRPr sz="1800"/>
            </a:pPr>
            <a:endParaRPr i="1" sz="1400"/>
          </a:p>
          <a:p>
            <a:pPr lvl="0" marL="457200" indent="-457200">
              <a:buSzTx/>
              <a:buNone/>
              <a:defRPr sz="1800"/>
            </a:pPr>
            <a:r>
              <a:rPr sz="2400"/>
              <a:t>	≡ ∀</a:t>
            </a:r>
            <a:r>
              <a:rPr i="1" sz="2400"/>
              <a:t>x</a:t>
            </a:r>
            <a:r>
              <a:rPr sz="2400"/>
              <a:t>(∼Square(</a:t>
            </a:r>
            <a:r>
              <a:rPr i="1" sz="2400"/>
              <a:t>x</a:t>
            </a:r>
            <a:r>
              <a:rPr sz="2400"/>
              <a:t>) ∨ ∃</a:t>
            </a:r>
            <a:r>
              <a:rPr i="1" sz="2400"/>
              <a:t>y</a:t>
            </a:r>
            <a:r>
              <a:rPr sz="2400"/>
              <a:t>(Triangle(</a:t>
            </a:r>
            <a:r>
              <a:rPr i="1" sz="2400"/>
              <a:t>y</a:t>
            </a:r>
            <a:r>
              <a:rPr sz="2400"/>
              <a:t>) ∧ ∼RightOf(</a:t>
            </a:r>
            <a:r>
              <a:rPr i="1" sz="2400"/>
              <a:t>x</a:t>
            </a:r>
            <a:r>
              <a:rPr sz="2400"/>
              <a:t>, </a:t>
            </a:r>
            <a:r>
              <a:rPr i="1" sz="2400"/>
              <a:t>y</a:t>
            </a:r>
            <a:r>
              <a:rPr sz="2400"/>
              <a:t>)))</a:t>
            </a:r>
          </a:p>
        </p:txBody>
      </p:sp>
      <p:sp>
        <p:nvSpPr>
          <p:cNvPr id="456" name="Shape 456"/>
          <p:cNvSpPr/>
          <p:nvPr/>
        </p:nvSpPr>
        <p:spPr>
          <a:xfrm>
            <a:off x="4953000" y="4038600"/>
            <a:ext cx="3014487"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57" name="Shape 457"/>
          <p:cNvSpPr/>
          <p:nvPr/>
        </p:nvSpPr>
        <p:spPr>
          <a:xfrm>
            <a:off x="4954587" y="4724400"/>
            <a:ext cx="1662235"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De Morgan’s law</a:t>
            </a:r>
          </a:p>
        </p:txBody>
      </p:sp>
      <p:sp>
        <p:nvSpPr>
          <p:cNvPr id="458" name="Shape 45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
        <p:nvSpPr>
          <p:cNvPr id="459" name="Shape 459"/>
          <p:cNvSpPr/>
          <p:nvPr/>
        </p:nvSpPr>
        <p:spPr>
          <a:xfrm>
            <a:off x="4954587" y="5407025"/>
            <a:ext cx="3033066" cy="2955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 ∀ statement</a:t>
            </a:r>
          </a:p>
        </p:txBody>
      </p:sp>
      <p:sp>
        <p:nvSpPr>
          <p:cNvPr id="460" name="Shape 460"/>
          <p:cNvSpPr/>
          <p:nvPr/>
        </p:nvSpPr>
        <p:spPr>
          <a:xfrm>
            <a:off x="4995862" y="6096000"/>
            <a:ext cx="3514029"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rgbClr val="00ADEE"/>
                </a:solidFill>
              </a:defRPr>
            </a:lvl1pPr>
          </a:lstStyle>
          <a:p>
            <a:pPr lvl="0">
              <a:defRPr sz="1800">
                <a:solidFill>
                  <a:srgbClr val="000000"/>
                </a:solidFill>
              </a:defRPr>
            </a:pPr>
            <a:r>
              <a:rPr sz="1400">
                <a:solidFill>
                  <a:srgbClr val="00ADEE"/>
                </a:solidFill>
              </a:rPr>
              <a:t>by the law for negating an if-then statement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55">
                                            <p:txEl>
                                              <p:pRg st="2" end="2"/>
                                            </p:txEl>
                                          </p:spTgt>
                                        </p:tgtEl>
                                        <p:attrNameLst>
                                          <p:attrName>style.visibility</p:attrName>
                                        </p:attrNameLst>
                                      </p:cBhvr>
                                      <p:to>
                                        <p:strVal val="visible"/>
                                      </p:to>
                                    </p:set>
                                    <p:anim calcmode="lin" valueType="num">
                                      <p:cBhvr>
                                        <p:cTn id="7" dur="1000" fill="hold"/>
                                        <p:tgtEl>
                                          <p:spTgt spid="45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5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55">
                                            <p:txEl>
                                              <p:pRg st="3" end="3"/>
                                            </p:txEl>
                                          </p:spTgt>
                                        </p:tgtEl>
                                        <p:attrNameLst>
                                          <p:attrName>style.visibility</p:attrName>
                                        </p:attrNameLst>
                                      </p:cBhvr>
                                      <p:to>
                                        <p:strVal val="visible"/>
                                      </p:to>
                                    </p:set>
                                    <p:anim calcmode="lin" valueType="num">
                                      <p:cBhvr>
                                        <p:cTn id="12" dur="1000" fill="hold"/>
                                        <p:tgtEl>
                                          <p:spTgt spid="45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55">
                                            <p:txEl>
                                              <p:pRg st="4" end="4"/>
                                            </p:txEl>
                                          </p:spTgt>
                                        </p:tgtEl>
                                        <p:attrNameLst>
                                          <p:attrName>style.visibility</p:attrName>
                                        </p:attrNameLst>
                                      </p:cBhvr>
                                      <p:to>
                                        <p:strVal val="visible"/>
                                      </p:to>
                                    </p:set>
                                    <p:anim calcmode="lin" valueType="num">
                                      <p:cBhvr>
                                        <p:cTn id="18" dur="1000" fill="hold"/>
                                        <p:tgtEl>
                                          <p:spTgt spid="45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55">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2" fill="hold">
                                  <p:stCondLst>
                                    <p:cond delay="0"/>
                                  </p:stCondLst>
                                  <p:iterate type="el" backwards="0">
                                    <p:tmAbs val="0"/>
                                  </p:iterate>
                                  <p:childTnLst>
                                    <p:set>
                                      <p:cBhvr>
                                        <p:cTn id="22" fill="hold"/>
                                        <p:tgtEl>
                                          <p:spTgt spid="456"/>
                                        </p:tgtEl>
                                        <p:attrNameLst>
                                          <p:attrName>style.visibility</p:attrName>
                                        </p:attrNameLst>
                                      </p:cBhvr>
                                      <p:to>
                                        <p:strVal val="visible"/>
                                      </p:to>
                                    </p:set>
                                    <p:anim calcmode="lin" valueType="num">
                                      <p:cBhvr>
                                        <p:cTn id="23" dur="1000" fill="hold"/>
                                        <p:tgtEl>
                                          <p:spTgt spid="456"/>
                                        </p:tgtEl>
                                        <p:attrNameLst>
                                          <p:attrName>ppt_x</p:attrName>
                                        </p:attrNameLst>
                                      </p:cBhvr>
                                      <p:tavLst>
                                        <p:tav tm="0">
                                          <p:val>
                                            <p:strVal val="#ppt_x"/>
                                          </p:val>
                                        </p:tav>
                                        <p:tav tm="100000">
                                          <p:val>
                                            <p:strVal val="#ppt_x"/>
                                          </p:val>
                                        </p:tav>
                                      </p:tavLst>
                                    </p:anim>
                                    <p:anim calcmode="lin" valueType="num">
                                      <p:cBhvr>
                                        <p:cTn id="24" dur="1000" fill="hold"/>
                                        <p:tgtEl>
                                          <p:spTgt spid="45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nodeType="afterEffect" presetClass="entr" presetSubtype="4" presetID="2" grpId="1" fill="hold">
                                  <p:stCondLst>
                                    <p:cond delay="0"/>
                                  </p:stCondLst>
                                  <p:iterate type="el" backwards="0">
                                    <p:tmAbs val="0"/>
                                  </p:iterate>
                                  <p:childTnLst>
                                    <p:set>
                                      <p:cBhvr>
                                        <p:cTn id="27" fill="hold"/>
                                        <p:tgtEl>
                                          <p:spTgt spid="455">
                                            <p:txEl>
                                              <p:pRg st="5" end="5"/>
                                            </p:txEl>
                                          </p:spTgt>
                                        </p:tgtEl>
                                        <p:attrNameLst>
                                          <p:attrName>style.visibility</p:attrName>
                                        </p:attrNameLst>
                                      </p:cBhvr>
                                      <p:to>
                                        <p:strVal val="visible"/>
                                      </p:to>
                                    </p:set>
                                    <p:anim calcmode="lin" valueType="num">
                                      <p:cBhvr>
                                        <p:cTn id="28" dur="1000" fill="hold"/>
                                        <p:tgtEl>
                                          <p:spTgt spid="45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455">
                                            <p:txEl>
                                              <p:pRg st="6" end="6"/>
                                            </p:txEl>
                                          </p:spTgt>
                                        </p:tgtEl>
                                        <p:attrNameLst>
                                          <p:attrName>style.visibility</p:attrName>
                                        </p:attrNameLst>
                                      </p:cBhvr>
                                      <p:to>
                                        <p:strVal val="visible"/>
                                      </p:to>
                                    </p:set>
                                    <p:anim calcmode="lin" valueType="num">
                                      <p:cBhvr>
                                        <p:cTn id="34" dur="1000" fill="hold"/>
                                        <p:tgtEl>
                                          <p:spTgt spid="45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55">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3" fill="hold">
                                  <p:stCondLst>
                                    <p:cond delay="0"/>
                                  </p:stCondLst>
                                  <p:iterate type="el" backwards="0">
                                    <p:tmAbs val="0"/>
                                  </p:iterate>
                                  <p:childTnLst>
                                    <p:set>
                                      <p:cBhvr>
                                        <p:cTn id="38" fill="hold"/>
                                        <p:tgtEl>
                                          <p:spTgt spid="457"/>
                                        </p:tgtEl>
                                        <p:attrNameLst>
                                          <p:attrName>style.visibility</p:attrName>
                                        </p:attrNameLst>
                                      </p:cBhvr>
                                      <p:to>
                                        <p:strVal val="visible"/>
                                      </p:to>
                                    </p:set>
                                    <p:anim calcmode="lin" valueType="num">
                                      <p:cBhvr>
                                        <p:cTn id="39" dur="1000" fill="hold"/>
                                        <p:tgtEl>
                                          <p:spTgt spid="457"/>
                                        </p:tgtEl>
                                        <p:attrNameLst>
                                          <p:attrName>ppt_x</p:attrName>
                                        </p:attrNameLst>
                                      </p:cBhvr>
                                      <p:tavLst>
                                        <p:tav tm="0">
                                          <p:val>
                                            <p:strVal val="#ppt_x"/>
                                          </p:val>
                                        </p:tav>
                                        <p:tav tm="100000">
                                          <p:val>
                                            <p:strVal val="#ppt_x"/>
                                          </p:val>
                                        </p:tav>
                                      </p:tavLst>
                                    </p:anim>
                                    <p:anim calcmode="lin" valueType="num">
                                      <p:cBhvr>
                                        <p:cTn id="40" dur="1000" fill="hold"/>
                                        <p:tgtEl>
                                          <p:spTgt spid="457"/>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nodeType="afterEffect" presetClass="entr" presetSubtype="4" presetID="2" grpId="1" fill="hold">
                                  <p:stCondLst>
                                    <p:cond delay="0"/>
                                  </p:stCondLst>
                                  <p:iterate type="el" backwards="0">
                                    <p:tmAbs val="0"/>
                                  </p:iterate>
                                  <p:childTnLst>
                                    <p:set>
                                      <p:cBhvr>
                                        <p:cTn id="43" fill="hold"/>
                                        <p:tgtEl>
                                          <p:spTgt spid="455">
                                            <p:txEl>
                                              <p:pRg st="7" end="7"/>
                                            </p:txEl>
                                          </p:spTgt>
                                        </p:tgtEl>
                                        <p:attrNameLst>
                                          <p:attrName>style.visibility</p:attrName>
                                        </p:attrNameLst>
                                      </p:cBhvr>
                                      <p:to>
                                        <p:strVal val="visible"/>
                                      </p:to>
                                    </p:set>
                                    <p:anim calcmode="lin" valueType="num">
                                      <p:cBhvr>
                                        <p:cTn id="44" dur="1000" fill="hold"/>
                                        <p:tgtEl>
                                          <p:spTgt spid="45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4" presetID="2" grpId="1" fill="hold">
                                  <p:stCondLst>
                                    <p:cond delay="0"/>
                                  </p:stCondLst>
                                  <p:iterate type="el" backwards="0">
                                    <p:tmAbs val="0"/>
                                  </p:iterate>
                                  <p:childTnLst>
                                    <p:set>
                                      <p:cBhvr>
                                        <p:cTn id="49" fill="hold"/>
                                        <p:tgtEl>
                                          <p:spTgt spid="455">
                                            <p:txEl>
                                              <p:pRg st="8" end="8"/>
                                            </p:txEl>
                                          </p:spTgt>
                                        </p:tgtEl>
                                        <p:attrNameLst>
                                          <p:attrName>style.visibility</p:attrName>
                                        </p:attrNameLst>
                                      </p:cBhvr>
                                      <p:to>
                                        <p:strVal val="visible"/>
                                      </p:to>
                                    </p:set>
                                    <p:anim calcmode="lin" valueType="num">
                                      <p:cBhvr>
                                        <p:cTn id="50" dur="1000" fill="hold"/>
                                        <p:tgtEl>
                                          <p:spTgt spid="45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55">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nodeType="afterEffect" presetClass="entr" presetSubtype="4" presetID="2" grpId="4" fill="hold">
                                  <p:stCondLst>
                                    <p:cond delay="0"/>
                                  </p:stCondLst>
                                  <p:iterate type="el" backwards="0">
                                    <p:tmAbs val="0"/>
                                  </p:iterate>
                                  <p:childTnLst>
                                    <p:set>
                                      <p:cBhvr>
                                        <p:cTn id="54" fill="hold"/>
                                        <p:tgtEl>
                                          <p:spTgt spid="459"/>
                                        </p:tgtEl>
                                        <p:attrNameLst>
                                          <p:attrName>style.visibility</p:attrName>
                                        </p:attrNameLst>
                                      </p:cBhvr>
                                      <p:to>
                                        <p:strVal val="visible"/>
                                      </p:to>
                                    </p:set>
                                    <p:anim calcmode="lin" valueType="num">
                                      <p:cBhvr>
                                        <p:cTn id="55" dur="1000" fill="hold"/>
                                        <p:tgtEl>
                                          <p:spTgt spid="459"/>
                                        </p:tgtEl>
                                        <p:attrNameLst>
                                          <p:attrName>ppt_x</p:attrName>
                                        </p:attrNameLst>
                                      </p:cBhvr>
                                      <p:tavLst>
                                        <p:tav tm="0">
                                          <p:val>
                                            <p:strVal val="#ppt_x"/>
                                          </p:val>
                                        </p:tav>
                                        <p:tav tm="100000">
                                          <p:val>
                                            <p:strVal val="#ppt_x"/>
                                          </p:val>
                                        </p:tav>
                                      </p:tavLst>
                                    </p:anim>
                                    <p:anim calcmode="lin" valueType="num">
                                      <p:cBhvr>
                                        <p:cTn id="56" dur="1000" fill="hold"/>
                                        <p:tgtEl>
                                          <p:spTgt spid="459"/>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nodeType="afterEffect" presetClass="entr" presetSubtype="4" presetID="2" grpId="1" fill="hold">
                                  <p:stCondLst>
                                    <p:cond delay="0"/>
                                  </p:stCondLst>
                                  <p:iterate type="el" backwards="0">
                                    <p:tmAbs val="0"/>
                                  </p:iterate>
                                  <p:childTnLst>
                                    <p:set>
                                      <p:cBhvr>
                                        <p:cTn id="59" fill="hold"/>
                                        <p:tgtEl>
                                          <p:spTgt spid="455">
                                            <p:txEl>
                                              <p:pRg st="9" end="9"/>
                                            </p:txEl>
                                          </p:spTgt>
                                        </p:tgtEl>
                                        <p:attrNameLst>
                                          <p:attrName>style.visibility</p:attrName>
                                        </p:attrNameLst>
                                      </p:cBhvr>
                                      <p:to>
                                        <p:strVal val="visible"/>
                                      </p:to>
                                    </p:set>
                                    <p:anim calcmode="lin" valueType="num">
                                      <p:cBhvr>
                                        <p:cTn id="60" dur="1000" fill="hold"/>
                                        <p:tgtEl>
                                          <p:spTgt spid="455">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4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4" presetID="2" grpId="1" fill="hold">
                                  <p:stCondLst>
                                    <p:cond delay="0"/>
                                  </p:stCondLst>
                                  <p:iterate type="el" backwards="0">
                                    <p:tmAbs val="0"/>
                                  </p:iterate>
                                  <p:childTnLst>
                                    <p:set>
                                      <p:cBhvr>
                                        <p:cTn id="65" fill="hold"/>
                                        <p:tgtEl>
                                          <p:spTgt spid="455">
                                            <p:txEl>
                                              <p:pRg st="10" end="10"/>
                                            </p:txEl>
                                          </p:spTgt>
                                        </p:tgtEl>
                                        <p:attrNameLst>
                                          <p:attrName>style.visibility</p:attrName>
                                        </p:attrNameLst>
                                      </p:cBhvr>
                                      <p:to>
                                        <p:strVal val="visible"/>
                                      </p:to>
                                    </p:set>
                                    <p:anim calcmode="lin" valueType="num">
                                      <p:cBhvr>
                                        <p:cTn id="66" dur="1000" fill="hold"/>
                                        <p:tgtEl>
                                          <p:spTgt spid="455">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455">
                                            <p:txEl>
                                              <p:pRg st="10" end="1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nodeType="afterEffect" presetClass="entr" presetSubtype="4" presetID="2" grpId="5" fill="hold">
                                  <p:stCondLst>
                                    <p:cond delay="0"/>
                                  </p:stCondLst>
                                  <p:iterate type="el" backwards="0">
                                    <p:tmAbs val="0"/>
                                  </p:iterate>
                                  <p:childTnLst>
                                    <p:set>
                                      <p:cBhvr>
                                        <p:cTn id="70" fill="hold"/>
                                        <p:tgtEl>
                                          <p:spTgt spid="460"/>
                                        </p:tgtEl>
                                        <p:attrNameLst>
                                          <p:attrName>style.visibility</p:attrName>
                                        </p:attrNameLst>
                                      </p:cBhvr>
                                      <p:to>
                                        <p:strVal val="visible"/>
                                      </p:to>
                                    </p:set>
                                    <p:anim calcmode="lin" valueType="num">
                                      <p:cBhvr>
                                        <p:cTn id="71" dur="1000" fill="hold"/>
                                        <p:tgtEl>
                                          <p:spTgt spid="460"/>
                                        </p:tgtEl>
                                        <p:attrNameLst>
                                          <p:attrName>ppt_x</p:attrName>
                                        </p:attrNameLst>
                                      </p:cBhvr>
                                      <p:tavLst>
                                        <p:tav tm="0">
                                          <p:val>
                                            <p:strVal val="#ppt_x"/>
                                          </p:val>
                                        </p:tav>
                                        <p:tav tm="100000">
                                          <p:val>
                                            <p:strVal val="#ppt_x"/>
                                          </p:val>
                                        </p:tav>
                                      </p:tavLst>
                                    </p:anim>
                                    <p:anim calcmode="lin" valueType="num">
                                      <p:cBhvr>
                                        <p:cTn id="72" dur="1000" fill="hold"/>
                                        <p:tgtEl>
                                          <p:spTgt spid="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5" grpId="1"/>
      <p:bldP build="whole" bldLvl="1" animBg="1" rev="0" advAuto="0" spid="456" grpId="2"/>
      <p:bldP build="whole" bldLvl="1" animBg="1" rev="0" advAuto="0" spid="459" grpId="4"/>
      <p:bldP build="whole" bldLvl="1" animBg="1" rev="0" advAuto="0" spid="457" grpId="3"/>
      <p:bldP build="whole" bldLvl="1" animBg="1" rev="0" advAuto="0" spid="460" grpId="5"/>
    </p:bldLst>
  </p:timing>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disadvantage of the fully formal notation is that because it is complex and somewhat remote from intuitive understanding, when we use it, we may make errors that go unrecognized. </a:t>
            </a:r>
            <a:endParaRPr sz="2400"/>
          </a:p>
          <a:p>
            <a:pPr lvl="0" marL="0" indent="0">
              <a:spcBef>
                <a:spcPts val="0"/>
              </a:spcBef>
              <a:buSzTx/>
              <a:buNone/>
              <a:defRPr sz="1800"/>
            </a:pPr>
            <a:endParaRPr sz="2400"/>
          </a:p>
          <a:p>
            <a:pPr lvl="0" marL="0" indent="0">
              <a:spcBef>
                <a:spcPts val="0"/>
              </a:spcBef>
              <a:buSzTx/>
              <a:buNone/>
              <a:defRPr sz="1800"/>
            </a:pPr>
            <a:r>
              <a:rPr sz="2400"/>
              <a:t>The advantage, however, is that operations, such as taking negations, can be made completely mechanical and programmed on a computer.</a:t>
            </a:r>
            <a:endParaRPr sz="2400"/>
          </a:p>
          <a:p>
            <a:pPr lvl="0" marL="0" indent="0">
              <a:spcBef>
                <a:spcPts val="0"/>
              </a:spcBef>
              <a:buSzTx/>
              <a:buNone/>
              <a:defRPr sz="1800"/>
            </a:pPr>
            <a:endParaRPr sz="2400"/>
          </a:p>
          <a:p>
            <a:pPr lvl="0" marL="0" indent="0">
              <a:spcBef>
                <a:spcPts val="0"/>
              </a:spcBef>
              <a:buSzTx/>
              <a:buNone/>
              <a:defRPr sz="1800"/>
            </a:pPr>
            <a:r>
              <a:rPr sz="2400"/>
              <a:t>Also, when we become comfortable with formal manipulations, we can use them to check our intuition, and then we can use our intuition to check our formal manipulations.</a:t>
            </a:r>
          </a:p>
        </p:txBody>
      </p:sp>
      <p:sp>
        <p:nvSpPr>
          <p:cNvPr id="463" name="Shape 46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Formal Logical Notation</a:t>
            </a:r>
          </a:p>
        </p:txBody>
      </p:sp>
    </p:spTree>
  </p:cSld>
  <p:clrMapOvr>
    <a:masterClrMapping/>
  </p:clrMapOvr>
  <p:transition spd="med" advClick="1"/>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Formal logical notation is used in branches of computer science such as artificial intelligence, program verification, and automata theory and formal languages.</a:t>
            </a:r>
            <a:endParaRPr sz="2400"/>
          </a:p>
          <a:p>
            <a:pPr lvl="0" marL="0" indent="0">
              <a:spcBef>
                <a:spcPts val="0"/>
              </a:spcBef>
              <a:buSzTx/>
              <a:buNone/>
              <a:defRPr sz="1800"/>
            </a:pPr>
            <a:endParaRPr sz="2400"/>
          </a:p>
          <a:p>
            <a:pPr lvl="0" marL="0" indent="0">
              <a:spcBef>
                <a:spcPts val="0"/>
              </a:spcBef>
              <a:buSzTx/>
              <a:buNone/>
              <a:defRPr sz="1800"/>
            </a:pPr>
            <a:r>
              <a:rPr sz="2400"/>
              <a:t>Taken together, the symbols for quantifiers, variables, predicates, and logical connectives make up what is known as the </a:t>
            </a:r>
            <a:r>
              <a:rPr sz="2400">
                <a:latin typeface="Arial Bold"/>
                <a:ea typeface="Arial Bold"/>
                <a:cs typeface="Arial Bold"/>
                <a:sym typeface="Arial Bold"/>
              </a:rPr>
              <a:t>language of first-order logic</a:t>
            </a:r>
            <a:r>
              <a:rPr sz="2400"/>
              <a:t>.</a:t>
            </a:r>
            <a:endParaRPr sz="2400"/>
          </a:p>
          <a:p>
            <a:pPr lvl="0" marL="0" indent="0">
              <a:spcBef>
                <a:spcPts val="0"/>
              </a:spcBef>
              <a:buSzTx/>
              <a:buNone/>
              <a:defRPr sz="1800"/>
            </a:pPr>
            <a:endParaRPr sz="2400">
              <a:latin typeface="Arial Bold"/>
              <a:ea typeface="Arial Bold"/>
              <a:cs typeface="Arial Bold"/>
              <a:sym typeface="Arial Bold"/>
            </a:endParaRPr>
          </a:p>
          <a:p>
            <a:pPr lvl="0" marL="0" indent="0">
              <a:spcBef>
                <a:spcPts val="0"/>
              </a:spcBef>
              <a:buSzTx/>
              <a:buNone/>
              <a:defRPr sz="1800"/>
            </a:pPr>
            <a:r>
              <a:rPr sz="2400"/>
              <a:t>Even though this language is simpler in many respects than the language we use every day, learning it requires the same kind of practice needed to acquire any foreign language.</a:t>
            </a:r>
          </a:p>
        </p:txBody>
      </p:sp>
      <p:sp>
        <p:nvSpPr>
          <p:cNvPr id="466" name="Shape 46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Formal Logical Notation</a:t>
            </a:r>
          </a:p>
        </p:txBody>
      </p:sp>
    </p:spTree>
  </p:cSld>
  <p:clrMapOvr>
    <a:masterClrMapping/>
  </p:clrMapOvr>
  <p:transition spd="med" advClick="1"/>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8" name="Shape 468"/>
          <p:cNvSpPr/>
          <p:nvPr/>
        </p:nvSpPr>
        <p:spPr>
          <a:xfrm>
            <a:off x="3938111" y="3276600"/>
            <a:ext cx="1572578"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Prolog</a:t>
            </a:r>
          </a:p>
        </p:txBody>
      </p:sp>
    </p:spTree>
  </p:cSld>
  <p:clrMapOvr>
    <a:masterClrMapping/>
  </p:clrMapOvr>
  <p:transitio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programming language Prolog (short for </a:t>
            </a:r>
            <a:r>
              <a:rPr i="1" sz="2400"/>
              <a:t>pro</a:t>
            </a:r>
            <a:r>
              <a:rPr sz="2400"/>
              <a:t>gramming in </a:t>
            </a:r>
            <a:r>
              <a:rPr i="1" sz="2400"/>
              <a:t>log</a:t>
            </a:r>
            <a:r>
              <a:rPr sz="2400"/>
              <a:t>ic) was developed in France in the 1970s by             A. Colmerauer and P. Roussel to help programmers working in the field of artificial intelligence. </a:t>
            </a:r>
            <a:endParaRPr sz="2400"/>
          </a:p>
          <a:p>
            <a:pPr lvl="0" marL="0" indent="0">
              <a:spcBef>
                <a:spcPts val="0"/>
              </a:spcBef>
              <a:buSzTx/>
              <a:buNone/>
              <a:defRPr sz="1800"/>
            </a:pPr>
            <a:endParaRPr sz="1400"/>
          </a:p>
          <a:p>
            <a:pPr lvl="0" marL="0" indent="0">
              <a:spcBef>
                <a:spcPts val="0"/>
              </a:spcBef>
              <a:buSzTx/>
              <a:buNone/>
              <a:defRPr sz="1800"/>
            </a:pPr>
            <a:r>
              <a:rPr sz="2400"/>
              <a:t>A simple Prolog program consists of a set of statements describing some situation together with questions about the situation. Built into the language are search and inference techniques needed to answer the questions by deriving the answers from the given statements. </a:t>
            </a:r>
            <a:endParaRPr sz="2400"/>
          </a:p>
          <a:p>
            <a:pPr lvl="0" marL="0" indent="0">
              <a:spcBef>
                <a:spcPts val="0"/>
              </a:spcBef>
              <a:buSzTx/>
              <a:buNone/>
              <a:defRPr sz="1800"/>
            </a:pPr>
            <a:endParaRPr sz="1400"/>
          </a:p>
          <a:p>
            <a:pPr lvl="0" marL="0" indent="0">
              <a:spcBef>
                <a:spcPts val="0"/>
              </a:spcBef>
              <a:buSzTx/>
              <a:buNone/>
              <a:defRPr sz="1800"/>
            </a:pPr>
            <a:r>
              <a:rPr sz="2400"/>
              <a:t>This frees the programmer from the necessity of having to write separate programs to answer each type of question. Example 11 gives a very simple example of a Prolog program.</a:t>
            </a:r>
          </a:p>
        </p:txBody>
      </p:sp>
      <p:sp>
        <p:nvSpPr>
          <p:cNvPr id="471" name="Shape 47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Prolog</a:t>
            </a:r>
          </a:p>
        </p:txBody>
      </p:sp>
    </p:spTree>
  </p:cSld>
  <p:clrMapOvr>
    <a:masterClrMapping/>
  </p:clrMapOvr>
  <p:transitio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A Prolog Program</a:t>
            </a:r>
          </a:p>
        </p:txBody>
      </p:sp>
      <p:sp>
        <p:nvSpPr>
          <p:cNvPr id="474" name="Shape 47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Consider the following picture, which shows colored blocks stacked on a table.</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 following are statements in Prolog that describe this picture and ask two questions about it.</a:t>
            </a:r>
            <a:endParaRPr sz="2400"/>
          </a:p>
          <a:p>
            <a:pPr lvl="0" marL="0" indent="0">
              <a:buSzTx/>
              <a:buNone/>
              <a:tabLst>
                <a:tab pos="457200" algn="l"/>
                <a:tab pos="1371600" algn="l"/>
                <a:tab pos="1536700" algn="l"/>
              </a:tabLst>
              <a:defRPr sz="1800"/>
            </a:pPr>
            <a:endParaRPr sz="1600"/>
          </a:p>
          <a:p>
            <a:pPr lvl="0" marL="0" indent="0">
              <a:buSzTx/>
              <a:buNone/>
              <a:tabLst>
                <a:tab pos="457200" algn="l"/>
                <a:tab pos="1371600" algn="l"/>
                <a:tab pos="1536700" algn="l"/>
              </a:tabLst>
              <a:defRPr sz="1800"/>
            </a:pPr>
            <a:r>
              <a:rPr sz="2400"/>
              <a:t>isabove(</a:t>
            </a:r>
            <a:r>
              <a:rPr i="1" sz="2400"/>
              <a:t>g</a:t>
            </a:r>
            <a:r>
              <a:rPr sz="2400"/>
              <a:t>, </a:t>
            </a:r>
            <a:r>
              <a:rPr i="1" sz="2400"/>
              <a:t>b</a:t>
            </a:r>
            <a:r>
              <a:rPr baseline="-25000" sz="2400"/>
              <a:t>1</a:t>
            </a:r>
            <a:r>
              <a:rPr sz="2400"/>
              <a:t>)	color(</a:t>
            </a:r>
            <a:r>
              <a:rPr i="1" sz="2400"/>
              <a:t>g</a:t>
            </a:r>
            <a:r>
              <a:rPr sz="2400"/>
              <a:t>, gray)		color(</a:t>
            </a:r>
            <a:r>
              <a:rPr i="1" sz="2400"/>
              <a:t>b</a:t>
            </a:r>
            <a:r>
              <a:rPr baseline="-25000" sz="2400"/>
              <a:t>3</a:t>
            </a:r>
            <a:r>
              <a:rPr sz="2400"/>
              <a:t>, blue)</a:t>
            </a:r>
          </a:p>
        </p:txBody>
      </p:sp>
      <p:pic>
        <p:nvPicPr>
          <p:cNvPr id="475" name="image.png"/>
          <p:cNvPicPr/>
          <p:nvPr/>
        </p:nvPicPr>
        <p:blipFill>
          <a:blip r:embed="rId2">
            <a:extLst/>
          </a:blip>
          <a:stretch>
            <a:fillRect/>
          </a:stretch>
        </p:blipFill>
        <p:spPr>
          <a:xfrm>
            <a:off x="914400" y="2514600"/>
            <a:ext cx="7315200" cy="2197100"/>
          </a:xfrm>
          <a:prstGeom prst="rect">
            <a:avLst/>
          </a:prstGeom>
          <a:ln w="12700">
            <a:miter lim="400000"/>
          </a:ln>
        </p:spPr>
      </p:pic>
    </p:spTree>
  </p:cSld>
  <p:clrMapOvr>
    <a:masterClrMapping/>
  </p:clrMapOvr>
  <p:transitio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A Prolog Program</a:t>
            </a:r>
          </a:p>
        </p:txBody>
      </p:sp>
      <p:sp>
        <p:nvSpPr>
          <p:cNvPr id="478" name="Shape 4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77823">
              <a:buSzTx/>
              <a:buNone/>
              <a:defRPr sz="1800"/>
            </a:pPr>
            <a:r>
              <a:rPr sz="2304"/>
              <a:t>isabove(</a:t>
            </a:r>
            <a:r>
              <a:rPr i="1" sz="2304"/>
              <a:t>b</a:t>
            </a:r>
            <a:r>
              <a:rPr baseline="-25791" sz="2304"/>
              <a:t>1</a:t>
            </a:r>
            <a:r>
              <a:rPr sz="2304"/>
              <a:t>, </a:t>
            </a:r>
            <a:r>
              <a:rPr i="1" sz="2304"/>
              <a:t>w</a:t>
            </a:r>
            <a:r>
              <a:rPr baseline="-25791" sz="2304"/>
              <a:t>1</a:t>
            </a:r>
            <a:r>
              <a:rPr sz="2304"/>
              <a:t>)	color(</a:t>
            </a:r>
            <a:r>
              <a:rPr i="1" sz="2304"/>
              <a:t>b</a:t>
            </a:r>
            <a:r>
              <a:rPr baseline="-25791" sz="2304"/>
              <a:t>1</a:t>
            </a:r>
            <a:r>
              <a:rPr sz="2304"/>
              <a:t>, blue)	color(</a:t>
            </a:r>
            <a:r>
              <a:rPr i="1" sz="2304"/>
              <a:t>w</a:t>
            </a:r>
            <a:r>
              <a:rPr baseline="-25791" sz="2304"/>
              <a:t>1</a:t>
            </a:r>
            <a:r>
              <a:rPr sz="2304"/>
              <a:t>, white)</a:t>
            </a:r>
            <a:endParaRPr sz="2304"/>
          </a:p>
          <a:p>
            <a:pPr lvl="0" marL="0" indent="0" defTabSz="877823">
              <a:buSzTx/>
              <a:buNone/>
              <a:defRPr sz="1800"/>
            </a:pPr>
            <a:endParaRPr sz="1152"/>
          </a:p>
          <a:p>
            <a:pPr lvl="0" marL="0" indent="0" defTabSz="877823">
              <a:buSzTx/>
              <a:buNone/>
              <a:defRPr sz="1800"/>
            </a:pPr>
            <a:r>
              <a:rPr sz="2304"/>
              <a:t>isabove(</a:t>
            </a:r>
            <a:r>
              <a:rPr i="1" sz="2304"/>
              <a:t>w</a:t>
            </a:r>
            <a:r>
              <a:rPr baseline="-25791" sz="2304"/>
              <a:t>2</a:t>
            </a:r>
            <a:r>
              <a:rPr sz="2304"/>
              <a:t>, </a:t>
            </a:r>
            <a:r>
              <a:rPr i="1" sz="2304"/>
              <a:t>b</a:t>
            </a:r>
            <a:r>
              <a:rPr baseline="-25791" sz="2304"/>
              <a:t>2</a:t>
            </a:r>
            <a:r>
              <a:rPr sz="2304"/>
              <a:t>)	color(</a:t>
            </a:r>
            <a:r>
              <a:rPr i="1" sz="2304"/>
              <a:t>b</a:t>
            </a:r>
            <a:r>
              <a:rPr baseline="-25791" sz="2304"/>
              <a:t>2</a:t>
            </a:r>
            <a:r>
              <a:rPr sz="2304"/>
              <a:t>, blue)	color(</a:t>
            </a:r>
            <a:r>
              <a:rPr i="1" sz="2304"/>
              <a:t>w</a:t>
            </a:r>
            <a:r>
              <a:rPr baseline="-25791" sz="2304"/>
              <a:t>2</a:t>
            </a:r>
            <a:r>
              <a:rPr sz="2304"/>
              <a:t>, white)</a:t>
            </a:r>
            <a:endParaRPr sz="2304"/>
          </a:p>
          <a:p>
            <a:pPr lvl="0" marL="0" indent="0" defTabSz="877823">
              <a:buSzTx/>
              <a:buNone/>
              <a:defRPr sz="1800"/>
            </a:pPr>
            <a:endParaRPr sz="1152"/>
          </a:p>
          <a:p>
            <a:pPr lvl="0" marL="0" indent="0" defTabSz="877823">
              <a:buSzTx/>
              <a:buNone/>
              <a:defRPr sz="1800"/>
            </a:pPr>
            <a:r>
              <a:rPr sz="2304"/>
              <a:t>isabove(</a:t>
            </a:r>
            <a:r>
              <a:rPr i="1" sz="2304"/>
              <a:t>b</a:t>
            </a:r>
            <a:r>
              <a:rPr baseline="-25791" sz="2304"/>
              <a:t>2</a:t>
            </a:r>
            <a:r>
              <a:rPr sz="2304"/>
              <a:t>, </a:t>
            </a:r>
            <a:r>
              <a:rPr i="1" sz="2304"/>
              <a:t>b</a:t>
            </a:r>
            <a:r>
              <a:rPr baseline="-25791" sz="2304"/>
              <a:t>3</a:t>
            </a:r>
            <a:r>
              <a:rPr sz="2304"/>
              <a:t>)	isabove(</a:t>
            </a:r>
            <a:r>
              <a:rPr i="1" sz="2304"/>
              <a:t>X</a:t>
            </a:r>
            <a:r>
              <a:rPr sz="2304"/>
              <a:t>, </a:t>
            </a:r>
            <a:r>
              <a:rPr i="1" sz="2304"/>
              <a:t>Z</a:t>
            </a:r>
            <a:r>
              <a:rPr i="1" sz="384"/>
              <a:t> </a:t>
            </a:r>
            <a:r>
              <a:rPr sz="2304"/>
              <a:t>) if isabove(</a:t>
            </a:r>
            <a:r>
              <a:rPr i="1" sz="2304"/>
              <a:t>X</a:t>
            </a:r>
            <a:r>
              <a:rPr sz="2304"/>
              <a:t>, </a:t>
            </a:r>
            <a:r>
              <a:rPr i="1" sz="2304"/>
              <a:t>Y</a:t>
            </a:r>
            <a:r>
              <a:rPr i="1" sz="384"/>
              <a:t> </a:t>
            </a:r>
            <a:r>
              <a:rPr sz="2304"/>
              <a:t>) and isabove(</a:t>
            </a:r>
            <a:r>
              <a:rPr i="1" sz="2304"/>
              <a:t>Y</a:t>
            </a:r>
            <a:r>
              <a:rPr sz="2304"/>
              <a:t>, </a:t>
            </a:r>
            <a:r>
              <a:rPr i="1" sz="2304"/>
              <a:t>Z</a:t>
            </a:r>
            <a:r>
              <a:rPr sz="2304"/>
              <a:t>)</a:t>
            </a:r>
            <a:endParaRPr sz="2304"/>
          </a:p>
          <a:p>
            <a:pPr lvl="0" marL="0" indent="0" defTabSz="877823">
              <a:buSzTx/>
              <a:buNone/>
              <a:defRPr sz="1800"/>
            </a:pPr>
            <a:endParaRPr sz="1152"/>
          </a:p>
          <a:p>
            <a:pPr lvl="0" marL="0" indent="0" defTabSz="877823">
              <a:buSzTx/>
              <a:buNone/>
              <a:defRPr sz="1800"/>
            </a:pPr>
            <a:r>
              <a:rPr sz="2304"/>
              <a:t>?color(</a:t>
            </a:r>
            <a:r>
              <a:rPr i="1" sz="2304"/>
              <a:t>b</a:t>
            </a:r>
            <a:r>
              <a:rPr baseline="-25791" sz="2304"/>
              <a:t>1</a:t>
            </a:r>
            <a:r>
              <a:rPr sz="2304"/>
              <a:t>, blue)	?isabove(</a:t>
            </a:r>
            <a:r>
              <a:rPr i="1" sz="2304"/>
              <a:t>X</a:t>
            </a:r>
            <a:r>
              <a:rPr sz="2304"/>
              <a:t>, </a:t>
            </a:r>
            <a:r>
              <a:rPr i="1" sz="2304"/>
              <a:t>w</a:t>
            </a:r>
            <a:r>
              <a:rPr baseline="-25791" sz="2304"/>
              <a:t>1</a:t>
            </a:r>
            <a:r>
              <a:rPr sz="2304"/>
              <a:t>)</a:t>
            </a:r>
            <a:endParaRPr sz="2304"/>
          </a:p>
          <a:p>
            <a:pPr lvl="0" marL="0" indent="0" defTabSz="877823">
              <a:buSzTx/>
              <a:buNone/>
              <a:defRPr sz="1800"/>
            </a:pPr>
            <a:endParaRPr sz="2304"/>
          </a:p>
          <a:p>
            <a:pPr lvl="0" marL="0" indent="0" defTabSz="877823">
              <a:buSzTx/>
              <a:buNone/>
              <a:defRPr sz="1800"/>
            </a:pPr>
            <a:r>
              <a:rPr sz="2304"/>
              <a:t>The statements “isabove(</a:t>
            </a:r>
            <a:r>
              <a:rPr i="1" sz="2304"/>
              <a:t>g</a:t>
            </a:r>
            <a:r>
              <a:rPr sz="2304"/>
              <a:t>, </a:t>
            </a:r>
            <a:r>
              <a:rPr i="1" sz="2304"/>
              <a:t>b</a:t>
            </a:r>
            <a:r>
              <a:rPr baseline="-25791" sz="2304"/>
              <a:t>1</a:t>
            </a:r>
            <a:r>
              <a:rPr sz="2304"/>
              <a:t>)” and “color(</a:t>
            </a:r>
            <a:r>
              <a:rPr i="1" sz="2304"/>
              <a:t>g</a:t>
            </a:r>
            <a:r>
              <a:rPr sz="2304"/>
              <a:t>, gray)” are to be interpreted as “</a:t>
            </a:r>
            <a:r>
              <a:rPr i="1" sz="2304"/>
              <a:t>g</a:t>
            </a:r>
            <a:r>
              <a:rPr sz="2304"/>
              <a:t> is above </a:t>
            </a:r>
            <a:r>
              <a:rPr i="1" sz="2304"/>
              <a:t>b</a:t>
            </a:r>
            <a:r>
              <a:rPr baseline="-25791" sz="2304"/>
              <a:t>1</a:t>
            </a:r>
            <a:r>
              <a:rPr sz="2304"/>
              <a:t>” and “</a:t>
            </a:r>
            <a:r>
              <a:rPr i="1" sz="2304"/>
              <a:t>g</a:t>
            </a:r>
            <a:r>
              <a:rPr sz="2304"/>
              <a:t> is colored gray”. The statement “isabove(</a:t>
            </a:r>
            <a:r>
              <a:rPr i="1" sz="2304"/>
              <a:t>X</a:t>
            </a:r>
            <a:r>
              <a:rPr sz="2304"/>
              <a:t>, </a:t>
            </a:r>
            <a:r>
              <a:rPr i="1" sz="2304"/>
              <a:t>Z</a:t>
            </a:r>
            <a:r>
              <a:rPr i="1" sz="384"/>
              <a:t> </a:t>
            </a:r>
            <a:r>
              <a:rPr sz="2304"/>
              <a:t>) if isabove(</a:t>
            </a:r>
            <a:r>
              <a:rPr i="1" sz="2304"/>
              <a:t>X</a:t>
            </a:r>
            <a:r>
              <a:rPr sz="2304"/>
              <a:t>, </a:t>
            </a:r>
            <a:r>
              <a:rPr i="1" sz="2304"/>
              <a:t>Y</a:t>
            </a:r>
            <a:r>
              <a:rPr i="1" sz="384"/>
              <a:t> </a:t>
            </a:r>
            <a:r>
              <a:rPr sz="2304"/>
              <a:t>) and isabove(</a:t>
            </a:r>
            <a:r>
              <a:rPr i="1" sz="2304"/>
              <a:t>Y</a:t>
            </a:r>
            <a:r>
              <a:rPr sz="2304"/>
              <a:t>, </a:t>
            </a:r>
            <a:r>
              <a:rPr i="1" sz="2304"/>
              <a:t>Z</a:t>
            </a:r>
            <a:r>
              <a:rPr i="1" sz="384"/>
              <a:t> </a:t>
            </a:r>
            <a:r>
              <a:rPr sz="2304"/>
              <a:t>)” is to be interpreted as “For all </a:t>
            </a:r>
            <a:r>
              <a:rPr i="1" sz="2304"/>
              <a:t>X</a:t>
            </a:r>
            <a:r>
              <a:rPr sz="2304"/>
              <a:t>, </a:t>
            </a:r>
            <a:r>
              <a:rPr i="1" sz="2304"/>
              <a:t>Y</a:t>
            </a:r>
            <a:r>
              <a:rPr sz="2304"/>
              <a:t>, and </a:t>
            </a:r>
            <a:r>
              <a:rPr i="1" sz="2304"/>
              <a:t>Z</a:t>
            </a:r>
            <a:r>
              <a:rPr sz="2304"/>
              <a:t>, if </a:t>
            </a:r>
            <a:r>
              <a:rPr i="1" sz="2304"/>
              <a:t>X</a:t>
            </a:r>
            <a:r>
              <a:rPr sz="2304"/>
              <a:t> is above </a:t>
            </a:r>
            <a:r>
              <a:rPr i="1" sz="2304"/>
              <a:t>Y</a:t>
            </a:r>
            <a:r>
              <a:rPr sz="2304"/>
              <a:t> and </a:t>
            </a:r>
            <a:r>
              <a:rPr i="1" sz="2304"/>
              <a:t>Y</a:t>
            </a:r>
            <a:r>
              <a:rPr sz="2304"/>
              <a:t> is above </a:t>
            </a:r>
            <a:r>
              <a:rPr i="1" sz="2304"/>
              <a:t>Z</a:t>
            </a:r>
            <a:r>
              <a:rPr sz="2304"/>
              <a:t>, then </a:t>
            </a:r>
            <a:r>
              <a:rPr i="1" sz="2304"/>
              <a:t>X</a:t>
            </a:r>
            <a:r>
              <a:rPr sz="2304"/>
              <a:t> is above </a:t>
            </a:r>
            <a:r>
              <a:rPr i="1" sz="2304"/>
              <a:t>Z</a:t>
            </a:r>
            <a:r>
              <a:rPr sz="2304"/>
              <a:t>.”</a:t>
            </a:r>
          </a:p>
        </p:txBody>
      </p:sp>
      <p:sp>
        <p:nvSpPr>
          <p:cNvPr id="479" name="Shape 47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Shape 4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A Prolog Program</a:t>
            </a:r>
          </a:p>
        </p:txBody>
      </p:sp>
      <p:sp>
        <p:nvSpPr>
          <p:cNvPr id="482" name="Shape 48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program statement</a:t>
            </a:r>
            <a:endParaRPr sz="2400"/>
          </a:p>
          <a:p>
            <a:pPr lvl="0" marL="0" indent="0">
              <a:spcBef>
                <a:spcPts val="0"/>
              </a:spcBef>
              <a:buSzTx/>
              <a:buNone/>
              <a:defRPr sz="1800"/>
            </a:pPr>
            <a:endParaRPr sz="1200"/>
          </a:p>
          <a:p>
            <a:pPr lvl="0" marL="0" indent="0" algn="ctr">
              <a:spcBef>
                <a:spcPts val="0"/>
              </a:spcBef>
              <a:buSzTx/>
              <a:buNone/>
              <a:defRPr sz="1800"/>
            </a:pPr>
            <a:r>
              <a:rPr sz="2400"/>
              <a:t>?color(</a:t>
            </a:r>
            <a:r>
              <a:rPr i="1" sz="2400"/>
              <a:t>b</a:t>
            </a:r>
            <a:r>
              <a:rPr baseline="-25000" sz="2400"/>
              <a:t>1</a:t>
            </a:r>
            <a:r>
              <a:rPr sz="2400"/>
              <a:t>, blue)</a:t>
            </a:r>
            <a:endParaRPr sz="2400"/>
          </a:p>
          <a:p>
            <a:pPr lvl="0" marL="0" indent="0" algn="ctr">
              <a:spcBef>
                <a:spcPts val="0"/>
              </a:spcBef>
              <a:buSzTx/>
              <a:buNone/>
              <a:defRPr sz="1800"/>
            </a:pPr>
            <a:endParaRPr sz="1200"/>
          </a:p>
          <a:p>
            <a:pPr lvl="0" marL="0" indent="0">
              <a:buSzTx/>
              <a:buNone/>
              <a:defRPr sz="1800"/>
            </a:pPr>
            <a:r>
              <a:rPr sz="2400"/>
              <a:t>is a question asking whether block </a:t>
            </a:r>
            <a:r>
              <a:rPr i="1" sz="2400"/>
              <a:t>b</a:t>
            </a:r>
            <a:r>
              <a:rPr baseline="-25000" sz="2400"/>
              <a:t>1</a:t>
            </a:r>
            <a:r>
              <a:rPr i="1" sz="2400"/>
              <a:t> </a:t>
            </a:r>
            <a:r>
              <a:rPr sz="2400"/>
              <a:t>is colored blue. Prolog answers this by writing</a:t>
            </a:r>
            <a:endParaRPr sz="2400"/>
          </a:p>
          <a:p>
            <a:pPr lvl="0" marL="0" indent="0">
              <a:buSzTx/>
              <a:buNone/>
              <a:defRPr sz="1800"/>
            </a:pPr>
            <a:endParaRPr sz="1200"/>
          </a:p>
          <a:p>
            <a:pPr lvl="0" marL="0" indent="0" algn="ctr">
              <a:buSzTx/>
              <a:buNone/>
              <a:defRPr sz="1800"/>
            </a:pPr>
            <a:r>
              <a:rPr sz="2400"/>
              <a:t>Yes.</a:t>
            </a:r>
            <a:endParaRPr sz="2400"/>
          </a:p>
          <a:p>
            <a:pPr lvl="0" marL="0" indent="0">
              <a:buSzTx/>
              <a:buNone/>
              <a:defRPr sz="1800"/>
            </a:pPr>
            <a:r>
              <a:rPr sz="2400"/>
              <a:t>The statement</a:t>
            </a:r>
            <a:endParaRPr sz="2400"/>
          </a:p>
          <a:p>
            <a:pPr lvl="0" marL="0" indent="0">
              <a:buSzTx/>
              <a:buNone/>
              <a:defRPr sz="1800"/>
            </a:pPr>
            <a:endParaRPr sz="1200"/>
          </a:p>
          <a:p>
            <a:pPr lvl="0" marL="0" indent="0" algn="ctr">
              <a:buSzTx/>
              <a:buNone/>
              <a:defRPr sz="1800"/>
            </a:pPr>
            <a:r>
              <a:rPr sz="2400"/>
              <a:t>?isabove(</a:t>
            </a:r>
            <a:r>
              <a:rPr i="1" sz="2400"/>
              <a:t>X</a:t>
            </a:r>
            <a:r>
              <a:rPr sz="2400"/>
              <a:t>, </a:t>
            </a:r>
            <a:r>
              <a:rPr i="1" sz="2400"/>
              <a:t>w</a:t>
            </a:r>
            <a:r>
              <a:rPr baseline="-25000" sz="2400"/>
              <a:t>1</a:t>
            </a:r>
            <a:r>
              <a:rPr sz="2400"/>
              <a:t>)</a:t>
            </a:r>
            <a:endParaRPr sz="2400"/>
          </a:p>
          <a:p>
            <a:pPr lvl="0" marL="0" indent="0">
              <a:buSzTx/>
              <a:buNone/>
              <a:defRPr sz="1800"/>
            </a:pPr>
            <a:endParaRPr sz="1200"/>
          </a:p>
          <a:p>
            <a:pPr lvl="0" marL="0" indent="0">
              <a:buSzTx/>
              <a:buNone/>
              <a:defRPr sz="1800"/>
            </a:pPr>
            <a:r>
              <a:rPr sz="2400"/>
              <a:t>is a question asking for which blocks </a:t>
            </a:r>
            <a:r>
              <a:rPr i="1" sz="2400"/>
              <a:t>X</a:t>
            </a:r>
            <a:r>
              <a:rPr sz="2400"/>
              <a:t> the predicate “</a:t>
            </a:r>
            <a:r>
              <a:rPr i="1" sz="2400"/>
              <a:t>X</a:t>
            </a:r>
            <a:r>
              <a:rPr sz="2400"/>
              <a:t> is above </a:t>
            </a:r>
            <a:r>
              <a:rPr i="1" sz="2400"/>
              <a:t>w</a:t>
            </a:r>
            <a:r>
              <a:rPr baseline="-25000" sz="2400"/>
              <a:t>1</a:t>
            </a:r>
            <a:r>
              <a:rPr sz="2400"/>
              <a:t>” is true.</a:t>
            </a:r>
          </a:p>
        </p:txBody>
      </p:sp>
      <p:sp>
        <p:nvSpPr>
          <p:cNvPr id="483" name="Shape 48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Universal Quantifier: ∀</a:t>
            </a:r>
          </a:p>
        </p:txBody>
      </p:sp>
      <p:sp>
        <p:nvSpPr>
          <p:cNvPr id="65" name="Shape 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technique used to show the truth of the universal statement in Example 3(a) is called the </a:t>
            </a:r>
            <a:r>
              <a:rPr sz="2400">
                <a:latin typeface="Arial Bold"/>
                <a:ea typeface="Arial Bold"/>
                <a:cs typeface="Arial Bold"/>
                <a:sym typeface="Arial Bold"/>
              </a:rPr>
              <a:t>method of exhaustion.</a:t>
            </a:r>
            <a:r>
              <a:rPr sz="2400"/>
              <a:t> </a:t>
            </a:r>
            <a:endParaRPr sz="2400"/>
          </a:p>
          <a:p>
            <a:pPr lvl="0" marL="0" indent="0">
              <a:buSzTx/>
              <a:buNone/>
              <a:defRPr sz="1800"/>
            </a:pPr>
            <a:endParaRPr sz="2400"/>
          </a:p>
          <a:p>
            <a:pPr lvl="0" marL="0" indent="0">
              <a:buSzTx/>
              <a:buNone/>
              <a:defRPr sz="1800"/>
            </a:pPr>
            <a:r>
              <a:rPr sz="2400"/>
              <a:t>It consists of showing the truth of the predicate separately for each individual element of the domain.</a:t>
            </a:r>
            <a:endParaRPr sz="2400"/>
          </a:p>
          <a:p>
            <a:pPr lvl="0" marL="0" indent="0">
              <a:buSzTx/>
              <a:buNone/>
              <a:defRPr sz="1800"/>
            </a:pPr>
            <a:endParaRPr sz="2400"/>
          </a:p>
          <a:p>
            <a:pPr lvl="0" marL="0" indent="0">
              <a:buSzTx/>
              <a:buNone/>
              <a:defRPr sz="1800"/>
            </a:pPr>
            <a:r>
              <a:rPr sz="2400"/>
              <a:t>This method can, in theory, be used whenever the domain of the predicate variable is finite.</a:t>
            </a:r>
          </a:p>
        </p:txBody>
      </p:sp>
    </p:spTree>
  </p:cSld>
  <p:clrMapOvr>
    <a:masterClrMapping/>
  </p:clrMapOvr>
  <p:transition spd="med" advClick="1"/>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A Prolog Program</a:t>
            </a:r>
          </a:p>
        </p:txBody>
      </p:sp>
      <p:sp>
        <p:nvSpPr>
          <p:cNvPr id="486" name="Shape 4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Prolog answers by giving a list of all such blocks. In this case, the answer is</a:t>
            </a:r>
            <a:endParaRPr sz="2400"/>
          </a:p>
          <a:p>
            <a:pPr lvl="0" marL="0" indent="0">
              <a:buSzTx/>
              <a:buNone/>
              <a:defRPr sz="1800"/>
            </a:pPr>
            <a:endParaRPr sz="1200"/>
          </a:p>
          <a:p>
            <a:pPr lvl="0" marL="0" indent="0" algn="ctr">
              <a:buSzTx/>
              <a:buNone/>
              <a:defRPr sz="1800"/>
            </a:pPr>
            <a:r>
              <a:rPr i="1" sz="2400"/>
              <a:t>X = b</a:t>
            </a:r>
            <a:r>
              <a:rPr baseline="-25000" sz="2400"/>
              <a:t>1</a:t>
            </a:r>
            <a:r>
              <a:rPr sz="2400"/>
              <a:t>,</a:t>
            </a:r>
            <a:r>
              <a:rPr i="1" sz="2400"/>
              <a:t> X = g</a:t>
            </a:r>
            <a:r>
              <a:rPr sz="2400"/>
              <a:t>.</a:t>
            </a:r>
            <a:endParaRPr sz="2400"/>
          </a:p>
          <a:p>
            <a:pPr lvl="0" marL="0" indent="0" algn="ctr">
              <a:buSzTx/>
              <a:buNone/>
              <a:defRPr sz="1800"/>
            </a:pPr>
            <a:endParaRPr i="1" sz="1200"/>
          </a:p>
          <a:p>
            <a:pPr lvl="0" marL="0" indent="0">
              <a:buSzTx/>
              <a:buNone/>
              <a:defRPr sz="1800"/>
            </a:pPr>
            <a:r>
              <a:rPr sz="2400"/>
              <a:t>Note that Prolog can find the solution </a:t>
            </a:r>
            <a:r>
              <a:rPr i="1" sz="2400"/>
              <a:t>X</a:t>
            </a:r>
            <a:r>
              <a:rPr sz="2400"/>
              <a:t> = </a:t>
            </a:r>
            <a:r>
              <a:rPr i="1" sz="2400"/>
              <a:t>b</a:t>
            </a:r>
            <a:r>
              <a:rPr baseline="-25000" sz="2400"/>
              <a:t>1</a:t>
            </a:r>
            <a:r>
              <a:rPr sz="2400"/>
              <a:t> by merely searching the original set of given facts. However, Prolog must </a:t>
            </a:r>
            <a:r>
              <a:rPr i="1" sz="2400"/>
              <a:t>infer</a:t>
            </a:r>
            <a:r>
              <a:rPr sz="2400"/>
              <a:t> the solution </a:t>
            </a:r>
            <a:r>
              <a:rPr i="1" sz="2400"/>
              <a:t>X</a:t>
            </a:r>
            <a:r>
              <a:rPr sz="2400"/>
              <a:t> = </a:t>
            </a:r>
            <a:r>
              <a:rPr i="1" sz="2400"/>
              <a:t>g</a:t>
            </a:r>
            <a:r>
              <a:rPr sz="2400"/>
              <a:t> from the following statements:</a:t>
            </a:r>
            <a:endParaRPr sz="2400"/>
          </a:p>
          <a:p>
            <a:pPr lvl="0" marL="0" indent="0">
              <a:buSzTx/>
              <a:buNone/>
              <a:defRPr sz="1800"/>
            </a:pPr>
            <a:endParaRPr sz="1200"/>
          </a:p>
          <a:p>
            <a:pPr lvl="2" marL="0" indent="800100">
              <a:buSzTx/>
              <a:buNone/>
              <a:defRPr sz="1800"/>
            </a:pPr>
            <a:r>
              <a:rPr sz="2400"/>
              <a:t>isabove(</a:t>
            </a:r>
            <a:r>
              <a:rPr i="1" sz="2400"/>
              <a:t>g</a:t>
            </a:r>
            <a:r>
              <a:rPr sz="2400"/>
              <a:t>, </a:t>
            </a:r>
            <a:r>
              <a:rPr i="1" sz="2400"/>
              <a:t>b</a:t>
            </a:r>
            <a:r>
              <a:rPr baseline="-25000" sz="2400"/>
              <a:t>1</a:t>
            </a:r>
            <a:r>
              <a:rPr sz="2400"/>
              <a:t>),</a:t>
            </a:r>
            <a:endParaRPr sz="2400"/>
          </a:p>
          <a:p>
            <a:pPr lvl="2" marL="0" indent="800100">
              <a:buSzTx/>
              <a:buNone/>
              <a:defRPr sz="1800"/>
            </a:pPr>
            <a:endParaRPr sz="1200">
              <a:solidFill>
                <a:srgbClr val="0073AE"/>
              </a:solidFill>
            </a:endParaRPr>
          </a:p>
          <a:p>
            <a:pPr lvl="2" marL="0" indent="800100">
              <a:buSzTx/>
              <a:buNone/>
              <a:defRPr sz="1800"/>
            </a:pPr>
            <a:r>
              <a:rPr sz="2400"/>
              <a:t>isabove(</a:t>
            </a:r>
            <a:r>
              <a:rPr i="1" sz="2400"/>
              <a:t>b</a:t>
            </a:r>
            <a:r>
              <a:rPr baseline="-25000" sz="2400"/>
              <a:t>1</a:t>
            </a:r>
            <a:r>
              <a:rPr sz="2400"/>
              <a:t>,</a:t>
            </a:r>
            <a:r>
              <a:rPr i="1" sz="2400"/>
              <a:t>w</a:t>
            </a:r>
            <a:r>
              <a:rPr baseline="-25000" sz="2400"/>
              <a:t>1</a:t>
            </a:r>
            <a:r>
              <a:rPr sz="2400"/>
              <a:t>),</a:t>
            </a:r>
            <a:endParaRPr sz="2400"/>
          </a:p>
          <a:p>
            <a:pPr lvl="2" marL="0" indent="800100">
              <a:buSzTx/>
              <a:buNone/>
              <a:defRPr sz="1800"/>
            </a:pPr>
            <a:endParaRPr sz="1200">
              <a:solidFill>
                <a:srgbClr val="0073AE"/>
              </a:solidFill>
            </a:endParaRPr>
          </a:p>
          <a:p>
            <a:pPr lvl="0" marL="0" indent="0" algn="ctr">
              <a:buSzTx/>
              <a:buNone/>
              <a:defRPr sz="1800"/>
            </a:pPr>
            <a:r>
              <a:rPr sz="2400"/>
              <a:t>  isabove(</a:t>
            </a:r>
            <a:r>
              <a:rPr i="1" sz="2400"/>
              <a:t>X</a:t>
            </a:r>
            <a:r>
              <a:rPr sz="2400"/>
              <a:t>, </a:t>
            </a:r>
            <a:r>
              <a:rPr i="1" sz="2400"/>
              <a:t>Z</a:t>
            </a:r>
            <a:r>
              <a:rPr i="1" sz="400"/>
              <a:t> </a:t>
            </a:r>
            <a:r>
              <a:rPr sz="2400"/>
              <a:t>) if isabove(</a:t>
            </a:r>
            <a:r>
              <a:rPr i="1" sz="2400"/>
              <a:t>X</a:t>
            </a:r>
            <a:r>
              <a:rPr sz="2400"/>
              <a:t>, </a:t>
            </a:r>
            <a:r>
              <a:rPr i="1" sz="2400"/>
              <a:t>Y</a:t>
            </a:r>
            <a:r>
              <a:rPr i="1" sz="400"/>
              <a:t> </a:t>
            </a:r>
            <a:r>
              <a:rPr sz="2400"/>
              <a:t>) and isabove(</a:t>
            </a:r>
            <a:r>
              <a:rPr i="1" sz="2400"/>
              <a:t>Y</a:t>
            </a:r>
            <a:r>
              <a:rPr sz="2400"/>
              <a:t>, </a:t>
            </a:r>
            <a:r>
              <a:rPr i="1" sz="2400"/>
              <a:t>Z</a:t>
            </a:r>
            <a:r>
              <a:rPr i="1" sz="400"/>
              <a:t> </a:t>
            </a:r>
            <a:r>
              <a:rPr sz="2400"/>
              <a:t>).</a:t>
            </a:r>
          </a:p>
        </p:txBody>
      </p:sp>
      <p:sp>
        <p:nvSpPr>
          <p:cNvPr id="487" name="Shape 48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A Prolog Program</a:t>
            </a:r>
          </a:p>
        </p:txBody>
      </p:sp>
      <p:sp>
        <p:nvSpPr>
          <p:cNvPr id="490" name="Shape 4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Write the answers Prolog would give if the following questions were added to the program above.</a:t>
            </a:r>
            <a:endParaRPr sz="2400"/>
          </a:p>
          <a:p>
            <a:pPr lvl="0" marL="0" indent="0">
              <a:buSzTx/>
              <a:buNone/>
              <a:defRPr sz="1800"/>
            </a:pPr>
            <a:endParaRPr sz="2400"/>
          </a:p>
          <a:p>
            <a:pPr lvl="0" marL="0" indent="0">
              <a:buSzTx/>
              <a:buNone/>
              <a:defRPr sz="1800"/>
            </a:pPr>
            <a:r>
              <a:rPr sz="2400">
                <a:latin typeface="Arial Bold"/>
                <a:ea typeface="Arial Bold"/>
                <a:cs typeface="Arial Bold"/>
                <a:sym typeface="Arial Bold"/>
              </a:rPr>
              <a:t>a</a:t>
            </a:r>
            <a:r>
              <a:rPr sz="2400"/>
              <a:t>. ?isabove(</a:t>
            </a:r>
            <a:r>
              <a:rPr i="1" sz="2400"/>
              <a:t>b</a:t>
            </a:r>
            <a:r>
              <a:rPr baseline="-25000" sz="2400"/>
              <a:t>2</a:t>
            </a:r>
            <a:r>
              <a:rPr sz="2400"/>
              <a:t>, </a:t>
            </a:r>
            <a:r>
              <a:rPr i="1" sz="2400"/>
              <a:t>w</a:t>
            </a:r>
            <a:r>
              <a:rPr baseline="-25000" sz="2400"/>
              <a:t>1</a:t>
            </a:r>
            <a:r>
              <a:rPr sz="2400"/>
              <a:t>)	 </a:t>
            </a:r>
            <a:r>
              <a:rPr sz="2400">
                <a:latin typeface="Arial Bold"/>
                <a:ea typeface="Arial Bold"/>
                <a:cs typeface="Arial Bold"/>
                <a:sym typeface="Arial Bold"/>
              </a:rPr>
              <a:t>b</a:t>
            </a:r>
            <a:r>
              <a:rPr sz="2400"/>
              <a:t>. ?color(</a:t>
            </a:r>
            <a:r>
              <a:rPr i="1" sz="2400"/>
              <a:t>w</a:t>
            </a:r>
            <a:r>
              <a:rPr baseline="-25000" sz="2400"/>
              <a:t>1</a:t>
            </a:r>
            <a:r>
              <a:rPr sz="2400"/>
              <a:t>, </a:t>
            </a:r>
            <a:r>
              <a:rPr i="1" sz="2400"/>
              <a:t>X</a:t>
            </a:r>
            <a:r>
              <a:rPr i="1" sz="400"/>
              <a:t> </a:t>
            </a:r>
            <a:r>
              <a:rPr sz="2400"/>
              <a:t>)    </a:t>
            </a:r>
            <a:r>
              <a:rPr sz="2400">
                <a:latin typeface="Arial Bold"/>
                <a:ea typeface="Arial Bold"/>
                <a:cs typeface="Arial Bold"/>
                <a:sym typeface="Arial Bold"/>
              </a:rPr>
              <a:t>c</a:t>
            </a:r>
            <a:r>
              <a:rPr sz="2400"/>
              <a:t>. ?color(</a:t>
            </a:r>
            <a:r>
              <a:rPr i="1" sz="2400"/>
              <a:t>X</a:t>
            </a:r>
            <a:r>
              <a:rPr sz="2400"/>
              <a:t>, blue)</a:t>
            </a:r>
            <a:endParaRPr sz="2400"/>
          </a:p>
          <a:p>
            <a:pPr lvl="0" marL="0" indent="0">
              <a:buSzTx/>
              <a:buNone/>
              <a:defRPr sz="1800"/>
            </a:pPr>
            <a:endParaRPr sz="2400"/>
          </a:p>
          <a:p>
            <a:pPr lvl="0" marL="0" indent="0">
              <a:buSzTx/>
              <a:buNone/>
              <a:defRPr sz="1800"/>
            </a:pPr>
            <a:r>
              <a:rPr sz="2400">
                <a:solidFill>
                  <a:srgbClr val="00ADEE"/>
                </a:solidFill>
              </a:rPr>
              <a:t>Solution:</a:t>
            </a:r>
            <a:endParaRPr sz="2400">
              <a:solidFill>
                <a:srgbClr val="00ADEE"/>
              </a:solidFill>
            </a:endParaRPr>
          </a:p>
          <a:p>
            <a:pPr lvl="0" marL="0" indent="0">
              <a:buSzTx/>
              <a:buNone/>
              <a:defRPr sz="1800"/>
            </a:pPr>
            <a:r>
              <a:rPr sz="2400">
                <a:latin typeface="Arial Bold"/>
                <a:ea typeface="Arial Bold"/>
                <a:cs typeface="Arial Bold"/>
                <a:sym typeface="Arial Bold"/>
              </a:rPr>
              <a:t>a</a:t>
            </a:r>
            <a:r>
              <a:rPr sz="2400"/>
              <a:t>.</a:t>
            </a:r>
            <a:r>
              <a:rPr sz="2400">
                <a:latin typeface="Arial Bold"/>
                <a:ea typeface="Arial Bold"/>
                <a:cs typeface="Arial Bold"/>
                <a:sym typeface="Arial Bold"/>
              </a:rPr>
              <a:t> </a:t>
            </a:r>
            <a:r>
              <a:rPr sz="2400"/>
              <a:t>The question means “Is </a:t>
            </a:r>
            <a:r>
              <a:rPr i="1" sz="2400"/>
              <a:t>b</a:t>
            </a:r>
            <a:r>
              <a:rPr baseline="-25000" sz="2400"/>
              <a:t>2</a:t>
            </a:r>
            <a:r>
              <a:rPr sz="2400"/>
              <a:t> above </a:t>
            </a:r>
            <a:r>
              <a:rPr i="1" sz="2400"/>
              <a:t>w</a:t>
            </a:r>
            <a:r>
              <a:rPr baseline="-25000" sz="2400"/>
              <a:t>1</a:t>
            </a:r>
            <a:r>
              <a:rPr sz="2400"/>
              <a:t>?”; so the answer is “No.”</a:t>
            </a:r>
            <a:endParaRPr sz="2400"/>
          </a:p>
          <a:p>
            <a:pPr lvl="0" marL="0" indent="0">
              <a:buSzTx/>
              <a:buNone/>
              <a:defRPr sz="1800"/>
            </a:pPr>
            <a:endParaRPr sz="2400"/>
          </a:p>
          <a:p>
            <a:pPr lvl="0" marL="0" indent="0">
              <a:buSzTx/>
              <a:buNone/>
              <a:defRPr sz="1800"/>
            </a:pPr>
            <a:r>
              <a:rPr sz="2400">
                <a:latin typeface="Arial Bold"/>
                <a:ea typeface="Arial Bold"/>
                <a:cs typeface="Arial Bold"/>
                <a:sym typeface="Arial Bold"/>
              </a:rPr>
              <a:t>b</a:t>
            </a:r>
            <a:r>
              <a:rPr sz="2400"/>
              <a:t>.</a:t>
            </a:r>
            <a:r>
              <a:rPr sz="2400">
                <a:latin typeface="Arial Bold"/>
                <a:ea typeface="Arial Bold"/>
                <a:cs typeface="Arial Bold"/>
                <a:sym typeface="Arial Bold"/>
              </a:rPr>
              <a:t> </a:t>
            </a:r>
            <a:r>
              <a:rPr sz="2400"/>
              <a:t>The question means “For what colors </a:t>
            </a:r>
            <a:r>
              <a:rPr i="1" sz="2400"/>
              <a:t>X</a:t>
            </a:r>
            <a:r>
              <a:rPr sz="2400"/>
              <a:t> is the predicate ‘</a:t>
            </a:r>
            <a:r>
              <a:rPr i="1" sz="2400"/>
              <a:t>w</a:t>
            </a:r>
            <a:r>
              <a:rPr baseline="-25000" sz="2400"/>
              <a:t>1</a:t>
            </a:r>
            <a:r>
              <a:rPr sz="2400"/>
              <a:t> is colored </a:t>
            </a:r>
            <a:r>
              <a:rPr i="1" sz="2400"/>
              <a:t>X </a:t>
            </a:r>
            <a:r>
              <a:rPr sz="2400"/>
              <a:t>’ true?”; so the answer is “</a:t>
            </a:r>
            <a:r>
              <a:rPr i="1" sz="2400"/>
              <a:t>X</a:t>
            </a:r>
            <a:r>
              <a:rPr sz="2400"/>
              <a:t> = white.”</a:t>
            </a:r>
          </a:p>
        </p:txBody>
      </p:sp>
      <p:sp>
        <p:nvSpPr>
          <p:cNvPr id="491" name="Shape 49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90">
                                            <p:txEl>
                                              <p:pRg st="4" end="4"/>
                                            </p:txEl>
                                          </p:spTgt>
                                        </p:tgtEl>
                                        <p:attrNameLst>
                                          <p:attrName>style.visibility</p:attrName>
                                        </p:attrNameLst>
                                      </p:cBhvr>
                                      <p:to>
                                        <p:strVal val="visible"/>
                                      </p:to>
                                    </p:set>
                                    <p:anim calcmode="lin" valueType="num">
                                      <p:cBhvr>
                                        <p:cTn id="7" dur="1000" fill="hold"/>
                                        <p:tgtEl>
                                          <p:spTgt spid="490">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490">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90">
                                            <p:txEl>
                                              <p:pRg st="5" end="5"/>
                                            </p:txEl>
                                          </p:spTgt>
                                        </p:tgtEl>
                                        <p:attrNameLst>
                                          <p:attrName>style.visibility</p:attrName>
                                        </p:attrNameLst>
                                      </p:cBhvr>
                                      <p:to>
                                        <p:strVal val="visible"/>
                                      </p:to>
                                    </p:set>
                                    <p:anim calcmode="lin" valueType="num">
                                      <p:cBhvr>
                                        <p:cTn id="12" dur="1000" fill="hold"/>
                                        <p:tgtEl>
                                          <p:spTgt spid="490">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490">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490">
                                            <p:txEl>
                                              <p:pRg st="6" end="6"/>
                                            </p:txEl>
                                          </p:spTgt>
                                        </p:tgtEl>
                                        <p:attrNameLst>
                                          <p:attrName>style.visibility</p:attrName>
                                        </p:attrNameLst>
                                      </p:cBhvr>
                                      <p:to>
                                        <p:strVal val="visible"/>
                                      </p:to>
                                    </p:set>
                                    <p:anim calcmode="lin" valueType="num">
                                      <p:cBhvr>
                                        <p:cTn id="17" dur="1000" fill="hold"/>
                                        <p:tgtEl>
                                          <p:spTgt spid="490">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4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490">
                                            <p:txEl>
                                              <p:pRg st="7" end="7"/>
                                            </p:txEl>
                                          </p:spTgt>
                                        </p:tgtEl>
                                        <p:attrNameLst>
                                          <p:attrName>style.visibility</p:attrName>
                                        </p:attrNameLst>
                                      </p:cBhvr>
                                      <p:to>
                                        <p:strVal val="visible"/>
                                      </p:to>
                                    </p:set>
                                    <p:anim calcmode="lin" valueType="num">
                                      <p:cBhvr>
                                        <p:cTn id="23" dur="1000" fill="hold"/>
                                        <p:tgtEl>
                                          <p:spTgt spid="49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0" grpId="1"/>
    </p:bldLst>
  </p:timing>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Solution</a:t>
            </a:r>
          </a:p>
        </p:txBody>
      </p:sp>
      <p:sp>
        <p:nvSpPr>
          <p:cNvPr id="494" name="Shape 49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latin typeface="Arial Bold"/>
                <a:ea typeface="Arial Bold"/>
                <a:cs typeface="Arial Bold"/>
                <a:sym typeface="Arial Bold"/>
              </a:rPr>
              <a:t>c</a:t>
            </a:r>
            <a:r>
              <a:rPr sz="2400"/>
              <a:t>.</a:t>
            </a:r>
            <a:r>
              <a:rPr sz="2400">
                <a:latin typeface="Arial Bold"/>
                <a:ea typeface="Arial Bold"/>
                <a:cs typeface="Arial Bold"/>
                <a:sym typeface="Arial Bold"/>
              </a:rPr>
              <a:t> </a:t>
            </a:r>
            <a:r>
              <a:rPr sz="2400"/>
              <a:t>The question means “For what blocks is the predicate ‘</a:t>
            </a:r>
            <a:r>
              <a:rPr i="1" sz="2400"/>
              <a:t>X</a:t>
            </a:r>
            <a:r>
              <a:rPr sz="2400"/>
              <a:t> is colored blue’ true?”; so the answer is “</a:t>
            </a:r>
            <a:r>
              <a:rPr i="1" sz="2400"/>
              <a:t>X</a:t>
            </a:r>
            <a:r>
              <a:rPr sz="2400"/>
              <a:t> = </a:t>
            </a:r>
            <a:r>
              <a:rPr i="1" sz="2400"/>
              <a:t>b</a:t>
            </a:r>
            <a:r>
              <a:rPr baseline="-25000" sz="2400"/>
              <a:t>1</a:t>
            </a:r>
            <a:r>
              <a:rPr sz="2400"/>
              <a:t>,” “</a:t>
            </a:r>
            <a:r>
              <a:rPr i="1" sz="2400"/>
              <a:t>X</a:t>
            </a:r>
            <a:r>
              <a:rPr sz="2400"/>
              <a:t> = </a:t>
            </a:r>
            <a:r>
              <a:rPr i="1" sz="2400"/>
              <a:t>b</a:t>
            </a:r>
            <a:r>
              <a:rPr baseline="-25000" sz="2400"/>
              <a:t>2</a:t>
            </a:r>
            <a:r>
              <a:rPr sz="2400"/>
              <a:t>,” and “</a:t>
            </a:r>
            <a:r>
              <a:rPr i="1" sz="2400"/>
              <a:t>X</a:t>
            </a:r>
            <a:r>
              <a:rPr sz="2400"/>
              <a:t> = </a:t>
            </a:r>
            <a:r>
              <a:rPr i="1" sz="2400"/>
              <a:t>b</a:t>
            </a:r>
            <a:r>
              <a:rPr baseline="-25000" sz="2400"/>
              <a:t>3</a:t>
            </a:r>
            <a:r>
              <a:rPr sz="2400"/>
              <a:t>.”</a:t>
            </a:r>
          </a:p>
        </p:txBody>
      </p:sp>
      <p:sp>
        <p:nvSpPr>
          <p:cNvPr id="495" name="Shape 49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Shape 497"/>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498" name="Shape 498"/>
          <p:cNvSpPr/>
          <p:nvPr/>
        </p:nvSpPr>
        <p:spPr>
          <a:xfrm>
            <a:off x="2209800" y="2559050"/>
            <a:ext cx="6337300" cy="1143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16669E"/>
                </a:solidFill>
              </a:defRPr>
            </a:lvl1pPr>
          </a:lstStyle>
          <a:p>
            <a:pPr lvl="0">
              <a:defRPr sz="1800">
                <a:solidFill>
                  <a:srgbClr val="000000"/>
                </a:solidFill>
              </a:defRPr>
            </a:pPr>
            <a:r>
              <a:rPr sz="3600">
                <a:solidFill>
                  <a:srgbClr val="16669E"/>
                </a:solidFill>
              </a:rPr>
              <a:t>Arguments with Quantified Statements</a:t>
            </a:r>
          </a:p>
        </p:txBody>
      </p:sp>
      <p:grpSp>
        <p:nvGrpSpPr>
          <p:cNvPr id="501" name="Group 501"/>
          <p:cNvGrpSpPr/>
          <p:nvPr/>
        </p:nvGrpSpPr>
        <p:grpSpPr>
          <a:xfrm>
            <a:off x="279399" y="2209799"/>
            <a:ext cx="8534401" cy="1600201"/>
            <a:chOff x="0" y="0"/>
            <a:chExt cx="8534400" cy="1600200"/>
          </a:xfrm>
        </p:grpSpPr>
        <p:sp>
          <p:nvSpPr>
            <p:cNvPr id="499" name="Shape 499"/>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500" name="Shape 500"/>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502" name="Shape 502"/>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3.4</a:t>
            </a:r>
          </a:p>
        </p:txBody>
      </p:sp>
    </p:spTree>
  </p:cSld>
  <p:clrMapOvr>
    <a:masterClrMapping/>
  </p:clrMapOvr>
  <p:transition spd="med" advClick="1"/>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4" name="Shape 50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Arguments with Quantified Statements</a:t>
            </a:r>
          </a:p>
        </p:txBody>
      </p:sp>
      <p:sp>
        <p:nvSpPr>
          <p:cNvPr id="505" name="Shape 50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rule of </a:t>
            </a:r>
            <a:r>
              <a:rPr i="1" sz="2400">
                <a:solidFill>
                  <a:srgbClr val="FF2600"/>
                </a:solidFill>
              </a:rPr>
              <a:t>universal instantiation </a:t>
            </a:r>
            <a:r>
              <a:rPr sz="2400">
                <a:solidFill>
                  <a:srgbClr val="FF2600"/>
                </a:solidFill>
              </a:rPr>
              <a:t>(in-stan-she-AY-shun)</a:t>
            </a:r>
            <a:r>
              <a:rPr sz="2400"/>
              <a:t>:</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    </a:t>
            </a:r>
            <a:r>
              <a:rPr i="1" sz="2400"/>
              <a:t>the </a:t>
            </a:r>
            <a:r>
              <a:rPr sz="2400"/>
              <a:t>fundamental tool of deductive reasoning. </a:t>
            </a:r>
            <a:endParaRPr sz="2400"/>
          </a:p>
          <a:p>
            <a:pPr lvl="0" marL="0" indent="0">
              <a:buSzTx/>
              <a:buNone/>
              <a:defRPr sz="1800"/>
            </a:pPr>
            <a:endParaRPr sz="2400"/>
          </a:p>
          <a:p>
            <a:pPr lvl="0" marL="0" indent="0">
              <a:buSzTx/>
              <a:buNone/>
              <a:defRPr sz="1800"/>
            </a:pPr>
            <a:r>
              <a:rPr sz="2400"/>
              <a:t>Mathematical formulas, definitions, and theorems are like general templates that are used over and over in a wide variety of particular situations.</a:t>
            </a:r>
          </a:p>
        </p:txBody>
      </p:sp>
      <p:pic>
        <p:nvPicPr>
          <p:cNvPr id="506" name="image.png"/>
          <p:cNvPicPr/>
          <p:nvPr/>
        </p:nvPicPr>
        <p:blipFill>
          <a:blip r:embed="rId2">
            <a:extLst/>
          </a:blip>
          <a:stretch>
            <a:fillRect/>
          </a:stretch>
        </p:blipFill>
        <p:spPr>
          <a:xfrm>
            <a:off x="375795" y="2133600"/>
            <a:ext cx="8343927" cy="779553"/>
          </a:xfrm>
          <a:prstGeom prst="rect">
            <a:avLst/>
          </a:prstGeom>
          <a:ln w="12700">
            <a:miter lim="400000"/>
          </a:ln>
        </p:spPr>
      </p:pic>
    </p:spTree>
  </p:cSld>
  <p:clrMapOvr>
    <a:masterClrMapping/>
  </p:clrMapOvr>
  <p:transition spd="med" advClick="1"/>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Arguments with Quantified Statements</a:t>
            </a:r>
          </a:p>
        </p:txBody>
      </p:sp>
      <p:sp>
        <p:nvSpPr>
          <p:cNvPr id="509" name="Shape 50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A given theorem says that such and such is true for all things of a certain type. </a:t>
            </a:r>
            <a:endParaRPr sz="2400"/>
          </a:p>
          <a:p>
            <a:pPr lvl="0">
              <a:buSzTx/>
              <a:buNone/>
              <a:defRPr sz="1800"/>
            </a:pPr>
            <a:endParaRPr sz="2400"/>
          </a:p>
          <a:p>
            <a:pPr lvl="0">
              <a:buSzTx/>
              <a:buNone/>
              <a:defRPr sz="1800"/>
            </a:pPr>
            <a:r>
              <a:rPr sz="2400"/>
              <a:t>If, in a given situation, you have a particular object of that type, then by universal instantiation, you conclude that such and such is true for that particular object. </a:t>
            </a:r>
            <a:endParaRPr sz="2400"/>
          </a:p>
          <a:p>
            <a:pPr lvl="0">
              <a:buSzTx/>
              <a:buNone/>
              <a:defRPr sz="1800"/>
            </a:pPr>
            <a:endParaRPr sz="2400"/>
          </a:p>
          <a:p>
            <a:pPr lvl="0">
              <a:buSzTx/>
              <a:buNone/>
              <a:defRPr sz="1800"/>
            </a:pPr>
            <a:r>
              <a:rPr sz="2400"/>
              <a:t>You may repeat this process 10, 20, or more times in a single proof or problem solution.</a:t>
            </a:r>
          </a:p>
        </p:txBody>
      </p:sp>
    </p:spTree>
  </p:cSld>
  <p:clrMapOvr>
    <a:masterClrMapping/>
  </p:clrMapOvr>
  <p:transition spd="med" advClick="1"/>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Shape 511"/>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Universal Modus Ponens</a:t>
            </a:r>
          </a:p>
        </p:txBody>
      </p:sp>
    </p:spTree>
  </p:cSld>
  <p:clrMapOvr>
    <a:masterClrMapping/>
  </p:clrMapOvr>
  <p:transition spd="med" advClick="1"/>
</p:sld>
</file>

<file path=ppt/slides/slide1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Shape 51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Universal Modus Ponens</a:t>
            </a:r>
          </a:p>
        </p:txBody>
      </p:sp>
      <p:sp>
        <p:nvSpPr>
          <p:cNvPr id="514" name="Shape 51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rule of </a:t>
            </a:r>
            <a:r>
              <a:rPr sz="2400">
                <a:solidFill>
                  <a:srgbClr val="FF2600"/>
                </a:solidFill>
              </a:rPr>
              <a:t>universal instantiation</a:t>
            </a:r>
            <a:r>
              <a:rPr sz="2400"/>
              <a:t> can be combined with </a:t>
            </a:r>
            <a:r>
              <a:rPr sz="2400">
                <a:solidFill>
                  <a:srgbClr val="FF2600"/>
                </a:solidFill>
              </a:rPr>
              <a:t>modus ponens</a:t>
            </a:r>
            <a:r>
              <a:rPr sz="2400"/>
              <a:t> to obtain a valid form of argument called</a:t>
            </a:r>
            <a:br>
              <a:rPr sz="2400"/>
            </a:br>
            <a:r>
              <a:rPr i="1" sz="2400">
                <a:solidFill>
                  <a:srgbClr val="FF2600"/>
                </a:solidFill>
              </a:rPr>
              <a:t>universal modus ponens</a:t>
            </a:r>
            <a:r>
              <a:rPr sz="2400">
                <a:solidFill>
                  <a:srgbClr val="FF2600"/>
                </a:solidFill>
              </a:rPr>
              <a:t>.</a:t>
            </a:r>
          </a:p>
        </p:txBody>
      </p:sp>
      <p:pic>
        <p:nvPicPr>
          <p:cNvPr id="515" name="image.png"/>
          <p:cNvPicPr/>
          <p:nvPr/>
        </p:nvPicPr>
        <p:blipFill>
          <a:blip r:embed="rId2">
            <a:extLst/>
          </a:blip>
          <a:stretch>
            <a:fillRect/>
          </a:stretch>
        </p:blipFill>
        <p:spPr>
          <a:xfrm>
            <a:off x="533400" y="2895600"/>
            <a:ext cx="8291513" cy="2092325"/>
          </a:xfrm>
          <a:prstGeom prst="rect">
            <a:avLst/>
          </a:prstGeom>
          <a:ln w="12700">
            <a:miter lim="400000"/>
          </a:ln>
        </p:spPr>
      </p:pic>
    </p:spTree>
  </p:cSld>
  <p:clrMapOvr>
    <a:masterClrMapping/>
  </p:clrMapOvr>
  <p:transition spd="med" advClick="1"/>
</p:sld>
</file>

<file path=ppt/slides/slide1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Universal Modus Ponens</a:t>
            </a:r>
          </a:p>
        </p:txBody>
      </p:sp>
      <p:sp>
        <p:nvSpPr>
          <p:cNvPr id="518" name="Shape 51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Note that the first, or major, premise of universal modus ponens could be written “All things that make </a:t>
            </a:r>
            <a:r>
              <a:rPr i="1" sz="2400"/>
              <a:t>P</a:t>
            </a:r>
            <a:r>
              <a:rPr i="1" sz="400"/>
              <a:t> </a:t>
            </a:r>
            <a:r>
              <a:rPr sz="2400"/>
              <a:t>(</a:t>
            </a:r>
            <a:r>
              <a:rPr i="1" sz="2400"/>
              <a:t>x</a:t>
            </a:r>
            <a:r>
              <a:rPr sz="2400"/>
              <a:t>)</a:t>
            </a:r>
            <a:r>
              <a:rPr i="1" sz="2400"/>
              <a:t> </a:t>
            </a:r>
            <a:r>
              <a:rPr sz="2400"/>
              <a:t>true make </a:t>
            </a:r>
            <a:r>
              <a:rPr i="1" sz="2400"/>
              <a:t>Q</a:t>
            </a:r>
            <a:r>
              <a:rPr sz="400"/>
              <a:t> </a:t>
            </a:r>
            <a:r>
              <a:rPr sz="2400"/>
              <a:t>(</a:t>
            </a:r>
            <a:r>
              <a:rPr i="1" sz="2400"/>
              <a:t>x</a:t>
            </a:r>
            <a:r>
              <a:rPr sz="2400"/>
              <a:t>)</a:t>
            </a:r>
            <a:r>
              <a:rPr i="1" sz="2400"/>
              <a:t> </a:t>
            </a:r>
            <a:r>
              <a:rPr sz="2400"/>
              <a:t>true,” in which case the conclusion would follow by universal instantiation alone. </a:t>
            </a:r>
            <a:endParaRPr sz="2400"/>
          </a:p>
          <a:p>
            <a:pPr lvl="0" marL="0" indent="0">
              <a:buSzTx/>
              <a:buNone/>
              <a:defRPr sz="1800"/>
            </a:pPr>
            <a:endParaRPr sz="2400"/>
          </a:p>
          <a:p>
            <a:pPr lvl="0" marL="0" indent="0">
              <a:buSzTx/>
              <a:buNone/>
              <a:defRPr sz="1800"/>
            </a:pPr>
            <a:r>
              <a:rPr sz="2400"/>
              <a:t>However, the if-then form is more natural to use in the majority of mathematical situations.</a:t>
            </a:r>
          </a:p>
        </p:txBody>
      </p:sp>
    </p:spTree>
  </p:cSld>
  <p:clrMapOvr>
    <a:masterClrMapping/>
  </p:clrMapOvr>
  <p:transition spd="med" advClick="1"/>
</p:sld>
</file>

<file path=ppt/slides/slide1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0" name="Shape 52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700">
                <a:solidFill>
                  <a:srgbClr val="FFFFFF"/>
                </a:solidFill>
              </a:rPr>
              <a:t>Example 1 – </a:t>
            </a:r>
            <a:r>
              <a:rPr i="1" sz="2700">
                <a:solidFill>
                  <a:srgbClr val="FFFFFF"/>
                </a:solidFill>
              </a:rPr>
              <a:t>Recognizing Universal Modus Ponens</a:t>
            </a:r>
          </a:p>
        </p:txBody>
      </p:sp>
      <p:sp>
        <p:nvSpPr>
          <p:cNvPr id="521" name="Shape 52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argument using quantifiers, variables, and predicate symbols. Is this argument valid? Why?</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If an integer is even, then its square is even.</a:t>
            </a:r>
            <a:endParaRPr sz="2400"/>
          </a:p>
          <a:p>
            <a:pPr lvl="0" marL="0" indent="0">
              <a:buSzTx/>
              <a:buNone/>
              <a:tabLst>
                <a:tab pos="457200" algn="l"/>
                <a:tab pos="1371600" algn="l"/>
                <a:tab pos="1536700" algn="l"/>
              </a:tabLst>
              <a:defRPr sz="1800"/>
            </a:pPr>
            <a:r>
              <a:rPr i="1" sz="2400"/>
              <a:t>	k </a:t>
            </a:r>
            <a:r>
              <a:rPr sz="2400"/>
              <a:t>is a particular integer that is even.</a:t>
            </a:r>
            <a:endParaRPr sz="2400"/>
          </a:p>
          <a:p>
            <a:pPr lvl="0" marL="0" indent="0">
              <a:buChar char="•"/>
              <a:tabLst>
                <a:tab pos="457200" algn="l"/>
                <a:tab pos="1371600" algn="l"/>
                <a:tab pos="1536700" algn="l"/>
              </a:tabLst>
              <a:defRPr sz="1800"/>
            </a:pPr>
            <a:r>
              <a:rPr i="1" sz="2400"/>
              <a:t>    k</a:t>
            </a:r>
            <a:r>
              <a:rPr baseline="30000" sz="2400"/>
              <a:t>2</a:t>
            </a:r>
            <a:r>
              <a:rPr sz="2400"/>
              <a:t> is even.</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The major premise of this argument can be rewritten as</a:t>
            </a:r>
            <a:endParaRPr sz="2400"/>
          </a:p>
          <a:p>
            <a:pPr lvl="0" marL="0" indent="0">
              <a:spcBef>
                <a:spcPts val="200"/>
              </a:spcBef>
              <a:buSzTx/>
              <a:buNone/>
              <a:tabLst>
                <a:tab pos="457200" algn="l"/>
                <a:tab pos="1371600" algn="l"/>
                <a:tab pos="1536700" algn="l"/>
              </a:tabLst>
              <a:defRPr sz="1800"/>
            </a:pPr>
            <a:r>
              <a:rPr sz="1000"/>
              <a:t>	</a:t>
            </a:r>
            <a:endParaRPr sz="1000"/>
          </a:p>
          <a:p>
            <a:pPr lvl="0" marL="0" indent="0">
              <a:buSzTx/>
              <a:buNone/>
              <a:tabLst>
                <a:tab pos="457200" algn="l"/>
                <a:tab pos="1371600" algn="l"/>
                <a:tab pos="1536700" algn="l"/>
              </a:tabLst>
              <a:defRPr sz="1800"/>
            </a:pPr>
            <a:r>
              <a:rPr sz="2400"/>
              <a:t>		  </a:t>
            </a:r>
            <a:r>
              <a:rPr i="1" sz="2400"/>
              <a:t>x</a:t>
            </a:r>
            <a:r>
              <a:rPr sz="2400"/>
              <a:t>,</a:t>
            </a:r>
            <a:r>
              <a:rPr i="1" sz="2400"/>
              <a:t> </a:t>
            </a:r>
            <a:r>
              <a:rPr sz="2400"/>
              <a:t>if </a:t>
            </a:r>
            <a:r>
              <a:rPr i="1" sz="2400"/>
              <a:t>x </a:t>
            </a:r>
            <a:r>
              <a:rPr sz="2400"/>
              <a:t>is an even integer then </a:t>
            </a:r>
            <a:r>
              <a:rPr i="1" sz="2400"/>
              <a:t>x</a:t>
            </a:r>
            <a:r>
              <a:rPr baseline="30000" sz="2400"/>
              <a:t>2</a:t>
            </a:r>
            <a:r>
              <a:rPr sz="2400"/>
              <a:t> is even.	</a:t>
            </a:r>
          </a:p>
        </p:txBody>
      </p:sp>
      <p:pic>
        <p:nvPicPr>
          <p:cNvPr id="522" name="image.png"/>
          <p:cNvPicPr/>
          <p:nvPr/>
        </p:nvPicPr>
        <p:blipFill>
          <a:blip r:embed="rId2">
            <a:extLst/>
          </a:blip>
          <a:stretch>
            <a:fillRect/>
          </a:stretch>
        </p:blipFill>
        <p:spPr>
          <a:xfrm>
            <a:off x="1831975" y="5384800"/>
            <a:ext cx="238125"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21">
                                            <p:txEl>
                                              <p:pRg st="6" end="6"/>
                                            </p:txEl>
                                          </p:spTgt>
                                        </p:tgtEl>
                                        <p:attrNameLst>
                                          <p:attrName>style.visibility</p:attrName>
                                        </p:attrNameLst>
                                      </p:cBhvr>
                                      <p:to>
                                        <p:strVal val="visible"/>
                                      </p:to>
                                    </p:set>
                                    <p:anim calcmode="lin" valueType="num">
                                      <p:cBhvr>
                                        <p:cTn id="7" dur="1000" fill="hold"/>
                                        <p:tgtEl>
                                          <p:spTgt spid="521">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521">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21">
                                            <p:txEl>
                                              <p:pRg st="7" end="7"/>
                                            </p:txEl>
                                          </p:spTgt>
                                        </p:tgtEl>
                                        <p:attrNameLst>
                                          <p:attrName>style.visibility</p:attrName>
                                        </p:attrNameLst>
                                      </p:cBhvr>
                                      <p:to>
                                        <p:strVal val="visible"/>
                                      </p:to>
                                    </p:set>
                                    <p:anim calcmode="lin" valueType="num">
                                      <p:cBhvr>
                                        <p:cTn id="12" dur="1000" fill="hold"/>
                                        <p:tgtEl>
                                          <p:spTgt spid="521">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521">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21">
                                            <p:txEl>
                                              <p:pRg st="8" end="8"/>
                                            </p:txEl>
                                          </p:spTgt>
                                        </p:tgtEl>
                                        <p:attrNameLst>
                                          <p:attrName>style.visibility</p:attrName>
                                        </p:attrNameLst>
                                      </p:cBhvr>
                                      <p:to>
                                        <p:strVal val="visible"/>
                                      </p:to>
                                    </p:set>
                                    <p:anim calcmode="lin" valueType="num">
                                      <p:cBhvr>
                                        <p:cTn id="17" dur="1000" fill="hold"/>
                                        <p:tgtEl>
                                          <p:spTgt spid="521">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521">
                                            <p:txEl>
                                              <p:pRg st="8"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21">
                                            <p:txEl>
                                              <p:pRg st="9" end="9"/>
                                            </p:txEl>
                                          </p:spTgt>
                                        </p:tgtEl>
                                        <p:attrNameLst>
                                          <p:attrName>style.visibility</p:attrName>
                                        </p:attrNameLst>
                                      </p:cBhvr>
                                      <p:to>
                                        <p:strVal val="visible"/>
                                      </p:to>
                                    </p:set>
                                    <p:anim calcmode="lin" valueType="num">
                                      <p:cBhvr>
                                        <p:cTn id="22" dur="1000" fill="hold"/>
                                        <p:tgtEl>
                                          <p:spTgt spid="521">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521">
                                            <p:txEl>
                                              <p:pRg st="9" end="9"/>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2" fill="hold">
                                  <p:stCondLst>
                                    <p:cond delay="0"/>
                                  </p:stCondLst>
                                  <p:iterate type="el" backwards="0">
                                    <p:tmAbs val="0"/>
                                  </p:iterate>
                                  <p:childTnLst>
                                    <p:set>
                                      <p:cBhvr>
                                        <p:cTn id="26" fill="hold"/>
                                        <p:tgtEl>
                                          <p:spTgt spid="522"/>
                                        </p:tgtEl>
                                        <p:attrNameLst>
                                          <p:attrName>style.visibility</p:attrName>
                                        </p:attrNameLst>
                                      </p:cBhvr>
                                      <p:to>
                                        <p:strVal val="visible"/>
                                      </p:to>
                                    </p:set>
                                    <p:anim calcmode="lin" valueType="num">
                                      <p:cBhvr>
                                        <p:cTn id="27" dur="1000" fill="hold"/>
                                        <p:tgtEl>
                                          <p:spTgt spid="522"/>
                                        </p:tgtEl>
                                        <p:attrNameLst>
                                          <p:attrName>ppt_x</p:attrName>
                                        </p:attrNameLst>
                                      </p:cBhvr>
                                      <p:tavLst>
                                        <p:tav tm="0">
                                          <p:val>
                                            <p:strVal val="#ppt_x"/>
                                          </p:val>
                                        </p:tav>
                                        <p:tav tm="100000">
                                          <p:val>
                                            <p:strVal val="#ppt_x"/>
                                          </p:val>
                                        </p:tav>
                                      </p:tavLst>
                                    </p:anim>
                                    <p:anim calcmode="lin" valueType="num">
                                      <p:cBhvr>
                                        <p:cTn id="28" dur="1000" fill="hold"/>
                                        <p:tgtEl>
                                          <p:spTgt spid="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2" grpId="2"/>
      <p:bldP build="p" bldLvl="5" animBg="1" rev="0" advAuto="0" spid="52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1559961" y="3276600"/>
            <a:ext cx="6328878" cy="6656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The Existential Quantifier: ∃</a:t>
            </a:r>
          </a:p>
        </p:txBody>
      </p:sp>
    </p:spTree>
  </p:cSld>
  <p:clrMapOvr>
    <a:masterClrMapping/>
  </p:clrMapOvr>
  <p:transition spd="med" advClick="1"/>
</p:sld>
</file>

<file path=ppt/slides/slide1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525" name="Shape 52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E</a:t>
            </a:r>
            <a:r>
              <a:rPr i="1" sz="400"/>
              <a:t> </a:t>
            </a:r>
            <a:r>
              <a:rPr sz="2400"/>
              <a:t>(</a:t>
            </a:r>
            <a:r>
              <a:rPr i="1" sz="2400"/>
              <a:t>x</a:t>
            </a:r>
            <a:r>
              <a:rPr sz="2400"/>
              <a:t>)</a:t>
            </a:r>
            <a:r>
              <a:rPr i="1" sz="2400"/>
              <a:t> </a:t>
            </a:r>
            <a:r>
              <a:rPr sz="2400"/>
              <a:t>be “</a:t>
            </a:r>
            <a:r>
              <a:rPr i="1" sz="2400"/>
              <a:t>x </a:t>
            </a:r>
            <a:r>
              <a:rPr sz="2400"/>
              <a:t>is an even integer,” let </a:t>
            </a:r>
            <a:r>
              <a:rPr i="1" sz="2400"/>
              <a:t>S</a:t>
            </a:r>
            <a:r>
              <a:rPr i="1" sz="400"/>
              <a:t> </a:t>
            </a:r>
            <a:r>
              <a:rPr sz="2400"/>
              <a:t>(</a:t>
            </a:r>
            <a:r>
              <a:rPr i="1" sz="2400"/>
              <a:t>x</a:t>
            </a:r>
            <a:r>
              <a:rPr sz="2400"/>
              <a:t>)</a:t>
            </a:r>
            <a:r>
              <a:rPr i="1" sz="2400"/>
              <a:t> </a:t>
            </a:r>
            <a:r>
              <a:rPr sz="2400"/>
              <a:t>be “</a:t>
            </a:r>
            <a:r>
              <a:rPr i="1" sz="2400"/>
              <a:t>x</a:t>
            </a:r>
            <a:r>
              <a:rPr baseline="30000" sz="2400"/>
              <a:t>2</a:t>
            </a:r>
            <a:r>
              <a:rPr sz="2400"/>
              <a:t> is even,” and let </a:t>
            </a:r>
            <a:r>
              <a:rPr i="1" sz="2400"/>
              <a:t>k </a:t>
            </a:r>
            <a:r>
              <a:rPr sz="2400"/>
              <a:t>stand for a particular integer that is even.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Then the argument has the following form:</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a:t>
            </a:r>
            <a:r>
              <a:rPr i="1" sz="2400"/>
              <a:t>x</a:t>
            </a:r>
            <a:r>
              <a:rPr sz="2400"/>
              <a:t>,</a:t>
            </a:r>
            <a:r>
              <a:rPr i="1" sz="2400"/>
              <a:t> </a:t>
            </a:r>
            <a:r>
              <a:rPr sz="2400"/>
              <a:t>if </a:t>
            </a:r>
            <a:r>
              <a:rPr i="1" sz="2400"/>
              <a:t>E</a:t>
            </a:r>
            <a:r>
              <a:rPr i="1" sz="400"/>
              <a:t> </a:t>
            </a:r>
            <a:r>
              <a:rPr sz="2400"/>
              <a:t>(</a:t>
            </a:r>
            <a:r>
              <a:rPr i="1" sz="2400"/>
              <a:t>x) </a:t>
            </a:r>
            <a:r>
              <a:rPr sz="2400"/>
              <a:t>then </a:t>
            </a:r>
            <a:r>
              <a:rPr i="1" sz="2400"/>
              <a:t>S</a:t>
            </a:r>
            <a:r>
              <a:rPr i="1" sz="400"/>
              <a:t> </a:t>
            </a:r>
            <a:r>
              <a:rPr sz="2400"/>
              <a:t>(</a:t>
            </a:r>
            <a:r>
              <a:rPr i="1" sz="2400"/>
              <a:t>x</a:t>
            </a:r>
            <a:r>
              <a:rPr sz="2400"/>
              <a:t>).</a:t>
            </a:r>
            <a:endParaRPr sz="2400"/>
          </a:p>
          <a:p>
            <a:pPr lvl="0" marL="0" indent="0">
              <a:buSzTx/>
              <a:buNone/>
              <a:tabLst>
                <a:tab pos="457200" algn="l"/>
                <a:tab pos="1371600" algn="l"/>
                <a:tab pos="1536700" algn="l"/>
              </a:tabLst>
              <a:defRPr sz="1800"/>
            </a:pPr>
            <a:endParaRPr sz="900"/>
          </a:p>
          <a:p>
            <a:pPr lvl="0" marL="0" indent="0">
              <a:buSzTx/>
              <a:buNone/>
              <a:tabLst>
                <a:tab pos="457200" algn="l"/>
                <a:tab pos="1371600" algn="l"/>
                <a:tab pos="1536700" algn="l"/>
              </a:tabLst>
              <a:defRPr sz="1800"/>
            </a:pPr>
            <a:r>
              <a:rPr i="1" sz="2400"/>
              <a:t>		  E</a:t>
            </a:r>
            <a:r>
              <a:rPr i="1" sz="400"/>
              <a:t> </a:t>
            </a:r>
            <a:r>
              <a:rPr sz="2400"/>
              <a:t>(</a:t>
            </a:r>
            <a:r>
              <a:rPr i="1" sz="2400"/>
              <a:t>k</a:t>
            </a:r>
            <a:r>
              <a:rPr sz="2400"/>
              <a:t>),</a:t>
            </a:r>
            <a:r>
              <a:rPr i="1" sz="2400"/>
              <a:t> </a:t>
            </a:r>
            <a:r>
              <a:rPr sz="2400"/>
              <a:t>for a particular </a:t>
            </a:r>
            <a:r>
              <a:rPr i="1" sz="2400"/>
              <a:t>k</a:t>
            </a:r>
            <a:r>
              <a:rPr sz="2400"/>
              <a:t>.</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 </a:t>
            </a:r>
            <a:r>
              <a:rPr i="1" sz="2400"/>
              <a:t>S</a:t>
            </a:r>
            <a:r>
              <a:rPr i="1" sz="400"/>
              <a:t> </a:t>
            </a:r>
            <a:r>
              <a:rPr sz="2400"/>
              <a:t>(</a:t>
            </a:r>
            <a:r>
              <a:rPr i="1" sz="2400"/>
              <a:t>k</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This argument has the form of universal modus ponens and is therefore valid.</a:t>
            </a:r>
          </a:p>
        </p:txBody>
      </p:sp>
      <p:sp>
        <p:nvSpPr>
          <p:cNvPr id="526" name="Shape 52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27" name="image.png"/>
          <p:cNvPicPr/>
          <p:nvPr/>
        </p:nvPicPr>
        <p:blipFill>
          <a:blip r:embed="rId2">
            <a:extLst/>
          </a:blip>
          <a:stretch>
            <a:fillRect/>
          </a:stretch>
        </p:blipFill>
        <p:spPr>
          <a:xfrm>
            <a:off x="2098675" y="3441700"/>
            <a:ext cx="238125"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25">
                                            <p:txEl>
                                              <p:pRg st="2" end="2"/>
                                            </p:txEl>
                                          </p:spTgt>
                                        </p:tgtEl>
                                        <p:attrNameLst>
                                          <p:attrName>style.visibility</p:attrName>
                                        </p:attrNameLst>
                                      </p:cBhvr>
                                      <p:to>
                                        <p:strVal val="visible"/>
                                      </p:to>
                                    </p:set>
                                    <p:anim calcmode="lin" valueType="num">
                                      <p:cBhvr>
                                        <p:cTn id="7" dur="1000" fill="hold"/>
                                        <p:tgtEl>
                                          <p:spTgt spid="52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2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27"/>
                                        </p:tgtEl>
                                        <p:attrNameLst>
                                          <p:attrName>style.visibility</p:attrName>
                                        </p:attrNameLst>
                                      </p:cBhvr>
                                      <p:to>
                                        <p:strVal val="visible"/>
                                      </p:to>
                                    </p:set>
                                    <p:anim calcmode="lin" valueType="num">
                                      <p:cBhvr>
                                        <p:cTn id="12" dur="1000" fill="hold"/>
                                        <p:tgtEl>
                                          <p:spTgt spid="527"/>
                                        </p:tgtEl>
                                        <p:attrNameLst>
                                          <p:attrName>ppt_x</p:attrName>
                                        </p:attrNameLst>
                                      </p:cBhvr>
                                      <p:tavLst>
                                        <p:tav tm="0">
                                          <p:val>
                                            <p:strVal val="#ppt_x"/>
                                          </p:val>
                                        </p:tav>
                                        <p:tav tm="100000">
                                          <p:val>
                                            <p:strVal val="#ppt_x"/>
                                          </p:val>
                                        </p:tav>
                                      </p:tavLst>
                                    </p:anim>
                                    <p:anim calcmode="lin" valueType="num">
                                      <p:cBhvr>
                                        <p:cTn id="13" dur="1000" fill="hold"/>
                                        <p:tgtEl>
                                          <p:spTgt spid="52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25">
                                            <p:txEl>
                                              <p:pRg st="3" end="3"/>
                                            </p:txEl>
                                          </p:spTgt>
                                        </p:tgtEl>
                                        <p:attrNameLst>
                                          <p:attrName>style.visibility</p:attrName>
                                        </p:attrNameLst>
                                      </p:cBhvr>
                                      <p:to>
                                        <p:strVal val="visible"/>
                                      </p:to>
                                    </p:set>
                                    <p:anim calcmode="lin" valueType="num">
                                      <p:cBhvr>
                                        <p:cTn id="17" dur="1000" fill="hold"/>
                                        <p:tgtEl>
                                          <p:spTgt spid="525">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52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25">
                                            <p:txEl>
                                              <p:pRg st="4" end="4"/>
                                            </p:txEl>
                                          </p:spTgt>
                                        </p:tgtEl>
                                        <p:attrNameLst>
                                          <p:attrName>style.visibility</p:attrName>
                                        </p:attrNameLst>
                                      </p:cBhvr>
                                      <p:to>
                                        <p:strVal val="visible"/>
                                      </p:to>
                                    </p:set>
                                    <p:anim calcmode="lin" valueType="num">
                                      <p:cBhvr>
                                        <p:cTn id="22" dur="1000" fill="hold"/>
                                        <p:tgtEl>
                                          <p:spTgt spid="52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2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525">
                                            <p:txEl>
                                              <p:pRg st="5" end="5"/>
                                            </p:txEl>
                                          </p:spTgt>
                                        </p:tgtEl>
                                        <p:attrNameLst>
                                          <p:attrName>style.visibility</p:attrName>
                                        </p:attrNameLst>
                                      </p:cBhvr>
                                      <p:to>
                                        <p:strVal val="visible"/>
                                      </p:to>
                                    </p:set>
                                    <p:anim calcmode="lin" valueType="num">
                                      <p:cBhvr>
                                        <p:cTn id="27" dur="1000" fill="hold"/>
                                        <p:tgtEl>
                                          <p:spTgt spid="52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525">
                                            <p:txEl>
                                              <p:pRg st="6" end="6"/>
                                            </p:txEl>
                                          </p:spTgt>
                                        </p:tgtEl>
                                        <p:attrNameLst>
                                          <p:attrName>style.visibility</p:attrName>
                                        </p:attrNameLst>
                                      </p:cBhvr>
                                      <p:to>
                                        <p:strVal val="visible"/>
                                      </p:to>
                                    </p:set>
                                    <p:anim calcmode="lin" valueType="num">
                                      <p:cBhvr>
                                        <p:cTn id="33" dur="1000" fill="hold"/>
                                        <p:tgtEl>
                                          <p:spTgt spid="52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25">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nodeType="afterEffect" presetClass="entr" presetSubtype="4" presetID="2" grpId="1" fill="hold">
                                  <p:stCondLst>
                                    <p:cond delay="0"/>
                                  </p:stCondLst>
                                  <p:iterate type="el" backwards="0">
                                    <p:tmAbs val="0"/>
                                  </p:iterate>
                                  <p:childTnLst>
                                    <p:set>
                                      <p:cBhvr>
                                        <p:cTn id="37" fill="hold"/>
                                        <p:tgtEl>
                                          <p:spTgt spid="525">
                                            <p:txEl>
                                              <p:pRg st="7" end="7"/>
                                            </p:txEl>
                                          </p:spTgt>
                                        </p:tgtEl>
                                        <p:attrNameLst>
                                          <p:attrName>style.visibility</p:attrName>
                                        </p:attrNameLst>
                                      </p:cBhvr>
                                      <p:to>
                                        <p:strVal val="visible"/>
                                      </p:to>
                                    </p:set>
                                    <p:anim calcmode="lin" valueType="num">
                                      <p:cBhvr>
                                        <p:cTn id="38" dur="1000" fill="hold"/>
                                        <p:tgtEl>
                                          <p:spTgt spid="52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2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4" presetID="2" grpId="1" fill="hold">
                                  <p:stCondLst>
                                    <p:cond delay="0"/>
                                  </p:stCondLst>
                                  <p:iterate type="el" backwards="0">
                                    <p:tmAbs val="0"/>
                                  </p:iterate>
                                  <p:childTnLst>
                                    <p:set>
                                      <p:cBhvr>
                                        <p:cTn id="43" fill="hold"/>
                                        <p:tgtEl>
                                          <p:spTgt spid="525">
                                            <p:txEl>
                                              <p:pRg st="8" end="8"/>
                                            </p:txEl>
                                          </p:spTgt>
                                        </p:tgtEl>
                                        <p:attrNameLst>
                                          <p:attrName>style.visibility</p:attrName>
                                        </p:attrNameLst>
                                      </p:cBhvr>
                                      <p:to>
                                        <p:strVal val="visible"/>
                                      </p:to>
                                    </p:set>
                                    <p:anim calcmode="lin" valueType="num">
                                      <p:cBhvr>
                                        <p:cTn id="44" dur="1000" fill="hold"/>
                                        <p:tgtEl>
                                          <p:spTgt spid="52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525">
                                            <p:txEl>
                                              <p:pRg st="8" end="8"/>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nodeType="afterEffect" presetClass="entr" presetSubtype="4" presetID="2" grpId="1" fill="hold">
                                  <p:stCondLst>
                                    <p:cond delay="0"/>
                                  </p:stCondLst>
                                  <p:iterate type="el" backwards="0">
                                    <p:tmAbs val="0"/>
                                  </p:iterate>
                                  <p:childTnLst>
                                    <p:set>
                                      <p:cBhvr>
                                        <p:cTn id="48" fill="hold"/>
                                        <p:tgtEl>
                                          <p:spTgt spid="525">
                                            <p:txEl>
                                              <p:pRg st="9" end="9"/>
                                            </p:txEl>
                                          </p:spTgt>
                                        </p:tgtEl>
                                        <p:attrNameLst>
                                          <p:attrName>style.visibility</p:attrName>
                                        </p:attrNameLst>
                                      </p:cBhvr>
                                      <p:to>
                                        <p:strVal val="visible"/>
                                      </p:to>
                                    </p:set>
                                    <p:anim calcmode="lin" valueType="num">
                                      <p:cBhvr>
                                        <p:cTn id="49" dur="1000" fill="hold"/>
                                        <p:tgtEl>
                                          <p:spTgt spid="52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2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4" presetID="2" grpId="1" fill="hold">
                                  <p:stCondLst>
                                    <p:cond delay="0"/>
                                  </p:stCondLst>
                                  <p:iterate type="el" backwards="0">
                                    <p:tmAbs val="0"/>
                                  </p:iterate>
                                  <p:childTnLst>
                                    <p:set>
                                      <p:cBhvr>
                                        <p:cTn id="54" fill="hold"/>
                                        <p:tgtEl>
                                          <p:spTgt spid="525">
                                            <p:txEl>
                                              <p:pRg st="10" end="10"/>
                                            </p:txEl>
                                          </p:spTgt>
                                        </p:tgtEl>
                                        <p:attrNameLst>
                                          <p:attrName>style.visibility</p:attrName>
                                        </p:attrNameLst>
                                      </p:cBhvr>
                                      <p:to>
                                        <p:strVal val="visible"/>
                                      </p:to>
                                    </p:set>
                                    <p:anim calcmode="lin" valueType="num">
                                      <p:cBhvr>
                                        <p:cTn id="55" dur="1000" fill="hold"/>
                                        <p:tgtEl>
                                          <p:spTgt spid="525">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5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7" grpId="2"/>
      <p:bldP build="p" bldLvl="5" animBg="1" rev="0" advAuto="0" spid="525" grpId="1"/>
    </p:bldLst>
  </p:timing>
</p:sld>
</file>

<file path=ppt/slides/slide1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Use of Universal Modus Ponens in a Proof</a:t>
            </a:r>
          </a:p>
        </p:txBody>
      </p:sp>
    </p:spTree>
  </p:cSld>
  <p:clrMapOvr>
    <a:masterClrMapping/>
  </p:clrMapOvr>
  <p:transition spd="med" advClick="1"/>
</p:sld>
</file>

<file path=ppt/slides/slide1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300">
                <a:solidFill>
                  <a:srgbClr val="FFFFFF"/>
                </a:solidFill>
              </a:defRPr>
            </a:lvl1pPr>
          </a:lstStyle>
          <a:p>
            <a:pPr lvl="0">
              <a:defRPr sz="1800">
                <a:solidFill>
                  <a:srgbClr val="000000"/>
                </a:solidFill>
              </a:defRPr>
            </a:pPr>
            <a:r>
              <a:rPr sz="3300">
                <a:solidFill>
                  <a:srgbClr val="FFFFFF"/>
                </a:solidFill>
              </a:rPr>
              <a:t>Use of Universal Modus Ponens in a Proof</a:t>
            </a:r>
          </a:p>
        </p:txBody>
      </p:sp>
      <p:sp>
        <p:nvSpPr>
          <p:cNvPr id="532" name="Shape 5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Prove that the sum of any two even integers is even. </a:t>
            </a:r>
            <a:endParaRPr sz="2400"/>
          </a:p>
          <a:p>
            <a:pPr lvl="0" marL="0" indent="0">
              <a:buSzTx/>
              <a:buNone/>
              <a:defRPr sz="1800"/>
            </a:pPr>
            <a:endParaRPr sz="2400"/>
          </a:p>
          <a:p>
            <a:pPr lvl="0" marL="0" indent="0">
              <a:buSzTx/>
              <a:buNone/>
              <a:defRPr sz="1800"/>
            </a:pPr>
            <a:r>
              <a:rPr sz="2400"/>
              <a:t>It makes use of the definition of even integer, namely, that an integer is </a:t>
            </a:r>
            <a:r>
              <a:rPr i="1" sz="2400"/>
              <a:t>even </a:t>
            </a:r>
            <a:r>
              <a:rPr sz="2400"/>
              <a:t>if, and only if, it equals twice some integer. (Or, more formally:    integers </a:t>
            </a:r>
            <a:r>
              <a:rPr i="1" sz="2400"/>
              <a:t>x</a:t>
            </a:r>
            <a:r>
              <a:rPr sz="2400"/>
              <a:t>, </a:t>
            </a:r>
            <a:r>
              <a:rPr i="1" sz="2400"/>
              <a:t>x </a:t>
            </a:r>
            <a:r>
              <a:rPr sz="2400"/>
              <a:t>is even if, and only if,</a:t>
            </a:r>
            <a:r>
              <a:rPr>
                <a:latin typeface="Arial Bold"/>
                <a:ea typeface="Arial Bold"/>
                <a:cs typeface="Arial Bold"/>
                <a:sym typeface="Arial Bold"/>
              </a:rPr>
              <a:t> </a:t>
            </a:r>
            <a:r>
              <a:rPr sz="2400"/>
              <a:t>∃ </a:t>
            </a:r>
            <a:r>
              <a:rPr sz="2400"/>
              <a:t>an integer </a:t>
            </a:r>
            <a:r>
              <a:rPr i="1" sz="2400"/>
              <a:t>k </a:t>
            </a:r>
            <a:r>
              <a:rPr sz="2400"/>
              <a:t>such that </a:t>
            </a:r>
            <a:r>
              <a:rPr i="1" sz="2400"/>
              <a:t>x </a:t>
            </a:r>
            <a:r>
              <a:rPr sz="2400"/>
              <a:t>= 2</a:t>
            </a:r>
            <a:r>
              <a:rPr i="1" sz="2400"/>
              <a:t>k</a:t>
            </a:r>
            <a:r>
              <a:rPr sz="2400"/>
              <a:t>.)</a:t>
            </a:r>
            <a:endParaRPr sz="2400"/>
          </a:p>
          <a:p>
            <a:pPr lvl="0" marL="0" indent="0">
              <a:buSzTx/>
              <a:buNone/>
              <a:defRPr sz="1800"/>
            </a:pPr>
            <a:endParaRPr sz="2400"/>
          </a:p>
          <a:p>
            <a:pPr lvl="0" marL="0" indent="0">
              <a:buSzTx/>
              <a:buNone/>
              <a:defRPr sz="1800"/>
            </a:pPr>
            <a:r>
              <a:rPr sz="2400"/>
              <a:t>Suppose </a:t>
            </a:r>
            <a:r>
              <a:rPr i="1" sz="2400"/>
              <a:t>m </a:t>
            </a:r>
            <a:r>
              <a:rPr sz="2400"/>
              <a:t>and </a:t>
            </a:r>
            <a:r>
              <a:rPr i="1" sz="2400"/>
              <a:t>n </a:t>
            </a:r>
            <a:r>
              <a:rPr sz="2400"/>
              <a:t>are particular but arbitrarily chosen even integers. Then </a:t>
            </a:r>
            <a:r>
              <a:rPr i="1" sz="2400"/>
              <a:t>m </a:t>
            </a:r>
            <a:r>
              <a:rPr sz="2400"/>
              <a:t>= 2</a:t>
            </a:r>
            <a:r>
              <a:rPr i="1" sz="2400"/>
              <a:t>r </a:t>
            </a:r>
            <a:r>
              <a:rPr sz="2400"/>
              <a:t>for some integer </a:t>
            </a:r>
            <a:r>
              <a:rPr i="1" sz="2400"/>
              <a:t>r</a:t>
            </a:r>
            <a:r>
              <a:rPr sz="2400"/>
              <a:t>,</a:t>
            </a:r>
            <a:r>
              <a:rPr baseline="30000" sz="2400">
                <a:solidFill>
                  <a:srgbClr val="00ADEE"/>
                </a:solidFill>
              </a:rPr>
              <a:t>(1)</a:t>
            </a:r>
            <a:r>
              <a:rPr sz="2400"/>
              <a:t> and </a:t>
            </a:r>
            <a:r>
              <a:rPr i="1" sz="2400"/>
              <a:t>n </a:t>
            </a:r>
            <a:r>
              <a:rPr sz="2400"/>
              <a:t>= 2</a:t>
            </a:r>
            <a:r>
              <a:rPr i="1" sz="2400"/>
              <a:t>s </a:t>
            </a:r>
            <a:r>
              <a:rPr sz="2400"/>
              <a:t>for some integer </a:t>
            </a:r>
            <a:r>
              <a:rPr i="1" sz="2400"/>
              <a:t>s</a:t>
            </a:r>
            <a:r>
              <a:rPr sz="2400"/>
              <a:t>.</a:t>
            </a:r>
            <a:r>
              <a:rPr baseline="30000" sz="2400">
                <a:solidFill>
                  <a:srgbClr val="00ADEE"/>
                </a:solidFill>
              </a:rPr>
              <a:t>(2)</a:t>
            </a:r>
          </a:p>
        </p:txBody>
      </p:sp>
      <p:pic>
        <p:nvPicPr>
          <p:cNvPr id="533" name="image.png"/>
          <p:cNvPicPr/>
          <p:nvPr/>
        </p:nvPicPr>
        <p:blipFill>
          <a:blip r:embed="rId2">
            <a:extLst/>
          </a:blip>
          <a:stretch>
            <a:fillRect/>
          </a:stretch>
        </p:blipFill>
        <p:spPr>
          <a:xfrm>
            <a:off x="4152900" y="3149600"/>
            <a:ext cx="238125" cy="301625"/>
          </a:xfrm>
          <a:prstGeom prst="rect">
            <a:avLst/>
          </a:prstGeom>
          <a:ln w="12700">
            <a:miter lim="400000"/>
          </a:ln>
        </p:spPr>
      </p:pic>
    </p:spTree>
  </p:cSld>
  <p:clrMapOvr>
    <a:masterClrMapping/>
  </p:clrMapOvr>
  <p:transition spd="med" advClick="1"/>
</p:sld>
</file>

<file path=ppt/slides/slide1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5" name="Shape 5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300">
                <a:solidFill>
                  <a:srgbClr val="FFFFFF"/>
                </a:solidFill>
              </a:defRPr>
            </a:lvl1pPr>
          </a:lstStyle>
          <a:p>
            <a:pPr lvl="0">
              <a:defRPr sz="1800">
                <a:solidFill>
                  <a:srgbClr val="000000"/>
                </a:solidFill>
              </a:defRPr>
            </a:pPr>
            <a:r>
              <a:rPr sz="3300">
                <a:solidFill>
                  <a:srgbClr val="FFFFFF"/>
                </a:solidFill>
              </a:rPr>
              <a:t>Use of Universal Modus Ponens in a Proof</a:t>
            </a:r>
          </a:p>
        </p:txBody>
      </p:sp>
      <p:sp>
        <p:nvSpPr>
          <p:cNvPr id="536" name="Shape 53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Hence</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Now </a:t>
            </a:r>
            <a:r>
              <a:rPr i="1" sz="2400"/>
              <a:t>r </a:t>
            </a:r>
            <a:r>
              <a:rPr sz="2400"/>
              <a:t>+ </a:t>
            </a:r>
            <a:r>
              <a:rPr i="1" sz="2400"/>
              <a:t>s </a:t>
            </a:r>
            <a:r>
              <a:rPr sz="2400"/>
              <a:t>is an integer,</a:t>
            </a:r>
            <a:r>
              <a:rPr baseline="30000" sz="2400">
                <a:solidFill>
                  <a:srgbClr val="00ADEE"/>
                </a:solidFill>
              </a:rPr>
              <a:t>(4)</a:t>
            </a:r>
            <a:r>
              <a:rPr i="1" sz="2400"/>
              <a:t> </a:t>
            </a:r>
            <a:r>
              <a:rPr sz="2400"/>
              <a:t>and so 2(</a:t>
            </a:r>
            <a:r>
              <a:rPr i="1" sz="2400"/>
              <a:t>r </a:t>
            </a:r>
            <a:r>
              <a:rPr sz="2400"/>
              <a:t>+ </a:t>
            </a:r>
            <a:r>
              <a:rPr i="1" sz="2400"/>
              <a:t>s</a:t>
            </a:r>
            <a:r>
              <a:rPr sz="2400"/>
              <a:t>)</a:t>
            </a:r>
            <a:r>
              <a:rPr i="1" sz="2400"/>
              <a:t> </a:t>
            </a:r>
            <a:r>
              <a:rPr sz="2400"/>
              <a:t>is even.</a:t>
            </a:r>
            <a:r>
              <a:rPr baseline="30000" sz="2400">
                <a:solidFill>
                  <a:srgbClr val="00ADEE"/>
                </a:solidFill>
              </a:rPr>
              <a:t>(5)</a:t>
            </a:r>
            <a:r>
              <a:rPr i="1" sz="2400"/>
              <a:t> </a:t>
            </a:r>
            <a:endParaRPr i="1" sz="2400"/>
          </a:p>
          <a:p>
            <a:pPr lvl="0" marL="0" indent="0">
              <a:buSzTx/>
              <a:buNone/>
              <a:defRPr sz="1800"/>
            </a:pPr>
            <a:br>
              <a:rPr i="1" sz="2400"/>
            </a:br>
            <a:r>
              <a:rPr sz="2400"/>
              <a:t>Thus </a:t>
            </a:r>
            <a:r>
              <a:rPr i="1" sz="2400"/>
              <a:t>m </a:t>
            </a:r>
            <a:r>
              <a:rPr sz="2400"/>
              <a:t>+ </a:t>
            </a:r>
            <a:r>
              <a:rPr i="1" sz="2400"/>
              <a:t>n </a:t>
            </a:r>
            <a:r>
              <a:rPr sz="2400"/>
              <a:t>is even.</a:t>
            </a:r>
          </a:p>
        </p:txBody>
      </p:sp>
      <p:pic>
        <p:nvPicPr>
          <p:cNvPr id="537" name="image.png"/>
          <p:cNvPicPr/>
          <p:nvPr/>
        </p:nvPicPr>
        <p:blipFill>
          <a:blip r:embed="rId2">
            <a:extLst/>
          </a:blip>
          <a:stretch>
            <a:fillRect/>
          </a:stretch>
        </p:blipFill>
        <p:spPr>
          <a:xfrm>
            <a:off x="1447800" y="2133600"/>
            <a:ext cx="5283200" cy="795338"/>
          </a:xfrm>
          <a:prstGeom prst="rect">
            <a:avLst/>
          </a:prstGeom>
          <a:ln w="12700">
            <a:miter lim="400000"/>
          </a:ln>
        </p:spPr>
      </p:pic>
    </p:spTree>
  </p:cSld>
  <p:clrMapOvr>
    <a:masterClrMapping/>
  </p:clrMapOvr>
  <p:transition spd="med" advClick="1"/>
</p:sld>
</file>

<file path=ppt/slides/slide1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9" name="Shape 53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300">
                <a:solidFill>
                  <a:srgbClr val="FFFFFF"/>
                </a:solidFill>
              </a:defRPr>
            </a:lvl1pPr>
          </a:lstStyle>
          <a:p>
            <a:pPr lvl="0">
              <a:defRPr sz="1800">
                <a:solidFill>
                  <a:srgbClr val="000000"/>
                </a:solidFill>
              </a:defRPr>
            </a:pPr>
            <a:r>
              <a:rPr sz="3300">
                <a:solidFill>
                  <a:srgbClr val="FFFFFF"/>
                </a:solidFill>
              </a:rPr>
              <a:t>Use of Universal Modus Ponens in a Proof</a:t>
            </a:r>
          </a:p>
        </p:txBody>
      </p:sp>
      <p:sp>
        <p:nvSpPr>
          <p:cNvPr id="540" name="Shape 54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following expansion of the proof shows how each of the numbered steps is justified by arguments that are valid by universal modus ponens.</a:t>
            </a:r>
            <a:endParaRPr sz="2400"/>
          </a:p>
          <a:p>
            <a:pPr lvl="0" marL="0" indent="0">
              <a:buSzTx/>
              <a:buNone/>
              <a:defRPr sz="1800"/>
            </a:pPr>
            <a:endParaRPr sz="1600"/>
          </a:p>
          <a:p>
            <a:pPr lvl="0" marL="0" indent="0">
              <a:buSzTx/>
              <a:buNone/>
              <a:defRPr sz="1800"/>
            </a:pPr>
            <a:r>
              <a:rPr sz="2400">
                <a:solidFill>
                  <a:srgbClr val="00ADEE"/>
                </a:solidFill>
              </a:rPr>
              <a:t>(1)</a:t>
            </a:r>
            <a:r>
              <a:rPr sz="2400"/>
              <a:t>  If an integer is even, then it equals twice some integer.</a:t>
            </a:r>
            <a:endParaRPr sz="2400"/>
          </a:p>
          <a:p>
            <a:pPr lvl="0" marL="0" indent="0">
              <a:buSzTx/>
              <a:buNone/>
              <a:defRPr sz="1800"/>
            </a:pPr>
            <a:r>
              <a:rPr i="1" sz="2400"/>
              <a:t>      m </a:t>
            </a:r>
            <a:r>
              <a:rPr sz="2400"/>
              <a:t>is a particular even integer.</a:t>
            </a:r>
            <a:endParaRPr sz="2400"/>
          </a:p>
          <a:p>
            <a:pPr lvl="0" marL="0" indent="0">
              <a:buSzTx/>
              <a:buNone/>
              <a:defRPr sz="1800"/>
            </a:pPr>
            <a:r>
              <a:rPr i="1" sz="2400"/>
              <a:t>      •  m </a:t>
            </a:r>
            <a:r>
              <a:rPr sz="2400"/>
              <a:t>equals twice some integer </a:t>
            </a:r>
            <a:r>
              <a:rPr i="1" sz="2400"/>
              <a:t>r</a:t>
            </a:r>
            <a:r>
              <a:rPr sz="2400"/>
              <a:t>.</a:t>
            </a:r>
            <a:endParaRPr sz="2400"/>
          </a:p>
          <a:p>
            <a:pPr lvl="0" marL="0" indent="0">
              <a:buSzTx/>
              <a:buNone/>
              <a:defRPr sz="1800"/>
            </a:pPr>
            <a:endParaRPr sz="1400"/>
          </a:p>
          <a:p>
            <a:pPr lvl="0" marL="0" indent="0">
              <a:buSzTx/>
              <a:buNone/>
              <a:defRPr sz="1800"/>
            </a:pPr>
            <a:r>
              <a:rPr sz="2400">
                <a:solidFill>
                  <a:srgbClr val="00ADEE"/>
                </a:solidFill>
              </a:rPr>
              <a:t>(2)</a:t>
            </a:r>
            <a:r>
              <a:rPr sz="2400"/>
              <a:t>  If an integer is even, then it equals twice some integer.</a:t>
            </a:r>
            <a:endParaRPr sz="2400"/>
          </a:p>
          <a:p>
            <a:pPr lvl="0" marL="0" indent="0">
              <a:buSzTx/>
              <a:buNone/>
              <a:defRPr sz="1800"/>
            </a:pPr>
            <a:r>
              <a:rPr i="1" sz="2400"/>
              <a:t>      n </a:t>
            </a:r>
            <a:r>
              <a:rPr sz="2400"/>
              <a:t>is a particular even integer.</a:t>
            </a:r>
            <a:endParaRPr sz="2400"/>
          </a:p>
          <a:p>
            <a:pPr lvl="0" marL="0" indent="0">
              <a:buSzTx/>
              <a:buNone/>
              <a:defRPr sz="1800"/>
            </a:pPr>
            <a:r>
              <a:rPr i="1" sz="2400"/>
              <a:t>      •  n </a:t>
            </a:r>
            <a:r>
              <a:rPr sz="2400"/>
              <a:t>equals twice some integer </a:t>
            </a:r>
            <a:r>
              <a:rPr i="1" sz="2400"/>
              <a:t>s</a:t>
            </a:r>
            <a:r>
              <a:rPr sz="2400"/>
              <a:t>.</a:t>
            </a:r>
          </a:p>
        </p:txBody>
      </p:sp>
    </p:spTree>
  </p:cSld>
  <p:clrMapOvr>
    <a:masterClrMapping/>
  </p:clrMapOvr>
  <p:transition spd="med" advClick="1"/>
</p:sld>
</file>

<file path=ppt/slides/slide1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Shape 5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300">
                <a:solidFill>
                  <a:srgbClr val="FFFFFF"/>
                </a:solidFill>
              </a:defRPr>
            </a:lvl1pPr>
          </a:lstStyle>
          <a:p>
            <a:pPr lvl="0">
              <a:defRPr sz="1800">
                <a:solidFill>
                  <a:srgbClr val="000000"/>
                </a:solidFill>
              </a:defRPr>
            </a:pPr>
            <a:r>
              <a:rPr sz="3300">
                <a:solidFill>
                  <a:srgbClr val="FFFFFF"/>
                </a:solidFill>
              </a:rPr>
              <a:t>Use of Universal Modus Ponens in a Proof</a:t>
            </a:r>
          </a:p>
        </p:txBody>
      </p:sp>
      <p:sp>
        <p:nvSpPr>
          <p:cNvPr id="543" name="Shape 5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solidFill>
                  <a:srgbClr val="00ADEE"/>
                </a:solidFill>
              </a:rPr>
              <a:t>(3)</a:t>
            </a:r>
            <a:r>
              <a:rPr sz="2400"/>
              <a:t>  If a quantity is an integer, then it is a real number.</a:t>
            </a:r>
            <a:endParaRPr sz="2400"/>
          </a:p>
          <a:p>
            <a:pPr lvl="0" marL="0" indent="0">
              <a:buSzTx/>
              <a:buNone/>
              <a:defRPr sz="1800"/>
            </a:pPr>
            <a:r>
              <a:rPr i="1" sz="2400"/>
              <a:t>      r </a:t>
            </a:r>
            <a:r>
              <a:rPr sz="2400"/>
              <a:t>and </a:t>
            </a:r>
            <a:r>
              <a:rPr i="1" sz="2400"/>
              <a:t>s </a:t>
            </a:r>
            <a:r>
              <a:rPr sz="2400"/>
              <a:t>are particular integers.</a:t>
            </a:r>
            <a:endParaRPr sz="2400"/>
          </a:p>
          <a:p>
            <a:pPr lvl="0" marL="0" indent="0">
              <a:buSzTx/>
              <a:buNone/>
              <a:defRPr sz="1800"/>
            </a:pPr>
            <a:r>
              <a:rPr i="1" sz="2400"/>
              <a:t>      •  r </a:t>
            </a:r>
            <a:r>
              <a:rPr sz="2400"/>
              <a:t>and </a:t>
            </a:r>
            <a:r>
              <a:rPr i="1" sz="2400"/>
              <a:t>s </a:t>
            </a:r>
            <a:r>
              <a:rPr sz="2400"/>
              <a:t>are real numbers.</a:t>
            </a:r>
            <a:br>
              <a:rPr sz="2400"/>
            </a:br>
            <a:br>
              <a:rPr sz="2400"/>
            </a:br>
            <a:r>
              <a:rPr sz="2400"/>
              <a:t>      For all </a:t>
            </a:r>
            <a:r>
              <a:rPr i="1" sz="2400"/>
              <a:t>a, b</a:t>
            </a:r>
            <a:r>
              <a:rPr sz="2400"/>
              <a:t>, and </a:t>
            </a:r>
            <a:r>
              <a:rPr i="1" sz="2400"/>
              <a:t>c</a:t>
            </a:r>
            <a:r>
              <a:rPr sz="2400"/>
              <a:t>, if </a:t>
            </a:r>
            <a:r>
              <a:rPr i="1" sz="2400"/>
              <a:t>a, b</a:t>
            </a:r>
            <a:r>
              <a:rPr sz="2400"/>
              <a:t>, and </a:t>
            </a:r>
            <a:r>
              <a:rPr i="1" sz="2400"/>
              <a:t>c </a:t>
            </a:r>
            <a:r>
              <a:rPr sz="2400"/>
              <a:t>are real numbers,</a:t>
            </a:r>
            <a:br>
              <a:rPr sz="2400"/>
            </a:br>
            <a:r>
              <a:rPr sz="2400"/>
              <a:t>      then </a:t>
            </a:r>
            <a:r>
              <a:rPr i="1" sz="2400"/>
              <a:t>ab </a:t>
            </a:r>
            <a:r>
              <a:rPr sz="2400"/>
              <a:t>+ </a:t>
            </a:r>
            <a:r>
              <a:rPr i="1" sz="2400"/>
              <a:t>ac </a:t>
            </a:r>
            <a:r>
              <a:rPr sz="2400"/>
              <a:t>= </a:t>
            </a:r>
            <a:r>
              <a:rPr i="1" sz="2400"/>
              <a:t>a</a:t>
            </a:r>
            <a:r>
              <a:rPr i="1" sz="400"/>
              <a:t> </a:t>
            </a:r>
            <a:r>
              <a:rPr sz="2400"/>
              <a:t>(</a:t>
            </a:r>
            <a:r>
              <a:rPr i="1" sz="2400"/>
              <a:t>b </a:t>
            </a:r>
            <a:r>
              <a:rPr sz="2400"/>
              <a:t>+ </a:t>
            </a:r>
            <a:r>
              <a:rPr i="1" sz="2400"/>
              <a:t>c</a:t>
            </a:r>
            <a:r>
              <a:rPr sz="2400"/>
              <a:t>).</a:t>
            </a:r>
            <a:endParaRPr sz="2400"/>
          </a:p>
          <a:p>
            <a:pPr lvl="0" marL="0" indent="0">
              <a:buSzTx/>
              <a:buNone/>
              <a:defRPr sz="1800"/>
            </a:pPr>
            <a:r>
              <a:rPr sz="2400"/>
              <a:t>      2, </a:t>
            </a:r>
            <a:r>
              <a:rPr i="1" sz="2400"/>
              <a:t>r</a:t>
            </a:r>
            <a:r>
              <a:rPr sz="2400"/>
              <a:t>, and </a:t>
            </a:r>
            <a:r>
              <a:rPr i="1" sz="2400"/>
              <a:t>s </a:t>
            </a:r>
            <a:r>
              <a:rPr sz="2400"/>
              <a:t>are particular real numbers.</a:t>
            </a:r>
            <a:endParaRPr sz="2400"/>
          </a:p>
          <a:p>
            <a:pPr lvl="0" marL="0" indent="0">
              <a:buSzTx/>
              <a:buNone/>
              <a:defRPr sz="1800"/>
            </a:pPr>
            <a:r>
              <a:rPr i="1" sz="2400"/>
              <a:t>      •  </a:t>
            </a:r>
            <a:r>
              <a:rPr sz="2400"/>
              <a:t>2</a:t>
            </a:r>
            <a:r>
              <a:rPr i="1" sz="2400"/>
              <a:t>r </a:t>
            </a:r>
            <a:r>
              <a:rPr sz="2400"/>
              <a:t>+ 2</a:t>
            </a:r>
            <a:r>
              <a:rPr i="1" sz="2400"/>
              <a:t>s </a:t>
            </a:r>
            <a:r>
              <a:rPr sz="2400"/>
              <a:t>= 2(</a:t>
            </a:r>
            <a:r>
              <a:rPr i="1" sz="2400"/>
              <a:t>r </a:t>
            </a:r>
            <a:r>
              <a:rPr sz="2400"/>
              <a:t>+ </a:t>
            </a:r>
            <a:r>
              <a:rPr i="1" sz="2400"/>
              <a:t>s</a:t>
            </a:r>
            <a:r>
              <a:rPr sz="2400"/>
              <a:t>).</a:t>
            </a:r>
            <a:endParaRPr sz="2400"/>
          </a:p>
          <a:p>
            <a:pPr lvl="0" marL="0" indent="0">
              <a:buSzTx/>
              <a:buNone/>
              <a:defRPr sz="1800"/>
            </a:pPr>
            <a:endParaRPr sz="1400"/>
          </a:p>
          <a:p>
            <a:pPr lvl="0" marL="0" indent="0">
              <a:buSzTx/>
              <a:buNone/>
              <a:defRPr sz="1800"/>
            </a:pPr>
            <a:r>
              <a:rPr sz="2400">
                <a:solidFill>
                  <a:srgbClr val="00ADEE"/>
                </a:solidFill>
              </a:rPr>
              <a:t>(4)</a:t>
            </a:r>
            <a:r>
              <a:rPr sz="2400"/>
              <a:t>  For all </a:t>
            </a:r>
            <a:r>
              <a:rPr i="1" sz="2400"/>
              <a:t>u </a:t>
            </a:r>
            <a:r>
              <a:rPr sz="2400"/>
              <a:t>and </a:t>
            </a:r>
            <a:r>
              <a:rPr i="1" sz="2400"/>
              <a:t>v</a:t>
            </a:r>
            <a:r>
              <a:rPr sz="2400"/>
              <a:t>, if </a:t>
            </a:r>
            <a:r>
              <a:rPr i="1" sz="2400"/>
              <a:t>u </a:t>
            </a:r>
            <a:r>
              <a:rPr sz="2400"/>
              <a:t>and </a:t>
            </a:r>
            <a:r>
              <a:rPr i="1" sz="2400"/>
              <a:t>v </a:t>
            </a:r>
            <a:r>
              <a:rPr sz="2400"/>
              <a:t>are integers, then </a:t>
            </a:r>
            <a:r>
              <a:rPr i="1" sz="2400"/>
              <a:t>u </a:t>
            </a:r>
            <a:r>
              <a:rPr sz="2400"/>
              <a:t>+ </a:t>
            </a:r>
            <a:r>
              <a:rPr i="1" sz="2400"/>
              <a:t>v </a:t>
            </a:r>
            <a:r>
              <a:rPr sz="2400"/>
              <a:t>is</a:t>
            </a:r>
            <a:br>
              <a:rPr sz="2400"/>
            </a:br>
            <a:r>
              <a:rPr sz="2400"/>
              <a:t>      an integer.</a:t>
            </a:r>
            <a:endParaRPr sz="2400"/>
          </a:p>
          <a:p>
            <a:pPr lvl="0" marL="0" indent="0">
              <a:buSzTx/>
              <a:buNone/>
              <a:defRPr sz="1800"/>
            </a:pPr>
            <a:r>
              <a:rPr i="1" sz="2400"/>
              <a:t>      r </a:t>
            </a:r>
            <a:r>
              <a:rPr sz="2400"/>
              <a:t>and </a:t>
            </a:r>
            <a:r>
              <a:rPr i="1" sz="2400"/>
              <a:t>s </a:t>
            </a:r>
            <a:r>
              <a:rPr sz="2400"/>
              <a:t>are two particular integers.</a:t>
            </a:r>
            <a:endParaRPr sz="2400"/>
          </a:p>
          <a:p>
            <a:pPr lvl="0" marL="0" indent="0">
              <a:buSzTx/>
              <a:buNone/>
              <a:defRPr sz="1800"/>
            </a:pPr>
            <a:r>
              <a:rPr i="1" sz="2400"/>
              <a:t>      •  r </a:t>
            </a:r>
            <a:r>
              <a:rPr sz="2400"/>
              <a:t>+ </a:t>
            </a:r>
            <a:r>
              <a:rPr i="1" sz="2400"/>
              <a:t>s </a:t>
            </a:r>
            <a:r>
              <a:rPr sz="2400"/>
              <a:t>is an integer.</a:t>
            </a:r>
          </a:p>
        </p:txBody>
      </p:sp>
    </p:spTree>
  </p:cSld>
  <p:clrMapOvr>
    <a:masterClrMapping/>
  </p:clrMapOvr>
  <p:transition spd="med" advClick="1"/>
</p:sld>
</file>

<file path=ppt/slides/slide1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300">
                <a:solidFill>
                  <a:srgbClr val="FFFFFF"/>
                </a:solidFill>
              </a:defRPr>
            </a:lvl1pPr>
          </a:lstStyle>
          <a:p>
            <a:pPr lvl="0">
              <a:defRPr sz="1800">
                <a:solidFill>
                  <a:srgbClr val="000000"/>
                </a:solidFill>
              </a:defRPr>
            </a:pPr>
            <a:r>
              <a:rPr sz="3300">
                <a:solidFill>
                  <a:srgbClr val="FFFFFF"/>
                </a:solidFill>
              </a:rPr>
              <a:t>Use of Universal Modus Ponens in a Proof</a:t>
            </a:r>
          </a:p>
        </p:txBody>
      </p:sp>
      <p:sp>
        <p:nvSpPr>
          <p:cNvPr id="546" name="Shape 546"/>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solidFill>
                  <a:srgbClr val="00ADEE"/>
                </a:solidFill>
              </a:rPr>
              <a:t>(5)</a:t>
            </a:r>
            <a:r>
              <a:rPr sz="2400"/>
              <a:t>  If a number equals twice some integer, then that number</a:t>
            </a:r>
            <a:br>
              <a:rPr sz="2400"/>
            </a:br>
            <a:r>
              <a:rPr sz="2400"/>
              <a:t>      is even.</a:t>
            </a:r>
            <a:endParaRPr sz="2400"/>
          </a:p>
          <a:p>
            <a:pPr lvl="0" marL="0" indent="0">
              <a:buSzTx/>
              <a:buNone/>
              <a:defRPr sz="1800"/>
            </a:pPr>
            <a:r>
              <a:rPr sz="2400"/>
              <a:t>      2(</a:t>
            </a:r>
            <a:r>
              <a:rPr i="1" sz="2400"/>
              <a:t>r </a:t>
            </a:r>
            <a:r>
              <a:rPr sz="2400"/>
              <a:t>+ </a:t>
            </a:r>
            <a:r>
              <a:rPr i="1" sz="2400"/>
              <a:t>s</a:t>
            </a:r>
            <a:r>
              <a:rPr sz="2400"/>
              <a:t>)</a:t>
            </a:r>
            <a:r>
              <a:rPr i="1" sz="2400"/>
              <a:t> </a:t>
            </a:r>
            <a:r>
              <a:rPr sz="2400"/>
              <a:t>equals twice the integer </a:t>
            </a:r>
            <a:r>
              <a:rPr i="1" sz="2400"/>
              <a:t>r </a:t>
            </a:r>
            <a:r>
              <a:rPr sz="2400"/>
              <a:t>+ </a:t>
            </a:r>
            <a:r>
              <a:rPr i="1" sz="2400"/>
              <a:t>s</a:t>
            </a:r>
            <a:r>
              <a:rPr sz="2400"/>
              <a:t>.</a:t>
            </a:r>
            <a:endParaRPr sz="2400"/>
          </a:p>
          <a:p>
            <a:pPr lvl="0" marL="0" indent="0">
              <a:buSzTx/>
              <a:buNone/>
              <a:defRPr sz="1800"/>
            </a:pPr>
            <a:r>
              <a:rPr i="1" sz="2400"/>
              <a:t>      •</a:t>
            </a:r>
            <a:r>
              <a:rPr sz="2400"/>
              <a:t>  2(</a:t>
            </a:r>
            <a:r>
              <a:rPr i="1" sz="2400"/>
              <a:t>r </a:t>
            </a:r>
            <a:r>
              <a:rPr sz="2400"/>
              <a:t>+ </a:t>
            </a:r>
            <a:r>
              <a:rPr i="1" sz="2400"/>
              <a:t>s</a:t>
            </a:r>
            <a:r>
              <a:rPr sz="2400"/>
              <a:t>)</a:t>
            </a:r>
            <a:r>
              <a:rPr i="1" sz="2400"/>
              <a:t> </a:t>
            </a:r>
            <a:r>
              <a:rPr sz="2400"/>
              <a:t>is even.</a:t>
            </a:r>
          </a:p>
        </p:txBody>
      </p:sp>
    </p:spTree>
  </p:cSld>
  <p:clrMapOvr>
    <a:masterClrMapping/>
  </p:clrMapOvr>
  <p:transition spd="med" advClick="1"/>
</p:sld>
</file>

<file path=ppt/slides/slide1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Universal Modus Tollens</a:t>
            </a:r>
          </a:p>
        </p:txBody>
      </p:sp>
    </p:spTree>
  </p:cSld>
  <p:clrMapOvr>
    <a:masterClrMapping/>
  </p:clrMapOvr>
  <p:transition spd="med" advClick="1"/>
</p:sld>
</file>

<file path=ppt/slides/slide1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0" name="Shape 5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Universal Modus Tollens</a:t>
            </a:r>
          </a:p>
        </p:txBody>
      </p:sp>
      <p:sp>
        <p:nvSpPr>
          <p:cNvPr id="551" name="Shape 551"/>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Another crucially important rule of inference is </a:t>
            </a:r>
            <a:r>
              <a:rPr i="1" sz="2400"/>
              <a:t>universal modus tollens</a:t>
            </a:r>
            <a:r>
              <a:rPr sz="2400"/>
              <a:t>.</a:t>
            </a:r>
            <a:r>
              <a:rPr i="1" sz="2400"/>
              <a:t> </a:t>
            </a:r>
            <a:r>
              <a:rPr sz="2400"/>
              <a:t>Its validity results from combining universal instantiation with modus tollens. </a:t>
            </a:r>
            <a:endParaRPr sz="2400"/>
          </a:p>
          <a:p>
            <a:pPr lvl="0" marL="0" indent="0">
              <a:buSzTx/>
              <a:buNone/>
              <a:defRPr sz="1800"/>
            </a:pPr>
            <a:endParaRPr sz="2400"/>
          </a:p>
          <a:p>
            <a:pPr lvl="0" marL="0" indent="0">
              <a:buSzTx/>
              <a:buNone/>
              <a:defRPr sz="1800"/>
            </a:pPr>
            <a:r>
              <a:rPr sz="2400"/>
              <a:t>Universal modus tollens is the heart of proof of contradiction, which is one of the most important methods of mathematical</a:t>
            </a:r>
            <a:br>
              <a:rPr sz="2400"/>
            </a:br>
            <a:r>
              <a:rPr sz="2400"/>
              <a:t>argument.</a:t>
            </a:r>
          </a:p>
        </p:txBody>
      </p:sp>
      <p:pic>
        <p:nvPicPr>
          <p:cNvPr id="552" name="image.png"/>
          <p:cNvPicPr/>
          <p:nvPr/>
        </p:nvPicPr>
        <p:blipFill>
          <a:blip r:embed="rId2">
            <a:extLst/>
          </a:blip>
          <a:stretch>
            <a:fillRect/>
          </a:stretch>
        </p:blipFill>
        <p:spPr>
          <a:xfrm>
            <a:off x="533400" y="4267200"/>
            <a:ext cx="7705725" cy="2139950"/>
          </a:xfrm>
          <a:prstGeom prst="rect">
            <a:avLst/>
          </a:prstGeom>
          <a:ln w="12700">
            <a:miter lim="400000"/>
          </a:ln>
        </p:spPr>
      </p:pic>
    </p:spTree>
  </p:cSld>
  <p:clrMapOvr>
    <a:masterClrMapping/>
  </p:clrMapOvr>
  <p:transition spd="med" advClick="1"/>
</p:sld>
</file>

<file path=ppt/slides/slide1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4" name="Shape 5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200">
                <a:solidFill>
                  <a:srgbClr val="FFFFFF"/>
                </a:solidFill>
              </a:rPr>
              <a:t>Example 3 – </a:t>
            </a:r>
            <a:r>
              <a:rPr i="1" sz="2200">
                <a:solidFill>
                  <a:srgbClr val="FFFFFF"/>
                </a:solidFill>
              </a:rPr>
              <a:t>Recognizing the Form of Universal Modus Tollens</a:t>
            </a:r>
          </a:p>
        </p:txBody>
      </p:sp>
      <p:sp>
        <p:nvSpPr>
          <p:cNvPr id="555" name="Shape 55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argument using quantifiers, variables, and predicate symbols. Write the major premise in conditional form. Is this argument valid? Why?</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		All human beings are mortal.</a:t>
            </a:r>
            <a:endParaRPr sz="2400"/>
          </a:p>
          <a:p>
            <a:pPr lvl="0" marL="0" indent="0">
              <a:buSzTx/>
              <a:buNone/>
              <a:tabLst>
                <a:tab pos="457200" algn="l"/>
                <a:tab pos="1371600" algn="l"/>
                <a:tab pos="1536700" algn="l"/>
              </a:tabLst>
              <a:defRPr sz="1800"/>
            </a:pPr>
            <a:r>
              <a:rPr sz="2400"/>
              <a:t>		Zeus is not mortal.</a:t>
            </a:r>
            <a:endParaRPr sz="2400"/>
          </a:p>
          <a:p>
            <a:pPr lvl="0" marL="0" indent="0">
              <a:buSzTx/>
              <a:buNone/>
              <a:tabLst>
                <a:tab pos="457200" algn="l"/>
                <a:tab pos="1371600" algn="l"/>
                <a:tab pos="1536700" algn="l"/>
              </a:tabLst>
              <a:defRPr sz="1800"/>
            </a:pPr>
            <a:r>
              <a:rPr i="1" sz="2400"/>
              <a:t>              •</a:t>
            </a:r>
            <a:r>
              <a:rPr sz="2400"/>
              <a:t> Zeus is not human.</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The major premise can be rewritten as</a:t>
            </a:r>
            <a:endParaRPr sz="2400"/>
          </a:p>
          <a:p>
            <a:pPr lvl="0" marL="0" indent="0">
              <a:buSzTx/>
              <a:buNone/>
              <a:tabLst>
                <a:tab pos="457200" algn="l"/>
                <a:tab pos="1371600" algn="l"/>
                <a:tab pos="1536700" algn="l"/>
              </a:tabLst>
              <a:defRPr sz="1800"/>
            </a:pPr>
            <a:r>
              <a:rPr sz="2400"/>
              <a:t>		</a:t>
            </a:r>
            <a:r>
              <a:rPr i="1" sz="2400"/>
              <a:t>x</a:t>
            </a:r>
            <a:r>
              <a:rPr sz="2400"/>
              <a:t>,</a:t>
            </a:r>
            <a:r>
              <a:rPr i="1" sz="2400"/>
              <a:t> </a:t>
            </a:r>
            <a:r>
              <a:rPr sz="2400"/>
              <a:t>if </a:t>
            </a:r>
            <a:r>
              <a:rPr i="1" sz="2400"/>
              <a:t>x </a:t>
            </a:r>
            <a:r>
              <a:rPr sz="2400"/>
              <a:t>is human then </a:t>
            </a:r>
            <a:r>
              <a:rPr i="1" sz="2400"/>
              <a:t>x </a:t>
            </a:r>
            <a:r>
              <a:rPr sz="2400"/>
              <a:t>is mortal.</a:t>
            </a:r>
          </a:p>
        </p:txBody>
      </p:sp>
      <p:pic>
        <p:nvPicPr>
          <p:cNvPr id="556" name="image.png"/>
          <p:cNvPicPr/>
          <p:nvPr/>
        </p:nvPicPr>
        <p:blipFill>
          <a:blip r:embed="rId2">
            <a:extLst/>
          </a:blip>
          <a:stretch>
            <a:fillRect/>
          </a:stretch>
        </p:blipFill>
        <p:spPr>
          <a:xfrm>
            <a:off x="1666875" y="5756275"/>
            <a:ext cx="238125"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55">
                                            <p:txEl>
                                              <p:pRg st="6" end="6"/>
                                            </p:txEl>
                                          </p:spTgt>
                                        </p:tgtEl>
                                        <p:attrNameLst>
                                          <p:attrName>style.visibility</p:attrName>
                                        </p:attrNameLst>
                                      </p:cBhvr>
                                      <p:to>
                                        <p:strVal val="visible"/>
                                      </p:to>
                                    </p:set>
                                    <p:anim calcmode="lin" valueType="num">
                                      <p:cBhvr>
                                        <p:cTn id="7" dur="1000" fill="hold"/>
                                        <p:tgtEl>
                                          <p:spTgt spid="555">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555">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55">
                                            <p:txEl>
                                              <p:pRg st="7" end="7"/>
                                            </p:txEl>
                                          </p:spTgt>
                                        </p:tgtEl>
                                        <p:attrNameLst>
                                          <p:attrName>style.visibility</p:attrName>
                                        </p:attrNameLst>
                                      </p:cBhvr>
                                      <p:to>
                                        <p:strVal val="visible"/>
                                      </p:to>
                                    </p:set>
                                    <p:anim calcmode="lin" valueType="num">
                                      <p:cBhvr>
                                        <p:cTn id="12" dur="1000" fill="hold"/>
                                        <p:tgtEl>
                                          <p:spTgt spid="555">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555">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55">
                                            <p:txEl>
                                              <p:pRg st="8" end="8"/>
                                            </p:txEl>
                                          </p:spTgt>
                                        </p:tgtEl>
                                        <p:attrNameLst>
                                          <p:attrName>style.visibility</p:attrName>
                                        </p:attrNameLst>
                                      </p:cBhvr>
                                      <p:to>
                                        <p:strVal val="visible"/>
                                      </p:to>
                                    </p:set>
                                    <p:anim calcmode="lin" valueType="num">
                                      <p:cBhvr>
                                        <p:cTn id="17" dur="1000" fill="hold"/>
                                        <p:tgtEl>
                                          <p:spTgt spid="555">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555">
                                            <p:txEl>
                                              <p:pRg st="8"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2" fill="hold">
                                  <p:stCondLst>
                                    <p:cond delay="0"/>
                                  </p:stCondLst>
                                  <p:iterate type="el" backwards="0">
                                    <p:tmAbs val="0"/>
                                  </p:iterate>
                                  <p:childTnLst>
                                    <p:set>
                                      <p:cBhvr>
                                        <p:cTn id="21" fill="hold"/>
                                        <p:tgtEl>
                                          <p:spTgt spid="556"/>
                                        </p:tgtEl>
                                        <p:attrNameLst>
                                          <p:attrName>style.visibility</p:attrName>
                                        </p:attrNameLst>
                                      </p:cBhvr>
                                      <p:to>
                                        <p:strVal val="visible"/>
                                      </p:to>
                                    </p:set>
                                    <p:anim calcmode="lin" valueType="num">
                                      <p:cBhvr>
                                        <p:cTn id="22" dur="1000" fill="hold"/>
                                        <p:tgtEl>
                                          <p:spTgt spid="556"/>
                                        </p:tgtEl>
                                        <p:attrNameLst>
                                          <p:attrName>ppt_x</p:attrName>
                                        </p:attrNameLst>
                                      </p:cBhvr>
                                      <p:tavLst>
                                        <p:tav tm="0">
                                          <p:val>
                                            <p:strVal val="#ppt_x"/>
                                          </p:val>
                                        </p:tav>
                                        <p:tav tm="100000">
                                          <p:val>
                                            <p:strVal val="#ppt_x"/>
                                          </p:val>
                                        </p:tav>
                                      </p:tavLst>
                                    </p:anim>
                                    <p:anim calcmode="lin" valueType="num">
                                      <p:cBhvr>
                                        <p:cTn id="23" dur="1000" fill="hold"/>
                                        <p:tgtEl>
                                          <p:spTgt spid="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6" grpId="2"/>
      <p:bldP build="p" bldLvl="5" animBg="1" rev="0" advAuto="0" spid="55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Existential Quantifier: ∃</a:t>
            </a:r>
          </a:p>
        </p:txBody>
      </p:sp>
      <p:sp>
        <p:nvSpPr>
          <p:cNvPr id="70" name="Shape 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symbol ∃ denotes “there exists” and is called the </a:t>
            </a:r>
            <a:r>
              <a:rPr sz="2400">
                <a:latin typeface="Arial Bold"/>
                <a:ea typeface="Arial Bold"/>
                <a:cs typeface="Arial Bold"/>
                <a:sym typeface="Arial Bold"/>
              </a:rPr>
              <a:t>existential quantifier. </a:t>
            </a:r>
            <a:r>
              <a:rPr sz="2400"/>
              <a:t>For example, the sentence “There is a student in Math 140” can be written as</a:t>
            </a:r>
            <a:endParaRPr sz="2400"/>
          </a:p>
          <a:p>
            <a:pPr lvl="0" marL="0" indent="0">
              <a:buSzTx/>
              <a:buNone/>
              <a:defRPr sz="1800"/>
            </a:pPr>
            <a:endParaRPr sz="1200"/>
          </a:p>
          <a:p>
            <a:pPr lvl="0" marL="0" indent="0" algn="ctr">
              <a:buSzTx/>
              <a:buNone/>
              <a:defRPr sz="1800"/>
            </a:pPr>
            <a:r>
              <a:rPr sz="2400"/>
              <a:t>∃ a person </a:t>
            </a:r>
            <a:r>
              <a:rPr i="1" sz="2400"/>
              <a:t>p</a:t>
            </a:r>
            <a:r>
              <a:rPr sz="2400"/>
              <a:t> such that </a:t>
            </a:r>
            <a:r>
              <a:rPr i="1" sz="2400"/>
              <a:t>p</a:t>
            </a:r>
            <a:r>
              <a:rPr sz="2400"/>
              <a:t> is a student in Math 140,</a:t>
            </a:r>
            <a:endParaRPr sz="2400"/>
          </a:p>
          <a:p>
            <a:pPr lvl="0" marL="0" indent="0" algn="ctr">
              <a:buSzTx/>
              <a:buNone/>
              <a:defRPr sz="1800"/>
            </a:pPr>
            <a:endParaRPr sz="1200"/>
          </a:p>
          <a:p>
            <a:pPr lvl="0" marL="0" indent="0">
              <a:buSzTx/>
              <a:buNone/>
              <a:defRPr sz="1800"/>
            </a:pPr>
            <a:r>
              <a:rPr sz="2400"/>
              <a:t>or, more formally,</a:t>
            </a:r>
            <a:endParaRPr sz="2400"/>
          </a:p>
          <a:p>
            <a:pPr lvl="0" marL="0" indent="0">
              <a:buSzTx/>
              <a:buNone/>
              <a:defRPr sz="1800"/>
            </a:pPr>
            <a:endParaRPr sz="1200"/>
          </a:p>
          <a:p>
            <a:pPr lvl="0" marL="0" indent="0">
              <a:buSzTx/>
              <a:buNone/>
              <a:defRPr sz="1800"/>
            </a:pPr>
            <a:r>
              <a:rPr sz="2400"/>
              <a:t>        ∃</a:t>
            </a:r>
            <a:r>
              <a:rPr i="1" sz="2400"/>
              <a:t>p</a:t>
            </a:r>
            <a:r>
              <a:rPr sz="2400"/>
              <a:t> ∈ </a:t>
            </a:r>
            <a:r>
              <a:rPr i="1" sz="2400"/>
              <a:t>P</a:t>
            </a:r>
            <a:r>
              <a:rPr sz="2400"/>
              <a:t> such that </a:t>
            </a:r>
            <a:r>
              <a:rPr i="1" sz="2400"/>
              <a:t>p</a:t>
            </a:r>
            <a:r>
              <a:rPr sz="2400"/>
              <a:t> is a student in Math 140,</a:t>
            </a:r>
            <a:endParaRPr sz="2400"/>
          </a:p>
          <a:p>
            <a:pPr lvl="0" marL="0" indent="0">
              <a:buSzTx/>
              <a:buNone/>
              <a:defRPr sz="1800"/>
            </a:pPr>
            <a:endParaRPr sz="1200"/>
          </a:p>
          <a:p>
            <a:pPr lvl="0" marL="0" indent="0">
              <a:buSzTx/>
              <a:buNone/>
              <a:defRPr sz="1800"/>
            </a:pPr>
            <a:r>
              <a:rPr sz="2400"/>
              <a:t>where </a:t>
            </a:r>
            <a:r>
              <a:rPr i="1" sz="2400"/>
              <a:t>P</a:t>
            </a:r>
            <a:r>
              <a:rPr sz="2400"/>
              <a:t> is the set of all people. The domain of the predicate variable is generally indicated either between the ∃ symbol and the variable name or immediately following the variable name.</a:t>
            </a:r>
          </a:p>
        </p:txBody>
      </p:sp>
    </p:spTree>
  </p:cSld>
  <p:clrMapOvr>
    <a:masterClrMapping/>
  </p:clrMapOvr>
  <p:transition spd="med" advClick="1"/>
</p:sld>
</file>

<file path=ppt/slides/slide1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559" name="Shape 55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H</a:t>
            </a:r>
            <a:r>
              <a:rPr i="1" sz="400"/>
              <a:t> </a:t>
            </a:r>
            <a:r>
              <a:rPr sz="2400"/>
              <a:t>(</a:t>
            </a:r>
            <a:r>
              <a:rPr i="1" sz="2400"/>
              <a:t>x</a:t>
            </a:r>
            <a:r>
              <a:rPr sz="2400"/>
              <a:t>)</a:t>
            </a:r>
            <a:r>
              <a:rPr i="1" sz="2400"/>
              <a:t> </a:t>
            </a:r>
            <a:r>
              <a:rPr sz="2400"/>
              <a:t>be “</a:t>
            </a:r>
            <a:r>
              <a:rPr i="1" sz="2400"/>
              <a:t>x </a:t>
            </a:r>
            <a:r>
              <a:rPr sz="2400"/>
              <a:t>is human,” let </a:t>
            </a:r>
            <a:r>
              <a:rPr i="1" sz="2400"/>
              <a:t>M</a:t>
            </a:r>
            <a:r>
              <a:rPr i="1" sz="400"/>
              <a:t> </a:t>
            </a:r>
            <a:r>
              <a:rPr sz="2400"/>
              <a:t>(</a:t>
            </a:r>
            <a:r>
              <a:rPr i="1" sz="2400"/>
              <a:t>x</a:t>
            </a:r>
            <a:r>
              <a:rPr sz="2400"/>
              <a:t>)</a:t>
            </a:r>
            <a:r>
              <a:rPr i="1" sz="2400"/>
              <a:t> </a:t>
            </a:r>
            <a:r>
              <a:rPr sz="2400"/>
              <a:t>be “</a:t>
            </a:r>
            <a:r>
              <a:rPr i="1" sz="2400"/>
              <a:t>x </a:t>
            </a:r>
            <a:r>
              <a:rPr sz="2400"/>
              <a:t>is mortal,” and let </a:t>
            </a:r>
            <a:r>
              <a:rPr i="1" sz="2400"/>
              <a:t>Z </a:t>
            </a:r>
            <a:r>
              <a:rPr sz="2400"/>
              <a:t>stand for Zeus.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 argument becomes</a:t>
            </a: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t>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This argument has the form of universal modus tollens and is therefore valid.</a:t>
            </a:r>
          </a:p>
        </p:txBody>
      </p:sp>
      <p:sp>
        <p:nvSpPr>
          <p:cNvPr id="560" name="Shape 56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61" name="image.png"/>
          <p:cNvPicPr/>
          <p:nvPr/>
        </p:nvPicPr>
        <p:blipFill>
          <a:blip r:embed="rId2">
            <a:extLst/>
          </a:blip>
          <a:stretch>
            <a:fillRect/>
          </a:stretch>
        </p:blipFill>
        <p:spPr>
          <a:xfrm>
            <a:off x="1016000" y="3344862"/>
            <a:ext cx="3629025" cy="13795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59">
                                            <p:txEl>
                                              <p:pRg st="2" end="2"/>
                                            </p:txEl>
                                          </p:spTgt>
                                        </p:tgtEl>
                                        <p:attrNameLst>
                                          <p:attrName>style.visibility</p:attrName>
                                        </p:attrNameLst>
                                      </p:cBhvr>
                                      <p:to>
                                        <p:strVal val="visible"/>
                                      </p:to>
                                    </p:set>
                                    <p:anim calcmode="lin" valueType="num">
                                      <p:cBhvr>
                                        <p:cTn id="7" dur="1000" fill="hold"/>
                                        <p:tgtEl>
                                          <p:spTgt spid="55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5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61"/>
                                        </p:tgtEl>
                                        <p:attrNameLst>
                                          <p:attrName>style.visibility</p:attrName>
                                        </p:attrNameLst>
                                      </p:cBhvr>
                                      <p:to>
                                        <p:strVal val="visible"/>
                                      </p:to>
                                    </p:set>
                                    <p:anim calcmode="lin" valueType="num">
                                      <p:cBhvr>
                                        <p:cTn id="12" dur="1000" fill="hold"/>
                                        <p:tgtEl>
                                          <p:spTgt spid="561"/>
                                        </p:tgtEl>
                                        <p:attrNameLst>
                                          <p:attrName>ppt_x</p:attrName>
                                        </p:attrNameLst>
                                      </p:cBhvr>
                                      <p:tavLst>
                                        <p:tav tm="0">
                                          <p:val>
                                            <p:strVal val="#ppt_x"/>
                                          </p:val>
                                        </p:tav>
                                        <p:tav tm="100000">
                                          <p:val>
                                            <p:strVal val="#ppt_x"/>
                                          </p:val>
                                        </p:tav>
                                      </p:tavLst>
                                    </p:anim>
                                    <p:anim calcmode="lin" valueType="num">
                                      <p:cBhvr>
                                        <p:cTn id="13" dur="1000" fill="hold"/>
                                        <p:tgtEl>
                                          <p:spTgt spid="56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59">
                                            <p:txEl>
                                              <p:pRg st="3" end="3"/>
                                            </p:txEl>
                                          </p:spTgt>
                                        </p:tgtEl>
                                        <p:attrNameLst>
                                          <p:attrName>style.visibility</p:attrName>
                                        </p:attrNameLst>
                                      </p:cBhvr>
                                      <p:to>
                                        <p:strVal val="visible"/>
                                      </p:to>
                                    </p:set>
                                    <p:anim calcmode="lin" valueType="num">
                                      <p:cBhvr>
                                        <p:cTn id="17" dur="1000" fill="hold"/>
                                        <p:tgtEl>
                                          <p:spTgt spid="559">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559">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559">
                                            <p:txEl>
                                              <p:pRg st="4" end="4"/>
                                            </p:txEl>
                                          </p:spTgt>
                                        </p:tgtEl>
                                        <p:attrNameLst>
                                          <p:attrName>style.visibility</p:attrName>
                                        </p:attrNameLst>
                                      </p:cBhvr>
                                      <p:to>
                                        <p:strVal val="visible"/>
                                      </p:to>
                                    </p:set>
                                    <p:anim calcmode="lin" valueType="num">
                                      <p:cBhvr>
                                        <p:cTn id="22" dur="1000" fill="hold"/>
                                        <p:tgtEl>
                                          <p:spTgt spid="5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59">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559">
                                            <p:txEl>
                                              <p:pRg st="5" end="5"/>
                                            </p:txEl>
                                          </p:spTgt>
                                        </p:tgtEl>
                                        <p:attrNameLst>
                                          <p:attrName>style.visibility</p:attrName>
                                        </p:attrNameLst>
                                      </p:cBhvr>
                                      <p:to>
                                        <p:strVal val="visible"/>
                                      </p:to>
                                    </p:set>
                                    <p:anim calcmode="lin" valueType="num">
                                      <p:cBhvr>
                                        <p:cTn id="27" dur="1000" fill="hold"/>
                                        <p:tgtEl>
                                          <p:spTgt spid="559">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59">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1" fill="hold">
                                  <p:stCondLst>
                                    <p:cond delay="0"/>
                                  </p:stCondLst>
                                  <p:iterate type="el" backwards="0">
                                    <p:tmAbs val="0"/>
                                  </p:iterate>
                                  <p:childTnLst>
                                    <p:set>
                                      <p:cBhvr>
                                        <p:cTn id="31" fill="hold"/>
                                        <p:tgtEl>
                                          <p:spTgt spid="559">
                                            <p:txEl>
                                              <p:pRg st="6" end="6"/>
                                            </p:txEl>
                                          </p:spTgt>
                                        </p:tgtEl>
                                        <p:attrNameLst>
                                          <p:attrName>style.visibility</p:attrName>
                                        </p:attrNameLst>
                                      </p:cBhvr>
                                      <p:to>
                                        <p:strVal val="visible"/>
                                      </p:to>
                                    </p:set>
                                    <p:anim calcmode="lin" valueType="num">
                                      <p:cBhvr>
                                        <p:cTn id="32" dur="1000" fill="hold"/>
                                        <p:tgtEl>
                                          <p:spTgt spid="55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59">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nodeType="afterEffect" presetClass="entr" presetSubtype="4" presetID="2" grpId="1" fill="hold">
                                  <p:stCondLst>
                                    <p:cond delay="0"/>
                                  </p:stCondLst>
                                  <p:iterate type="el" backwards="0">
                                    <p:tmAbs val="0"/>
                                  </p:iterate>
                                  <p:childTnLst>
                                    <p:set>
                                      <p:cBhvr>
                                        <p:cTn id="36" fill="hold"/>
                                        <p:tgtEl>
                                          <p:spTgt spid="559">
                                            <p:txEl>
                                              <p:pRg st="7" end="7"/>
                                            </p:txEl>
                                          </p:spTgt>
                                        </p:tgtEl>
                                        <p:attrNameLst>
                                          <p:attrName>style.visibility</p:attrName>
                                        </p:attrNameLst>
                                      </p:cBhvr>
                                      <p:to>
                                        <p:strVal val="visible"/>
                                      </p:to>
                                    </p:set>
                                    <p:anim calcmode="lin" valueType="num">
                                      <p:cBhvr>
                                        <p:cTn id="37" dur="1000" fill="hold"/>
                                        <p:tgtEl>
                                          <p:spTgt spid="559">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4" presetID="2" grpId="1" fill="hold">
                                  <p:stCondLst>
                                    <p:cond delay="0"/>
                                  </p:stCondLst>
                                  <p:iterate type="el" backwards="0">
                                    <p:tmAbs val="0"/>
                                  </p:iterate>
                                  <p:childTnLst>
                                    <p:set>
                                      <p:cBhvr>
                                        <p:cTn id="42" fill="hold"/>
                                        <p:tgtEl>
                                          <p:spTgt spid="559">
                                            <p:txEl>
                                              <p:pRg st="8" end="8"/>
                                            </p:txEl>
                                          </p:spTgt>
                                        </p:tgtEl>
                                        <p:attrNameLst>
                                          <p:attrName>style.visibility</p:attrName>
                                        </p:attrNameLst>
                                      </p:cBhvr>
                                      <p:to>
                                        <p:strVal val="visible"/>
                                      </p:to>
                                    </p:set>
                                    <p:anim calcmode="lin" valueType="num">
                                      <p:cBhvr>
                                        <p:cTn id="43" dur="1000" fill="hold"/>
                                        <p:tgtEl>
                                          <p:spTgt spid="55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2"/>
      <p:bldP build="p" bldLvl="5" animBg="1" rev="0" advAuto="0" spid="559" grpId="1"/>
    </p:bldLst>
  </p:timing>
</p:sld>
</file>

<file path=ppt/slides/slide1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3" name="Shape 563"/>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Proving Validity of Arguments with Quantified Statements</a:t>
            </a:r>
          </a:p>
        </p:txBody>
      </p:sp>
    </p:spTree>
  </p:cSld>
  <p:clrMapOvr>
    <a:masterClrMapping/>
  </p:clrMapOvr>
  <p:transition spd="med" advClick="1"/>
</p:sld>
</file>

<file path=ppt/slides/slide1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solidFill>
                  <a:srgbClr val="FFFFFF"/>
                </a:solidFill>
              </a:defRPr>
            </a:lvl1pPr>
          </a:lstStyle>
          <a:p>
            <a:pPr lvl="0">
              <a:defRPr sz="1800">
                <a:solidFill>
                  <a:srgbClr val="000000"/>
                </a:solidFill>
              </a:defRPr>
            </a:pPr>
            <a:r>
              <a:rPr sz="2500">
                <a:solidFill>
                  <a:srgbClr val="FFFFFF"/>
                </a:solidFill>
              </a:rPr>
              <a:t>Proving Validity of Arguments with Quantified Statements</a:t>
            </a:r>
          </a:p>
        </p:txBody>
      </p:sp>
      <p:sp>
        <p:nvSpPr>
          <p:cNvPr id="566" name="Shape 5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intuitive definition of validity for arguments with quantified statements is the same as for arguments with compound statements. </a:t>
            </a:r>
            <a:endParaRPr sz="2400"/>
          </a:p>
          <a:p>
            <a:pPr lvl="0" marL="0" indent="0">
              <a:buSzTx/>
              <a:buNone/>
              <a:defRPr sz="1800"/>
            </a:pPr>
            <a:endParaRPr sz="1000"/>
          </a:p>
          <a:p>
            <a:pPr lvl="0" marL="0" indent="0">
              <a:buSzTx/>
              <a:buNone/>
              <a:defRPr sz="1800"/>
            </a:pPr>
            <a:r>
              <a:rPr sz="2400"/>
              <a:t>An argument is valid if, and only if, the truth of its conclusion follows </a:t>
            </a:r>
            <a:r>
              <a:rPr i="1" sz="2400"/>
              <a:t>necessarily </a:t>
            </a:r>
            <a:r>
              <a:rPr sz="2400"/>
              <a:t>from the truth of its premises. </a:t>
            </a:r>
          </a:p>
        </p:txBody>
      </p:sp>
      <p:pic>
        <p:nvPicPr>
          <p:cNvPr id="567" name="image.png"/>
          <p:cNvPicPr/>
          <p:nvPr/>
        </p:nvPicPr>
        <p:blipFill>
          <a:blip r:embed="rId2">
            <a:extLst/>
          </a:blip>
          <a:stretch>
            <a:fillRect/>
          </a:stretch>
        </p:blipFill>
        <p:spPr>
          <a:xfrm>
            <a:off x="533400" y="4622800"/>
            <a:ext cx="8262938" cy="1792288"/>
          </a:xfrm>
          <a:prstGeom prst="rect">
            <a:avLst/>
          </a:prstGeom>
          <a:ln w="12700">
            <a:miter lim="400000"/>
          </a:ln>
        </p:spPr>
      </p:pic>
    </p:spTree>
  </p:cSld>
  <p:clrMapOvr>
    <a:masterClrMapping/>
  </p:clrMapOvr>
  <p:transition spd="med" advClick="1"/>
</p:sld>
</file>

<file path=ppt/slides/slide1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Using Diagrams to Test for Validity</a:t>
            </a:r>
          </a:p>
        </p:txBody>
      </p:sp>
    </p:spTree>
  </p:cSld>
  <p:clrMapOvr>
    <a:masterClrMapping/>
  </p:clrMapOvr>
  <p:transition spd="med" advClick="1"/>
</p:sld>
</file>

<file path=ppt/slides/slide1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572" name="Shape 57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Consider the statement</a:t>
            </a:r>
            <a:endParaRPr sz="2400"/>
          </a:p>
          <a:p>
            <a:pPr lvl="0" marL="0" indent="0">
              <a:buSzTx/>
              <a:buNone/>
              <a:defRPr sz="1800"/>
            </a:pPr>
            <a:endParaRPr sz="1000"/>
          </a:p>
          <a:p>
            <a:pPr lvl="0" marL="0" indent="0">
              <a:buSzTx/>
              <a:buNone/>
              <a:defRPr sz="1800"/>
            </a:pPr>
            <a:r>
              <a:rPr sz="2400"/>
              <a:t>	All integers are rational numbers.</a:t>
            </a:r>
            <a:endParaRPr sz="2400"/>
          </a:p>
          <a:p>
            <a:pPr lvl="0" marL="0" indent="0">
              <a:buSzTx/>
              <a:buNone/>
              <a:defRPr sz="1800"/>
            </a:pPr>
            <a:endParaRPr sz="2400"/>
          </a:p>
          <a:p>
            <a:pPr lvl="0" marL="0" indent="0">
              <a:buSzTx/>
              <a:buNone/>
              <a:defRPr sz="1800"/>
            </a:pPr>
            <a:r>
              <a:rPr sz="2400"/>
              <a:t>Or, formally,</a:t>
            </a:r>
            <a:endParaRPr sz="2400"/>
          </a:p>
          <a:p>
            <a:pPr lvl="0" marL="0" indent="0">
              <a:buSzTx/>
              <a:buNone/>
              <a:defRPr sz="1800"/>
            </a:pPr>
            <a:endParaRPr sz="1400"/>
          </a:p>
          <a:p>
            <a:pPr lvl="0" marL="0" indent="0">
              <a:buSzTx/>
              <a:buNone/>
              <a:defRPr sz="1800"/>
            </a:pPr>
            <a:r>
              <a:rPr sz="2400"/>
              <a:t>	    integers </a:t>
            </a:r>
            <a:r>
              <a:rPr i="1" sz="2400"/>
              <a:t>n</a:t>
            </a:r>
            <a:r>
              <a:rPr sz="2400"/>
              <a:t>, </a:t>
            </a:r>
            <a:r>
              <a:rPr i="1" sz="2400"/>
              <a:t>n </a:t>
            </a:r>
            <a:r>
              <a:rPr sz="2400"/>
              <a:t>is a rational number.</a:t>
            </a:r>
            <a:endParaRPr sz="2400"/>
          </a:p>
          <a:p>
            <a:pPr lvl="0" marL="0" indent="0">
              <a:buSzTx/>
              <a:buNone/>
              <a:defRPr sz="1800"/>
            </a:pPr>
            <a:endParaRPr sz="2400"/>
          </a:p>
          <a:p>
            <a:pPr lvl="0" marL="0" indent="0">
              <a:buSzTx/>
              <a:buNone/>
              <a:defRPr sz="1800"/>
            </a:pPr>
            <a:r>
              <a:rPr sz="2400"/>
              <a:t>Picture the set of all integers and the set of all rational numbers as disks. </a:t>
            </a:r>
          </a:p>
        </p:txBody>
      </p:sp>
      <p:pic>
        <p:nvPicPr>
          <p:cNvPr id="573" name="image.png"/>
          <p:cNvPicPr/>
          <p:nvPr/>
        </p:nvPicPr>
        <p:blipFill>
          <a:blip r:embed="rId2">
            <a:extLst/>
          </a:blip>
          <a:stretch>
            <a:fillRect/>
          </a:stretch>
        </p:blipFill>
        <p:spPr>
          <a:xfrm>
            <a:off x="1524000" y="3736975"/>
            <a:ext cx="238125" cy="301625"/>
          </a:xfrm>
          <a:prstGeom prst="rect">
            <a:avLst/>
          </a:prstGeom>
          <a:ln w="12700">
            <a:miter lim="400000"/>
          </a:ln>
        </p:spPr>
      </p:pic>
    </p:spTree>
  </p:cSld>
  <p:clrMapOvr>
    <a:masterClrMapping/>
  </p:clrMapOvr>
  <p:transition spd="med" advClick="1"/>
</p:sld>
</file>

<file path=ppt/slides/slide1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576" name="Shape 57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truth of the given statement is represented by placing the integers disk entirely inside the rationals disk, as shown in Figure 3.4.1.</a:t>
            </a:r>
            <a:endParaRPr sz="2400"/>
          </a:p>
          <a:p>
            <a:pPr lvl="0" marL="0" indent="0">
              <a:buSzTx/>
              <a:buNone/>
              <a:defRPr sz="1800"/>
            </a:pPr>
            <a:endParaRPr sz="2400"/>
          </a:p>
          <a:p>
            <a:pPr lvl="0" marL="0" indent="0">
              <a:buSzTx/>
              <a:buNone/>
              <a:defRPr sz="1800"/>
            </a:pPr>
            <a:r>
              <a:rPr sz="2400"/>
              <a:t>Because the two statements </a:t>
            </a:r>
            <a:br>
              <a:rPr sz="2400"/>
            </a:br>
            <a:br>
              <a:rPr sz="2400"/>
            </a:br>
            <a:r>
              <a:rPr sz="2400"/>
              <a:t>if </a:t>
            </a:r>
            <a:r>
              <a:rPr i="1" sz="2400"/>
              <a:t>x </a:t>
            </a:r>
            <a:r>
              <a:rPr sz="2400"/>
              <a:t>is in </a:t>
            </a:r>
            <a:r>
              <a:rPr i="1" sz="2400"/>
              <a:t>D </a:t>
            </a:r>
            <a:r>
              <a:rPr sz="2400"/>
              <a:t>then </a:t>
            </a:r>
            <a:r>
              <a:rPr i="1" sz="2400"/>
              <a:t>Q</a:t>
            </a:r>
            <a:r>
              <a:rPr sz="2400"/>
              <a:t>(</a:t>
            </a:r>
            <a:r>
              <a:rPr i="1" sz="2400"/>
              <a:t>x</a:t>
            </a:r>
            <a:r>
              <a:rPr sz="2400"/>
              <a:t>)” are </a:t>
            </a:r>
            <a:br>
              <a:rPr sz="2400"/>
            </a:br>
            <a:r>
              <a:rPr sz="2400"/>
              <a:t>logically equivalent, both </a:t>
            </a:r>
            <a:br>
              <a:rPr sz="2400"/>
            </a:br>
            <a:r>
              <a:rPr sz="2400"/>
              <a:t>can be represented by </a:t>
            </a:r>
            <a:br>
              <a:rPr sz="2400"/>
            </a:br>
            <a:r>
              <a:rPr sz="2400"/>
              <a:t>diagrams like the foregoing.</a:t>
            </a:r>
          </a:p>
        </p:txBody>
      </p:sp>
      <p:pic>
        <p:nvPicPr>
          <p:cNvPr id="577" name="image.png"/>
          <p:cNvPicPr/>
          <p:nvPr/>
        </p:nvPicPr>
        <p:blipFill>
          <a:blip r:embed="rId2">
            <a:extLst/>
          </a:blip>
          <a:stretch>
            <a:fillRect/>
          </a:stretch>
        </p:blipFill>
        <p:spPr>
          <a:xfrm>
            <a:off x="5459412" y="3076575"/>
            <a:ext cx="2770188" cy="2481263"/>
          </a:xfrm>
          <a:prstGeom prst="rect">
            <a:avLst/>
          </a:prstGeom>
          <a:ln w="12700">
            <a:miter lim="400000"/>
          </a:ln>
        </p:spPr>
      </p:pic>
      <p:sp>
        <p:nvSpPr>
          <p:cNvPr id="578" name="Shape 578"/>
          <p:cNvSpPr/>
          <p:nvPr/>
        </p:nvSpPr>
        <p:spPr>
          <a:xfrm>
            <a:off x="6400800" y="5680075"/>
            <a:ext cx="13938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3.4.1</a:t>
            </a:r>
          </a:p>
        </p:txBody>
      </p:sp>
      <p:pic>
        <p:nvPicPr>
          <p:cNvPr id="579" name="image.png"/>
          <p:cNvPicPr/>
          <p:nvPr/>
        </p:nvPicPr>
        <p:blipFill>
          <a:blip r:embed="rId3">
            <a:extLst/>
          </a:blip>
          <a:stretch>
            <a:fillRect/>
          </a:stretch>
        </p:blipFill>
        <p:spPr>
          <a:xfrm>
            <a:off x="508000" y="3454400"/>
            <a:ext cx="3244850" cy="357188"/>
          </a:xfrm>
          <a:prstGeom prst="rect">
            <a:avLst/>
          </a:prstGeom>
          <a:ln w="12700">
            <a:miter lim="400000"/>
          </a:ln>
        </p:spPr>
      </p:pic>
    </p:spTree>
  </p:cSld>
  <p:clrMapOvr>
    <a:masterClrMapping/>
  </p:clrMapOvr>
  <p:transition spd="med" advClick="1"/>
</p:sld>
</file>

<file path=ppt/slides/slide1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582" name="Shape 58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To test the validity of an argument diagrammatically, represent the truth of both premises with diagrams. </a:t>
            </a:r>
            <a:endParaRPr sz="2400"/>
          </a:p>
          <a:p>
            <a:pPr lvl="0">
              <a:buSzTx/>
              <a:buNone/>
              <a:defRPr sz="1800"/>
            </a:pPr>
            <a:endParaRPr sz="2400"/>
          </a:p>
          <a:p>
            <a:pPr lvl="0">
              <a:buSzTx/>
              <a:buNone/>
              <a:defRPr sz="1800"/>
            </a:pPr>
            <a:r>
              <a:rPr sz="2400"/>
              <a:t>Then analyze the diagrams to see whether they necessarily represent the truth of the conclusion as well.</a:t>
            </a:r>
          </a:p>
        </p:txBody>
      </p:sp>
    </p:spTree>
  </p:cSld>
  <p:clrMapOvr>
    <a:masterClrMapping/>
  </p:clrMapOvr>
  <p:transition spd="med" advClick="1"/>
</p:sld>
</file>

<file path=ppt/slides/slide1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4" name="Shape 58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solidFill>
                  <a:srgbClr val="FFFFFF"/>
                </a:solidFill>
              </a:rPr>
              <a:t>Example 6 – </a:t>
            </a:r>
            <a:r>
              <a:rPr i="1" sz="3000">
                <a:solidFill>
                  <a:srgbClr val="FFFFFF"/>
                </a:solidFill>
              </a:rPr>
              <a:t>Using Diagrams to Show Invalidity</a:t>
            </a:r>
          </a:p>
        </p:txBody>
      </p:sp>
      <p:sp>
        <p:nvSpPr>
          <p:cNvPr id="585" name="Shape 58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Use a diagram to show the invalidity of the following argument:</a:t>
            </a:r>
            <a:endParaRPr sz="2400"/>
          </a:p>
          <a:p>
            <a:pPr lvl="0" marL="0" indent="0">
              <a:buSzTx/>
              <a:buNone/>
              <a:tabLst>
                <a:tab pos="457200" algn="l"/>
                <a:tab pos="1371600" algn="l"/>
                <a:tab pos="1536700" algn="l"/>
              </a:tabLst>
              <a:defRPr sz="1800"/>
            </a:pPr>
            <a:r>
              <a:rPr sz="2400"/>
              <a:t>		All human beings are mortal.</a:t>
            </a:r>
            <a:endParaRPr sz="2400"/>
          </a:p>
          <a:p>
            <a:pPr lvl="0" marL="0" indent="0">
              <a:buSzTx/>
              <a:buNone/>
              <a:tabLst>
                <a:tab pos="457200" algn="l"/>
                <a:tab pos="1371600" algn="l"/>
                <a:tab pos="1536700" algn="l"/>
              </a:tabLst>
              <a:defRPr sz="1800"/>
            </a:pPr>
            <a:r>
              <a:rPr sz="2400"/>
              <a:t>		Felix is mortal.</a:t>
            </a:r>
            <a:endParaRPr sz="2400"/>
          </a:p>
          <a:p>
            <a:pPr lvl="0" marL="0" indent="0">
              <a:buSzTx/>
              <a:buNone/>
              <a:tabLst>
                <a:tab pos="457200" algn="l"/>
                <a:tab pos="1371600" algn="l"/>
                <a:tab pos="1536700" algn="l"/>
              </a:tabLst>
              <a:defRPr sz="1800"/>
            </a:pPr>
            <a:r>
              <a:rPr i="1" sz="2400"/>
              <a:t>              •</a:t>
            </a:r>
            <a:r>
              <a:rPr sz="2400"/>
              <a:t> Felix is a human being.</a:t>
            </a:r>
          </a:p>
        </p:txBody>
      </p:sp>
    </p:spTree>
  </p:cSld>
  <p:clrMapOvr>
    <a:masterClrMapping/>
  </p:clrMapOvr>
  <p:transition spd="med" advClick="1"/>
</p:sld>
</file>

<file path=ppt/slides/slide1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588" name="Shape 58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tabLst>
                <a:tab pos="457200" algn="l"/>
                <a:tab pos="1371600" algn="l"/>
                <a:tab pos="1536700" algn="l"/>
              </a:tabLst>
            </a:lvl1pPr>
          </a:lstStyle>
          <a:p>
            <a:pPr lvl="0">
              <a:defRPr sz="1800"/>
            </a:pPr>
            <a:r>
              <a:rPr sz="2400"/>
              <a:t>The major and minor premises are represented diagrammatically in Figure 3.4.4.</a:t>
            </a:r>
          </a:p>
        </p:txBody>
      </p:sp>
      <p:pic>
        <p:nvPicPr>
          <p:cNvPr id="589" name="image.png"/>
          <p:cNvPicPr/>
          <p:nvPr/>
        </p:nvPicPr>
        <p:blipFill>
          <a:blip r:embed="rId2">
            <a:extLst/>
          </a:blip>
          <a:stretch>
            <a:fillRect/>
          </a:stretch>
        </p:blipFill>
        <p:spPr>
          <a:xfrm>
            <a:off x="1447800" y="2781300"/>
            <a:ext cx="5613400" cy="2489200"/>
          </a:xfrm>
          <a:prstGeom prst="rect">
            <a:avLst/>
          </a:prstGeom>
          <a:ln w="12700">
            <a:miter lim="400000"/>
          </a:ln>
        </p:spPr>
      </p:pic>
      <p:sp>
        <p:nvSpPr>
          <p:cNvPr id="590" name="Shape 590"/>
          <p:cNvSpPr/>
          <p:nvPr/>
        </p:nvSpPr>
        <p:spPr>
          <a:xfrm>
            <a:off x="3657600" y="5867400"/>
            <a:ext cx="13938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3.4.4</a:t>
            </a:r>
          </a:p>
        </p:txBody>
      </p:sp>
      <p:sp>
        <p:nvSpPr>
          <p:cNvPr id="591" name="Shape 591"/>
          <p:cNvSpPr/>
          <p:nvPr/>
        </p:nvSpPr>
        <p:spPr>
          <a:xfrm>
            <a:off x="2133600" y="5334000"/>
            <a:ext cx="1360488"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pPr>
            <a:r>
              <a:rPr sz="1400"/>
              <a:t>Major premise</a:t>
            </a:r>
          </a:p>
        </p:txBody>
      </p:sp>
      <p:sp>
        <p:nvSpPr>
          <p:cNvPr id="592" name="Shape 592"/>
          <p:cNvSpPr/>
          <p:nvPr/>
        </p:nvSpPr>
        <p:spPr>
          <a:xfrm>
            <a:off x="5257800" y="5334000"/>
            <a:ext cx="1360488"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pPr>
            <a:r>
              <a:rPr sz="1400"/>
              <a:t>Minor premise</a:t>
            </a:r>
          </a:p>
        </p:txBody>
      </p:sp>
    </p:spTree>
  </p:cSld>
  <p:clrMapOvr>
    <a:masterClrMapping/>
  </p:clrMapOvr>
  <p:transition spd="med" advClick="1"/>
</p:sld>
</file>

<file path=ppt/slides/slide1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4" name="Shape 59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595" name="Shape 5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All that is known is that the Felix dot is located </a:t>
            </a:r>
            <a:r>
              <a:rPr i="1" sz="2400"/>
              <a:t>somewhere </a:t>
            </a:r>
            <a:r>
              <a:rPr sz="2400"/>
              <a:t>inside the mortals disk. Where it is located with respect to the human beings disk cannot be determined. Either one of the situations shown in Figure 3.4.5 might be the case.</a:t>
            </a:r>
          </a:p>
        </p:txBody>
      </p:sp>
      <p:sp>
        <p:nvSpPr>
          <p:cNvPr id="596" name="Shape 59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97" name="image.png"/>
          <p:cNvPicPr/>
          <p:nvPr/>
        </p:nvPicPr>
        <p:blipFill>
          <a:blip r:embed="rId2">
            <a:extLst/>
          </a:blip>
          <a:stretch>
            <a:fillRect/>
          </a:stretch>
        </p:blipFill>
        <p:spPr>
          <a:xfrm>
            <a:off x="1473200" y="3238500"/>
            <a:ext cx="5538788" cy="2786063"/>
          </a:xfrm>
          <a:prstGeom prst="rect">
            <a:avLst/>
          </a:prstGeom>
          <a:ln w="12700">
            <a:miter lim="400000"/>
          </a:ln>
        </p:spPr>
      </p:pic>
      <p:sp>
        <p:nvSpPr>
          <p:cNvPr id="598" name="Shape 598"/>
          <p:cNvSpPr/>
          <p:nvPr/>
        </p:nvSpPr>
        <p:spPr>
          <a:xfrm>
            <a:off x="3657600" y="6096000"/>
            <a:ext cx="13938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3.4.5</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Existential Quantifier: ∃</a:t>
            </a:r>
          </a:p>
        </p:txBody>
      </p:sp>
      <p:sp>
        <p:nvSpPr>
          <p:cNvPr id="73" name="Shape 7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words </a:t>
            </a:r>
            <a:r>
              <a:rPr i="1" sz="2400"/>
              <a:t>such</a:t>
            </a:r>
            <a:r>
              <a:rPr sz="2400"/>
              <a:t> </a:t>
            </a:r>
            <a:r>
              <a:rPr i="1" sz="2400"/>
              <a:t>that</a:t>
            </a:r>
            <a:r>
              <a:rPr sz="2400"/>
              <a:t> are inserted just before the predicate. Some other expressions that can be used in place of </a:t>
            </a:r>
            <a:r>
              <a:rPr i="1" sz="2400"/>
              <a:t>there exists </a:t>
            </a:r>
            <a:r>
              <a:rPr sz="2400"/>
              <a:t>are</a:t>
            </a:r>
            <a:r>
              <a:rPr i="1" sz="2400"/>
              <a:t> there is a</a:t>
            </a:r>
            <a:r>
              <a:rPr sz="2400"/>
              <a:t>,</a:t>
            </a:r>
            <a:r>
              <a:rPr i="1" sz="2400"/>
              <a:t> we can find a</a:t>
            </a:r>
            <a:r>
              <a:rPr sz="2400"/>
              <a:t>,</a:t>
            </a:r>
            <a:r>
              <a:rPr i="1" sz="2400"/>
              <a:t> there is at least one</a:t>
            </a:r>
            <a:r>
              <a:rPr sz="2400"/>
              <a:t>,</a:t>
            </a:r>
            <a:r>
              <a:rPr i="1" sz="2400"/>
              <a:t> for some</a:t>
            </a:r>
            <a:r>
              <a:rPr sz="2400"/>
              <a:t>,</a:t>
            </a:r>
            <a:r>
              <a:rPr i="1" sz="2400"/>
              <a:t> </a:t>
            </a:r>
            <a:r>
              <a:rPr sz="2400"/>
              <a:t>and </a:t>
            </a:r>
            <a:r>
              <a:rPr i="1" sz="2400"/>
              <a:t>for at least one</a:t>
            </a:r>
            <a:r>
              <a:rPr sz="2400"/>
              <a:t>. </a:t>
            </a:r>
            <a:endParaRPr sz="2400"/>
          </a:p>
          <a:p>
            <a:pPr lvl="0" marL="0" indent="0">
              <a:buSzTx/>
              <a:buNone/>
              <a:defRPr sz="1800"/>
            </a:pPr>
            <a:endParaRPr sz="2400"/>
          </a:p>
          <a:p>
            <a:pPr lvl="0" marL="0" indent="0">
              <a:buSzTx/>
              <a:buNone/>
              <a:defRPr sz="1800"/>
            </a:pPr>
            <a:r>
              <a:rPr sz="2400"/>
              <a:t>In a sentence such as “∃ integers </a:t>
            </a:r>
            <a:r>
              <a:rPr i="1" sz="2400"/>
              <a:t>m</a:t>
            </a:r>
            <a:r>
              <a:rPr sz="2400"/>
              <a:t> and </a:t>
            </a:r>
            <a:r>
              <a:rPr i="1" sz="2400"/>
              <a:t>n</a:t>
            </a:r>
            <a:r>
              <a:rPr sz="2400"/>
              <a:t> such that          </a:t>
            </a:r>
            <a:r>
              <a:rPr i="1" sz="2400"/>
              <a:t>m</a:t>
            </a:r>
            <a:r>
              <a:rPr sz="2400"/>
              <a:t> + </a:t>
            </a:r>
            <a:r>
              <a:rPr i="1" sz="2400"/>
              <a:t>n</a:t>
            </a:r>
            <a:r>
              <a:rPr sz="2400"/>
              <a:t> = </a:t>
            </a:r>
            <a:r>
              <a:rPr i="1" sz="2400"/>
              <a:t>m</a:t>
            </a:r>
            <a:r>
              <a:rPr sz="2400"/>
              <a:t> </a:t>
            </a:r>
            <a:r>
              <a:rPr sz="2000">
                <a:latin typeface="Wingdings 2"/>
                <a:ea typeface="Wingdings 2"/>
                <a:cs typeface="Wingdings 2"/>
                <a:sym typeface="Wingdings 2"/>
              </a:rPr>
              <a:t>●</a:t>
            </a:r>
            <a:r>
              <a:rPr sz="2400"/>
              <a:t> </a:t>
            </a:r>
            <a:r>
              <a:rPr i="1" sz="2400"/>
              <a:t>n</a:t>
            </a:r>
            <a:r>
              <a:rPr sz="2400"/>
              <a:t>,” the ∃ symbol is understood to refer to both </a:t>
            </a:r>
            <a:r>
              <a:rPr i="1" sz="2400"/>
              <a:t>m</a:t>
            </a:r>
            <a:r>
              <a:rPr sz="2400"/>
              <a:t> and </a:t>
            </a:r>
            <a:r>
              <a:rPr i="1" sz="2400"/>
              <a:t>n</a:t>
            </a:r>
            <a:r>
              <a:rPr sz="2400"/>
              <a:t>.</a:t>
            </a:r>
          </a:p>
        </p:txBody>
      </p:sp>
    </p:spTree>
  </p:cSld>
  <p:clrMapOvr>
    <a:masterClrMapping/>
  </p:clrMapOvr>
  <p:transition spd="med" advClick="1"/>
</p:sld>
</file>

<file path=ppt/slides/slide1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0" name="Shape 60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601" name="Shape 6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The conclusion “Felix is a human being” is true in the first case but not in the second (Felix might, for example, be a cat). </a:t>
            </a:r>
            <a:endParaRPr sz="2400"/>
          </a:p>
          <a:p>
            <a:pPr lvl="0">
              <a:buSzTx/>
              <a:buNone/>
              <a:defRPr sz="1800"/>
            </a:pPr>
            <a:endParaRPr sz="2400"/>
          </a:p>
          <a:p>
            <a:pPr lvl="0">
              <a:buSzTx/>
              <a:buNone/>
              <a:defRPr sz="1800"/>
            </a:pPr>
            <a:r>
              <a:rPr sz="2400"/>
              <a:t>Because the conclusion does not necessarily follow from the premises, the argument is invalid.</a:t>
            </a:r>
          </a:p>
        </p:txBody>
      </p:sp>
      <p:sp>
        <p:nvSpPr>
          <p:cNvPr id="602" name="Shape 60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01"/>
                                        </p:tgtEl>
                                        <p:attrNameLst>
                                          <p:attrName>style.visibility</p:attrName>
                                        </p:attrNameLst>
                                      </p:cBhvr>
                                      <p:to>
                                        <p:strVal val="visible"/>
                                      </p:to>
                                    </p:set>
                                    <p:anim calcmode="lin" valueType="num">
                                      <p:cBhvr>
                                        <p:cTn id="7" dur="1000" fill="hold"/>
                                        <p:tgtEl>
                                          <p:spTgt spid="601"/>
                                        </p:tgtEl>
                                        <p:attrNameLst>
                                          <p:attrName>ppt_x</p:attrName>
                                        </p:attrNameLst>
                                      </p:cBhvr>
                                      <p:tavLst>
                                        <p:tav tm="0">
                                          <p:val>
                                            <p:strVal val="#ppt_x"/>
                                          </p:val>
                                        </p:tav>
                                        <p:tav tm="100000">
                                          <p:val>
                                            <p:strVal val="#ppt_x"/>
                                          </p:val>
                                        </p:tav>
                                      </p:tavLst>
                                    </p:anim>
                                    <p:anim calcmode="lin" valueType="num">
                                      <p:cBhvr>
                                        <p:cTn id="8" dur="1000" fill="hold"/>
                                        <p:tgtEl>
                                          <p:spTgt spid="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1" grpId="1"/>
    </p:bldLst>
  </p:timing>
</p:sld>
</file>

<file path=ppt/slides/slide1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4" name="Shape 60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605" name="Shape 60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The argument of Example 6 would be valid if the major premise were replaced by its converse. But since a universal conditional statement is not logically equivalent to its converse, such a replacement cannot, in general, be made. </a:t>
            </a:r>
            <a:endParaRPr sz="2400"/>
          </a:p>
          <a:p>
            <a:pPr lvl="0">
              <a:buSzTx/>
              <a:buNone/>
              <a:defRPr sz="1800"/>
            </a:pPr>
            <a:endParaRPr sz="2400"/>
          </a:p>
          <a:p>
            <a:pPr lvl="0">
              <a:buSzTx/>
              <a:buNone/>
              <a:defRPr sz="1800"/>
            </a:pPr>
            <a:r>
              <a:rPr sz="2400"/>
              <a:t>We say that this argument exhibits the converse error.</a:t>
            </a:r>
          </a:p>
        </p:txBody>
      </p:sp>
      <p:pic>
        <p:nvPicPr>
          <p:cNvPr id="606" name="image.png"/>
          <p:cNvPicPr/>
          <p:nvPr/>
        </p:nvPicPr>
        <p:blipFill>
          <a:blip r:embed="rId2">
            <a:extLst/>
          </a:blip>
          <a:stretch>
            <a:fillRect/>
          </a:stretch>
        </p:blipFill>
        <p:spPr>
          <a:xfrm>
            <a:off x="508000" y="4283075"/>
            <a:ext cx="7285038" cy="2193925"/>
          </a:xfrm>
          <a:prstGeom prst="rect">
            <a:avLst/>
          </a:prstGeom>
          <a:ln w="12700">
            <a:miter lim="400000"/>
          </a:ln>
        </p:spPr>
      </p:pic>
    </p:spTree>
  </p:cSld>
  <p:clrMapOvr>
    <a:masterClrMapping/>
  </p:clrMapOvr>
  <p:transition spd="med" advClick="1"/>
</p:sld>
</file>

<file path=ppt/slides/slide1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Shape 60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609" name="Shape 609"/>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The following form of argument would be valid if a conditional statement were logically equivalent to its inverse. But it is not, and the argument form is invalid. </a:t>
            </a:r>
            <a:br>
              <a:rPr sz="2400"/>
            </a:br>
            <a:br>
              <a:rPr sz="2400"/>
            </a:br>
            <a:r>
              <a:rPr sz="2400"/>
              <a:t>We say that it exhibits the inverse error.</a:t>
            </a:r>
          </a:p>
        </p:txBody>
      </p:sp>
      <p:pic>
        <p:nvPicPr>
          <p:cNvPr id="610" name="image.png"/>
          <p:cNvPicPr/>
          <p:nvPr/>
        </p:nvPicPr>
        <p:blipFill>
          <a:blip r:embed="rId2">
            <a:extLst/>
          </a:blip>
          <a:stretch>
            <a:fillRect/>
          </a:stretch>
        </p:blipFill>
        <p:spPr>
          <a:xfrm>
            <a:off x="508000" y="3492500"/>
            <a:ext cx="8255000" cy="2449513"/>
          </a:xfrm>
          <a:prstGeom prst="rect">
            <a:avLst/>
          </a:prstGeom>
          <a:ln w="12700">
            <a:miter lim="400000"/>
          </a:ln>
        </p:spPr>
      </p:pic>
    </p:spTree>
  </p:cSld>
  <p:clrMapOvr>
    <a:masterClrMapping/>
  </p:clrMapOvr>
  <p:transition spd="med" advClick="1"/>
</p:sld>
</file>

<file path=ppt/slides/slide1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2" name="Shape 61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900">
                <a:solidFill>
                  <a:srgbClr val="FFFFFF"/>
                </a:solidFill>
              </a:rPr>
              <a:t>Example 7 – </a:t>
            </a:r>
            <a:r>
              <a:rPr i="1" sz="3900">
                <a:solidFill>
                  <a:srgbClr val="FFFFFF"/>
                </a:solidFill>
              </a:rPr>
              <a:t>An Argument with “No”</a:t>
            </a:r>
          </a:p>
        </p:txBody>
      </p:sp>
      <p:sp>
        <p:nvSpPr>
          <p:cNvPr id="613" name="Shape 61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Use diagrams to test the following argument for validity:</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	No polynomial functions have horizontal asymptotes.</a:t>
            </a:r>
            <a:endParaRPr sz="2400"/>
          </a:p>
          <a:p>
            <a:pPr lvl="0" marL="0" indent="0">
              <a:buSzTx/>
              <a:buNone/>
              <a:tabLst>
                <a:tab pos="457200" algn="l"/>
                <a:tab pos="1371600" algn="l"/>
                <a:tab pos="1536700" algn="l"/>
              </a:tabLst>
              <a:defRPr sz="1800"/>
            </a:pPr>
            <a:r>
              <a:rPr sz="2400"/>
              <a:t>	This function has a horizontal asymptote.</a:t>
            </a:r>
            <a:endParaRPr sz="2400"/>
          </a:p>
          <a:p>
            <a:pPr lvl="0" marL="0" indent="0">
              <a:buSzTx/>
              <a:buNone/>
              <a:tabLst>
                <a:tab pos="457200" algn="l"/>
                <a:tab pos="1371600" algn="l"/>
                <a:tab pos="1536700" algn="l"/>
              </a:tabLst>
              <a:defRPr sz="1800"/>
            </a:pPr>
            <a:r>
              <a:rPr sz="2400"/>
              <a:t>   • This function is not a polynomial function.</a:t>
            </a:r>
          </a:p>
        </p:txBody>
      </p:sp>
    </p:spTree>
  </p:cSld>
  <p:clrMapOvr>
    <a:masterClrMapping/>
  </p:clrMapOvr>
  <p:transition spd="med" advClick="1"/>
</p:sld>
</file>

<file path=ppt/slides/slide1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5" name="Shape 61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16" name="Shape 616"/>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buSzTx/>
              <a:buNone/>
            </a:lvl1pPr>
          </a:lstStyle>
          <a:p>
            <a:pPr lvl="0">
              <a:defRPr sz="1800"/>
            </a:pPr>
            <a:r>
              <a:rPr sz="2400"/>
              <a:t>A good way to represent the major premise diagrammatically is shown in Figure 3.4.6, two disks—a disk for polynomial functions and a disk for functions with horizontal asymptotes—that do not overlap at all. </a:t>
            </a:r>
          </a:p>
        </p:txBody>
      </p:sp>
      <p:pic>
        <p:nvPicPr>
          <p:cNvPr id="617" name="image.png"/>
          <p:cNvPicPr/>
          <p:nvPr/>
        </p:nvPicPr>
        <p:blipFill>
          <a:blip r:embed="rId2">
            <a:extLst/>
          </a:blip>
          <a:stretch>
            <a:fillRect/>
          </a:stretch>
        </p:blipFill>
        <p:spPr>
          <a:xfrm>
            <a:off x="1676400" y="3352800"/>
            <a:ext cx="5557838" cy="2470150"/>
          </a:xfrm>
          <a:prstGeom prst="rect">
            <a:avLst/>
          </a:prstGeom>
          <a:ln w="12700">
            <a:miter lim="400000"/>
          </a:ln>
        </p:spPr>
      </p:pic>
      <p:sp>
        <p:nvSpPr>
          <p:cNvPr id="618" name="Shape 618"/>
          <p:cNvSpPr/>
          <p:nvPr/>
        </p:nvSpPr>
        <p:spPr>
          <a:xfrm>
            <a:off x="3810000" y="6172200"/>
            <a:ext cx="13938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3.4.6</a:t>
            </a:r>
          </a:p>
        </p:txBody>
      </p:sp>
    </p:spTree>
  </p:cSld>
  <p:clrMapOvr>
    <a:masterClrMapping/>
  </p:clrMapOvr>
  <p:transition spd="med" advClick="1"/>
</p:sld>
</file>

<file path=ppt/slides/slide1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0" name="Shape 62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621" name="Shape 621"/>
          <p:cNvSpPr/>
          <p:nvPr>
            <p:ph type="body" idx="4294967295"/>
          </p:nvPr>
        </p:nvSpPr>
        <p:spPr>
          <a:xfrm>
            <a:off x="457200" y="1462087"/>
            <a:ext cx="83820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minor premise is represented by placing a dot labeled “this function” inside the disk for functions with horizontal asymptotes.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 diagram shows that “this function” must lie outside the polynomial functions disk, and so the truth of the conclusion necessarily follows from the truth of the premises.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Hence the argument is valid.</a:t>
            </a:r>
          </a:p>
        </p:txBody>
      </p:sp>
      <p:sp>
        <p:nvSpPr>
          <p:cNvPr id="622" name="Shape 62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21">
                                            <p:txEl>
                                              <p:pRg st="2" end="2"/>
                                            </p:txEl>
                                          </p:spTgt>
                                        </p:tgtEl>
                                        <p:attrNameLst>
                                          <p:attrName>style.visibility</p:attrName>
                                        </p:attrNameLst>
                                      </p:cBhvr>
                                      <p:to>
                                        <p:strVal val="visible"/>
                                      </p:to>
                                    </p:set>
                                    <p:anim calcmode="lin" valueType="num">
                                      <p:cBhvr>
                                        <p:cTn id="7" dur="1000" fill="hold"/>
                                        <p:tgtEl>
                                          <p:spTgt spid="62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2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21">
                                            <p:txEl>
                                              <p:pRg st="3" end="3"/>
                                            </p:txEl>
                                          </p:spTgt>
                                        </p:tgtEl>
                                        <p:attrNameLst>
                                          <p:attrName>style.visibility</p:attrName>
                                        </p:attrNameLst>
                                      </p:cBhvr>
                                      <p:to>
                                        <p:strVal val="visible"/>
                                      </p:to>
                                    </p:set>
                                    <p:anim calcmode="lin" valueType="num">
                                      <p:cBhvr>
                                        <p:cTn id="12" dur="1000" fill="hold"/>
                                        <p:tgtEl>
                                          <p:spTgt spid="621">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21">
                                            <p:txEl>
                                              <p:pRg st="4" end="4"/>
                                            </p:txEl>
                                          </p:spTgt>
                                        </p:tgtEl>
                                        <p:attrNameLst>
                                          <p:attrName>style.visibility</p:attrName>
                                        </p:attrNameLst>
                                      </p:cBhvr>
                                      <p:to>
                                        <p:strVal val="visible"/>
                                      </p:to>
                                    </p:set>
                                    <p:anim calcmode="lin" valueType="num">
                                      <p:cBhvr>
                                        <p:cTn id="18" dur="1000" fill="hold"/>
                                        <p:tgtEl>
                                          <p:spTgt spid="62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1" grpId="1"/>
    </p:bldLst>
  </p:timing>
</p:sld>
</file>

<file path=ppt/slides/slide1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4" name="Shape 6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625" name="Shape 62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An alternative approach to this example is to transform the statement “No polynomial functions have horizontal asymptotes” into the equivalent form “    </a:t>
            </a:r>
            <a:r>
              <a:rPr i="1" sz="2400"/>
              <a:t>x</a:t>
            </a:r>
            <a:r>
              <a:rPr sz="2400"/>
              <a:t>, if </a:t>
            </a:r>
            <a:r>
              <a:rPr i="1" sz="2400"/>
              <a:t>x </a:t>
            </a:r>
            <a:r>
              <a:rPr sz="2400"/>
              <a:t>is a polynomial function, then </a:t>
            </a:r>
            <a:r>
              <a:rPr i="1" sz="2400"/>
              <a:t>x </a:t>
            </a:r>
            <a:r>
              <a:rPr sz="2400"/>
              <a:t>does not have a horizontal asymptote.” </a:t>
            </a:r>
            <a:endParaRPr sz="2400"/>
          </a:p>
          <a:p>
            <a:pPr lvl="0" marL="0" indent="0">
              <a:buSzTx/>
              <a:buNone/>
              <a:defRPr sz="1800"/>
            </a:pPr>
          </a:p>
          <a:p>
            <a:pPr lvl="0" marL="0" indent="0">
              <a:buSzTx/>
              <a:buNone/>
              <a:defRPr sz="1800"/>
            </a:pPr>
          </a:p>
          <a:p>
            <a:pPr lvl="0" marL="0" indent="0">
              <a:buSzTx/>
              <a:buNone/>
              <a:defRPr sz="1800"/>
            </a:pPr>
          </a:p>
          <a:p>
            <a:pPr lvl="0" marL="0" indent="0">
              <a:buSzTx/>
              <a:buNone/>
              <a:defRPr sz="1800"/>
            </a:pPr>
          </a:p>
          <a:p>
            <a:pPr lvl="0" marL="0" indent="0">
              <a:buSzTx/>
              <a:buNone/>
              <a:defRPr sz="1800"/>
            </a:pPr>
            <a:br/>
          </a:p>
        </p:txBody>
      </p:sp>
      <p:pic>
        <p:nvPicPr>
          <p:cNvPr id="626" name="image.png"/>
          <p:cNvPicPr/>
          <p:nvPr/>
        </p:nvPicPr>
        <p:blipFill>
          <a:blip r:embed="rId2">
            <a:extLst/>
          </a:blip>
          <a:stretch>
            <a:fillRect/>
          </a:stretch>
        </p:blipFill>
        <p:spPr>
          <a:xfrm>
            <a:off x="5727700" y="2247900"/>
            <a:ext cx="238125" cy="301625"/>
          </a:xfrm>
          <a:prstGeom prst="rect">
            <a:avLst/>
          </a:prstGeom>
          <a:ln w="12700">
            <a:miter lim="400000"/>
          </a:ln>
        </p:spPr>
      </p:pic>
    </p:spTree>
  </p:cSld>
  <p:clrMapOvr>
    <a:masterClrMapping/>
  </p:clrMapOvr>
  <p:transition spd="med" advClick="1"/>
</p:sld>
</file>

<file path=ppt/slides/slide1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8" name="Shape 62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Using Diagrams to Test for Validity</a:t>
            </a:r>
          </a:p>
        </p:txBody>
      </p:sp>
      <p:sp>
        <p:nvSpPr>
          <p:cNvPr id="629" name="Shape 62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If this is done, the argument can be seen to have the form</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where </a:t>
            </a:r>
            <a:r>
              <a:rPr i="1" sz="2400"/>
              <a:t>P</a:t>
            </a:r>
            <a:r>
              <a:rPr i="1" sz="400"/>
              <a:t> </a:t>
            </a:r>
            <a:r>
              <a:rPr sz="2400"/>
              <a:t>(</a:t>
            </a:r>
            <a:r>
              <a:rPr i="1" sz="2400"/>
              <a:t>x</a:t>
            </a:r>
            <a:r>
              <a:rPr sz="2400"/>
              <a:t>)</a:t>
            </a:r>
            <a:r>
              <a:rPr i="1" sz="2400"/>
              <a:t> </a:t>
            </a:r>
            <a:r>
              <a:rPr sz="2400"/>
              <a:t>is “</a:t>
            </a:r>
            <a:r>
              <a:rPr i="1" sz="2400"/>
              <a:t>x </a:t>
            </a:r>
            <a:r>
              <a:rPr sz="2400"/>
              <a:t>is a polynomial function” and </a:t>
            </a:r>
            <a:r>
              <a:rPr i="1" sz="2400"/>
              <a:t>Q</a:t>
            </a:r>
            <a:r>
              <a:rPr i="1" sz="400"/>
              <a:t> </a:t>
            </a:r>
            <a:r>
              <a:rPr sz="2400"/>
              <a:t>(</a:t>
            </a:r>
            <a:r>
              <a:rPr i="1" sz="2400"/>
              <a:t>x</a:t>
            </a:r>
            <a:r>
              <a:rPr sz="2400"/>
              <a:t>)</a:t>
            </a:r>
            <a:r>
              <a:rPr i="1" sz="2400"/>
              <a:t> </a:t>
            </a:r>
            <a:r>
              <a:rPr sz="2400"/>
              <a:t>is </a:t>
            </a:r>
            <a:br>
              <a:rPr sz="2400"/>
            </a:br>
            <a:r>
              <a:rPr sz="2400"/>
              <a:t>“</a:t>
            </a:r>
            <a:r>
              <a:rPr i="1" sz="2400"/>
              <a:t>x </a:t>
            </a:r>
            <a:r>
              <a:rPr sz="2400"/>
              <a:t>does not have a horizontal asymptote.”</a:t>
            </a:r>
            <a:endParaRPr sz="2400"/>
          </a:p>
          <a:p>
            <a:pPr lvl="0" marL="0" indent="0">
              <a:buSzTx/>
              <a:buNone/>
              <a:defRPr sz="1800"/>
            </a:pPr>
            <a:endParaRPr sz="2400"/>
          </a:p>
          <a:p>
            <a:pPr lvl="0" marL="0" indent="0">
              <a:buSzTx/>
              <a:buNone/>
              <a:defRPr sz="1800"/>
            </a:pPr>
            <a:r>
              <a:rPr sz="2400"/>
              <a:t>This is valid by universal modus tollens.</a:t>
            </a:r>
          </a:p>
        </p:txBody>
      </p:sp>
      <p:pic>
        <p:nvPicPr>
          <p:cNvPr id="630" name="image.png"/>
          <p:cNvPicPr/>
          <p:nvPr/>
        </p:nvPicPr>
        <p:blipFill>
          <a:blip r:embed="rId2">
            <a:extLst/>
          </a:blip>
          <a:stretch>
            <a:fillRect/>
          </a:stretch>
        </p:blipFill>
        <p:spPr>
          <a:xfrm>
            <a:off x="2362200" y="2133600"/>
            <a:ext cx="3711575" cy="1252538"/>
          </a:xfrm>
          <a:prstGeom prst="rect">
            <a:avLst/>
          </a:prstGeom>
          <a:ln w="12700">
            <a:miter lim="400000"/>
          </a:ln>
        </p:spPr>
      </p:pic>
    </p:spTree>
  </p:cSld>
  <p:clrMapOvr>
    <a:masterClrMapping/>
  </p:clrMapOvr>
  <p:transition spd="med" advClick="1"/>
</p:sld>
</file>

<file path=ppt/slides/slide1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2" name="Shape 632"/>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Creating Additional Forms of Argument</a:t>
            </a:r>
          </a:p>
        </p:txBody>
      </p:sp>
    </p:spTree>
  </p:cSld>
  <p:clrMapOvr>
    <a:masterClrMapping/>
  </p:clrMapOvr>
  <p:transition spd="med" advClick="1"/>
</p:sld>
</file>

<file path=ppt/slides/slide1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4" name="Shape 6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Creating Additional Forms of Argument</a:t>
            </a:r>
          </a:p>
        </p:txBody>
      </p:sp>
      <p:sp>
        <p:nvSpPr>
          <p:cNvPr id="635" name="Shape 63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Universal modus ponens and modus tollens were obtained by combining universal instantiation with modus ponens and modus tollens. </a:t>
            </a:r>
            <a:endParaRPr sz="2400"/>
          </a:p>
          <a:p>
            <a:pPr lvl="0">
              <a:buSzTx/>
              <a:buNone/>
              <a:defRPr sz="1800"/>
            </a:pPr>
            <a:endParaRPr sz="2400"/>
          </a:p>
          <a:p>
            <a:pPr lvl="0">
              <a:buSzTx/>
              <a:buNone/>
              <a:defRPr sz="1800"/>
            </a:pPr>
            <a:r>
              <a:rPr sz="2400"/>
              <a:t>In the same way, additional forms of arguments involving universally quantified statements can be obtained by combining universal instantiation with other of the valid argument forms discussed earlier.</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Existential Quantifier: ∃</a:t>
            </a:r>
          </a:p>
        </p:txBody>
      </p:sp>
      <p:sp>
        <p:nvSpPr>
          <p:cNvPr id="76" name="Shape 7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Sentences that are quantified existentially are defined as statements by giving them the truth values specified in the following definition.</a:t>
            </a:r>
          </a:p>
        </p:txBody>
      </p:sp>
      <p:pic>
        <p:nvPicPr>
          <p:cNvPr id="77" name="image.png"/>
          <p:cNvPicPr/>
          <p:nvPr/>
        </p:nvPicPr>
        <p:blipFill>
          <a:blip r:embed="rId2">
            <a:extLst/>
          </a:blip>
          <a:stretch>
            <a:fillRect/>
          </a:stretch>
        </p:blipFill>
        <p:spPr>
          <a:xfrm>
            <a:off x="427037" y="2987675"/>
            <a:ext cx="8289926" cy="1736725"/>
          </a:xfrm>
          <a:prstGeom prst="rect">
            <a:avLst/>
          </a:prstGeom>
          <a:ln w="12700">
            <a:miter lim="400000"/>
          </a:ln>
        </p:spPr>
      </p:pic>
    </p:spTree>
  </p:cSld>
  <p:clrMapOvr>
    <a:masterClrMapping/>
  </p:clrMapOvr>
  <p:transition spd="med" advClick="1"/>
</p:sld>
</file>

<file path=ppt/slides/slide1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Creating Additional Forms of Argument</a:t>
            </a:r>
          </a:p>
        </p:txBody>
      </p:sp>
      <p:sp>
        <p:nvSpPr>
          <p:cNvPr id="638" name="Shape 63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Consider the following argument:</a:t>
            </a:r>
            <a:endParaRPr sz="2400"/>
          </a:p>
          <a:p>
            <a:pPr lvl="0" marL="0" indent="0">
              <a:buSzTx/>
              <a:buNone/>
              <a:defRPr sz="1800"/>
            </a:pPr>
            <a:r>
              <a:rPr i="1" sz="2400"/>
              <a:t>			</a:t>
            </a:r>
            <a:endParaRPr i="1" sz="2400"/>
          </a:p>
          <a:p>
            <a:pPr lvl="0" marL="0" indent="0">
              <a:buSzTx/>
              <a:buNone/>
              <a:defRPr sz="1800"/>
            </a:pPr>
            <a:endParaRPr i="1" sz="2400"/>
          </a:p>
          <a:p>
            <a:pPr lvl="0" marL="0" indent="0">
              <a:buSzTx/>
              <a:buNone/>
              <a:defRPr sz="1800"/>
            </a:pPr>
            <a:endParaRPr i="1" sz="2400"/>
          </a:p>
          <a:p>
            <a:pPr lvl="0" marL="0" indent="0">
              <a:buSzTx/>
              <a:buNone/>
              <a:defRPr sz="1800"/>
            </a:pPr>
            <a:br>
              <a:rPr i="1" sz="2400"/>
            </a:br>
            <a:r>
              <a:rPr sz="2400"/>
              <a:t>This argument form can be combined with universal instantiation to obtain the following valid argument form.</a:t>
            </a:r>
          </a:p>
        </p:txBody>
      </p:sp>
      <p:pic>
        <p:nvPicPr>
          <p:cNvPr id="639" name="image.png"/>
          <p:cNvPicPr/>
          <p:nvPr/>
        </p:nvPicPr>
        <p:blipFill>
          <a:blip r:embed="rId2">
            <a:extLst/>
          </a:blip>
          <a:stretch>
            <a:fillRect/>
          </a:stretch>
        </p:blipFill>
        <p:spPr>
          <a:xfrm>
            <a:off x="381000" y="4419600"/>
            <a:ext cx="7440613" cy="2146300"/>
          </a:xfrm>
          <a:prstGeom prst="rect">
            <a:avLst/>
          </a:prstGeom>
          <a:ln w="12700">
            <a:miter lim="400000"/>
          </a:ln>
        </p:spPr>
      </p:pic>
      <p:pic>
        <p:nvPicPr>
          <p:cNvPr id="640" name="image.png"/>
          <p:cNvPicPr/>
          <p:nvPr/>
        </p:nvPicPr>
        <p:blipFill>
          <a:blip r:embed="rId3">
            <a:extLst/>
          </a:blip>
          <a:stretch>
            <a:fillRect/>
          </a:stretch>
        </p:blipFill>
        <p:spPr>
          <a:xfrm>
            <a:off x="3475037" y="2057400"/>
            <a:ext cx="1325563" cy="1330325"/>
          </a:xfrm>
          <a:prstGeom prst="rect">
            <a:avLst/>
          </a:prstGeom>
          <a:ln w="12700">
            <a:miter lim="400000"/>
          </a:ln>
        </p:spPr>
      </p:pic>
    </p:spTree>
  </p:cSld>
  <p:clrMapOvr>
    <a:masterClrMapping/>
  </p:clrMapOvr>
  <p:transition spd="med" advClick="1"/>
</p:sld>
</file>

<file path=ppt/slides/slide1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2" name="Shape 6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8 – </a:t>
            </a:r>
            <a:r>
              <a:rPr i="1" sz="2500">
                <a:solidFill>
                  <a:srgbClr val="FFFFFF"/>
                </a:solidFill>
              </a:rPr>
              <a:t>Evaluating an Argument for Tarski’s World</a:t>
            </a:r>
          </a:p>
        </p:txBody>
      </p:sp>
      <p:sp>
        <p:nvSpPr>
          <p:cNvPr id="643" name="Shape 6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tabLst>
                <a:tab pos="457200" algn="l"/>
                <a:tab pos="1371600" algn="l"/>
                <a:tab pos="1536700" algn="l"/>
              </a:tabLst>
            </a:lvl1pPr>
          </a:lstStyle>
          <a:p>
            <a:pPr lvl="0">
              <a:defRPr sz="1800"/>
            </a:pPr>
            <a:r>
              <a:rPr sz="2400"/>
              <a:t>Consider the Tarski world shown in Figure 3.3.1.</a:t>
            </a:r>
          </a:p>
        </p:txBody>
      </p:sp>
      <p:pic>
        <p:nvPicPr>
          <p:cNvPr id="644" name="image.png"/>
          <p:cNvPicPr/>
          <p:nvPr/>
        </p:nvPicPr>
        <p:blipFill>
          <a:blip r:embed="rId2">
            <a:extLst/>
          </a:blip>
          <a:stretch>
            <a:fillRect/>
          </a:stretch>
        </p:blipFill>
        <p:spPr>
          <a:xfrm>
            <a:off x="3162300" y="2771775"/>
            <a:ext cx="2819400" cy="2819400"/>
          </a:xfrm>
          <a:prstGeom prst="rect">
            <a:avLst/>
          </a:prstGeom>
          <a:ln w="12700">
            <a:miter lim="400000"/>
          </a:ln>
        </p:spPr>
      </p:pic>
      <p:sp>
        <p:nvSpPr>
          <p:cNvPr id="645" name="Shape 645"/>
          <p:cNvSpPr/>
          <p:nvPr/>
        </p:nvSpPr>
        <p:spPr>
          <a:xfrm>
            <a:off x="4051300" y="5743575"/>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3.3.1</a:t>
            </a:r>
          </a:p>
        </p:txBody>
      </p:sp>
    </p:spTree>
  </p:cSld>
  <p:clrMapOvr>
    <a:masterClrMapping/>
  </p:clrMapOvr>
  <p:transition spd="med" advClick="1"/>
</p:sld>
</file>

<file path=ppt/slides/slide1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Shape 6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8 – </a:t>
            </a:r>
            <a:r>
              <a:rPr i="1" sz="2500">
                <a:solidFill>
                  <a:srgbClr val="FFFFFF"/>
                </a:solidFill>
              </a:rPr>
              <a:t>Evaluating an Argument for Tarski’s World</a:t>
            </a:r>
          </a:p>
        </p:txBody>
      </p:sp>
      <p:sp>
        <p:nvSpPr>
          <p:cNvPr id="648" name="Shape 6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Reorder and rewrite the premises to show that the conclusion follows as a valid consequence from the premises.</a:t>
            </a:r>
            <a:endParaRPr sz="2400"/>
          </a:p>
          <a:p>
            <a:pPr lvl="0" marL="0" indent="0">
              <a:buSzTx/>
              <a:buNone/>
              <a:tabLst>
                <a:tab pos="457200" algn="l"/>
                <a:tab pos="1371600" algn="l"/>
                <a:tab pos="1536700" algn="l"/>
              </a:tabLst>
              <a:defRPr sz="1800"/>
            </a:pPr>
            <a:r>
              <a:rPr sz="2400"/>
              <a:t>1. All the triangles are blue.</a:t>
            </a:r>
            <a:br>
              <a:rPr sz="2400"/>
            </a:br>
            <a:endParaRPr sz="2400"/>
          </a:p>
          <a:p>
            <a:pPr lvl="0" marL="0" indent="0">
              <a:buSzTx/>
              <a:buNone/>
              <a:tabLst>
                <a:tab pos="457200" algn="l"/>
                <a:tab pos="1371600" algn="l"/>
                <a:tab pos="1536700" algn="l"/>
              </a:tabLst>
              <a:defRPr sz="1800"/>
            </a:pPr>
            <a:r>
              <a:rPr sz="2400"/>
              <a:t>2. If an object is to the right of all the squares, then it is</a:t>
            </a:r>
            <a:br>
              <a:rPr sz="2400"/>
            </a:br>
            <a:r>
              <a:rPr sz="2400"/>
              <a:t>    above all the circles.</a:t>
            </a:r>
            <a:br>
              <a:rPr sz="2400"/>
            </a:br>
            <a:endParaRPr sz="2400"/>
          </a:p>
          <a:p>
            <a:pPr lvl="0" marL="0" indent="0">
              <a:buSzTx/>
              <a:buNone/>
              <a:tabLst>
                <a:tab pos="457200" algn="l"/>
                <a:tab pos="1371600" algn="l"/>
                <a:tab pos="1536700" algn="l"/>
              </a:tabLst>
              <a:defRPr sz="1800"/>
            </a:pPr>
            <a:r>
              <a:rPr sz="2400"/>
              <a:t>3. If an object is not to the right of all the squares, then it is</a:t>
            </a:r>
            <a:br>
              <a:rPr sz="2400"/>
            </a:br>
            <a:r>
              <a:rPr sz="2400"/>
              <a:t>    not blue.</a:t>
            </a:r>
            <a:br>
              <a:rPr sz="2400"/>
            </a:br>
            <a:endParaRPr sz="2400"/>
          </a:p>
          <a:p>
            <a:pPr lvl="0" marL="0" indent="0">
              <a:buSzTx/>
              <a:buNone/>
              <a:tabLst>
                <a:tab pos="457200" algn="l"/>
                <a:tab pos="1371600" algn="l"/>
                <a:tab pos="1536700" algn="l"/>
              </a:tabLst>
              <a:defRPr sz="1800"/>
            </a:pPr>
            <a:r>
              <a:rPr sz="2400"/>
              <a:t>•   All the triangles are above all the circles.	</a:t>
            </a:r>
          </a:p>
        </p:txBody>
      </p:sp>
      <p:sp>
        <p:nvSpPr>
          <p:cNvPr id="649" name="Shape 64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1" name="Shape 65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652" name="Shape 65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It is helpful to begin by rewriting the premises and the conclusion in if-then form:</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1.     </a:t>
            </a:r>
            <a:r>
              <a:rPr i="1" sz="2400"/>
              <a:t>x</a:t>
            </a:r>
            <a:r>
              <a:rPr sz="2400"/>
              <a:t>, if </a:t>
            </a:r>
            <a:r>
              <a:rPr i="1" sz="2400"/>
              <a:t>x </a:t>
            </a:r>
            <a:r>
              <a:rPr sz="2400"/>
              <a:t>is a triangle, then </a:t>
            </a:r>
            <a:r>
              <a:rPr i="1" sz="2400"/>
              <a:t>x </a:t>
            </a:r>
            <a:r>
              <a:rPr sz="2400"/>
              <a:t>is blue.</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t>2.     </a:t>
            </a:r>
            <a:r>
              <a:rPr i="1" sz="2400"/>
              <a:t>x</a:t>
            </a:r>
            <a:r>
              <a:rPr sz="2400"/>
              <a:t>, if </a:t>
            </a:r>
            <a:r>
              <a:rPr i="1" sz="2400"/>
              <a:t>x </a:t>
            </a:r>
            <a:r>
              <a:rPr sz="2400"/>
              <a:t>is to the right of all the squares, then </a:t>
            </a:r>
            <a:r>
              <a:rPr i="1" sz="2400"/>
              <a:t>x </a:t>
            </a:r>
            <a:r>
              <a:rPr sz="2400"/>
              <a:t>is above</a:t>
            </a:r>
            <a:br>
              <a:rPr sz="2400"/>
            </a:br>
            <a:r>
              <a:rPr sz="2400"/>
              <a:t>     all the circles.</a:t>
            </a:r>
            <a:endParaRPr sz="2400"/>
          </a:p>
          <a:p>
            <a:pPr lvl="0" marL="0" indent="0">
              <a:buSzTx/>
              <a:buNone/>
              <a:tabLst>
                <a:tab pos="457200" algn="l"/>
                <a:tab pos="1371600" algn="l"/>
                <a:tab pos="1536700" algn="l"/>
              </a:tabLst>
              <a:defRPr sz="1800"/>
            </a:pPr>
            <a:endParaRPr sz="1600"/>
          </a:p>
          <a:p>
            <a:pPr lvl="0" marL="0" indent="0">
              <a:buSzTx/>
              <a:buNone/>
              <a:tabLst>
                <a:tab pos="457200" algn="l"/>
                <a:tab pos="1371600" algn="l"/>
                <a:tab pos="1536700" algn="l"/>
              </a:tabLst>
              <a:defRPr sz="1800"/>
            </a:pPr>
            <a:r>
              <a:rPr sz="2400"/>
              <a:t>3.     </a:t>
            </a:r>
            <a:r>
              <a:rPr i="1" sz="2400"/>
              <a:t>x</a:t>
            </a:r>
            <a:r>
              <a:rPr sz="2400"/>
              <a:t>, if </a:t>
            </a:r>
            <a:r>
              <a:rPr i="1" sz="2400"/>
              <a:t>x </a:t>
            </a:r>
            <a:r>
              <a:rPr sz="2400"/>
              <a:t>is not to the right of all the squares, then </a:t>
            </a:r>
            <a:r>
              <a:rPr i="1" sz="2400"/>
              <a:t>x </a:t>
            </a:r>
            <a:r>
              <a:rPr sz="2400"/>
              <a:t>is not</a:t>
            </a:r>
            <a:br>
              <a:rPr sz="2400"/>
            </a:br>
            <a:r>
              <a:rPr sz="2400"/>
              <a:t>     blue.</a:t>
            </a:r>
            <a:br>
              <a:rPr sz="2400"/>
            </a:br>
          </a:p>
          <a:p>
            <a:pPr lvl="0" marL="0" indent="0">
              <a:buSzTx/>
              <a:buNone/>
              <a:tabLst>
                <a:tab pos="457200" algn="l"/>
                <a:tab pos="1371600" algn="l"/>
                <a:tab pos="1536700" algn="l"/>
              </a:tabLst>
              <a:defRPr sz="1800"/>
            </a:pPr>
            <a:r>
              <a:rPr sz="2400"/>
              <a:t>•      </a:t>
            </a:r>
            <a:r>
              <a:rPr i="1" sz="2400"/>
              <a:t>x</a:t>
            </a:r>
            <a:r>
              <a:rPr sz="2400"/>
              <a:t>, if </a:t>
            </a:r>
            <a:r>
              <a:rPr i="1" sz="2400"/>
              <a:t>x </a:t>
            </a:r>
            <a:r>
              <a:rPr sz="2400"/>
              <a:t>is a triangle, then </a:t>
            </a:r>
            <a:r>
              <a:rPr i="1" sz="2400"/>
              <a:t>x </a:t>
            </a:r>
            <a:r>
              <a:rPr sz="2400"/>
              <a:t>is above all the circles.</a:t>
            </a:r>
          </a:p>
        </p:txBody>
      </p:sp>
      <p:pic>
        <p:nvPicPr>
          <p:cNvPr id="653" name="image.png"/>
          <p:cNvPicPr/>
          <p:nvPr/>
        </p:nvPicPr>
        <p:blipFill>
          <a:blip r:embed="rId2">
            <a:extLst/>
          </a:blip>
          <a:stretch>
            <a:fillRect/>
          </a:stretch>
        </p:blipFill>
        <p:spPr>
          <a:xfrm>
            <a:off x="950912" y="2781300"/>
            <a:ext cx="238126" cy="301625"/>
          </a:xfrm>
          <a:prstGeom prst="rect">
            <a:avLst/>
          </a:prstGeom>
          <a:ln w="12700">
            <a:miter lim="400000"/>
          </a:ln>
        </p:spPr>
      </p:pic>
      <p:pic>
        <p:nvPicPr>
          <p:cNvPr id="654" name="image.png"/>
          <p:cNvPicPr/>
          <p:nvPr/>
        </p:nvPicPr>
        <p:blipFill>
          <a:blip r:embed="rId2">
            <a:extLst/>
          </a:blip>
          <a:stretch>
            <a:fillRect/>
          </a:stretch>
        </p:blipFill>
        <p:spPr>
          <a:xfrm>
            <a:off x="950912" y="3457575"/>
            <a:ext cx="238126" cy="301625"/>
          </a:xfrm>
          <a:prstGeom prst="rect">
            <a:avLst/>
          </a:prstGeom>
          <a:ln w="12700">
            <a:miter lim="400000"/>
          </a:ln>
        </p:spPr>
      </p:pic>
      <p:pic>
        <p:nvPicPr>
          <p:cNvPr id="655" name="image.png"/>
          <p:cNvPicPr/>
          <p:nvPr/>
        </p:nvPicPr>
        <p:blipFill>
          <a:blip r:embed="rId2">
            <a:extLst/>
          </a:blip>
          <a:stretch>
            <a:fillRect/>
          </a:stretch>
        </p:blipFill>
        <p:spPr>
          <a:xfrm>
            <a:off x="963612" y="4562475"/>
            <a:ext cx="238126" cy="301625"/>
          </a:xfrm>
          <a:prstGeom prst="rect">
            <a:avLst/>
          </a:prstGeom>
          <a:ln w="12700">
            <a:miter lim="400000"/>
          </a:ln>
        </p:spPr>
      </p:pic>
      <p:pic>
        <p:nvPicPr>
          <p:cNvPr id="656" name="image.png"/>
          <p:cNvPicPr/>
          <p:nvPr/>
        </p:nvPicPr>
        <p:blipFill>
          <a:blip r:embed="rId2">
            <a:extLst/>
          </a:blip>
          <a:stretch>
            <a:fillRect/>
          </a:stretch>
        </p:blipFill>
        <p:spPr>
          <a:xfrm>
            <a:off x="912812" y="5654675"/>
            <a:ext cx="238126"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52">
                                            <p:txEl>
                                              <p:pRg st="4" end="4"/>
                                            </p:txEl>
                                          </p:spTgt>
                                        </p:tgtEl>
                                        <p:attrNameLst>
                                          <p:attrName>style.visibility</p:attrName>
                                        </p:attrNameLst>
                                      </p:cBhvr>
                                      <p:to>
                                        <p:strVal val="visible"/>
                                      </p:to>
                                    </p:set>
                                    <p:anim calcmode="lin" valueType="num">
                                      <p:cBhvr>
                                        <p:cTn id="7" dur="1000" fill="hold"/>
                                        <p:tgtEl>
                                          <p:spTgt spid="652">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65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54"/>
                                        </p:tgtEl>
                                        <p:attrNameLst>
                                          <p:attrName>style.visibility</p:attrName>
                                        </p:attrNameLst>
                                      </p:cBhvr>
                                      <p:to>
                                        <p:strVal val="visible"/>
                                      </p:to>
                                    </p:set>
                                    <p:anim calcmode="lin" valueType="num">
                                      <p:cBhvr>
                                        <p:cTn id="12" dur="1000" fill="hold"/>
                                        <p:tgtEl>
                                          <p:spTgt spid="654"/>
                                        </p:tgtEl>
                                        <p:attrNameLst>
                                          <p:attrName>ppt_x</p:attrName>
                                        </p:attrNameLst>
                                      </p:cBhvr>
                                      <p:tavLst>
                                        <p:tav tm="0">
                                          <p:val>
                                            <p:strVal val="#ppt_x"/>
                                          </p:val>
                                        </p:tav>
                                        <p:tav tm="100000">
                                          <p:val>
                                            <p:strVal val="#ppt_x"/>
                                          </p:val>
                                        </p:tav>
                                      </p:tavLst>
                                    </p:anim>
                                    <p:anim calcmode="lin" valueType="num">
                                      <p:cBhvr>
                                        <p:cTn id="13" dur="1000" fill="hold"/>
                                        <p:tgtEl>
                                          <p:spTgt spid="65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52">
                                            <p:txEl>
                                              <p:pRg st="5" end="5"/>
                                            </p:txEl>
                                          </p:spTgt>
                                        </p:tgtEl>
                                        <p:attrNameLst>
                                          <p:attrName>style.visibility</p:attrName>
                                        </p:attrNameLst>
                                      </p:cBhvr>
                                      <p:to>
                                        <p:strVal val="visible"/>
                                      </p:to>
                                    </p:set>
                                    <p:anim calcmode="lin" valueType="num">
                                      <p:cBhvr>
                                        <p:cTn id="17" dur="1000" fill="hold"/>
                                        <p:tgtEl>
                                          <p:spTgt spid="652">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6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52">
                                            <p:txEl>
                                              <p:pRg st="6" end="6"/>
                                            </p:txEl>
                                          </p:spTgt>
                                        </p:tgtEl>
                                        <p:attrNameLst>
                                          <p:attrName>style.visibility</p:attrName>
                                        </p:attrNameLst>
                                      </p:cBhvr>
                                      <p:to>
                                        <p:strVal val="visible"/>
                                      </p:to>
                                    </p:set>
                                    <p:anim calcmode="lin" valueType="num">
                                      <p:cBhvr>
                                        <p:cTn id="23" dur="1000" fill="hold"/>
                                        <p:tgtEl>
                                          <p:spTgt spid="65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52">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3" fill="hold">
                                  <p:stCondLst>
                                    <p:cond delay="0"/>
                                  </p:stCondLst>
                                  <p:iterate type="el" backwards="0">
                                    <p:tmAbs val="0"/>
                                  </p:iterate>
                                  <p:childTnLst>
                                    <p:set>
                                      <p:cBhvr>
                                        <p:cTn id="27" fill="hold"/>
                                        <p:tgtEl>
                                          <p:spTgt spid="655"/>
                                        </p:tgtEl>
                                        <p:attrNameLst>
                                          <p:attrName>style.visibility</p:attrName>
                                        </p:attrNameLst>
                                      </p:cBhvr>
                                      <p:to>
                                        <p:strVal val="visible"/>
                                      </p:to>
                                    </p:set>
                                    <p:anim calcmode="lin" valueType="num">
                                      <p:cBhvr>
                                        <p:cTn id="28" dur="1000" fill="hold"/>
                                        <p:tgtEl>
                                          <p:spTgt spid="655"/>
                                        </p:tgtEl>
                                        <p:attrNameLst>
                                          <p:attrName>ppt_x</p:attrName>
                                        </p:attrNameLst>
                                      </p:cBhvr>
                                      <p:tavLst>
                                        <p:tav tm="0">
                                          <p:val>
                                            <p:strVal val="#ppt_x"/>
                                          </p:val>
                                        </p:tav>
                                        <p:tav tm="100000">
                                          <p:val>
                                            <p:strVal val="#ppt_x"/>
                                          </p:val>
                                        </p:tav>
                                      </p:tavLst>
                                    </p:anim>
                                    <p:anim calcmode="lin" valueType="num">
                                      <p:cBhvr>
                                        <p:cTn id="29" dur="1000" fill="hold"/>
                                        <p:tgtEl>
                                          <p:spTgt spid="65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652">
                                            <p:txEl>
                                              <p:pRg st="7" end="7"/>
                                            </p:txEl>
                                          </p:spTgt>
                                        </p:tgtEl>
                                        <p:attrNameLst>
                                          <p:attrName>style.visibility</p:attrName>
                                        </p:attrNameLst>
                                      </p:cBhvr>
                                      <p:to>
                                        <p:strVal val="visible"/>
                                      </p:to>
                                    </p:set>
                                    <p:anim calcmode="lin" valueType="num">
                                      <p:cBhvr>
                                        <p:cTn id="34" dur="1000" fill="hold"/>
                                        <p:tgtEl>
                                          <p:spTgt spid="65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652">
                                            <p:txEl>
                                              <p:pRg st="7" end="7"/>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nodeType="afterEffect" presetClass="entr" presetSubtype="4" presetID="2" grpId="4" fill="hold">
                                  <p:stCondLst>
                                    <p:cond delay="0"/>
                                  </p:stCondLst>
                                  <p:iterate type="el" backwards="0">
                                    <p:tmAbs val="0"/>
                                  </p:iterate>
                                  <p:childTnLst>
                                    <p:set>
                                      <p:cBhvr>
                                        <p:cTn id="38" fill="hold"/>
                                        <p:tgtEl>
                                          <p:spTgt spid="656"/>
                                        </p:tgtEl>
                                        <p:attrNameLst>
                                          <p:attrName>style.visibility</p:attrName>
                                        </p:attrNameLst>
                                      </p:cBhvr>
                                      <p:to>
                                        <p:strVal val="visible"/>
                                      </p:to>
                                    </p:set>
                                    <p:anim calcmode="lin" valueType="num">
                                      <p:cBhvr>
                                        <p:cTn id="39" dur="1000" fill="hold"/>
                                        <p:tgtEl>
                                          <p:spTgt spid="656"/>
                                        </p:tgtEl>
                                        <p:attrNameLst>
                                          <p:attrName>ppt_x</p:attrName>
                                        </p:attrNameLst>
                                      </p:cBhvr>
                                      <p:tavLst>
                                        <p:tav tm="0">
                                          <p:val>
                                            <p:strVal val="#ppt_x"/>
                                          </p:val>
                                        </p:tav>
                                        <p:tav tm="100000">
                                          <p:val>
                                            <p:strVal val="#ppt_x"/>
                                          </p:val>
                                        </p:tav>
                                      </p:tavLst>
                                    </p:anim>
                                    <p:anim calcmode="lin" valueType="num">
                                      <p:cBhvr>
                                        <p:cTn id="40" dur="1000" fill="hold"/>
                                        <p:tgtEl>
                                          <p:spTgt spid="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6" grpId="4"/>
      <p:bldP build="p" bldLvl="5" animBg="1" rev="0" advAuto="0" spid="652" grpId="1"/>
      <p:bldP build="whole" bldLvl="1" animBg="1" rev="0" advAuto="0" spid="655" grpId="3"/>
      <p:bldP build="whole" bldLvl="1" animBg="1" rev="0" advAuto="0" spid="654" grpId="2"/>
    </p:bldLst>
  </p:timing>
</p:sld>
</file>

<file path=ppt/slides/slide1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659" name="Shape 65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goal is to reorder the premises so that the conclusion of each is the same as the hypothesis of the next.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Also, the hypothesis of the argument’s conclusion should be the same as the hypothesis of the first premise, and the conclusion of the argument’s conclusion should be the same as the conclusion of the last premise.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To achieve this goal, it may be necessary to rewrite some of the statements in contrapositive form.</a:t>
            </a:r>
          </a:p>
        </p:txBody>
      </p:sp>
      <p:sp>
        <p:nvSpPr>
          <p:cNvPr id="660" name="Shape 66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59">
                                            <p:txEl>
                                              <p:pRg st="2" end="2"/>
                                            </p:txEl>
                                          </p:spTgt>
                                        </p:tgtEl>
                                        <p:attrNameLst>
                                          <p:attrName>style.visibility</p:attrName>
                                        </p:attrNameLst>
                                      </p:cBhvr>
                                      <p:to>
                                        <p:strVal val="visible"/>
                                      </p:to>
                                    </p:set>
                                    <p:anim calcmode="lin" valueType="num">
                                      <p:cBhvr>
                                        <p:cTn id="7" dur="1000" fill="hold"/>
                                        <p:tgtEl>
                                          <p:spTgt spid="65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5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59">
                                            <p:txEl>
                                              <p:pRg st="3" end="3"/>
                                            </p:txEl>
                                          </p:spTgt>
                                        </p:tgtEl>
                                        <p:attrNameLst>
                                          <p:attrName>style.visibility</p:attrName>
                                        </p:attrNameLst>
                                      </p:cBhvr>
                                      <p:to>
                                        <p:strVal val="visible"/>
                                      </p:to>
                                    </p:set>
                                    <p:anim calcmode="lin" valueType="num">
                                      <p:cBhvr>
                                        <p:cTn id="12" dur="1000" fill="hold"/>
                                        <p:tgtEl>
                                          <p:spTgt spid="659">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59">
                                            <p:txEl>
                                              <p:pRg st="4" end="4"/>
                                            </p:txEl>
                                          </p:spTgt>
                                        </p:tgtEl>
                                        <p:attrNameLst>
                                          <p:attrName>style.visibility</p:attrName>
                                        </p:attrNameLst>
                                      </p:cBhvr>
                                      <p:to>
                                        <p:strVal val="visible"/>
                                      </p:to>
                                    </p:set>
                                    <p:anim calcmode="lin" valueType="num">
                                      <p:cBhvr>
                                        <p:cTn id="18" dur="1000" fill="hold"/>
                                        <p:tgtEl>
                                          <p:spTgt spid="65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9" grpId="1"/>
    </p:bldLst>
  </p:timing>
</p:sld>
</file>

<file path=ppt/slides/slide1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663" name="Shape 66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In this example you can see that the first premise should remain where it is, but the second and third premises should be interchanged. </a:t>
            </a:r>
            <a:endParaRPr sz="2400"/>
          </a:p>
          <a:p>
            <a:pPr lvl="0">
              <a:buSzTx/>
              <a:buNone/>
              <a:defRPr sz="1800"/>
            </a:pPr>
            <a:endParaRPr sz="2400"/>
          </a:p>
          <a:p>
            <a:pPr lvl="0">
              <a:buSzTx/>
              <a:buNone/>
              <a:defRPr sz="1800"/>
            </a:pPr>
            <a:r>
              <a:rPr sz="2400"/>
              <a:t>Then the hypothesis of the argument is the same as the hypothesis of the first premise, and the conclusion of the argument’s conclusion is the same as the conclusion of the third premise. </a:t>
            </a:r>
            <a:endParaRPr sz="2400"/>
          </a:p>
          <a:p>
            <a:pPr lvl="0">
              <a:buSzTx/>
              <a:buNone/>
              <a:defRPr sz="1800"/>
            </a:pPr>
            <a:endParaRPr sz="2400"/>
          </a:p>
          <a:p>
            <a:pPr lvl="0">
              <a:buSzTx/>
              <a:buNone/>
              <a:defRPr sz="1800"/>
            </a:pPr>
            <a:r>
              <a:rPr sz="2400"/>
              <a:t>But the hypotheses and conclusions of the premises do not quite line up. This is remedied by rewriting the third premise in contrapositive form.</a:t>
            </a:r>
          </a:p>
        </p:txBody>
      </p:sp>
      <p:sp>
        <p:nvSpPr>
          <p:cNvPr id="664" name="Shape 66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63">
                                            <p:txEl>
                                              <p:pRg st="2" end="2"/>
                                            </p:txEl>
                                          </p:spTgt>
                                        </p:tgtEl>
                                        <p:attrNameLst>
                                          <p:attrName>style.visibility</p:attrName>
                                        </p:attrNameLst>
                                      </p:cBhvr>
                                      <p:to>
                                        <p:strVal val="visible"/>
                                      </p:to>
                                    </p:set>
                                    <p:anim calcmode="lin" valueType="num">
                                      <p:cBhvr>
                                        <p:cTn id="7" dur="1000" fill="hold"/>
                                        <p:tgtEl>
                                          <p:spTgt spid="66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6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63">
                                            <p:txEl>
                                              <p:pRg st="3" end="3"/>
                                            </p:txEl>
                                          </p:spTgt>
                                        </p:tgtEl>
                                        <p:attrNameLst>
                                          <p:attrName>style.visibility</p:attrName>
                                        </p:attrNameLst>
                                      </p:cBhvr>
                                      <p:to>
                                        <p:strVal val="visible"/>
                                      </p:to>
                                    </p:set>
                                    <p:anim calcmode="lin" valueType="num">
                                      <p:cBhvr>
                                        <p:cTn id="12" dur="1000" fill="hold"/>
                                        <p:tgtEl>
                                          <p:spTgt spid="66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63">
                                            <p:txEl>
                                              <p:pRg st="4" end="4"/>
                                            </p:txEl>
                                          </p:spTgt>
                                        </p:tgtEl>
                                        <p:attrNameLst>
                                          <p:attrName>style.visibility</p:attrName>
                                        </p:attrNameLst>
                                      </p:cBhvr>
                                      <p:to>
                                        <p:strVal val="visible"/>
                                      </p:to>
                                    </p:set>
                                    <p:anim calcmode="lin" valueType="num">
                                      <p:cBhvr>
                                        <p:cTn id="18" dur="1000" fill="hold"/>
                                        <p:tgtEl>
                                          <p:spTgt spid="66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3" grpId="1"/>
    </p:bldLst>
  </p:timing>
</p:sld>
</file>

<file path=ppt/slides/slide1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6" name="Shape 66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667" name="Shape 66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Thus the premises and conclusion of the argument can be rewritten as follows: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1.    </a:t>
            </a:r>
            <a:r>
              <a:rPr i="1" sz="2400"/>
              <a:t>x</a:t>
            </a:r>
            <a:r>
              <a:rPr sz="2400"/>
              <a:t>, if </a:t>
            </a:r>
            <a:r>
              <a:rPr i="1" sz="2400"/>
              <a:t>x </a:t>
            </a:r>
            <a:r>
              <a:rPr sz="2400"/>
              <a:t>is a triangle, then </a:t>
            </a:r>
            <a:r>
              <a:rPr i="1" sz="2400"/>
              <a:t>x </a:t>
            </a:r>
            <a:r>
              <a:rPr sz="2400"/>
              <a:t>is blue.</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t>3.    </a:t>
            </a:r>
            <a:r>
              <a:rPr i="1" sz="2400"/>
              <a:t>x</a:t>
            </a:r>
            <a:r>
              <a:rPr sz="2400"/>
              <a:t>, if </a:t>
            </a:r>
            <a:r>
              <a:rPr i="1" sz="2400"/>
              <a:t>x </a:t>
            </a:r>
            <a:r>
              <a:rPr sz="2400"/>
              <a:t>is blue, then </a:t>
            </a:r>
            <a:r>
              <a:rPr i="1" sz="2400"/>
              <a:t>x </a:t>
            </a:r>
            <a:r>
              <a:rPr sz="2400"/>
              <a:t>is to the right of all the squares.</a:t>
            </a:r>
            <a:endParaRPr sz="2400"/>
          </a:p>
          <a:p>
            <a:pPr lvl="0" marL="0" indent="0">
              <a:buSzTx/>
              <a:buNone/>
              <a:tabLst>
                <a:tab pos="457200" algn="l"/>
                <a:tab pos="1371600" algn="l"/>
                <a:tab pos="1536700" algn="l"/>
              </a:tabLst>
              <a:defRPr sz="1800"/>
            </a:pPr>
            <a:endParaRPr sz="1600"/>
          </a:p>
          <a:p>
            <a:pPr lvl="0" marL="0" indent="0">
              <a:buSzTx/>
              <a:buNone/>
              <a:tabLst>
                <a:tab pos="457200" algn="l"/>
                <a:tab pos="1371600" algn="l"/>
                <a:tab pos="1536700" algn="l"/>
              </a:tabLst>
              <a:defRPr sz="1800"/>
            </a:pPr>
            <a:r>
              <a:rPr sz="2400"/>
              <a:t>2.    </a:t>
            </a:r>
            <a:r>
              <a:rPr i="1" sz="2400"/>
              <a:t>x</a:t>
            </a:r>
            <a:r>
              <a:rPr sz="2400"/>
              <a:t>, if </a:t>
            </a:r>
            <a:r>
              <a:rPr i="1" sz="2400"/>
              <a:t>x </a:t>
            </a:r>
            <a:r>
              <a:rPr sz="2400"/>
              <a:t>is to the right of all the squares, then </a:t>
            </a:r>
            <a:r>
              <a:rPr i="1" sz="2400"/>
              <a:t>x </a:t>
            </a:r>
            <a:r>
              <a:rPr sz="2400"/>
              <a:t>is above</a:t>
            </a:r>
            <a:br>
              <a:rPr sz="2400"/>
            </a:br>
            <a:r>
              <a:rPr sz="2400"/>
              <a:t>     all the circles.</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a:t>
            </a:r>
            <a:r>
              <a:rPr i="1" sz="2400"/>
              <a:t>x</a:t>
            </a:r>
            <a:r>
              <a:rPr sz="2400"/>
              <a:t>, if </a:t>
            </a:r>
            <a:r>
              <a:rPr i="1" sz="2400"/>
              <a:t>x </a:t>
            </a:r>
            <a:r>
              <a:rPr sz="2400"/>
              <a:t>is a triangle, then </a:t>
            </a:r>
            <a:r>
              <a:rPr i="1" sz="2400"/>
              <a:t>x </a:t>
            </a:r>
            <a:r>
              <a:rPr sz="2400"/>
              <a:t>is above all the circles.</a:t>
            </a:r>
          </a:p>
        </p:txBody>
      </p:sp>
      <p:sp>
        <p:nvSpPr>
          <p:cNvPr id="668" name="Shape 66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69" name="image.png"/>
          <p:cNvPicPr/>
          <p:nvPr/>
        </p:nvPicPr>
        <p:blipFill>
          <a:blip r:embed="rId2">
            <a:extLst/>
          </a:blip>
          <a:stretch>
            <a:fillRect/>
          </a:stretch>
        </p:blipFill>
        <p:spPr>
          <a:xfrm>
            <a:off x="900112" y="2781300"/>
            <a:ext cx="238126" cy="301625"/>
          </a:xfrm>
          <a:prstGeom prst="rect">
            <a:avLst/>
          </a:prstGeom>
          <a:ln w="12700">
            <a:miter lim="400000"/>
          </a:ln>
        </p:spPr>
      </p:pic>
      <p:pic>
        <p:nvPicPr>
          <p:cNvPr id="670" name="image.png"/>
          <p:cNvPicPr/>
          <p:nvPr/>
        </p:nvPicPr>
        <p:blipFill>
          <a:blip r:embed="rId2">
            <a:extLst/>
          </a:blip>
          <a:stretch>
            <a:fillRect/>
          </a:stretch>
        </p:blipFill>
        <p:spPr>
          <a:xfrm>
            <a:off x="890587" y="3479800"/>
            <a:ext cx="238126" cy="301625"/>
          </a:xfrm>
          <a:prstGeom prst="rect">
            <a:avLst/>
          </a:prstGeom>
          <a:ln w="12700">
            <a:miter lim="400000"/>
          </a:ln>
        </p:spPr>
      </p:pic>
      <p:pic>
        <p:nvPicPr>
          <p:cNvPr id="671" name="image.png"/>
          <p:cNvPicPr/>
          <p:nvPr/>
        </p:nvPicPr>
        <p:blipFill>
          <a:blip r:embed="rId2">
            <a:extLst/>
          </a:blip>
          <a:stretch>
            <a:fillRect/>
          </a:stretch>
        </p:blipFill>
        <p:spPr>
          <a:xfrm>
            <a:off x="900112" y="4232275"/>
            <a:ext cx="238126" cy="301625"/>
          </a:xfrm>
          <a:prstGeom prst="rect">
            <a:avLst/>
          </a:prstGeom>
          <a:ln w="12700">
            <a:miter lim="400000"/>
          </a:ln>
        </p:spPr>
      </p:pic>
      <p:pic>
        <p:nvPicPr>
          <p:cNvPr id="672" name="image.png"/>
          <p:cNvPicPr/>
          <p:nvPr/>
        </p:nvPicPr>
        <p:blipFill>
          <a:blip r:embed="rId2">
            <a:extLst/>
          </a:blip>
          <a:stretch>
            <a:fillRect/>
          </a:stretch>
        </p:blipFill>
        <p:spPr>
          <a:xfrm>
            <a:off x="900112" y="5248275"/>
            <a:ext cx="238126"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67">
                                            <p:txEl>
                                              <p:pRg st="4" end="4"/>
                                            </p:txEl>
                                          </p:spTgt>
                                        </p:tgtEl>
                                        <p:attrNameLst>
                                          <p:attrName>style.visibility</p:attrName>
                                        </p:attrNameLst>
                                      </p:cBhvr>
                                      <p:to>
                                        <p:strVal val="visible"/>
                                      </p:to>
                                    </p:set>
                                    <p:anim calcmode="lin" valueType="num">
                                      <p:cBhvr>
                                        <p:cTn id="7" dur="1000" fill="hold"/>
                                        <p:tgtEl>
                                          <p:spTgt spid="667">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667">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670"/>
                                        </p:tgtEl>
                                        <p:attrNameLst>
                                          <p:attrName>style.visibility</p:attrName>
                                        </p:attrNameLst>
                                      </p:cBhvr>
                                      <p:to>
                                        <p:strVal val="visible"/>
                                      </p:to>
                                    </p:set>
                                    <p:anim calcmode="lin" valueType="num">
                                      <p:cBhvr>
                                        <p:cTn id="12" dur="1000" fill="hold"/>
                                        <p:tgtEl>
                                          <p:spTgt spid="670"/>
                                        </p:tgtEl>
                                        <p:attrNameLst>
                                          <p:attrName>ppt_x</p:attrName>
                                        </p:attrNameLst>
                                      </p:cBhvr>
                                      <p:tavLst>
                                        <p:tav tm="0">
                                          <p:val>
                                            <p:strVal val="#ppt_x"/>
                                          </p:val>
                                        </p:tav>
                                        <p:tav tm="100000">
                                          <p:val>
                                            <p:strVal val="#ppt_x"/>
                                          </p:val>
                                        </p:tav>
                                      </p:tavLst>
                                    </p:anim>
                                    <p:anim calcmode="lin" valueType="num">
                                      <p:cBhvr>
                                        <p:cTn id="13" dur="1000" fill="hold"/>
                                        <p:tgtEl>
                                          <p:spTgt spid="67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667">
                                            <p:txEl>
                                              <p:pRg st="5" end="5"/>
                                            </p:txEl>
                                          </p:spTgt>
                                        </p:tgtEl>
                                        <p:attrNameLst>
                                          <p:attrName>style.visibility</p:attrName>
                                        </p:attrNameLst>
                                      </p:cBhvr>
                                      <p:to>
                                        <p:strVal val="visible"/>
                                      </p:to>
                                    </p:set>
                                    <p:anim calcmode="lin" valueType="num">
                                      <p:cBhvr>
                                        <p:cTn id="17" dur="1000" fill="hold"/>
                                        <p:tgtEl>
                                          <p:spTgt spid="667">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667">
                                            <p:txEl>
                                              <p:pRg st="6" end="6"/>
                                            </p:txEl>
                                          </p:spTgt>
                                        </p:tgtEl>
                                        <p:attrNameLst>
                                          <p:attrName>style.visibility</p:attrName>
                                        </p:attrNameLst>
                                      </p:cBhvr>
                                      <p:to>
                                        <p:strVal val="visible"/>
                                      </p:to>
                                    </p:set>
                                    <p:anim calcmode="lin" valueType="num">
                                      <p:cBhvr>
                                        <p:cTn id="23" dur="1000" fill="hold"/>
                                        <p:tgtEl>
                                          <p:spTgt spid="66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67">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3" fill="hold">
                                  <p:stCondLst>
                                    <p:cond delay="0"/>
                                  </p:stCondLst>
                                  <p:iterate type="el" backwards="0">
                                    <p:tmAbs val="0"/>
                                  </p:iterate>
                                  <p:childTnLst>
                                    <p:set>
                                      <p:cBhvr>
                                        <p:cTn id="27" fill="hold"/>
                                        <p:tgtEl>
                                          <p:spTgt spid="671"/>
                                        </p:tgtEl>
                                        <p:attrNameLst>
                                          <p:attrName>style.visibility</p:attrName>
                                        </p:attrNameLst>
                                      </p:cBhvr>
                                      <p:to>
                                        <p:strVal val="visible"/>
                                      </p:to>
                                    </p:set>
                                    <p:anim calcmode="lin" valueType="num">
                                      <p:cBhvr>
                                        <p:cTn id="28" dur="1000" fill="hold"/>
                                        <p:tgtEl>
                                          <p:spTgt spid="671"/>
                                        </p:tgtEl>
                                        <p:attrNameLst>
                                          <p:attrName>ppt_x</p:attrName>
                                        </p:attrNameLst>
                                      </p:cBhvr>
                                      <p:tavLst>
                                        <p:tav tm="0">
                                          <p:val>
                                            <p:strVal val="#ppt_x"/>
                                          </p:val>
                                        </p:tav>
                                        <p:tav tm="100000">
                                          <p:val>
                                            <p:strVal val="#ppt_x"/>
                                          </p:val>
                                        </p:tav>
                                      </p:tavLst>
                                    </p:anim>
                                    <p:anim calcmode="lin" valueType="num">
                                      <p:cBhvr>
                                        <p:cTn id="29" dur="1000" fill="hold"/>
                                        <p:tgtEl>
                                          <p:spTgt spid="67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nodeType="afterEffect" presetClass="entr" presetSubtype="4" presetID="2" grpId="1" fill="hold">
                                  <p:stCondLst>
                                    <p:cond delay="0"/>
                                  </p:stCondLst>
                                  <p:iterate type="el" backwards="0">
                                    <p:tmAbs val="0"/>
                                  </p:iterate>
                                  <p:childTnLst>
                                    <p:set>
                                      <p:cBhvr>
                                        <p:cTn id="32" fill="hold"/>
                                        <p:tgtEl>
                                          <p:spTgt spid="667">
                                            <p:txEl>
                                              <p:pRg st="7" end="7"/>
                                            </p:txEl>
                                          </p:spTgt>
                                        </p:tgtEl>
                                        <p:attrNameLst>
                                          <p:attrName>style.visibility</p:attrName>
                                        </p:attrNameLst>
                                      </p:cBhvr>
                                      <p:to>
                                        <p:strVal val="visible"/>
                                      </p:to>
                                    </p:set>
                                    <p:anim calcmode="lin" valueType="num">
                                      <p:cBhvr>
                                        <p:cTn id="33" dur="1000" fill="hold"/>
                                        <p:tgtEl>
                                          <p:spTgt spid="66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1" fill="hold">
                                  <p:stCondLst>
                                    <p:cond delay="0"/>
                                  </p:stCondLst>
                                  <p:iterate type="el" backwards="0">
                                    <p:tmAbs val="0"/>
                                  </p:iterate>
                                  <p:childTnLst>
                                    <p:set>
                                      <p:cBhvr>
                                        <p:cTn id="38" fill="hold"/>
                                        <p:tgtEl>
                                          <p:spTgt spid="667">
                                            <p:txEl>
                                              <p:pRg st="8" end="8"/>
                                            </p:txEl>
                                          </p:spTgt>
                                        </p:tgtEl>
                                        <p:attrNameLst>
                                          <p:attrName>style.visibility</p:attrName>
                                        </p:attrNameLst>
                                      </p:cBhvr>
                                      <p:to>
                                        <p:strVal val="visible"/>
                                      </p:to>
                                    </p:set>
                                    <p:anim calcmode="lin" valueType="num">
                                      <p:cBhvr>
                                        <p:cTn id="39" dur="1000" fill="hold"/>
                                        <p:tgtEl>
                                          <p:spTgt spid="667">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667">
                                            <p:txEl>
                                              <p:pRg st="8" end="8"/>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nodeType="afterEffect" presetClass="entr" presetSubtype="4" presetID="2" grpId="4" fill="hold">
                                  <p:stCondLst>
                                    <p:cond delay="0"/>
                                  </p:stCondLst>
                                  <p:iterate type="el" backwards="0">
                                    <p:tmAbs val="0"/>
                                  </p:iterate>
                                  <p:childTnLst>
                                    <p:set>
                                      <p:cBhvr>
                                        <p:cTn id="43" fill="hold"/>
                                        <p:tgtEl>
                                          <p:spTgt spid="672"/>
                                        </p:tgtEl>
                                        <p:attrNameLst>
                                          <p:attrName>style.visibility</p:attrName>
                                        </p:attrNameLst>
                                      </p:cBhvr>
                                      <p:to>
                                        <p:strVal val="visible"/>
                                      </p:to>
                                    </p:set>
                                    <p:anim calcmode="lin" valueType="num">
                                      <p:cBhvr>
                                        <p:cTn id="44" dur="1000" fill="hold"/>
                                        <p:tgtEl>
                                          <p:spTgt spid="672"/>
                                        </p:tgtEl>
                                        <p:attrNameLst>
                                          <p:attrName>ppt_x</p:attrName>
                                        </p:attrNameLst>
                                      </p:cBhvr>
                                      <p:tavLst>
                                        <p:tav tm="0">
                                          <p:val>
                                            <p:strVal val="#ppt_x"/>
                                          </p:val>
                                        </p:tav>
                                        <p:tav tm="100000">
                                          <p:val>
                                            <p:strVal val="#ppt_x"/>
                                          </p:val>
                                        </p:tav>
                                      </p:tavLst>
                                    </p:anim>
                                    <p:anim calcmode="lin" valueType="num">
                                      <p:cBhvr>
                                        <p:cTn id="45" dur="1000" fill="hold"/>
                                        <p:tgtEl>
                                          <p:spTgt spid="6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2" grpId="4"/>
      <p:bldP build="p" bldLvl="5" animBg="1" rev="0" advAuto="0" spid="667" grpId="1"/>
      <p:bldP build="whole" bldLvl="1" animBg="1" rev="0" advAuto="0" spid="670" grpId="2"/>
      <p:bldP build="whole" bldLvl="1" animBg="1" rev="0" advAuto="0" spid="671" grpId="3"/>
    </p:bldLst>
  </p:timing>
</p:sld>
</file>

<file path=ppt/slides/slide1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4" name="Shape 6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675" name="Shape 6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validity of this argument follows easily from the validity of universal transitivity.</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Putting 1 and 3 together and using universal transitivity gives that</a:t>
            </a:r>
            <a:endParaRPr sz="2400"/>
          </a:p>
          <a:p>
            <a:pPr lvl="0" marL="0" indent="0">
              <a:buSzTx/>
              <a:buNone/>
              <a:tabLst>
                <a:tab pos="457200" algn="l"/>
                <a:tab pos="1371600" algn="l"/>
                <a:tab pos="1536700" algn="l"/>
              </a:tabLst>
              <a:defRPr sz="1800"/>
            </a:pPr>
            <a:r>
              <a:rPr sz="2400"/>
              <a:t>4.     </a:t>
            </a:r>
            <a:r>
              <a:rPr i="1" sz="2400"/>
              <a:t>x</a:t>
            </a:r>
            <a:r>
              <a:rPr sz="2400"/>
              <a:t>, if </a:t>
            </a:r>
            <a:r>
              <a:rPr i="1" sz="2400"/>
              <a:t>x </a:t>
            </a:r>
            <a:r>
              <a:rPr sz="2400"/>
              <a:t>is a triangle, then </a:t>
            </a:r>
            <a:r>
              <a:rPr i="1" sz="2400"/>
              <a:t>x </a:t>
            </a:r>
            <a:r>
              <a:rPr sz="2400"/>
              <a:t>is to the right of all the</a:t>
            </a:r>
            <a:br>
              <a:rPr sz="2400"/>
            </a:br>
            <a:r>
              <a:rPr sz="2400"/>
              <a:t>     squares.</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And putting 4 together with 2 and using universal transitivity gives that</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a:t>
            </a:r>
            <a:r>
              <a:rPr i="1" sz="2400"/>
              <a:t>x</a:t>
            </a:r>
            <a:r>
              <a:rPr sz="2400"/>
              <a:t>,</a:t>
            </a:r>
            <a:r>
              <a:rPr i="1" sz="2400"/>
              <a:t> </a:t>
            </a:r>
            <a:r>
              <a:rPr sz="2400"/>
              <a:t>if </a:t>
            </a:r>
            <a:r>
              <a:rPr i="1" sz="2400"/>
              <a:t>x </a:t>
            </a:r>
            <a:r>
              <a:rPr sz="2400"/>
              <a:t>is a triangle, then </a:t>
            </a:r>
            <a:r>
              <a:rPr i="1" sz="2400"/>
              <a:t>x </a:t>
            </a:r>
            <a:r>
              <a:rPr sz="2400"/>
              <a:t>is above all the circles,</a:t>
            </a: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t>which is the conclusion of the argument.</a:t>
            </a:r>
          </a:p>
        </p:txBody>
      </p:sp>
      <p:sp>
        <p:nvSpPr>
          <p:cNvPr id="676" name="Shape 67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677" name="image.png"/>
          <p:cNvPicPr/>
          <p:nvPr/>
        </p:nvPicPr>
        <p:blipFill>
          <a:blip r:embed="rId2">
            <a:extLst/>
          </a:blip>
          <a:stretch>
            <a:fillRect/>
          </a:stretch>
        </p:blipFill>
        <p:spPr>
          <a:xfrm>
            <a:off x="952500" y="3584575"/>
            <a:ext cx="238125" cy="301625"/>
          </a:xfrm>
          <a:prstGeom prst="rect">
            <a:avLst/>
          </a:prstGeom>
          <a:ln w="12700">
            <a:miter lim="400000"/>
          </a:ln>
        </p:spPr>
      </p:pic>
      <p:pic>
        <p:nvPicPr>
          <p:cNvPr id="678" name="image.png"/>
          <p:cNvPicPr/>
          <p:nvPr/>
        </p:nvPicPr>
        <p:blipFill>
          <a:blip r:embed="rId2">
            <a:extLst/>
          </a:blip>
          <a:stretch>
            <a:fillRect/>
          </a:stretch>
        </p:blipFill>
        <p:spPr>
          <a:xfrm>
            <a:off x="1003300" y="5641975"/>
            <a:ext cx="238125" cy="301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75">
                                            <p:txEl>
                                              <p:pRg st="2" end="2"/>
                                            </p:txEl>
                                          </p:spTgt>
                                        </p:tgtEl>
                                        <p:attrNameLst>
                                          <p:attrName>style.visibility</p:attrName>
                                        </p:attrNameLst>
                                      </p:cBhvr>
                                      <p:to>
                                        <p:strVal val="visible"/>
                                      </p:to>
                                    </p:set>
                                    <p:anim calcmode="lin" valueType="num">
                                      <p:cBhvr>
                                        <p:cTn id="7" dur="1000" fill="hold"/>
                                        <p:tgtEl>
                                          <p:spTgt spid="67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7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75">
                                            <p:txEl>
                                              <p:pRg st="3" end="3"/>
                                            </p:txEl>
                                          </p:spTgt>
                                        </p:tgtEl>
                                        <p:attrNameLst>
                                          <p:attrName>style.visibility</p:attrName>
                                        </p:attrNameLst>
                                      </p:cBhvr>
                                      <p:to>
                                        <p:strVal val="visible"/>
                                      </p:to>
                                    </p:set>
                                    <p:anim calcmode="lin" valueType="num">
                                      <p:cBhvr>
                                        <p:cTn id="12" dur="1000" fill="hold"/>
                                        <p:tgtEl>
                                          <p:spTgt spid="67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7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2" fill="hold">
                                  <p:stCondLst>
                                    <p:cond delay="0"/>
                                  </p:stCondLst>
                                  <p:iterate type="el" backwards="0">
                                    <p:tmAbs val="0"/>
                                  </p:iterate>
                                  <p:childTnLst>
                                    <p:set>
                                      <p:cBhvr>
                                        <p:cTn id="16" fill="hold"/>
                                        <p:tgtEl>
                                          <p:spTgt spid="677"/>
                                        </p:tgtEl>
                                        <p:attrNameLst>
                                          <p:attrName>style.visibility</p:attrName>
                                        </p:attrNameLst>
                                      </p:cBhvr>
                                      <p:to>
                                        <p:strVal val="visible"/>
                                      </p:to>
                                    </p:set>
                                    <p:anim calcmode="lin" valueType="num">
                                      <p:cBhvr>
                                        <p:cTn id="17" dur="1000" fill="hold"/>
                                        <p:tgtEl>
                                          <p:spTgt spid="677"/>
                                        </p:tgtEl>
                                        <p:attrNameLst>
                                          <p:attrName>ppt_x</p:attrName>
                                        </p:attrNameLst>
                                      </p:cBhvr>
                                      <p:tavLst>
                                        <p:tav tm="0">
                                          <p:val>
                                            <p:strVal val="#ppt_x"/>
                                          </p:val>
                                        </p:tav>
                                        <p:tav tm="100000">
                                          <p:val>
                                            <p:strVal val="#ppt_x"/>
                                          </p:val>
                                        </p:tav>
                                      </p:tavLst>
                                    </p:anim>
                                    <p:anim calcmode="lin" valueType="num">
                                      <p:cBhvr>
                                        <p:cTn id="18" dur="1000" fill="hold"/>
                                        <p:tgtEl>
                                          <p:spTgt spid="67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675">
                                            <p:txEl>
                                              <p:pRg st="4" end="4"/>
                                            </p:txEl>
                                          </p:spTgt>
                                        </p:tgtEl>
                                        <p:attrNameLst>
                                          <p:attrName>style.visibility</p:attrName>
                                        </p:attrNameLst>
                                      </p:cBhvr>
                                      <p:to>
                                        <p:strVal val="visible"/>
                                      </p:to>
                                    </p:set>
                                    <p:anim calcmode="lin" valueType="num">
                                      <p:cBhvr>
                                        <p:cTn id="22" dur="1000" fill="hold"/>
                                        <p:tgtEl>
                                          <p:spTgt spid="6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675">
                                            <p:txEl>
                                              <p:pRg st="5" end="5"/>
                                            </p:txEl>
                                          </p:spTgt>
                                        </p:tgtEl>
                                        <p:attrNameLst>
                                          <p:attrName>style.visibility</p:attrName>
                                        </p:attrNameLst>
                                      </p:cBhvr>
                                      <p:to>
                                        <p:strVal val="visible"/>
                                      </p:to>
                                    </p:set>
                                    <p:anim calcmode="lin" valueType="num">
                                      <p:cBhvr>
                                        <p:cTn id="28" dur="1000" fill="hold"/>
                                        <p:tgtEl>
                                          <p:spTgt spid="67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75">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1" fill="hold">
                                  <p:stCondLst>
                                    <p:cond delay="0"/>
                                  </p:stCondLst>
                                  <p:iterate type="el" backwards="0">
                                    <p:tmAbs val="0"/>
                                  </p:iterate>
                                  <p:childTnLst>
                                    <p:set>
                                      <p:cBhvr>
                                        <p:cTn id="32" fill="hold"/>
                                        <p:tgtEl>
                                          <p:spTgt spid="675">
                                            <p:txEl>
                                              <p:pRg st="6" end="6"/>
                                            </p:txEl>
                                          </p:spTgt>
                                        </p:tgtEl>
                                        <p:attrNameLst>
                                          <p:attrName>style.visibility</p:attrName>
                                        </p:attrNameLst>
                                      </p:cBhvr>
                                      <p:to>
                                        <p:strVal val="visible"/>
                                      </p:to>
                                    </p:set>
                                    <p:anim calcmode="lin" valueType="num">
                                      <p:cBhvr>
                                        <p:cTn id="33" dur="1000" fill="hold"/>
                                        <p:tgtEl>
                                          <p:spTgt spid="67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75">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675">
                                            <p:txEl>
                                              <p:pRg st="7" end="7"/>
                                            </p:txEl>
                                          </p:spTgt>
                                        </p:tgtEl>
                                        <p:attrNameLst>
                                          <p:attrName>style.visibility</p:attrName>
                                        </p:attrNameLst>
                                      </p:cBhvr>
                                      <p:to>
                                        <p:strVal val="visible"/>
                                      </p:to>
                                    </p:set>
                                    <p:anim calcmode="lin" valueType="num">
                                      <p:cBhvr>
                                        <p:cTn id="38" dur="1000" fill="hold"/>
                                        <p:tgtEl>
                                          <p:spTgt spid="67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75">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nodeType="afterEffect" presetClass="entr" presetSubtype="4" presetID="2" grpId="1" fill="hold">
                                  <p:stCondLst>
                                    <p:cond delay="0"/>
                                  </p:stCondLst>
                                  <p:iterate type="el" backwards="0">
                                    <p:tmAbs val="0"/>
                                  </p:iterate>
                                  <p:childTnLst>
                                    <p:set>
                                      <p:cBhvr>
                                        <p:cTn id="42" fill="hold"/>
                                        <p:tgtEl>
                                          <p:spTgt spid="675">
                                            <p:txEl>
                                              <p:pRg st="8" end="8"/>
                                            </p:txEl>
                                          </p:spTgt>
                                        </p:tgtEl>
                                        <p:attrNameLst>
                                          <p:attrName>style.visibility</p:attrName>
                                        </p:attrNameLst>
                                      </p:cBhvr>
                                      <p:to>
                                        <p:strVal val="visible"/>
                                      </p:to>
                                    </p:set>
                                    <p:anim calcmode="lin" valueType="num">
                                      <p:cBhvr>
                                        <p:cTn id="43" dur="1000" fill="hold"/>
                                        <p:tgtEl>
                                          <p:spTgt spid="67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75">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nodeType="afterEffect" presetClass="entr" presetSubtype="4" presetID="2" grpId="1" fill="hold">
                                  <p:stCondLst>
                                    <p:cond delay="0"/>
                                  </p:stCondLst>
                                  <p:iterate type="el" backwards="0">
                                    <p:tmAbs val="0"/>
                                  </p:iterate>
                                  <p:childTnLst>
                                    <p:set>
                                      <p:cBhvr>
                                        <p:cTn id="47" fill="hold"/>
                                        <p:tgtEl>
                                          <p:spTgt spid="675">
                                            <p:txEl>
                                              <p:pRg st="9" end="9"/>
                                            </p:txEl>
                                          </p:spTgt>
                                        </p:tgtEl>
                                        <p:attrNameLst>
                                          <p:attrName>style.visibility</p:attrName>
                                        </p:attrNameLst>
                                      </p:cBhvr>
                                      <p:to>
                                        <p:strVal val="visible"/>
                                      </p:to>
                                    </p:set>
                                    <p:anim calcmode="lin" valueType="num">
                                      <p:cBhvr>
                                        <p:cTn id="48" dur="1000" fill="hold"/>
                                        <p:tgtEl>
                                          <p:spTgt spid="675">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675">
                                            <p:txEl>
                                              <p:pRg st="9" end="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nodeType="afterEffect" presetClass="entr" presetSubtype="4" presetID="2" grpId="3" fill="hold">
                                  <p:stCondLst>
                                    <p:cond delay="0"/>
                                  </p:stCondLst>
                                  <p:iterate type="el" backwards="0">
                                    <p:tmAbs val="0"/>
                                  </p:iterate>
                                  <p:childTnLst>
                                    <p:set>
                                      <p:cBhvr>
                                        <p:cTn id="52" fill="hold"/>
                                        <p:tgtEl>
                                          <p:spTgt spid="678"/>
                                        </p:tgtEl>
                                        <p:attrNameLst>
                                          <p:attrName>style.visibility</p:attrName>
                                        </p:attrNameLst>
                                      </p:cBhvr>
                                      <p:to>
                                        <p:strVal val="visible"/>
                                      </p:to>
                                    </p:set>
                                    <p:anim calcmode="lin" valueType="num">
                                      <p:cBhvr>
                                        <p:cTn id="53" dur="1000" fill="hold"/>
                                        <p:tgtEl>
                                          <p:spTgt spid="678"/>
                                        </p:tgtEl>
                                        <p:attrNameLst>
                                          <p:attrName>ppt_x</p:attrName>
                                        </p:attrNameLst>
                                      </p:cBhvr>
                                      <p:tavLst>
                                        <p:tav tm="0">
                                          <p:val>
                                            <p:strVal val="#ppt_x"/>
                                          </p:val>
                                        </p:tav>
                                        <p:tav tm="100000">
                                          <p:val>
                                            <p:strVal val="#ppt_x"/>
                                          </p:val>
                                        </p:tav>
                                      </p:tavLst>
                                    </p:anim>
                                    <p:anim calcmode="lin" valueType="num">
                                      <p:cBhvr>
                                        <p:cTn id="54" dur="1000" fill="hold"/>
                                        <p:tgtEl>
                                          <p:spTgt spid="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8" grpId="3"/>
      <p:bldP build="whole" bldLvl="1" animBg="1" rev="0" advAuto="0" spid="677" grpId="2"/>
      <p:bldP build="p" bldLvl="5" animBg="1" rev="0" advAuto="0" spid="675" grpId="1"/>
    </p:bldLst>
  </p:timing>
</p:sld>
</file>

<file path=ppt/slides/slide1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0" name="Shape 680"/>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Remark on the Converse and Inverse Errors</a:t>
            </a:r>
          </a:p>
        </p:txBody>
      </p:sp>
    </p:spTree>
  </p:cSld>
  <p:clrMapOvr>
    <a:masterClrMapping/>
  </p:clrMapOvr>
  <p:transition spd="med" advClick="1"/>
</p:sld>
</file>

<file path=ppt/slides/slide1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2" name="Shape 68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Remark on the Converse and Inverse Errors</a:t>
            </a:r>
          </a:p>
        </p:txBody>
      </p:sp>
      <p:sp>
        <p:nvSpPr>
          <p:cNvPr id="683" name="Shape 68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A variation of the converse error is a very useful reasoning tool, provided that it is used with caution. </a:t>
            </a:r>
            <a:endParaRPr sz="2400"/>
          </a:p>
          <a:p>
            <a:pPr lvl="0">
              <a:buSzTx/>
              <a:buNone/>
              <a:defRPr sz="1800"/>
            </a:pPr>
            <a:endParaRPr sz="2400"/>
          </a:p>
          <a:p>
            <a:pPr lvl="0">
              <a:buSzTx/>
              <a:buNone/>
              <a:defRPr sz="1800"/>
            </a:pPr>
            <a:r>
              <a:rPr sz="2400"/>
              <a:t>It is the type of reasoning that is used by doctors to make medical diagnoses and by auto mechanics to repair cars.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4 – </a:t>
            </a:r>
            <a:r>
              <a:rPr i="1" sz="2500">
                <a:solidFill>
                  <a:srgbClr val="FFFFFF"/>
                </a:solidFill>
              </a:rPr>
              <a:t>Truth and Falsity of Existential Statements</a:t>
            </a:r>
          </a:p>
        </p:txBody>
      </p:sp>
      <p:sp>
        <p:nvSpPr>
          <p:cNvPr id="80" name="Shape 8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Consider the statement</a:t>
            </a:r>
            <a:endParaRPr sz="2400"/>
          </a:p>
          <a:p>
            <a:pPr lvl="0" marL="457200" indent="-457200">
              <a:buSzTx/>
              <a:buNone/>
              <a:tabLst>
                <a:tab pos="457200" algn="l"/>
                <a:tab pos="1371600" algn="l"/>
                <a:tab pos="1536700" algn="l"/>
              </a:tabLst>
              <a:defRPr sz="1800"/>
            </a:pPr>
            <a:endParaRPr sz="2400"/>
          </a:p>
          <a:p>
            <a:pPr lvl="0" marL="457200" indent="-457200" algn="ctr">
              <a:buSzTx/>
              <a:buNone/>
              <a:tabLst>
                <a:tab pos="457200" algn="l"/>
                <a:tab pos="1371600" algn="l"/>
                <a:tab pos="1536700" algn="l"/>
              </a:tabLst>
              <a:defRPr sz="1800"/>
            </a:pPr>
            <a:r>
              <a:rPr sz="2400"/>
              <a:t>∃</a:t>
            </a:r>
            <a:r>
              <a:rPr i="1" sz="2400"/>
              <a:t>m </a:t>
            </a:r>
            <a:r>
              <a:rPr sz="2400"/>
              <a:t>∈ </a:t>
            </a:r>
            <a:r>
              <a:rPr sz="2400">
                <a:latin typeface="Arial Bold"/>
                <a:ea typeface="Arial Bold"/>
                <a:cs typeface="Arial Bold"/>
                <a:sym typeface="Arial Bold"/>
              </a:rPr>
              <a:t>Z</a:t>
            </a:r>
            <a:r>
              <a:rPr baseline="30000" sz="2400"/>
              <a:t>+</a:t>
            </a:r>
            <a:r>
              <a:rPr sz="2400"/>
              <a:t> such that </a:t>
            </a:r>
            <a:r>
              <a:rPr i="1" sz="2400"/>
              <a:t>m</a:t>
            </a:r>
            <a:r>
              <a:rPr baseline="30000" sz="2400"/>
              <a:t>2</a:t>
            </a:r>
            <a:r>
              <a:rPr sz="2400"/>
              <a:t> = </a:t>
            </a:r>
            <a:r>
              <a:rPr i="1" sz="2400"/>
              <a:t>m</a:t>
            </a:r>
            <a:r>
              <a:rPr sz="2400"/>
              <a:t>.</a:t>
            </a:r>
            <a:endParaRPr sz="2400"/>
          </a:p>
          <a:p>
            <a:pPr lvl="0" marL="457200" indent="-457200" algn="ctr">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    Show that this statement is true.</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Let </a:t>
            </a:r>
            <a:r>
              <a:rPr i="1" sz="2400"/>
              <a:t>E </a:t>
            </a:r>
            <a:r>
              <a:rPr sz="2400"/>
              <a:t>= {5, 6, 7, 8} and consider the statement</a:t>
            </a:r>
            <a:endParaRPr sz="2400"/>
          </a:p>
          <a:p>
            <a:pPr lvl="0" marL="457200" indent="-457200">
              <a:buSzTx/>
              <a:buNone/>
              <a:tabLst>
                <a:tab pos="457200" algn="l"/>
                <a:tab pos="1371600" algn="l"/>
                <a:tab pos="1536700" algn="l"/>
              </a:tabLst>
              <a:defRPr sz="1800"/>
            </a:pPr>
            <a:endParaRPr sz="2400"/>
          </a:p>
          <a:p>
            <a:pPr lvl="0" marL="457200" indent="-457200" algn="ctr">
              <a:buSzTx/>
              <a:buNone/>
              <a:tabLst>
                <a:tab pos="457200" algn="l"/>
                <a:tab pos="1371600" algn="l"/>
                <a:tab pos="1536700" algn="l"/>
              </a:tabLst>
              <a:defRPr sz="1800"/>
            </a:pPr>
            <a:r>
              <a:rPr sz="2400"/>
              <a:t>∃</a:t>
            </a:r>
            <a:r>
              <a:rPr i="1" sz="2400"/>
              <a:t>m</a:t>
            </a:r>
            <a:r>
              <a:rPr sz="2400"/>
              <a:t> ∈ </a:t>
            </a:r>
            <a:r>
              <a:rPr i="1" sz="2400"/>
              <a:t>E</a:t>
            </a:r>
            <a:r>
              <a:rPr sz="2400"/>
              <a:t> such that </a:t>
            </a:r>
            <a:r>
              <a:rPr i="1" sz="2400"/>
              <a:t>m</a:t>
            </a:r>
            <a:r>
              <a:rPr baseline="30000" sz="2400"/>
              <a:t>2</a:t>
            </a:r>
            <a:r>
              <a:rPr sz="2400"/>
              <a:t> = </a:t>
            </a:r>
            <a:r>
              <a:rPr i="1" sz="2400"/>
              <a:t>m</a:t>
            </a:r>
            <a:r>
              <a:rPr sz="2400"/>
              <a:t>.</a:t>
            </a:r>
            <a:endParaRPr sz="2400"/>
          </a:p>
          <a:p>
            <a:pPr lvl="0" marL="457200" indent="-457200" algn="ctr">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t>    Show that this statement is false.</a:t>
            </a:r>
          </a:p>
        </p:txBody>
      </p:sp>
    </p:spTree>
  </p:cSld>
  <p:clrMapOvr>
    <a:masterClrMapping/>
  </p:clrMapOvr>
  <p:transition spd="med" advClick="1"/>
</p:sld>
</file>

<file path=ppt/slides/slide1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5" name="Shape 6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Remark on the Converse and Inverse Errors</a:t>
            </a:r>
          </a:p>
        </p:txBody>
      </p:sp>
      <p:sp>
        <p:nvSpPr>
          <p:cNvPr id="686" name="Shape 6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It is the type of reasoning used to generate explanations for phenomena. It goes like this: If a statement of the form</a:t>
            </a:r>
            <a:endParaRPr sz="2400"/>
          </a:p>
          <a:p>
            <a:pPr lvl="0" marL="0" indent="0">
              <a:buSzTx/>
              <a:buNone/>
              <a:defRPr sz="1800"/>
            </a:pPr>
            <a:endParaRPr sz="1200"/>
          </a:p>
          <a:p>
            <a:pPr lvl="0" marL="0" indent="0">
              <a:buSzTx/>
              <a:buNone/>
              <a:defRPr sz="1800"/>
            </a:pPr>
            <a:r>
              <a:rPr sz="2400"/>
              <a:t>		For all </a:t>
            </a:r>
            <a:r>
              <a:rPr i="1" sz="2400"/>
              <a:t>x</a:t>
            </a:r>
            <a:r>
              <a:rPr sz="2400"/>
              <a:t>,</a:t>
            </a:r>
            <a:r>
              <a:rPr i="1" sz="2400"/>
              <a:t> </a:t>
            </a:r>
            <a:r>
              <a:rPr sz="2400"/>
              <a:t>if </a:t>
            </a:r>
            <a:r>
              <a:rPr i="1" sz="2400"/>
              <a:t>P</a:t>
            </a:r>
            <a:r>
              <a:rPr i="1" sz="400"/>
              <a:t> </a:t>
            </a:r>
            <a:r>
              <a:rPr sz="2400"/>
              <a:t>(</a:t>
            </a:r>
            <a:r>
              <a:rPr i="1" sz="2400"/>
              <a:t>x</a:t>
            </a:r>
            <a:r>
              <a:rPr sz="2400"/>
              <a:t>)</a:t>
            </a:r>
            <a:r>
              <a:rPr i="1" sz="2400"/>
              <a:t> </a:t>
            </a:r>
            <a:r>
              <a:rPr sz="2400"/>
              <a:t>then </a:t>
            </a:r>
            <a:r>
              <a:rPr i="1" sz="2400"/>
              <a:t>Q</a:t>
            </a:r>
            <a:r>
              <a:rPr i="1" sz="400"/>
              <a:t> </a:t>
            </a:r>
            <a:r>
              <a:rPr sz="2400"/>
              <a:t>(</a:t>
            </a:r>
            <a:r>
              <a:rPr i="1" sz="2400"/>
              <a:t>x</a:t>
            </a:r>
            <a:r>
              <a:rPr sz="2400"/>
              <a:t>)</a:t>
            </a:r>
            <a:endParaRPr sz="2400"/>
          </a:p>
          <a:p>
            <a:pPr lvl="0" marL="0" indent="0">
              <a:buSzTx/>
              <a:buNone/>
              <a:defRPr sz="1800"/>
            </a:pPr>
            <a:r>
              <a:rPr sz="2400"/>
              <a:t>is true, and if</a:t>
            </a:r>
            <a:endParaRPr sz="2400"/>
          </a:p>
          <a:p>
            <a:pPr lvl="0" marL="0" indent="0">
              <a:buSzTx/>
              <a:buNone/>
              <a:defRPr sz="1800"/>
            </a:pPr>
            <a:endParaRPr sz="1200"/>
          </a:p>
          <a:p>
            <a:pPr lvl="0" marL="0" indent="0">
              <a:buSzTx/>
              <a:buNone/>
              <a:defRPr sz="1800"/>
            </a:pPr>
            <a:r>
              <a:rPr i="1" sz="2400"/>
              <a:t>		Q</a:t>
            </a:r>
            <a:r>
              <a:rPr i="1" sz="400"/>
              <a:t> </a:t>
            </a:r>
            <a:r>
              <a:rPr sz="2400"/>
              <a:t>(</a:t>
            </a:r>
            <a:r>
              <a:rPr i="1" sz="2400"/>
              <a:t>a</a:t>
            </a:r>
            <a:r>
              <a:rPr sz="2400"/>
              <a:t>)</a:t>
            </a:r>
            <a:r>
              <a:rPr i="1" sz="2400"/>
              <a:t> </a:t>
            </a:r>
            <a:r>
              <a:rPr sz="2400"/>
              <a:t>is true, for a particular </a:t>
            </a:r>
            <a:r>
              <a:rPr i="1" sz="2400"/>
              <a:t>a</a:t>
            </a:r>
            <a:r>
              <a:rPr sz="2400"/>
              <a:t>,</a:t>
            </a:r>
            <a:endParaRPr sz="2400"/>
          </a:p>
          <a:p>
            <a:pPr lvl="0" marL="0" indent="0">
              <a:buSzTx/>
              <a:buNone/>
              <a:defRPr sz="1800"/>
            </a:pPr>
            <a:endParaRPr sz="2400"/>
          </a:p>
          <a:p>
            <a:pPr lvl="0" marL="0" indent="0">
              <a:buSzTx/>
              <a:buNone/>
              <a:defRPr sz="1800"/>
            </a:pPr>
            <a:r>
              <a:rPr sz="2400"/>
              <a:t>then check out the statement </a:t>
            </a:r>
            <a:r>
              <a:rPr i="1" sz="2400"/>
              <a:t>P</a:t>
            </a:r>
            <a:r>
              <a:rPr i="1" sz="400"/>
              <a:t> </a:t>
            </a:r>
            <a:r>
              <a:rPr sz="2400"/>
              <a:t>(</a:t>
            </a:r>
            <a:r>
              <a:rPr i="1" sz="2400"/>
              <a:t>a</a:t>
            </a:r>
            <a:r>
              <a:rPr sz="2400"/>
              <a:t>); it just might be true.</a:t>
            </a:r>
          </a:p>
        </p:txBody>
      </p:sp>
    </p:spTree>
  </p:cSld>
  <p:clrMapOvr>
    <a:masterClrMapping/>
  </p:clrMapOvr>
  <p:transition spd="med" advClick="1"/>
</p:sld>
</file>

<file path=ppt/slides/slide1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8" name="Shape 68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Remark on the Converse and Inverse Errors</a:t>
            </a:r>
          </a:p>
        </p:txBody>
      </p:sp>
      <p:sp>
        <p:nvSpPr>
          <p:cNvPr id="689" name="Shape 68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For instance, suppose a doctor knows that </a:t>
            </a:r>
            <a:endParaRPr sz="2400"/>
          </a:p>
          <a:p>
            <a:pPr lvl="0" marL="0" indent="0">
              <a:buSzTx/>
              <a:buNone/>
              <a:defRPr sz="1800"/>
            </a:pPr>
            <a:endParaRPr sz="1100"/>
          </a:p>
          <a:p>
            <a:pPr lvl="0" marL="0" indent="0">
              <a:buSzTx/>
              <a:buNone/>
              <a:defRPr sz="1800"/>
            </a:pPr>
            <a:r>
              <a:rPr sz="2400"/>
              <a:t>           For all </a:t>
            </a:r>
            <a:r>
              <a:rPr i="1" sz="2400"/>
              <a:t>x</a:t>
            </a:r>
            <a:r>
              <a:rPr sz="2400"/>
              <a:t>,</a:t>
            </a:r>
            <a:r>
              <a:rPr i="1" sz="2400"/>
              <a:t> </a:t>
            </a:r>
            <a:r>
              <a:rPr sz="2400"/>
              <a:t>if </a:t>
            </a:r>
            <a:r>
              <a:rPr i="1" sz="2400"/>
              <a:t>x </a:t>
            </a:r>
            <a:r>
              <a:rPr sz="2400"/>
              <a:t>has pneumonia, then </a:t>
            </a:r>
            <a:r>
              <a:rPr i="1" sz="2400"/>
              <a:t>x </a:t>
            </a:r>
            <a:r>
              <a:rPr sz="2400"/>
              <a:t>has a fever and</a:t>
            </a:r>
            <a:br>
              <a:rPr sz="2400"/>
            </a:br>
            <a:r>
              <a:rPr sz="2400"/>
              <a:t>           chills, coughs deeply, and feels exceptionally tired</a:t>
            </a:r>
            <a:br>
              <a:rPr sz="2400"/>
            </a:br>
            <a:r>
              <a:rPr sz="2400"/>
              <a:t>           and miserable.</a:t>
            </a:r>
            <a:endParaRPr sz="2400"/>
          </a:p>
          <a:p>
            <a:pPr lvl="0" marL="0" indent="0">
              <a:buSzTx/>
              <a:buNone/>
              <a:defRPr sz="1800"/>
            </a:pPr>
            <a:endParaRPr sz="1100"/>
          </a:p>
          <a:p>
            <a:pPr lvl="0" marL="0" indent="0">
              <a:buSzTx/>
              <a:buNone/>
              <a:defRPr sz="1800"/>
            </a:pPr>
            <a:r>
              <a:rPr sz="2400"/>
              <a:t>And suppose the doctor also knows that</a:t>
            </a:r>
            <a:endParaRPr sz="2400"/>
          </a:p>
          <a:p>
            <a:pPr lvl="0" marL="0" indent="0">
              <a:buSzTx/>
              <a:buNone/>
              <a:defRPr sz="1800"/>
            </a:pPr>
            <a:endParaRPr sz="1200"/>
          </a:p>
          <a:p>
            <a:pPr lvl="0" marL="0" indent="0">
              <a:buSzTx/>
              <a:buNone/>
              <a:defRPr sz="1800"/>
            </a:pPr>
            <a:r>
              <a:rPr sz="2400"/>
              <a:t>	John has a fever and chills, coughs deeply,</a:t>
            </a:r>
            <a:endParaRPr sz="2400"/>
          </a:p>
          <a:p>
            <a:pPr lvl="0" marL="0" indent="0">
              <a:buSzTx/>
              <a:buNone/>
              <a:defRPr sz="1800"/>
            </a:pPr>
            <a:r>
              <a:rPr sz="2400"/>
              <a:t>	and feels exceptionally tired and miserable.</a:t>
            </a:r>
            <a:endParaRPr sz="2400"/>
          </a:p>
          <a:p>
            <a:pPr lvl="0" marL="0" indent="0">
              <a:buSzTx/>
              <a:buNone/>
              <a:defRPr sz="1800"/>
            </a:pPr>
            <a:endParaRPr sz="1100"/>
          </a:p>
          <a:p>
            <a:pPr lvl="0" marL="0" indent="0">
              <a:buSzTx/>
              <a:buNone/>
              <a:defRPr sz="1800"/>
            </a:pPr>
            <a:r>
              <a:rPr sz="2400"/>
              <a:t>On the basis of these data, the doctor concludes that a diagnosis of pneumonia is a strong possibility, though not a certainty.</a:t>
            </a:r>
          </a:p>
        </p:txBody>
      </p:sp>
    </p:spTree>
  </p:cSld>
  <p:clrMapOvr>
    <a:masterClrMapping/>
  </p:clrMapOvr>
  <p:transition spd="med" advClick="1"/>
</p:sld>
</file>

<file path=ppt/slides/slide1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Remark on the Converse and Inverse Errors</a:t>
            </a:r>
          </a:p>
        </p:txBody>
      </p:sp>
      <p:sp>
        <p:nvSpPr>
          <p:cNvPr id="692" name="Shape 6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doctor will probably attempt to gain further support for this diagnosis through laboratory testing that is specifically designed to detect pneumonia. </a:t>
            </a:r>
            <a:endParaRPr sz="2400"/>
          </a:p>
          <a:p>
            <a:pPr lvl="0" marL="0" indent="0">
              <a:buSzTx/>
              <a:buNone/>
              <a:defRPr sz="1800"/>
            </a:pPr>
            <a:endParaRPr sz="2400"/>
          </a:p>
          <a:p>
            <a:pPr lvl="0" marL="0" indent="0">
              <a:buSzTx/>
              <a:buNone/>
              <a:defRPr sz="1800"/>
            </a:pPr>
            <a:r>
              <a:rPr sz="2400"/>
              <a:t>Note that the closer a set of symptoms comes to being a necessary and sufficient condition for an illness, the more nearly certain the doctor can be of his or her diagnosis.</a:t>
            </a:r>
            <a:endParaRPr sz="2400"/>
          </a:p>
          <a:p>
            <a:pPr lvl="0" marL="0" indent="0">
              <a:buSzTx/>
              <a:buNone/>
              <a:defRPr sz="1800"/>
            </a:pPr>
            <a:endParaRPr sz="2400"/>
          </a:p>
          <a:p>
            <a:pPr lvl="0" marL="0" indent="0">
              <a:buSzTx/>
              <a:buNone/>
              <a:defRPr sz="1800"/>
            </a:pPr>
            <a:r>
              <a:rPr sz="2400"/>
              <a:t>This form of reasoning has been named </a:t>
            </a:r>
            <a:r>
              <a:rPr sz="2400">
                <a:latin typeface="Arial Bold"/>
                <a:ea typeface="Arial Bold"/>
                <a:cs typeface="Arial Bold"/>
                <a:sym typeface="Arial Bold"/>
              </a:rPr>
              <a:t>abduction </a:t>
            </a:r>
            <a:r>
              <a:rPr sz="2400"/>
              <a:t>by researchers working in artificial intelligence. It is used in certain computer programs, called expert systems, that attempt to duplicate the functioning of an expert in some field of knowledge.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83" name="Shape 8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1371600" algn="l"/>
                <a:tab pos="1536700" algn="l"/>
              </a:tabLst>
              <a:defRPr sz="1800"/>
            </a:pPr>
            <a:r>
              <a:rPr sz="2400">
                <a:latin typeface="Arial Bold"/>
                <a:ea typeface="Arial Bold"/>
                <a:cs typeface="Arial Bold"/>
                <a:sym typeface="Arial Bold"/>
              </a:rPr>
              <a:t>a.</a:t>
            </a:r>
            <a:r>
              <a:rPr sz="2400"/>
              <a:t> Observe that 1</a:t>
            </a:r>
            <a:r>
              <a:rPr baseline="30000" sz="2400"/>
              <a:t>2</a:t>
            </a:r>
            <a:r>
              <a:rPr sz="2400"/>
              <a:t> = 1. Thus “</a:t>
            </a:r>
            <a:r>
              <a:rPr i="1" sz="2400"/>
              <a:t>m</a:t>
            </a:r>
            <a:r>
              <a:rPr baseline="30000" sz="2400"/>
              <a:t>2</a:t>
            </a:r>
            <a:r>
              <a:rPr sz="2400"/>
              <a:t> = </a:t>
            </a:r>
            <a:r>
              <a:rPr i="1" sz="2400"/>
              <a:t>m</a:t>
            </a:r>
            <a:r>
              <a:rPr sz="2400"/>
              <a:t>” is true for at least</a:t>
            </a:r>
            <a:br>
              <a:rPr sz="2400"/>
            </a:br>
            <a:r>
              <a:rPr sz="2400"/>
              <a:t>    one integer </a:t>
            </a:r>
            <a:r>
              <a:rPr i="1" sz="2400"/>
              <a:t>m</a:t>
            </a:r>
            <a:r>
              <a:rPr sz="2400"/>
              <a:t>. Hence “∃</a:t>
            </a:r>
            <a:r>
              <a:rPr i="1" sz="2400"/>
              <a:t>m</a:t>
            </a:r>
            <a:r>
              <a:rPr sz="2400"/>
              <a:t> ∈ </a:t>
            </a:r>
            <a:r>
              <a:rPr sz="2400">
                <a:latin typeface="Arial Bold"/>
                <a:ea typeface="Arial Bold"/>
                <a:cs typeface="Arial Bold"/>
                <a:sym typeface="Arial Bold"/>
              </a:rPr>
              <a:t>Z</a:t>
            </a:r>
            <a:r>
              <a:rPr sz="2400"/>
              <a:t> such that </a:t>
            </a:r>
            <a:r>
              <a:rPr i="1" sz="2400"/>
              <a:t>m</a:t>
            </a:r>
            <a:r>
              <a:rPr baseline="30000" sz="2400"/>
              <a:t>2</a:t>
            </a:r>
            <a:r>
              <a:rPr sz="2400"/>
              <a:t> = </a:t>
            </a:r>
            <a:r>
              <a:rPr i="1" sz="2400"/>
              <a:t>m</a:t>
            </a:r>
            <a:r>
              <a:rPr sz="2400"/>
              <a:t>” is true.</a:t>
            </a:r>
            <a:endParaRPr sz="2400"/>
          </a:p>
          <a:p>
            <a:pPr lvl="0" marL="0" indent="0">
              <a:buSzTx/>
              <a:buNone/>
              <a:tabLst>
                <a:tab pos="1371600" algn="l"/>
                <a:tab pos="1536700" algn="l"/>
              </a:tabLst>
              <a:defRPr sz="1800"/>
            </a:pPr>
            <a:endParaRPr sz="2400"/>
          </a:p>
          <a:p>
            <a:pPr lvl="0" marL="0" indent="0">
              <a:buSzTx/>
              <a:buNone/>
              <a:tabLst>
                <a:tab pos="1371600" algn="l"/>
                <a:tab pos="1536700" algn="l"/>
              </a:tabLst>
              <a:defRPr sz="1800"/>
            </a:pPr>
            <a:r>
              <a:rPr sz="2400">
                <a:latin typeface="Arial Bold"/>
                <a:ea typeface="Arial Bold"/>
                <a:cs typeface="Arial Bold"/>
                <a:sym typeface="Arial Bold"/>
              </a:rPr>
              <a:t>b.</a:t>
            </a:r>
            <a:r>
              <a:rPr sz="2400"/>
              <a:t> Note that </a:t>
            </a:r>
            <a:r>
              <a:rPr i="1" sz="2400"/>
              <a:t>m</a:t>
            </a:r>
            <a:r>
              <a:rPr baseline="30000" sz="2400"/>
              <a:t>2</a:t>
            </a:r>
            <a:r>
              <a:rPr i="1" sz="2400"/>
              <a:t> </a:t>
            </a:r>
            <a:r>
              <a:rPr sz="2400"/>
              <a:t>=</a:t>
            </a:r>
            <a:r>
              <a:rPr i="1" sz="2400"/>
              <a:t> m </a:t>
            </a:r>
            <a:r>
              <a:rPr sz="2400"/>
              <a:t>is not true for any integers </a:t>
            </a:r>
            <a:r>
              <a:rPr i="1" sz="2400"/>
              <a:t>m </a:t>
            </a:r>
            <a:r>
              <a:rPr sz="2400"/>
              <a:t>from 5 through 8:</a:t>
            </a:r>
            <a:endParaRPr sz="2400"/>
          </a:p>
          <a:p>
            <a:pPr lvl="0" marL="0" indent="0">
              <a:buSzTx/>
              <a:buNone/>
              <a:tabLst>
                <a:tab pos="1371600" algn="l"/>
                <a:tab pos="1536700" algn="l"/>
              </a:tabLst>
              <a:defRPr sz="1800"/>
            </a:pPr>
            <a:endParaRPr sz="2400"/>
          </a:p>
          <a:p>
            <a:pPr lvl="0" marL="0" indent="0">
              <a:buSzTx/>
              <a:buNone/>
              <a:tabLst>
                <a:tab pos="1371600" algn="l"/>
                <a:tab pos="1536700" algn="l"/>
              </a:tabLst>
              <a:defRPr sz="1800"/>
            </a:pPr>
            <a:endParaRPr sz="2400"/>
          </a:p>
          <a:p>
            <a:pPr lvl="0" marL="0" indent="0">
              <a:buSzTx/>
              <a:buNone/>
              <a:tabLst>
                <a:tab pos="1371600" algn="l"/>
                <a:tab pos="1536700" algn="l"/>
              </a:tabLst>
              <a:defRPr sz="1800"/>
            </a:pPr>
            <a:r>
              <a:rPr sz="2400"/>
              <a:t>   Thus “∃</a:t>
            </a:r>
            <a:r>
              <a:rPr i="1" sz="2400"/>
              <a:t>m</a:t>
            </a:r>
            <a:r>
              <a:rPr sz="2400"/>
              <a:t> ∈ </a:t>
            </a:r>
            <a:r>
              <a:rPr i="1" sz="2400"/>
              <a:t>E</a:t>
            </a:r>
            <a:r>
              <a:rPr sz="2400"/>
              <a:t> such that </a:t>
            </a:r>
            <a:r>
              <a:rPr i="1" sz="2400"/>
              <a:t>m</a:t>
            </a:r>
            <a:r>
              <a:rPr baseline="30000" sz="2400"/>
              <a:t>2</a:t>
            </a:r>
            <a:r>
              <a:rPr sz="2400"/>
              <a:t> = </a:t>
            </a:r>
            <a:r>
              <a:rPr i="1" sz="2400"/>
              <a:t>m</a:t>
            </a:r>
            <a:r>
              <a:rPr sz="2400"/>
              <a:t>” is false.</a:t>
            </a:r>
          </a:p>
        </p:txBody>
      </p:sp>
      <p:pic>
        <p:nvPicPr>
          <p:cNvPr id="84" name="image.png"/>
          <p:cNvPicPr/>
          <p:nvPr/>
        </p:nvPicPr>
        <p:blipFill>
          <a:blip r:embed="rId2">
            <a:extLst/>
          </a:blip>
          <a:stretch>
            <a:fillRect/>
          </a:stretch>
        </p:blipFill>
        <p:spPr>
          <a:xfrm>
            <a:off x="1066800" y="3657600"/>
            <a:ext cx="7162800" cy="381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3">
                                            <p:txEl>
                                              <p:pRg st="2" end="2"/>
                                            </p:txEl>
                                          </p:spTgt>
                                        </p:tgtEl>
                                        <p:attrNameLst>
                                          <p:attrName>style.visibility</p:attrName>
                                        </p:attrNameLst>
                                      </p:cBhvr>
                                      <p:to>
                                        <p:strVal val="visible"/>
                                      </p:to>
                                    </p:set>
                                    <p:anim calcmode="lin" valueType="num">
                                      <p:cBhvr>
                                        <p:cTn id="7" dur="1000" fill="hold"/>
                                        <p:tgtEl>
                                          <p:spTgt spid="8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8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83">
                                            <p:txEl>
                                              <p:pRg st="3" end="3"/>
                                            </p:txEl>
                                          </p:spTgt>
                                        </p:tgtEl>
                                        <p:attrNameLst>
                                          <p:attrName>style.visibility</p:attrName>
                                        </p:attrNameLst>
                                      </p:cBhvr>
                                      <p:to>
                                        <p:strVal val="visible"/>
                                      </p:to>
                                    </p:set>
                                    <p:anim calcmode="lin" valueType="num">
                                      <p:cBhvr>
                                        <p:cTn id="12" dur="1000" fill="hold"/>
                                        <p:tgtEl>
                                          <p:spTgt spid="8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8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83">
                                            <p:txEl>
                                              <p:pRg st="4" end="4"/>
                                            </p:txEl>
                                          </p:spTgt>
                                        </p:tgtEl>
                                        <p:attrNameLst>
                                          <p:attrName>style.visibility</p:attrName>
                                        </p:attrNameLst>
                                      </p:cBhvr>
                                      <p:to>
                                        <p:strVal val="visible"/>
                                      </p:to>
                                    </p:set>
                                    <p:anim calcmode="lin" valueType="num">
                                      <p:cBhvr>
                                        <p:cTn id="17" dur="1000" fill="hold"/>
                                        <p:tgtEl>
                                          <p:spTgt spid="8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8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83">
                                            <p:txEl>
                                              <p:pRg st="5" end="5"/>
                                            </p:txEl>
                                          </p:spTgt>
                                        </p:tgtEl>
                                        <p:attrNameLst>
                                          <p:attrName>style.visibility</p:attrName>
                                        </p:attrNameLst>
                                      </p:cBhvr>
                                      <p:to>
                                        <p:strVal val="visible"/>
                                      </p:to>
                                    </p:set>
                                    <p:anim calcmode="lin" valueType="num">
                                      <p:cBhvr>
                                        <p:cTn id="22" dur="1000" fill="hold"/>
                                        <p:tgtEl>
                                          <p:spTgt spid="8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2" fill="hold">
                                  <p:stCondLst>
                                    <p:cond delay="0"/>
                                  </p:stCondLst>
                                  <p:iterate type="el" backwards="0">
                                    <p:tmAbs val="0"/>
                                  </p:iterate>
                                  <p:childTnLst>
                                    <p:set>
                                      <p:cBhvr>
                                        <p:cTn id="26" fill="hold"/>
                                        <p:tgtEl>
                                          <p:spTgt spid="84"/>
                                        </p:tgtEl>
                                        <p:attrNameLst>
                                          <p:attrName>style.visibility</p:attrName>
                                        </p:attrNameLst>
                                      </p:cBhvr>
                                      <p:to>
                                        <p:strVal val="visible"/>
                                      </p:to>
                                    </p:se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2"/>
      <p:bldP build="p" bldLvl="5" animBg="1" rev="0" advAuto="0" spid="8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20" name="Shape 20"/>
          <p:cNvSpPr/>
          <p:nvPr/>
        </p:nvSpPr>
        <p:spPr>
          <a:xfrm>
            <a:off x="2501900" y="2514600"/>
            <a:ext cx="63373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16669E"/>
                </a:solidFill>
              </a:defRPr>
            </a:lvl1pPr>
          </a:lstStyle>
          <a:p>
            <a:pPr lvl="0">
              <a:defRPr sz="1800">
                <a:solidFill>
                  <a:srgbClr val="000000"/>
                </a:solidFill>
              </a:defRPr>
            </a:pPr>
            <a:r>
              <a:rPr sz="4000">
                <a:solidFill>
                  <a:srgbClr val="16669E"/>
                </a:solidFill>
              </a:rPr>
              <a:t>Predicates and Quantified Statements I</a:t>
            </a:r>
          </a:p>
        </p:txBody>
      </p:sp>
      <p:grpSp>
        <p:nvGrpSpPr>
          <p:cNvPr id="23" name="Group 23"/>
          <p:cNvGrpSpPr/>
          <p:nvPr/>
        </p:nvGrpSpPr>
        <p:grpSpPr>
          <a:xfrm>
            <a:off x="279399" y="2209799"/>
            <a:ext cx="8534401" cy="1600201"/>
            <a:chOff x="0" y="0"/>
            <a:chExt cx="8534400" cy="1600200"/>
          </a:xfrm>
        </p:grpSpPr>
        <p:sp>
          <p:nvSpPr>
            <p:cNvPr id="21" name="Shape 21"/>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22" name="Shape 22"/>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24" name="Shape 24"/>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3.1</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Formal Versus Informal Language</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Formal Versus Informal Language</a:t>
            </a:r>
          </a:p>
        </p:txBody>
      </p:sp>
      <p:sp>
        <p:nvSpPr>
          <p:cNvPr id="89" name="Shape 8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It is important to be able to translate from formal to informal language when trying to make sense of mathematical concepts that are new to you. </a:t>
            </a:r>
            <a:endParaRPr sz="2400"/>
          </a:p>
          <a:p>
            <a:pPr lvl="0" marL="0" indent="0">
              <a:buSzTx/>
              <a:buNone/>
              <a:defRPr sz="1800"/>
            </a:pPr>
            <a:endParaRPr sz="2400"/>
          </a:p>
          <a:p>
            <a:pPr lvl="0" marL="0" indent="0">
              <a:buSzTx/>
              <a:buNone/>
              <a:defRPr sz="1800"/>
            </a:pPr>
            <a:r>
              <a:rPr sz="2400"/>
              <a:t>It is equally important to be able to translate from informal to formal language when thinking out a complicated problem.</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5 – </a:t>
            </a:r>
            <a:r>
              <a:rPr i="1" sz="2400">
                <a:solidFill>
                  <a:srgbClr val="FFFFFF"/>
                </a:solidFill>
              </a:rPr>
              <a:t>Translating from Formal to Informal Language</a:t>
            </a:r>
          </a:p>
        </p:txBody>
      </p:sp>
      <p:sp>
        <p:nvSpPr>
          <p:cNvPr id="92" name="Shape 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formal statements in a variety of equivalent but more informal ways. Do not use the symbol ∀ or ∃. </a:t>
            </a: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b.</a:t>
            </a: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c.</a:t>
            </a:r>
            <a:endParaRPr sz="2400">
              <a:latin typeface="Arial Bold"/>
              <a:ea typeface="Arial Bold"/>
              <a:cs typeface="Arial Bold"/>
              <a:sym typeface="Arial Bold"/>
            </a:endParaRPr>
          </a:p>
          <a:p>
            <a:pPr lvl="0" marL="0" indent="0">
              <a:lnSpc>
                <a:spcPct val="120000"/>
              </a:lnSpc>
              <a:buSzTx/>
              <a:buNone/>
              <a:tabLst>
                <a:tab pos="457200" algn="l"/>
                <a:tab pos="1371600" algn="l"/>
                <a:tab pos="1536700" algn="l"/>
              </a:tabLst>
              <a:defRPr sz="1800"/>
            </a:pPr>
            <a:r>
              <a:rPr sz="2400">
                <a:latin typeface="Arial Bold"/>
                <a:ea typeface="Arial Bold"/>
                <a:cs typeface="Arial Bold"/>
                <a:sym typeface="Arial Bold"/>
              </a:rPr>
              <a:t>	</a:t>
            </a:r>
          </a:p>
        </p:txBody>
      </p:sp>
      <p:pic>
        <p:nvPicPr>
          <p:cNvPr id="93" name="image.png"/>
          <p:cNvPicPr/>
          <p:nvPr/>
        </p:nvPicPr>
        <p:blipFill>
          <a:blip r:embed="rId2">
            <a:extLst/>
          </a:blip>
          <a:stretch>
            <a:fillRect/>
          </a:stretch>
        </p:blipFill>
        <p:spPr>
          <a:xfrm>
            <a:off x="844550" y="2667000"/>
            <a:ext cx="2019300" cy="414338"/>
          </a:xfrm>
          <a:prstGeom prst="rect">
            <a:avLst/>
          </a:prstGeom>
          <a:ln w="12700">
            <a:miter lim="400000"/>
          </a:ln>
        </p:spPr>
      </p:pic>
      <p:pic>
        <p:nvPicPr>
          <p:cNvPr id="94" name="image.png"/>
          <p:cNvPicPr/>
          <p:nvPr/>
        </p:nvPicPr>
        <p:blipFill>
          <a:blip r:embed="rId3">
            <a:extLst/>
          </a:blip>
          <a:stretch>
            <a:fillRect/>
          </a:stretch>
        </p:blipFill>
        <p:spPr>
          <a:xfrm>
            <a:off x="838200" y="3554412"/>
            <a:ext cx="2219325" cy="428626"/>
          </a:xfrm>
          <a:prstGeom prst="rect">
            <a:avLst/>
          </a:prstGeom>
          <a:ln w="12700">
            <a:miter lim="400000"/>
          </a:ln>
        </p:spPr>
      </p:pic>
      <p:pic>
        <p:nvPicPr>
          <p:cNvPr id="95" name="image.png"/>
          <p:cNvPicPr/>
          <p:nvPr/>
        </p:nvPicPr>
        <p:blipFill>
          <a:blip r:embed="rId4">
            <a:extLst/>
          </a:blip>
          <a:stretch>
            <a:fillRect/>
          </a:stretch>
        </p:blipFill>
        <p:spPr>
          <a:xfrm>
            <a:off x="838200" y="4419600"/>
            <a:ext cx="3276600" cy="390525"/>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98" name="Shape 9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All real numbers have nonnegative squares.</a:t>
            </a:r>
            <a:endParaRPr sz="2400"/>
          </a:p>
          <a:p>
            <a:pPr lvl="0" marL="457200" indent="-457200">
              <a:buSzTx/>
              <a:buNone/>
              <a:tabLst>
                <a:tab pos="457200" algn="l"/>
                <a:tab pos="1371600" algn="l"/>
                <a:tab pos="1536700" algn="l"/>
              </a:tabLst>
              <a:defRPr sz="1800"/>
            </a:pPr>
            <a:r>
              <a:rPr i="1" sz="2400"/>
              <a:t>   Or: </a:t>
            </a:r>
            <a:r>
              <a:rPr sz="2400"/>
              <a:t>Every real number has a nonnegative square.</a:t>
            </a:r>
            <a:endParaRPr sz="2400"/>
          </a:p>
          <a:p>
            <a:pPr lvl="0" marL="457200" indent="-457200">
              <a:buSzTx/>
              <a:buNone/>
              <a:tabLst>
                <a:tab pos="457200" algn="l"/>
                <a:tab pos="1371600" algn="l"/>
                <a:tab pos="1536700" algn="l"/>
              </a:tabLst>
              <a:defRPr sz="1800"/>
            </a:pPr>
            <a:r>
              <a:rPr i="1" sz="2400"/>
              <a:t>   Or: </a:t>
            </a:r>
            <a:r>
              <a:rPr sz="2400"/>
              <a:t>Any real number has a nonnegative square.</a:t>
            </a:r>
            <a:endParaRPr sz="2400"/>
          </a:p>
          <a:p>
            <a:pPr lvl="0" marL="457200" indent="-457200">
              <a:buSzTx/>
              <a:buNone/>
              <a:tabLst>
                <a:tab pos="457200" algn="l"/>
                <a:tab pos="1371600" algn="l"/>
                <a:tab pos="1536700" algn="l"/>
              </a:tabLst>
              <a:defRPr sz="1800"/>
            </a:pPr>
            <a:r>
              <a:rPr i="1" sz="2400"/>
              <a:t>   Or: </a:t>
            </a:r>
            <a:r>
              <a:rPr sz="2400"/>
              <a:t>The square of each real number is nonnegative.</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 </a:t>
            </a:r>
            <a:r>
              <a:rPr sz="2400"/>
              <a:t>All real numbers have squares that are not equal to −1.</a:t>
            </a:r>
            <a:endParaRPr sz="2400"/>
          </a:p>
          <a:p>
            <a:pPr lvl="0" marL="457200" indent="-457200">
              <a:buSzTx/>
              <a:buNone/>
              <a:tabLst>
                <a:tab pos="457200" algn="l"/>
                <a:tab pos="1371600" algn="l"/>
                <a:tab pos="1536700" algn="l"/>
              </a:tabLst>
              <a:defRPr sz="1800"/>
            </a:pPr>
            <a:r>
              <a:rPr sz="2400"/>
              <a:t>   </a:t>
            </a:r>
            <a:r>
              <a:rPr i="1" sz="2400"/>
              <a:t>Or: </a:t>
            </a:r>
            <a:r>
              <a:rPr sz="2400"/>
              <a:t>No real numbers have squares equal to −1. </a:t>
            </a:r>
            <a:br>
              <a:rPr sz="2400"/>
            </a:br>
            <a:r>
              <a:rPr sz="2400"/>
              <a:t>(The words </a:t>
            </a:r>
            <a:r>
              <a:rPr i="1" sz="2400"/>
              <a:t>none are </a:t>
            </a:r>
            <a:r>
              <a:rPr sz="2400"/>
              <a:t>or</a:t>
            </a:r>
            <a:r>
              <a:rPr i="1" sz="2400"/>
              <a:t> no . . . are </a:t>
            </a:r>
            <a:r>
              <a:rPr sz="2400"/>
              <a:t>are equivalent to the words </a:t>
            </a:r>
            <a:r>
              <a:rPr i="1" sz="2400"/>
              <a:t>all are not</a:t>
            </a:r>
            <a:r>
              <a:rPr sz="24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8">
                                            <p:txEl>
                                              <p:pRg st="5" end="5"/>
                                            </p:txEl>
                                          </p:spTgt>
                                        </p:tgtEl>
                                        <p:attrNameLst>
                                          <p:attrName>style.visibility</p:attrName>
                                        </p:attrNameLst>
                                      </p:cBhvr>
                                      <p:to>
                                        <p:strVal val="visible"/>
                                      </p:to>
                                    </p:set>
                                    <p:anim calcmode="lin" valueType="num">
                                      <p:cBhvr>
                                        <p:cTn id="7" dur="1000" fill="hold"/>
                                        <p:tgtEl>
                                          <p:spTgt spid="98">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98">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98">
                                            <p:txEl>
                                              <p:pRg st="6" end="6"/>
                                            </p:txEl>
                                          </p:spTgt>
                                        </p:tgtEl>
                                        <p:attrNameLst>
                                          <p:attrName>style.visibility</p:attrName>
                                        </p:attrNameLst>
                                      </p:cBhvr>
                                      <p:to>
                                        <p:strVal val="visible"/>
                                      </p:to>
                                    </p:set>
                                    <p:anim calcmode="lin" valueType="num">
                                      <p:cBhvr>
                                        <p:cTn id="12" dur="1000" fill="hold"/>
                                        <p:tgtEl>
                                          <p:spTgt spid="98">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101" name="Shape 1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6875" indent="-396875">
              <a:buSzTx/>
              <a:buNone/>
              <a:tabLst>
                <a:tab pos="1371600" algn="l"/>
                <a:tab pos="1536700" algn="l"/>
              </a:tabLst>
              <a:defRPr sz="1800"/>
            </a:pPr>
            <a:r>
              <a:rPr sz="2400">
                <a:latin typeface="Arial Bold"/>
                <a:ea typeface="Arial Bold"/>
                <a:cs typeface="Arial Bold"/>
                <a:sym typeface="Arial Bold"/>
              </a:rPr>
              <a:t>c.</a:t>
            </a:r>
            <a:r>
              <a:rPr sz="2400"/>
              <a:t> There is a positive integer whose square is equal to itself. </a:t>
            </a:r>
            <a:endParaRPr sz="2400"/>
          </a:p>
          <a:p>
            <a:pPr lvl="0" marL="396875" indent="-396875">
              <a:buSzTx/>
              <a:buNone/>
              <a:tabLst>
                <a:tab pos="1371600" algn="l"/>
                <a:tab pos="1536700" algn="l"/>
              </a:tabLst>
              <a:defRPr sz="1800"/>
            </a:pPr>
            <a:r>
              <a:rPr i="1" sz="2400"/>
              <a:t>	Or:</a:t>
            </a:r>
            <a:r>
              <a:rPr sz="2400"/>
              <a:t> We can find at least one positive integer equal to its  own square. </a:t>
            </a:r>
            <a:endParaRPr sz="2400"/>
          </a:p>
          <a:p>
            <a:pPr lvl="0" marL="396875" indent="-396875">
              <a:buSzTx/>
              <a:buNone/>
              <a:tabLst>
                <a:tab pos="1371600" algn="l"/>
                <a:tab pos="1536700" algn="l"/>
              </a:tabLst>
              <a:defRPr sz="1800"/>
            </a:pPr>
            <a:r>
              <a:rPr i="1" sz="2400"/>
              <a:t>	Or: </a:t>
            </a:r>
            <a:r>
              <a:rPr sz="2400"/>
              <a:t>Some positive integer equals its own square.</a:t>
            </a:r>
            <a:endParaRPr sz="2400"/>
          </a:p>
          <a:p>
            <a:pPr lvl="0" marL="396875" indent="-396875">
              <a:buSzTx/>
              <a:buNone/>
              <a:tabLst>
                <a:tab pos="1371600" algn="l"/>
                <a:tab pos="1536700" algn="l"/>
              </a:tabLst>
              <a:defRPr sz="1800"/>
            </a:pPr>
            <a:r>
              <a:rPr i="1" sz="2400"/>
              <a:t>	Or: </a:t>
            </a:r>
            <a:r>
              <a:rPr sz="2400"/>
              <a:t>Some positive integers equal their own squares.</a:t>
            </a:r>
          </a:p>
        </p:txBody>
      </p:sp>
      <p:sp>
        <p:nvSpPr>
          <p:cNvPr id="102" name="Shape 10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Universal Conditional Statements</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Universal Conditional Statements</a:t>
            </a:r>
          </a:p>
        </p:txBody>
      </p:sp>
      <p:sp>
        <p:nvSpPr>
          <p:cNvPr id="107" name="Shape 10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 reasonable argument can be made that the most important form of statement in mathematics is the </a:t>
            </a:r>
            <a:r>
              <a:rPr sz="2400">
                <a:latin typeface="Arial Bold"/>
                <a:ea typeface="Arial Bold"/>
                <a:cs typeface="Arial Bold"/>
                <a:sym typeface="Arial Bold"/>
              </a:rPr>
              <a:t>universal conditional statement:</a:t>
            </a:r>
            <a:endParaRPr sz="2400">
              <a:latin typeface="Arial Bold"/>
              <a:ea typeface="Arial Bold"/>
              <a:cs typeface="Arial Bold"/>
              <a:sym typeface="Arial Bold"/>
            </a:endParaRPr>
          </a:p>
          <a:p>
            <a:pPr lvl="0" marL="0" indent="0">
              <a:buSzTx/>
              <a:buNone/>
              <a:defRPr sz="1800"/>
            </a:pPr>
            <a:endParaRPr sz="1200">
              <a:latin typeface="Arial Bold"/>
              <a:ea typeface="Arial Bold"/>
              <a:cs typeface="Arial Bold"/>
              <a:sym typeface="Arial Bold"/>
            </a:endParaRPr>
          </a:p>
          <a:p>
            <a:pPr lvl="0" marL="0" indent="0" algn="ctr">
              <a:buSzTx/>
              <a:buNone/>
              <a:defRPr sz="1800"/>
            </a:pPr>
            <a:r>
              <a:rPr sz="2400"/>
              <a:t>∀</a:t>
            </a:r>
            <a:r>
              <a:rPr i="1" sz="2400"/>
              <a:t>x</a:t>
            </a:r>
            <a:r>
              <a:rPr sz="2400"/>
              <a:t>, if </a:t>
            </a:r>
            <a:r>
              <a:rPr i="1" sz="2400"/>
              <a:t>P</a:t>
            </a:r>
            <a:r>
              <a:rPr sz="2400"/>
              <a:t>(</a:t>
            </a:r>
            <a:r>
              <a:rPr i="1" sz="2400"/>
              <a:t>x</a:t>
            </a:r>
            <a:r>
              <a:rPr sz="2400"/>
              <a:t>) then </a:t>
            </a:r>
            <a:r>
              <a:rPr i="1" sz="2400"/>
              <a:t>Q</a:t>
            </a:r>
            <a:r>
              <a:rPr sz="2400"/>
              <a:t>(</a:t>
            </a:r>
            <a:r>
              <a:rPr i="1" sz="2400"/>
              <a:t>x</a:t>
            </a:r>
            <a:r>
              <a:rPr sz="2400"/>
              <a:t>).</a:t>
            </a:r>
            <a:endParaRPr sz="2400"/>
          </a:p>
          <a:p>
            <a:pPr lvl="0" marL="0" indent="0" algn="ctr">
              <a:buSzTx/>
              <a:buNone/>
              <a:defRPr sz="1800"/>
            </a:pPr>
            <a:endParaRPr sz="1200"/>
          </a:p>
          <a:p>
            <a:pPr lvl="0" marL="0" indent="0">
              <a:buSzTx/>
              <a:buNone/>
              <a:defRPr sz="1800"/>
            </a:pPr>
            <a:r>
              <a:rPr sz="2400"/>
              <a:t>Familiarity with statements of this form is essential if you are to learn to speak mathematics.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200">
                <a:solidFill>
                  <a:srgbClr val="FFFFFF"/>
                </a:solidFill>
              </a:rPr>
              <a:t>Example 8 – </a:t>
            </a:r>
            <a:r>
              <a:rPr i="1" sz="2200">
                <a:solidFill>
                  <a:srgbClr val="FFFFFF"/>
                </a:solidFill>
              </a:rPr>
              <a:t>Writing Universal Conditional Statements Informally</a:t>
            </a:r>
          </a:p>
        </p:txBody>
      </p:sp>
      <p:sp>
        <p:nvSpPr>
          <p:cNvPr id="110" name="Shape 1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statement informally, without quantifiers or variables.</a:t>
            </a:r>
            <a:endParaRPr sz="2400"/>
          </a:p>
          <a:p>
            <a:pPr lvl="0" marL="0" indent="0">
              <a:buSzTx/>
              <a:buNone/>
              <a:tabLst>
                <a:tab pos="457200" algn="l"/>
                <a:tab pos="1371600" algn="l"/>
                <a:tab pos="1536700" algn="l"/>
              </a:tabLst>
              <a:defRPr sz="1800"/>
            </a:pPr>
            <a:endParaRPr sz="800"/>
          </a:p>
          <a:p>
            <a:pPr lvl="0" marL="0" indent="0" algn="ctr">
              <a:buSzTx/>
              <a:buNone/>
              <a:tabLst>
                <a:tab pos="457200" algn="l"/>
                <a:tab pos="1371600" algn="l"/>
                <a:tab pos="1536700" algn="l"/>
              </a:tabLst>
              <a:defRPr sz="1800"/>
            </a:pPr>
            <a:r>
              <a:rPr sz="2400"/>
              <a:t>∀</a:t>
            </a:r>
            <a:r>
              <a:rPr i="1" sz="2400"/>
              <a:t>x</a:t>
            </a:r>
            <a:r>
              <a:rPr sz="2400"/>
              <a:t> ∈ </a:t>
            </a:r>
            <a:r>
              <a:rPr sz="2400">
                <a:latin typeface="Arial Bold"/>
                <a:ea typeface="Arial Bold"/>
                <a:cs typeface="Arial Bold"/>
                <a:sym typeface="Arial Bold"/>
              </a:rPr>
              <a:t>R</a:t>
            </a:r>
            <a:r>
              <a:rPr sz="2400"/>
              <a:t>, if </a:t>
            </a:r>
            <a:r>
              <a:rPr i="1" sz="2400"/>
              <a:t>x</a:t>
            </a:r>
            <a:r>
              <a:rPr sz="2400"/>
              <a:t> &gt; 2 then </a:t>
            </a:r>
            <a:r>
              <a:rPr i="1" sz="2400"/>
              <a:t>x</a:t>
            </a:r>
            <a:r>
              <a:rPr baseline="30000" sz="2400"/>
              <a:t>2</a:t>
            </a:r>
            <a:r>
              <a:rPr sz="2400"/>
              <a:t> &gt; 4.</a:t>
            </a:r>
            <a:endParaRPr sz="2400"/>
          </a:p>
          <a:p>
            <a:pPr lvl="0" marL="0" indent="0">
              <a:buSzTx/>
              <a:buNone/>
              <a:tabLst>
                <a:tab pos="457200" algn="l"/>
                <a:tab pos="1371600" algn="l"/>
                <a:tab pos="1536700" algn="l"/>
              </a:tabLst>
              <a:defRPr sz="1800"/>
            </a:pPr>
            <a:endParaRPr sz="8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If a real number is greater than 2 then its square is greater than 4.</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i="1" sz="2400"/>
              <a:t>Or: </a:t>
            </a:r>
            <a:r>
              <a:rPr sz="2400"/>
              <a:t>Whenever a real number is greater than 2, its square is</a:t>
            </a:r>
            <a:br>
              <a:rPr sz="2400"/>
            </a:br>
            <a:r>
              <a:rPr sz="2400"/>
              <a:t>      greater than 4.</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0">
                                            <p:txEl>
                                              <p:pRg st="4" end="4"/>
                                            </p:txEl>
                                          </p:spTgt>
                                        </p:tgtEl>
                                        <p:attrNameLst>
                                          <p:attrName>style.visibility</p:attrName>
                                        </p:attrNameLst>
                                      </p:cBhvr>
                                      <p:to>
                                        <p:strVal val="visible"/>
                                      </p:to>
                                    </p:set>
                                    <p:anim calcmode="lin" valueType="num">
                                      <p:cBhvr>
                                        <p:cTn id="7" dur="1000" fill="hold"/>
                                        <p:tgtEl>
                                          <p:spTgt spid="110">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0">
                                            <p:txEl>
                                              <p:pRg st="5" end="5"/>
                                            </p:txEl>
                                          </p:spTgt>
                                        </p:tgtEl>
                                        <p:attrNameLst>
                                          <p:attrName>style.visibility</p:attrName>
                                        </p:attrNameLst>
                                      </p:cBhvr>
                                      <p:to>
                                        <p:strVal val="visible"/>
                                      </p:to>
                                    </p:set>
                                    <p:anim calcmode="lin" valueType="num">
                                      <p:cBhvr>
                                        <p:cTn id="12" dur="1000" fill="hold"/>
                                        <p:tgtEl>
                                          <p:spTgt spid="110">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110">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10">
                                            <p:txEl>
                                              <p:pRg st="6" end="6"/>
                                            </p:txEl>
                                          </p:spTgt>
                                        </p:tgtEl>
                                        <p:attrNameLst>
                                          <p:attrName>style.visibility</p:attrName>
                                        </p:attrNameLst>
                                      </p:cBhvr>
                                      <p:to>
                                        <p:strVal val="visible"/>
                                      </p:to>
                                    </p:set>
                                    <p:anim calcmode="lin" valueType="num">
                                      <p:cBhvr>
                                        <p:cTn id="17" dur="1000" fill="hold"/>
                                        <p:tgtEl>
                                          <p:spTgt spid="110">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1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10">
                                            <p:txEl>
                                              <p:pRg st="7" end="7"/>
                                            </p:txEl>
                                          </p:spTgt>
                                        </p:tgtEl>
                                        <p:attrNameLst>
                                          <p:attrName>style.visibility</p:attrName>
                                        </p:attrNameLst>
                                      </p:cBhvr>
                                      <p:to>
                                        <p:strVal val="visible"/>
                                      </p:to>
                                    </p:set>
                                    <p:anim calcmode="lin" valueType="num">
                                      <p:cBhvr>
                                        <p:cTn id="23" dur="1000" fill="hold"/>
                                        <p:tgtEl>
                                          <p:spTgt spid="11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0"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113" name="Shape 11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t>Or: </a:t>
            </a:r>
            <a:r>
              <a:rPr sz="2400"/>
              <a:t>The square of any real number greater than 2 is greater </a:t>
            </a:r>
            <a:br>
              <a:rPr sz="2400"/>
            </a:br>
            <a:r>
              <a:rPr sz="2400"/>
              <a:t>      than 4.</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i="1" sz="2400"/>
              <a:t>Or: </a:t>
            </a:r>
            <a:r>
              <a:rPr sz="2400"/>
              <a:t>The squares of all real numbers greater than 2 are </a:t>
            </a:r>
            <a:br>
              <a:rPr sz="2400"/>
            </a:br>
            <a:r>
              <a:rPr sz="2400"/>
              <a:t>      greater than 4.</a:t>
            </a:r>
          </a:p>
        </p:txBody>
      </p:sp>
      <p:sp>
        <p:nvSpPr>
          <p:cNvPr id="114" name="Shape 11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3"/>
                                        </p:tgtEl>
                                        <p:attrNameLst>
                                          <p:attrName>style.visibility</p:attrName>
                                        </p:attrNameLst>
                                      </p:cBhvr>
                                      <p:to>
                                        <p:strVal val="visible"/>
                                      </p:to>
                                    </p:set>
                                    <p:anim calcmode="lin" valueType="num">
                                      <p:cBhvr>
                                        <p:cTn id="7" dur="1000" fill="hold"/>
                                        <p:tgtEl>
                                          <p:spTgt spid="113"/>
                                        </p:tgtEl>
                                        <p:attrNameLst>
                                          <p:attrName>ppt_x</p:attrName>
                                        </p:attrNameLst>
                                      </p:cBhvr>
                                      <p:tavLst>
                                        <p:tav tm="0">
                                          <p:val>
                                            <p:strVal val="#ppt_x"/>
                                          </p:val>
                                        </p:tav>
                                        <p:tav tm="100000">
                                          <p:val>
                                            <p:strVal val="#ppt_x"/>
                                          </p:val>
                                        </p:tav>
                                      </p:tavLst>
                                    </p:anim>
                                    <p:anim calcmode="lin" valueType="num">
                                      <p:cBhvr>
                                        <p:cTn id="8" dur="10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4000">
                <a:solidFill>
                  <a:srgbClr val="00ADEE"/>
                </a:solidFill>
              </a:rPr>
              <a:t>Equivalent Forms of Universal </a:t>
            </a:r>
            <a:endParaRPr sz="4000">
              <a:solidFill>
                <a:srgbClr val="00ADEE"/>
              </a:solidFill>
            </a:endParaRPr>
          </a:p>
          <a:p>
            <a:pPr lvl="0" algn="ctr"/>
            <a:r>
              <a:rPr sz="4000">
                <a:solidFill>
                  <a:srgbClr val="00ADEE"/>
                </a:solidFill>
              </a:rPr>
              <a:t>and Existential Statements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Predicates and Quantified Statements I</a:t>
            </a:r>
          </a:p>
        </p:txBody>
      </p:sp>
      <p:sp>
        <p:nvSpPr>
          <p:cNvPr id="27" name="Shape 2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731520">
              <a:spcBef>
                <a:spcPts val="400"/>
              </a:spcBef>
              <a:buSzTx/>
              <a:buNone/>
              <a:defRPr sz="1800"/>
            </a:pPr>
            <a:r>
              <a:rPr sz="1920"/>
              <a:t>In logic, predicates can be obtained by removing some or all of the nouns from a statement. </a:t>
            </a:r>
            <a:endParaRPr sz="1920"/>
          </a:p>
          <a:p>
            <a:pPr lvl="0" marL="0" indent="0" defTabSz="731520">
              <a:spcBef>
                <a:spcPts val="400"/>
              </a:spcBef>
              <a:buSzTx/>
              <a:buNone/>
              <a:defRPr sz="1800"/>
            </a:pPr>
            <a:endParaRPr sz="1920"/>
          </a:p>
          <a:p>
            <a:pPr lvl="0" marL="0" indent="0" defTabSz="731520">
              <a:spcBef>
                <a:spcPts val="400"/>
              </a:spcBef>
              <a:buSzTx/>
              <a:buNone/>
              <a:defRPr sz="1800"/>
            </a:pPr>
            <a:r>
              <a:rPr sz="1920"/>
              <a:t>  Alice is a student at Bedford College. </a:t>
            </a:r>
            <a:endParaRPr sz="1920"/>
          </a:p>
          <a:p>
            <a:pPr lvl="0" marL="0" indent="0" defTabSz="731520">
              <a:spcBef>
                <a:spcPts val="400"/>
              </a:spcBef>
              <a:buSzTx/>
              <a:buNone/>
              <a:defRPr sz="1800"/>
            </a:pPr>
            <a:endParaRPr sz="1920"/>
          </a:p>
          <a:p>
            <a:pPr lvl="0" marL="0" indent="0" defTabSz="731520">
              <a:spcBef>
                <a:spcPts val="400"/>
              </a:spcBef>
              <a:buSzTx/>
              <a:buNone/>
              <a:defRPr sz="1800"/>
            </a:pPr>
            <a:r>
              <a:rPr i="1" sz="1920"/>
              <a:t>P</a:t>
            </a:r>
            <a:r>
              <a:rPr sz="1920"/>
              <a:t> stand for “is a student at Bedford College” </a:t>
            </a:r>
            <a:endParaRPr sz="1920"/>
          </a:p>
          <a:p>
            <a:pPr lvl="0" marL="0" indent="0" defTabSz="731520">
              <a:spcBef>
                <a:spcPts val="400"/>
              </a:spcBef>
              <a:buSzTx/>
              <a:buNone/>
              <a:defRPr sz="1800"/>
            </a:pPr>
            <a:r>
              <a:rPr i="1" sz="1920"/>
              <a:t>Q</a:t>
            </a:r>
            <a:r>
              <a:rPr sz="1920"/>
              <a:t> stand for “is a student at.” </a:t>
            </a:r>
            <a:endParaRPr sz="1920"/>
          </a:p>
          <a:p>
            <a:pPr lvl="0" marL="0" indent="0" defTabSz="731520">
              <a:spcBef>
                <a:spcPts val="400"/>
              </a:spcBef>
              <a:buSzTx/>
              <a:buNone/>
              <a:defRPr sz="1800"/>
            </a:pPr>
            <a:endParaRPr sz="1920"/>
          </a:p>
          <a:p>
            <a:pPr lvl="0" marL="0" indent="0" defTabSz="731520">
              <a:spcBef>
                <a:spcPts val="400"/>
              </a:spcBef>
              <a:buSzTx/>
              <a:buNone/>
              <a:defRPr sz="1800"/>
            </a:pPr>
            <a:r>
              <a:rPr sz="1920"/>
              <a:t>Both are </a:t>
            </a:r>
            <a:r>
              <a:rPr i="1" sz="1920"/>
              <a:t>predicate symbols</a:t>
            </a:r>
            <a:r>
              <a:rPr sz="1920"/>
              <a:t>.</a:t>
            </a:r>
            <a:endParaRPr sz="1920"/>
          </a:p>
          <a:p>
            <a:pPr lvl="0" marL="0" indent="0" defTabSz="731520">
              <a:spcBef>
                <a:spcPts val="400"/>
              </a:spcBef>
              <a:buSzTx/>
              <a:buNone/>
              <a:defRPr sz="1800"/>
            </a:pPr>
            <a:endParaRPr sz="1920"/>
          </a:p>
          <a:p>
            <a:pPr lvl="0" marL="0" indent="0" defTabSz="731520">
              <a:spcBef>
                <a:spcPts val="400"/>
              </a:spcBef>
              <a:buSzTx/>
              <a:buNone/>
              <a:defRPr sz="1800"/>
            </a:pPr>
            <a:r>
              <a:rPr sz="1920"/>
              <a:t>The sentences “</a:t>
            </a:r>
            <a:r>
              <a:rPr i="1" sz="1920"/>
              <a:t>x</a:t>
            </a:r>
            <a:r>
              <a:rPr sz="1920"/>
              <a:t> is a student at Bedford College” and “</a:t>
            </a:r>
            <a:r>
              <a:rPr i="1" sz="1920"/>
              <a:t>x</a:t>
            </a:r>
            <a:r>
              <a:rPr sz="1920"/>
              <a:t> is a student at </a:t>
            </a:r>
            <a:r>
              <a:rPr i="1" sz="1920"/>
              <a:t>y</a:t>
            </a:r>
            <a:r>
              <a:rPr sz="1920"/>
              <a:t>” are symbolized as </a:t>
            </a:r>
            <a:r>
              <a:rPr i="1" sz="1920"/>
              <a:t>P</a:t>
            </a:r>
            <a:r>
              <a:rPr sz="1920"/>
              <a:t>(</a:t>
            </a:r>
            <a:r>
              <a:rPr i="1" sz="1920"/>
              <a:t>x</a:t>
            </a:r>
            <a:r>
              <a:rPr sz="1920"/>
              <a:t>) and as </a:t>
            </a:r>
            <a:r>
              <a:rPr i="1" sz="1920"/>
              <a:t>Q</a:t>
            </a:r>
            <a:r>
              <a:rPr sz="1920"/>
              <a:t>(</a:t>
            </a:r>
            <a:r>
              <a:rPr i="1" sz="1920"/>
              <a:t>x</a:t>
            </a:r>
            <a:r>
              <a:rPr sz="1920"/>
              <a:t>, </a:t>
            </a:r>
            <a:r>
              <a:rPr i="1" sz="1920"/>
              <a:t>y</a:t>
            </a:r>
            <a:r>
              <a:rPr sz="1920"/>
              <a:t>) respectively, where </a:t>
            </a:r>
            <a:r>
              <a:rPr i="1" sz="1920"/>
              <a:t>x</a:t>
            </a:r>
            <a:r>
              <a:rPr sz="1920"/>
              <a:t> and </a:t>
            </a:r>
            <a:r>
              <a:rPr i="1" sz="1920"/>
              <a:t>y</a:t>
            </a:r>
            <a:r>
              <a:rPr sz="1920"/>
              <a:t> are </a:t>
            </a:r>
            <a:r>
              <a:rPr i="1" sz="1920"/>
              <a:t>predicate variables</a:t>
            </a:r>
            <a:r>
              <a:rPr sz="1920"/>
              <a:t> that take values in appropriate sets. </a:t>
            </a:r>
            <a:endParaRPr sz="1920"/>
          </a:p>
          <a:p>
            <a:pPr lvl="0" marL="0" indent="0" defTabSz="731520">
              <a:spcBef>
                <a:spcPts val="400"/>
              </a:spcBef>
              <a:buSzTx/>
              <a:buNone/>
              <a:defRPr sz="1800"/>
            </a:pPr>
            <a:endParaRPr sz="1920"/>
          </a:p>
          <a:p>
            <a:pPr lvl="0" marL="0" indent="0" defTabSz="731520">
              <a:spcBef>
                <a:spcPts val="400"/>
              </a:spcBef>
              <a:buSzTx/>
              <a:buNone/>
              <a:defRPr sz="1800"/>
            </a:pPr>
            <a:r>
              <a:rPr sz="1920"/>
              <a:t>When concrete values are substituted in place of predicate variables, a statement results.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defRPr>
            </a:lvl1pPr>
          </a:lstStyle>
          <a:p>
            <a:pPr lvl="0">
              <a:defRPr sz="1800">
                <a:solidFill>
                  <a:srgbClr val="000000"/>
                </a:solidFill>
              </a:defRPr>
            </a:pPr>
            <a:r>
              <a:rPr sz="2400">
                <a:solidFill>
                  <a:srgbClr val="FFFFFF"/>
                </a:solidFill>
              </a:rPr>
              <a:t>Equivalent Forms of Universal and Existential Statements</a:t>
            </a:r>
          </a:p>
        </p:txBody>
      </p:sp>
      <p:sp>
        <p:nvSpPr>
          <p:cNvPr id="119" name="Shape 11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Observe that the two statements “∀ real numbers </a:t>
            </a:r>
            <a:r>
              <a:rPr i="1" sz="2400"/>
              <a:t>x</a:t>
            </a:r>
            <a:r>
              <a:rPr sz="2400"/>
              <a:t>, if </a:t>
            </a:r>
            <a:r>
              <a:rPr i="1" sz="2400"/>
              <a:t>x</a:t>
            </a:r>
            <a:r>
              <a:rPr sz="2400"/>
              <a:t> is an integer then </a:t>
            </a:r>
            <a:r>
              <a:rPr i="1" sz="2400"/>
              <a:t>x</a:t>
            </a:r>
            <a:r>
              <a:rPr sz="2400"/>
              <a:t> is rational” and “∀ integers </a:t>
            </a:r>
            <a:r>
              <a:rPr i="1" sz="2400"/>
              <a:t>x</a:t>
            </a:r>
            <a:r>
              <a:rPr sz="2400"/>
              <a:t>, </a:t>
            </a:r>
            <a:r>
              <a:rPr i="1" sz="2400"/>
              <a:t>x</a:t>
            </a:r>
            <a:r>
              <a:rPr sz="2400"/>
              <a:t> is rational” mean the same thing. </a:t>
            </a:r>
            <a:endParaRPr sz="2400"/>
          </a:p>
          <a:p>
            <a:pPr lvl="0" marL="0" indent="0">
              <a:buSzTx/>
              <a:buNone/>
              <a:defRPr sz="1800"/>
            </a:pPr>
            <a:endParaRPr sz="2400"/>
          </a:p>
          <a:p>
            <a:pPr lvl="0" marL="0" indent="0">
              <a:buSzTx/>
              <a:buNone/>
              <a:defRPr sz="1800"/>
            </a:pPr>
            <a:r>
              <a:rPr sz="2400"/>
              <a:t>Both have informal translations “All integers are rational.” In fact, a statement of the form</a:t>
            </a:r>
            <a:endParaRPr sz="2400"/>
          </a:p>
          <a:p>
            <a:pPr lvl="0" marL="0" indent="0">
              <a:buSzTx/>
              <a:buNone/>
              <a:defRPr sz="1800"/>
            </a:pPr>
            <a:endParaRPr sz="2400"/>
          </a:p>
          <a:p>
            <a:pPr lvl="0" marL="0" indent="0">
              <a:buSzTx/>
              <a:buNone/>
              <a:defRPr sz="1800"/>
            </a:pPr>
            <a:endParaRPr sz="1200"/>
          </a:p>
          <a:p>
            <a:pPr lvl="0" marL="0" indent="0">
              <a:buSzTx/>
              <a:buNone/>
              <a:defRPr sz="1800"/>
            </a:pPr>
            <a:r>
              <a:rPr sz="2400"/>
              <a:t>can always be rewritten in the form</a:t>
            </a:r>
            <a:endParaRPr sz="2400"/>
          </a:p>
          <a:p>
            <a:pPr lvl="0" marL="0" indent="0">
              <a:buSzTx/>
              <a:buNone/>
              <a:defRPr sz="1800"/>
            </a:pPr>
            <a:endParaRPr sz="2400"/>
          </a:p>
          <a:p>
            <a:pPr lvl="0" marL="0" indent="0">
              <a:buSzTx/>
              <a:buNone/>
              <a:defRPr sz="1800"/>
            </a:pPr>
            <a:endParaRPr sz="1500"/>
          </a:p>
          <a:p>
            <a:pPr lvl="0" marL="0" indent="0">
              <a:buSzTx/>
              <a:buNone/>
              <a:defRPr sz="1800"/>
            </a:pPr>
            <a:r>
              <a:rPr sz="2400"/>
              <a:t>by narrowing </a:t>
            </a:r>
            <a:r>
              <a:rPr i="1" sz="2400"/>
              <a:t>U</a:t>
            </a:r>
            <a:r>
              <a:rPr sz="2400"/>
              <a:t> to be the domain </a:t>
            </a:r>
            <a:r>
              <a:rPr i="1" sz="2400"/>
              <a:t>D</a:t>
            </a:r>
            <a:r>
              <a:rPr sz="2400"/>
              <a:t> consisting of all values of the variable </a:t>
            </a:r>
            <a:r>
              <a:rPr i="1" sz="2400"/>
              <a:t>x</a:t>
            </a:r>
            <a:r>
              <a:rPr sz="2400"/>
              <a:t> that make </a:t>
            </a:r>
            <a:r>
              <a:rPr i="1" sz="2400"/>
              <a:t>P</a:t>
            </a:r>
            <a:r>
              <a:rPr sz="2400"/>
              <a:t>(</a:t>
            </a:r>
            <a:r>
              <a:rPr i="1" sz="2400"/>
              <a:t>x</a:t>
            </a:r>
            <a:r>
              <a:rPr sz="2400"/>
              <a:t>) true.</a:t>
            </a:r>
          </a:p>
        </p:txBody>
      </p:sp>
      <p:pic>
        <p:nvPicPr>
          <p:cNvPr id="120" name="image.png"/>
          <p:cNvPicPr/>
          <p:nvPr/>
        </p:nvPicPr>
        <p:blipFill>
          <a:blip r:embed="rId2">
            <a:extLst/>
          </a:blip>
          <a:stretch>
            <a:fillRect/>
          </a:stretch>
        </p:blipFill>
        <p:spPr>
          <a:xfrm>
            <a:off x="2867025" y="3905250"/>
            <a:ext cx="3409950" cy="590550"/>
          </a:xfrm>
          <a:prstGeom prst="rect">
            <a:avLst/>
          </a:prstGeom>
          <a:ln w="12700">
            <a:miter lim="400000"/>
          </a:ln>
        </p:spPr>
      </p:pic>
      <p:pic>
        <p:nvPicPr>
          <p:cNvPr id="121" name="image.png"/>
          <p:cNvPicPr/>
          <p:nvPr/>
        </p:nvPicPr>
        <p:blipFill>
          <a:blip r:embed="rId3">
            <a:extLst/>
          </a:blip>
          <a:stretch>
            <a:fillRect/>
          </a:stretch>
        </p:blipFill>
        <p:spPr>
          <a:xfrm>
            <a:off x="3543300" y="5132387"/>
            <a:ext cx="2057400" cy="533401"/>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defRPr>
            </a:lvl1pPr>
          </a:lstStyle>
          <a:p>
            <a:pPr lvl="0">
              <a:defRPr sz="1800">
                <a:solidFill>
                  <a:srgbClr val="000000"/>
                </a:solidFill>
              </a:defRPr>
            </a:pPr>
            <a:r>
              <a:rPr sz="2400">
                <a:solidFill>
                  <a:srgbClr val="FFFFFF"/>
                </a:solidFill>
              </a:rPr>
              <a:t>Equivalent Forms of Universal and Existential Statements</a:t>
            </a:r>
          </a:p>
        </p:txBody>
      </p:sp>
      <p:sp>
        <p:nvSpPr>
          <p:cNvPr id="124" name="Shape 12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Conversely, a statement of the form</a:t>
            </a:r>
            <a:endParaRPr sz="2400"/>
          </a:p>
          <a:p>
            <a:pPr lvl="0" marL="0" indent="0">
              <a:buSzTx/>
              <a:buNone/>
              <a:defRPr sz="1800"/>
            </a:pPr>
            <a:endParaRPr sz="2400"/>
          </a:p>
          <a:p>
            <a:pPr lvl="0" marL="0" indent="0">
              <a:buSzTx/>
              <a:buNone/>
              <a:defRPr sz="1800"/>
            </a:pPr>
            <a:endParaRPr sz="2400"/>
          </a:p>
          <a:p>
            <a:pPr lvl="0" marL="0" indent="0">
              <a:buSzTx/>
              <a:buNone/>
              <a:defRPr sz="1800"/>
            </a:pPr>
            <a:r>
              <a:rPr sz="2400"/>
              <a:t>can be rewritten as</a:t>
            </a:r>
          </a:p>
        </p:txBody>
      </p:sp>
      <p:pic>
        <p:nvPicPr>
          <p:cNvPr id="125" name="image.png"/>
          <p:cNvPicPr/>
          <p:nvPr/>
        </p:nvPicPr>
        <p:blipFill>
          <a:blip r:embed="rId2">
            <a:extLst/>
          </a:blip>
          <a:stretch>
            <a:fillRect/>
          </a:stretch>
        </p:blipFill>
        <p:spPr>
          <a:xfrm>
            <a:off x="3636962" y="2071687"/>
            <a:ext cx="1871663" cy="504826"/>
          </a:xfrm>
          <a:prstGeom prst="rect">
            <a:avLst/>
          </a:prstGeom>
          <a:ln w="12700">
            <a:miter lim="400000"/>
          </a:ln>
        </p:spPr>
      </p:pic>
      <p:pic>
        <p:nvPicPr>
          <p:cNvPr id="126" name="image.png"/>
          <p:cNvPicPr/>
          <p:nvPr/>
        </p:nvPicPr>
        <p:blipFill>
          <a:blip r:embed="rId3">
            <a:extLst/>
          </a:blip>
          <a:stretch>
            <a:fillRect/>
          </a:stretch>
        </p:blipFill>
        <p:spPr>
          <a:xfrm>
            <a:off x="2847975" y="3429000"/>
            <a:ext cx="3448050" cy="514350"/>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10 – </a:t>
            </a:r>
            <a:r>
              <a:rPr i="1" sz="2400">
                <a:solidFill>
                  <a:srgbClr val="FFFFFF"/>
                </a:solidFill>
              </a:rPr>
              <a:t>Equivalent Forms for Universal Statements</a:t>
            </a:r>
          </a:p>
        </p:txBody>
      </p:sp>
      <p:sp>
        <p:nvSpPr>
          <p:cNvPr id="129" name="Shape 12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statement in the two forms “∀</a:t>
            </a:r>
            <a:r>
              <a:rPr i="1" sz="2400"/>
              <a:t>x</a:t>
            </a:r>
            <a:r>
              <a:rPr sz="2400"/>
              <a:t>,          if ______ then ______” and “∀ ______</a:t>
            </a:r>
            <a:r>
              <a:rPr i="1" sz="2400"/>
              <a:t>x</a:t>
            </a:r>
            <a:r>
              <a:rPr sz="2400"/>
              <a:t>, _______”:             All squares are rectangles.</a:t>
            </a:r>
            <a:endParaRPr sz="2400"/>
          </a:p>
          <a:p>
            <a:pPr lvl="0" marL="0" indent="0">
              <a:buSzTx/>
              <a:buNone/>
              <a:tabLst>
                <a:tab pos="457200" algn="l"/>
                <a:tab pos="1371600" algn="l"/>
                <a:tab pos="1536700" algn="l"/>
              </a:tabLst>
              <a:defRPr sz="1800"/>
            </a:pPr>
            <a:endParaRPr sz="2400">
              <a:solidFill>
                <a:srgbClr val="00ADEE"/>
              </a:solidFill>
            </a:endParaRPr>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lnSpc>
                <a:spcPct val="120000"/>
              </a:lnSpc>
              <a:buSzTx/>
              <a:buNone/>
              <a:tabLst>
                <a:tab pos="457200" algn="l"/>
                <a:tab pos="1371600" algn="l"/>
                <a:tab pos="1536700" algn="l"/>
              </a:tabLst>
              <a:defRPr sz="1800"/>
            </a:pPr>
            <a:r>
              <a:rPr sz="2400"/>
              <a:t>		∀</a:t>
            </a:r>
            <a:r>
              <a:rPr i="1" sz="2400"/>
              <a:t>x</a:t>
            </a:r>
            <a:r>
              <a:rPr sz="2400"/>
              <a:t>, if </a:t>
            </a:r>
            <a:r>
              <a:rPr i="1" sz="2400"/>
              <a:t>x</a:t>
            </a:r>
            <a:r>
              <a:rPr sz="2400"/>
              <a:t> is a square then </a:t>
            </a:r>
            <a:r>
              <a:rPr i="1" sz="2400"/>
              <a:t>x</a:t>
            </a:r>
            <a:r>
              <a:rPr sz="2400"/>
              <a:t> is a rectangle.</a:t>
            </a:r>
            <a:endParaRPr sz="2400"/>
          </a:p>
          <a:p>
            <a:pPr lvl="0" marL="0" indent="0">
              <a:lnSpc>
                <a:spcPct val="120000"/>
              </a:lnSpc>
              <a:buSzTx/>
              <a:buNone/>
              <a:tabLst>
                <a:tab pos="457200" algn="l"/>
                <a:tab pos="1371600" algn="l"/>
                <a:tab pos="1536700" algn="l"/>
              </a:tabLst>
              <a:defRPr sz="1800"/>
            </a:pPr>
            <a:r>
              <a:rPr sz="2400"/>
              <a:t>		∀ squares </a:t>
            </a:r>
            <a:r>
              <a:rPr i="1" sz="2400"/>
              <a:t>x</a:t>
            </a:r>
            <a:r>
              <a:rPr sz="2400"/>
              <a:t>, </a:t>
            </a:r>
            <a:r>
              <a:rPr i="1" sz="2400"/>
              <a:t>x</a:t>
            </a:r>
            <a:r>
              <a:rPr sz="2400"/>
              <a:t> is a rectangle.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29">
                                            <p:txEl>
                                              <p:pRg st="2" end="2"/>
                                            </p:txEl>
                                          </p:spTgt>
                                        </p:tgtEl>
                                        <p:attrNameLst>
                                          <p:attrName>style.visibility</p:attrName>
                                        </p:attrNameLst>
                                      </p:cBhvr>
                                      <p:to>
                                        <p:strVal val="visible"/>
                                      </p:to>
                                    </p:set>
                                    <p:anim calcmode="lin" valueType="num">
                                      <p:cBhvr>
                                        <p:cTn id="7" dur="1000" fill="hold"/>
                                        <p:tgtEl>
                                          <p:spTgt spid="129">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2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29">
                                            <p:txEl>
                                              <p:pRg st="3" end="3"/>
                                            </p:txEl>
                                          </p:spTgt>
                                        </p:tgtEl>
                                        <p:attrNameLst>
                                          <p:attrName>style.visibility</p:attrName>
                                        </p:attrNameLst>
                                      </p:cBhvr>
                                      <p:to>
                                        <p:strVal val="visible"/>
                                      </p:to>
                                    </p:set>
                                    <p:anim calcmode="lin" valueType="num">
                                      <p:cBhvr>
                                        <p:cTn id="12" dur="1000" fill="hold"/>
                                        <p:tgtEl>
                                          <p:spTgt spid="129">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29">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29">
                                            <p:txEl>
                                              <p:pRg st="4" end="4"/>
                                            </p:txEl>
                                          </p:spTgt>
                                        </p:tgtEl>
                                        <p:attrNameLst>
                                          <p:attrName>style.visibility</p:attrName>
                                        </p:attrNameLst>
                                      </p:cBhvr>
                                      <p:to>
                                        <p:strVal val="visible"/>
                                      </p:to>
                                    </p:set>
                                    <p:anim calcmode="lin" valueType="num">
                                      <p:cBhvr>
                                        <p:cTn id="17" dur="1000" fill="hold"/>
                                        <p:tgtEl>
                                          <p:spTgt spid="129">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solidFill>
                  <a:srgbClr val="FFFFFF"/>
                </a:solidFill>
              </a:defRPr>
            </a:lvl1pPr>
          </a:lstStyle>
          <a:p>
            <a:pPr lvl="0">
              <a:defRPr sz="1800">
                <a:solidFill>
                  <a:srgbClr val="000000"/>
                </a:solidFill>
              </a:defRPr>
            </a:pPr>
            <a:r>
              <a:rPr sz="2400">
                <a:solidFill>
                  <a:srgbClr val="FFFFFF"/>
                </a:solidFill>
              </a:rPr>
              <a:t>Equivalent Forms of Universal and Existential Statements</a:t>
            </a:r>
          </a:p>
        </p:txBody>
      </p:sp>
      <p:sp>
        <p:nvSpPr>
          <p:cNvPr id="132" name="Shape 1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Similarly, a statement of the form </a:t>
            </a:r>
            <a:endParaRPr sz="2400"/>
          </a:p>
          <a:p>
            <a:pPr lvl="0" marL="0" indent="0">
              <a:buSzTx/>
              <a:buNone/>
              <a:defRPr sz="1800"/>
            </a:pPr>
            <a:endParaRPr sz="2400"/>
          </a:p>
          <a:p>
            <a:pPr lvl="0" marL="0" indent="0">
              <a:buSzTx/>
              <a:buNone/>
              <a:defRPr sz="1800"/>
            </a:pPr>
            <a:r>
              <a:rPr sz="2400"/>
              <a:t>		“∃</a:t>
            </a:r>
            <a:r>
              <a:rPr i="1" sz="2400"/>
              <a:t>x</a:t>
            </a:r>
            <a:r>
              <a:rPr sz="2400"/>
              <a:t> such that </a:t>
            </a:r>
            <a:r>
              <a:rPr i="1" sz="2400"/>
              <a:t>p</a:t>
            </a:r>
            <a:r>
              <a:rPr sz="2400"/>
              <a:t>(</a:t>
            </a:r>
            <a:r>
              <a:rPr i="1" sz="2400"/>
              <a:t>x</a:t>
            </a:r>
            <a:r>
              <a:rPr sz="2400"/>
              <a:t>) and </a:t>
            </a:r>
            <a:r>
              <a:rPr i="1" sz="2400"/>
              <a:t>Q</a:t>
            </a:r>
            <a:r>
              <a:rPr sz="2400"/>
              <a:t>(</a:t>
            </a:r>
            <a:r>
              <a:rPr i="1" sz="2400"/>
              <a:t>x</a:t>
            </a:r>
            <a:r>
              <a:rPr sz="2400"/>
              <a:t>)” </a:t>
            </a:r>
            <a:endParaRPr sz="2400"/>
          </a:p>
          <a:p>
            <a:pPr lvl="0" marL="0" indent="0">
              <a:buSzTx/>
              <a:buNone/>
              <a:defRPr sz="1800"/>
            </a:pPr>
            <a:endParaRPr sz="2400"/>
          </a:p>
          <a:p>
            <a:pPr lvl="0" marL="0" indent="0">
              <a:buSzTx/>
              <a:buNone/>
              <a:defRPr sz="1800"/>
            </a:pPr>
            <a:r>
              <a:rPr sz="2400"/>
              <a:t>can be rewritten as </a:t>
            </a:r>
            <a:endParaRPr sz="2400"/>
          </a:p>
          <a:p>
            <a:pPr lvl="0" marL="0" indent="0">
              <a:buSzTx/>
              <a:buNone/>
              <a:defRPr sz="1800"/>
            </a:pPr>
            <a:endParaRPr sz="2400"/>
          </a:p>
          <a:p>
            <a:pPr lvl="0" marL="0" indent="0">
              <a:buSzTx/>
              <a:buNone/>
              <a:defRPr sz="1800"/>
            </a:pPr>
            <a:r>
              <a:rPr sz="2400"/>
              <a:t>		“∃</a:t>
            </a:r>
            <a:r>
              <a:rPr i="1" sz="2400"/>
              <a:t>x </a:t>
            </a:r>
            <a:r>
              <a:rPr i="1" sz="2400"/>
              <a:t>ε</a:t>
            </a:r>
            <a:r>
              <a:rPr i="1" sz="2400"/>
              <a:t>D</a:t>
            </a:r>
            <a:r>
              <a:rPr sz="2400"/>
              <a:t> such that </a:t>
            </a:r>
            <a:r>
              <a:rPr i="1" sz="2400"/>
              <a:t>Q</a:t>
            </a:r>
            <a:r>
              <a:rPr sz="2400"/>
              <a:t>(</a:t>
            </a:r>
            <a:r>
              <a:rPr i="1" sz="2400"/>
              <a:t>x</a:t>
            </a:r>
            <a:r>
              <a:rPr sz="2400"/>
              <a:t>),” </a:t>
            </a:r>
            <a:endParaRPr sz="2400"/>
          </a:p>
          <a:p>
            <a:pPr lvl="0" marL="0" indent="0">
              <a:buSzTx/>
              <a:buNone/>
              <a:defRPr sz="1800"/>
            </a:pPr>
            <a:endParaRPr sz="2400"/>
          </a:p>
          <a:p>
            <a:pPr lvl="0" marL="0" indent="0">
              <a:buSzTx/>
              <a:buNone/>
              <a:defRPr sz="1800"/>
            </a:pPr>
            <a:r>
              <a:rPr sz="2400"/>
              <a:t>where </a:t>
            </a:r>
            <a:r>
              <a:rPr i="1" sz="2400"/>
              <a:t>D</a:t>
            </a:r>
            <a:r>
              <a:rPr sz="2400"/>
              <a:t> is the set of all </a:t>
            </a:r>
            <a:r>
              <a:rPr i="1" sz="2400"/>
              <a:t>x</a:t>
            </a:r>
            <a:r>
              <a:rPr sz="2400"/>
              <a:t> for which </a:t>
            </a:r>
            <a:r>
              <a:rPr i="1" sz="2400"/>
              <a:t>P</a:t>
            </a:r>
            <a:r>
              <a:rPr sz="2400"/>
              <a:t>(</a:t>
            </a:r>
            <a:r>
              <a:rPr i="1" sz="2400"/>
              <a:t>x</a:t>
            </a:r>
            <a:r>
              <a:rPr sz="2400"/>
              <a:t>) is true.</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11 – </a:t>
            </a:r>
            <a:r>
              <a:rPr i="1" sz="2400">
                <a:solidFill>
                  <a:srgbClr val="FFFFFF"/>
                </a:solidFill>
              </a:rPr>
              <a:t>Equivalent Forms for Existential Statements</a:t>
            </a:r>
          </a:p>
        </p:txBody>
      </p:sp>
      <p:sp>
        <p:nvSpPr>
          <p:cNvPr id="135" name="Shape 13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A </a:t>
            </a:r>
            <a:r>
              <a:rPr sz="2400">
                <a:latin typeface="Arial Bold"/>
                <a:ea typeface="Arial Bold"/>
                <a:cs typeface="Arial Bold"/>
                <a:sym typeface="Arial Bold"/>
              </a:rPr>
              <a:t>prime number </a:t>
            </a:r>
            <a:r>
              <a:rPr sz="2400"/>
              <a:t>is an integer greater than 1 whose only positive integer factors are itself and 1. Consider the statement “There is an integer that is both prime and even.”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Let Prime(</a:t>
            </a:r>
            <a:r>
              <a:rPr i="1" sz="2400"/>
              <a:t>n</a:t>
            </a:r>
            <a:r>
              <a:rPr sz="2400"/>
              <a:t>) be “</a:t>
            </a:r>
            <a:r>
              <a:rPr i="1" sz="2400"/>
              <a:t>n</a:t>
            </a:r>
            <a:r>
              <a:rPr sz="2400"/>
              <a:t> is prime” and Even(</a:t>
            </a:r>
            <a:r>
              <a:rPr i="1" sz="2400"/>
              <a:t>n</a:t>
            </a:r>
            <a:r>
              <a:rPr sz="2400"/>
              <a:t>) be “</a:t>
            </a:r>
            <a:r>
              <a:rPr i="1" sz="2400"/>
              <a:t>n</a:t>
            </a:r>
            <a:r>
              <a:rPr sz="2400"/>
              <a:t> is even.” Use the notation Prime(</a:t>
            </a:r>
            <a:r>
              <a:rPr i="1" sz="2400"/>
              <a:t>n</a:t>
            </a:r>
            <a:r>
              <a:rPr sz="2400"/>
              <a:t>) and Even(</a:t>
            </a:r>
            <a:r>
              <a:rPr i="1" sz="2400"/>
              <a:t>n</a:t>
            </a:r>
            <a:r>
              <a:rPr sz="2400"/>
              <a:t>) to rewrite this statement in the following two forms: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a:t>
            </a:r>
            <a:r>
              <a:rPr i="1" sz="2400"/>
              <a:t>n</a:t>
            </a:r>
            <a:r>
              <a:rPr sz="2400"/>
              <a:t> such that ______ ∧ ______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 ______ </a:t>
            </a:r>
            <a:r>
              <a:rPr i="1" sz="2400"/>
              <a:t>n</a:t>
            </a:r>
            <a:r>
              <a:rPr sz="2400"/>
              <a:t> such that ______.</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11 – </a:t>
            </a:r>
            <a:r>
              <a:rPr i="1" sz="4000">
                <a:solidFill>
                  <a:srgbClr val="FFFFFF"/>
                </a:solidFill>
              </a:rPr>
              <a:t>Solution</a:t>
            </a:r>
          </a:p>
        </p:txBody>
      </p:sp>
      <p:sp>
        <p:nvSpPr>
          <p:cNvPr id="138" name="Shape 13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a:t>
            </a:r>
            <a:r>
              <a:rPr i="1" sz="2400"/>
              <a:t>n</a:t>
            </a:r>
            <a:r>
              <a:rPr sz="2400"/>
              <a:t> such that Prime(</a:t>
            </a:r>
            <a:r>
              <a:rPr i="1" sz="2400"/>
              <a:t>n</a:t>
            </a:r>
            <a:r>
              <a:rPr sz="2400"/>
              <a:t>) ∧ Even(</a:t>
            </a:r>
            <a:r>
              <a:rPr i="1" sz="2400"/>
              <a:t>n</a:t>
            </a:r>
            <a:r>
              <a:rPr sz="2400"/>
              <a: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Two answers: ∃ a prime number </a:t>
            </a:r>
            <a:r>
              <a:rPr i="1" sz="2400"/>
              <a:t>n</a:t>
            </a:r>
            <a:r>
              <a:rPr sz="2400"/>
              <a:t> such that Even(</a:t>
            </a:r>
            <a:r>
              <a:rPr i="1" sz="2400"/>
              <a:t>n</a:t>
            </a:r>
            <a:r>
              <a:rPr sz="2400"/>
              <a:t>).</a:t>
            </a:r>
            <a:endParaRPr sz="2400"/>
          </a:p>
          <a:p>
            <a:pPr lvl="0" marL="457200" indent="-457200" algn="ctr">
              <a:buSzTx/>
              <a:buNone/>
              <a:tabLst>
                <a:tab pos="457200" algn="l"/>
                <a:tab pos="1371600" algn="l"/>
                <a:tab pos="1536700" algn="l"/>
              </a:tabLst>
              <a:defRPr sz="1800"/>
            </a:pPr>
            <a:r>
              <a:rPr sz="2400"/>
              <a:t>     		      ∃ an even number</a:t>
            </a:r>
            <a:r>
              <a:rPr i="1" sz="2400"/>
              <a:t> n </a:t>
            </a:r>
            <a:r>
              <a:rPr sz="2400"/>
              <a:t>such that Prime(</a:t>
            </a:r>
            <a:r>
              <a:rPr i="1" sz="2400"/>
              <a:t>n</a:t>
            </a:r>
            <a:r>
              <a:rPr sz="24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38">
                                            <p:txEl>
                                              <p:pRg st="2" end="2"/>
                                            </p:txEl>
                                          </p:spTgt>
                                        </p:tgtEl>
                                        <p:attrNameLst>
                                          <p:attrName>style.visibility</p:attrName>
                                        </p:attrNameLst>
                                      </p:cBhvr>
                                      <p:to>
                                        <p:strVal val="visible"/>
                                      </p:to>
                                    </p:set>
                                    <p:anim calcmode="lin" valueType="num">
                                      <p:cBhvr>
                                        <p:cTn id="7" dur="1000" fill="hold"/>
                                        <p:tgtEl>
                                          <p:spTgt spid="13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38">
                                            <p:txEl>
                                              <p:pRg st="3" end="3"/>
                                            </p:txEl>
                                          </p:spTgt>
                                        </p:tgtEl>
                                        <p:attrNameLst>
                                          <p:attrName>style.visibility</p:attrName>
                                        </p:attrNameLst>
                                      </p:cBhvr>
                                      <p:to>
                                        <p:strVal val="visible"/>
                                      </p:to>
                                    </p:set>
                                    <p:anim calcmode="lin" valueType="num">
                                      <p:cBhvr>
                                        <p:cTn id="12" dur="1000" fill="hold"/>
                                        <p:tgtEl>
                                          <p:spTgt spid="13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2258337" y="3276600"/>
            <a:ext cx="4932126"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Implicit Quantification</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Implicit Quantification</a:t>
            </a:r>
          </a:p>
        </p:txBody>
      </p:sp>
      <p:sp>
        <p:nvSpPr>
          <p:cNvPr id="143" name="Shape 1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Mathematical writing contains many examples of implicitly quantified statements. Some occur, through the presence of the word </a:t>
            </a:r>
            <a:r>
              <a:rPr i="1" sz="2400"/>
              <a:t>a</a:t>
            </a:r>
            <a:r>
              <a:rPr sz="2400"/>
              <a:t> or </a:t>
            </a:r>
            <a:r>
              <a:rPr i="1" sz="2400"/>
              <a:t>an</a:t>
            </a:r>
            <a:r>
              <a:rPr sz="2400"/>
              <a:t>. Others occur in cases where the general context of a sentence supplies part of its meaning.</a:t>
            </a:r>
            <a:endParaRPr sz="2400"/>
          </a:p>
          <a:p>
            <a:pPr lvl="0" marL="0" indent="0">
              <a:buSzTx/>
              <a:buNone/>
              <a:defRPr sz="1800"/>
            </a:pPr>
            <a:endParaRPr sz="1200"/>
          </a:p>
          <a:p>
            <a:pPr lvl="0" marL="0" indent="0">
              <a:buSzTx/>
              <a:buNone/>
              <a:defRPr sz="1800"/>
            </a:pPr>
            <a:r>
              <a:rPr sz="2400"/>
              <a:t>For example, in an algebra course in which the letter </a:t>
            </a:r>
            <a:r>
              <a:rPr i="1" sz="2400"/>
              <a:t>x</a:t>
            </a:r>
            <a:r>
              <a:rPr sz="2400"/>
              <a:t> is always used to indicate a real number, the predicate</a:t>
            </a:r>
            <a:endParaRPr sz="2400"/>
          </a:p>
          <a:p>
            <a:pPr lvl="0" marL="0" indent="0" algn="ctr">
              <a:buSzTx/>
              <a:buNone/>
              <a:defRPr sz="1800"/>
            </a:pPr>
            <a:endParaRPr sz="1200"/>
          </a:p>
          <a:p>
            <a:pPr lvl="0" marL="0" indent="0" algn="ctr">
              <a:buSzTx/>
              <a:buNone/>
              <a:defRPr sz="1800"/>
            </a:pPr>
            <a:r>
              <a:rPr sz="2400"/>
              <a:t>If </a:t>
            </a:r>
            <a:r>
              <a:rPr i="1" sz="2400"/>
              <a:t>x</a:t>
            </a:r>
            <a:r>
              <a:rPr sz="2400"/>
              <a:t> &gt; 2 then </a:t>
            </a:r>
            <a:r>
              <a:rPr i="1" sz="2400"/>
              <a:t>x</a:t>
            </a:r>
            <a:r>
              <a:rPr baseline="30000" sz="2400"/>
              <a:t>2</a:t>
            </a:r>
            <a:r>
              <a:rPr sz="2400"/>
              <a:t> &gt; 4</a:t>
            </a:r>
            <a:endParaRPr sz="2400"/>
          </a:p>
          <a:p>
            <a:pPr lvl="0" marL="0" indent="0" algn="ctr">
              <a:buSzTx/>
              <a:buNone/>
              <a:defRPr sz="1800"/>
            </a:pPr>
            <a:endParaRPr sz="1200"/>
          </a:p>
          <a:p>
            <a:pPr lvl="0" marL="0" indent="0">
              <a:buSzTx/>
              <a:buNone/>
              <a:defRPr sz="1800"/>
            </a:pPr>
            <a:r>
              <a:rPr sz="2400"/>
              <a:t>is interpreted to mean the same as the statement</a:t>
            </a:r>
            <a:endParaRPr sz="2400"/>
          </a:p>
          <a:p>
            <a:pPr lvl="0" marL="0" indent="0" algn="ctr">
              <a:buSzTx/>
              <a:buNone/>
              <a:defRPr sz="1800"/>
            </a:pPr>
            <a:endParaRPr sz="1200"/>
          </a:p>
          <a:p>
            <a:pPr lvl="0" marL="0" indent="0" algn="ctr">
              <a:buSzTx/>
              <a:buNone/>
              <a:defRPr sz="1800"/>
            </a:pPr>
            <a:r>
              <a:rPr sz="2400"/>
              <a:t>∀ real numbers </a:t>
            </a:r>
            <a:r>
              <a:rPr i="1" sz="2400"/>
              <a:t>x</a:t>
            </a:r>
            <a:r>
              <a:rPr sz="2400"/>
              <a:t>, if </a:t>
            </a:r>
            <a:r>
              <a:rPr i="1" sz="2400"/>
              <a:t>x</a:t>
            </a:r>
            <a:r>
              <a:rPr sz="2400"/>
              <a:t> &gt; 2 then </a:t>
            </a:r>
            <a:r>
              <a:rPr i="1" sz="2400"/>
              <a:t>x</a:t>
            </a:r>
            <a:r>
              <a:rPr baseline="30000" sz="2400"/>
              <a:t>2</a:t>
            </a:r>
            <a:r>
              <a:rPr sz="2400"/>
              <a:t> &gt; 4.</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Implicit Quantification</a:t>
            </a:r>
          </a:p>
        </p:txBody>
      </p:sp>
      <p:sp>
        <p:nvSpPr>
          <p:cNvPr id="146" name="Shape 14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Mathematicians often use a double arrow to indicate implicit quantification symbolically.</a:t>
            </a:r>
            <a:endParaRPr sz="2400"/>
          </a:p>
          <a:p>
            <a:pPr lvl="0" marL="0" indent="0">
              <a:buSzTx/>
              <a:buNone/>
              <a:defRPr sz="1800"/>
            </a:pPr>
            <a:endParaRPr sz="2400"/>
          </a:p>
          <a:p>
            <a:pPr lvl="0" marL="0" indent="0">
              <a:buSzTx/>
              <a:buNone/>
              <a:defRPr sz="1800"/>
            </a:pPr>
            <a:r>
              <a:rPr sz="2400"/>
              <a:t>For instance, they might express the above statement as</a:t>
            </a:r>
            <a:endParaRPr sz="2400"/>
          </a:p>
          <a:p>
            <a:pPr lvl="0" marL="0" indent="0">
              <a:buSzTx/>
              <a:buNone/>
              <a:defRPr sz="1800"/>
            </a:pPr>
            <a:endParaRPr i="1" sz="1200"/>
          </a:p>
          <a:p>
            <a:pPr lvl="0" marL="0" indent="0" algn="ctr">
              <a:buSzTx/>
              <a:buNone/>
              <a:defRPr sz="1800"/>
            </a:pPr>
            <a:r>
              <a:rPr i="1" sz="2400"/>
              <a:t>x</a:t>
            </a:r>
            <a:r>
              <a:rPr sz="2400"/>
              <a:t> &gt; 2 ⇒ </a:t>
            </a:r>
            <a:r>
              <a:rPr i="1" sz="2400"/>
              <a:t>x</a:t>
            </a:r>
            <a:r>
              <a:rPr baseline="30000" sz="2400"/>
              <a:t>2</a:t>
            </a:r>
            <a:r>
              <a:rPr sz="2400"/>
              <a:t> &gt; 4.</a:t>
            </a:r>
          </a:p>
        </p:txBody>
      </p:sp>
      <p:pic>
        <p:nvPicPr>
          <p:cNvPr id="147" name="image.png"/>
          <p:cNvPicPr/>
          <p:nvPr/>
        </p:nvPicPr>
        <p:blipFill>
          <a:blip r:embed="rId2">
            <a:extLst/>
          </a:blip>
          <a:stretch>
            <a:fillRect/>
          </a:stretch>
        </p:blipFill>
        <p:spPr>
          <a:xfrm>
            <a:off x="406400" y="3962400"/>
            <a:ext cx="8331200" cy="2457450"/>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12 – </a:t>
            </a:r>
            <a:r>
              <a:rPr i="1" sz="4000">
                <a:solidFill>
                  <a:srgbClr val="FFFFFF"/>
                </a:solidFill>
              </a:rPr>
              <a:t>Using ⇒ and ⇔</a:t>
            </a:r>
          </a:p>
        </p:txBody>
      </p:sp>
      <p:sp>
        <p:nvSpPr>
          <p:cNvPr id="150" name="Shape 15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t>Let</a:t>
            </a:r>
            <a:endParaRPr sz="2400"/>
          </a:p>
          <a:p>
            <a:pPr lvl="0" marL="457200" indent="-457200">
              <a:buSzTx/>
              <a:buNone/>
              <a:tabLst>
                <a:tab pos="457200" algn="l"/>
                <a:tab pos="1371600" algn="l"/>
                <a:tab pos="1536700" algn="l"/>
              </a:tabLst>
              <a:defRPr sz="1800"/>
            </a:pPr>
            <a:r>
              <a:rPr i="1" sz="2400"/>
              <a:t>			Q</a:t>
            </a:r>
            <a:r>
              <a:rPr sz="2400"/>
              <a:t>(</a:t>
            </a:r>
            <a:r>
              <a:rPr i="1" sz="2400"/>
              <a:t>n</a:t>
            </a:r>
            <a:r>
              <a:rPr sz="2400"/>
              <a:t>) be “</a:t>
            </a:r>
            <a:r>
              <a:rPr i="1" sz="2400"/>
              <a:t>n</a:t>
            </a:r>
            <a:r>
              <a:rPr sz="2400"/>
              <a:t> is a factor of 8,”</a:t>
            </a:r>
            <a:endParaRPr sz="2400"/>
          </a:p>
          <a:p>
            <a:pPr lvl="0" marL="457200" indent="-457200">
              <a:buSzTx/>
              <a:buNone/>
              <a:tabLst>
                <a:tab pos="457200" algn="l"/>
                <a:tab pos="1371600" algn="l"/>
                <a:tab pos="1536700" algn="l"/>
              </a:tabLst>
              <a:defRPr sz="1800"/>
            </a:pPr>
            <a:r>
              <a:rPr i="1" sz="2400"/>
              <a:t>			R</a:t>
            </a:r>
            <a:r>
              <a:rPr sz="2400"/>
              <a:t>(</a:t>
            </a:r>
            <a:r>
              <a:rPr i="1" sz="2400"/>
              <a:t>n</a:t>
            </a:r>
            <a:r>
              <a:rPr sz="2400"/>
              <a:t>) be “</a:t>
            </a:r>
            <a:r>
              <a:rPr i="1" sz="2400"/>
              <a:t>n</a:t>
            </a:r>
            <a:r>
              <a:rPr sz="2400"/>
              <a:t> is a factor of 4,”</a:t>
            </a:r>
            <a:endParaRPr sz="2400"/>
          </a:p>
          <a:p>
            <a:pPr lvl="0" marL="457200" indent="-457200">
              <a:buSzTx/>
              <a:buNone/>
              <a:tabLst>
                <a:tab pos="457200" algn="l"/>
                <a:tab pos="1371600" algn="l"/>
                <a:tab pos="1536700" algn="l"/>
              </a:tabLst>
              <a:defRPr sz="1800"/>
            </a:pPr>
            <a:r>
              <a:rPr i="1" sz="2400"/>
              <a:t>			S</a:t>
            </a:r>
            <a:r>
              <a:rPr sz="2400"/>
              <a:t>(</a:t>
            </a:r>
            <a:r>
              <a:rPr i="1" sz="2400"/>
              <a:t>n</a:t>
            </a:r>
            <a:r>
              <a:rPr sz="2400"/>
              <a:t>) be “</a:t>
            </a:r>
            <a:r>
              <a:rPr i="1" sz="2400"/>
              <a:t>n</a:t>
            </a:r>
            <a:r>
              <a:rPr sz="2400"/>
              <a:t> &lt; 5 and </a:t>
            </a:r>
            <a:r>
              <a:rPr i="1" sz="2400"/>
              <a:t>n</a:t>
            </a:r>
            <a:r>
              <a:rPr sz="2400"/>
              <a:t> </a:t>
            </a:r>
            <a:r>
              <a:rPr sz="2400">
                <a:latin typeface="Symbol"/>
                <a:ea typeface="Symbol"/>
                <a:cs typeface="Symbol"/>
                <a:sym typeface="Symbol"/>
              </a:rPr>
              <a:t>≠</a:t>
            </a:r>
            <a:r>
              <a:rPr sz="2400"/>
              <a:t> 3,”</a:t>
            </a:r>
            <a:endParaRPr sz="2400"/>
          </a:p>
          <a:p>
            <a:pPr lvl="0" marL="457200" indent="-457200">
              <a:lnSpc>
                <a:spcPct val="120000"/>
              </a:lnSpc>
              <a:buSzTx/>
              <a:buNone/>
              <a:tabLst>
                <a:tab pos="457200" algn="l"/>
                <a:tab pos="1371600" algn="l"/>
                <a:tab pos="1536700" algn="l"/>
              </a:tabLst>
              <a:defRPr sz="1800"/>
            </a:pPr>
            <a:endParaRPr sz="1200"/>
          </a:p>
          <a:p>
            <a:pPr lvl="0" marL="457200" indent="-457200">
              <a:lnSpc>
                <a:spcPct val="120000"/>
              </a:lnSpc>
              <a:buSzTx/>
              <a:buNone/>
              <a:tabLst>
                <a:tab pos="457200" algn="l"/>
                <a:tab pos="1371600" algn="l"/>
                <a:tab pos="1536700" algn="l"/>
              </a:tabLst>
              <a:defRPr sz="1800"/>
            </a:pPr>
            <a:r>
              <a:rPr sz="2400"/>
              <a:t>and suppose the domain of </a:t>
            </a:r>
            <a:r>
              <a:rPr i="1" sz="2400"/>
              <a:t>n</a:t>
            </a:r>
            <a:r>
              <a:rPr sz="2400"/>
              <a:t> is </a:t>
            </a:r>
            <a:r>
              <a:rPr sz="2400">
                <a:latin typeface="Arial Bold"/>
                <a:ea typeface="Arial Bold"/>
                <a:cs typeface="Arial Bold"/>
                <a:sym typeface="Arial Bold"/>
              </a:rPr>
              <a:t>Z</a:t>
            </a:r>
            <a:r>
              <a:rPr baseline="30000" sz="2400"/>
              <a:t>+</a:t>
            </a:r>
            <a:r>
              <a:rPr sz="2400"/>
              <a:t>, the set of positive integers. Use the ⇒ and ⇔ symbols to indicate true relationships among </a:t>
            </a:r>
            <a:r>
              <a:rPr i="1" sz="2400"/>
              <a:t>Q</a:t>
            </a:r>
            <a:r>
              <a:rPr sz="2400"/>
              <a:t>(</a:t>
            </a:r>
            <a:r>
              <a:rPr i="1" sz="2400"/>
              <a:t>n</a:t>
            </a:r>
            <a:r>
              <a:rPr sz="2400"/>
              <a:t>), </a:t>
            </a:r>
            <a:r>
              <a:rPr i="1" sz="2400"/>
              <a:t>R</a:t>
            </a:r>
            <a:r>
              <a:rPr sz="2400"/>
              <a:t>(</a:t>
            </a:r>
            <a:r>
              <a:rPr i="1" sz="2400"/>
              <a:t>n</a:t>
            </a:r>
            <a:r>
              <a:rPr sz="2400"/>
              <a:t>), and </a:t>
            </a:r>
            <a:r>
              <a:rPr i="1" sz="2400"/>
              <a:t>S</a:t>
            </a:r>
            <a:r>
              <a:rPr sz="2400"/>
              <a:t>(</a:t>
            </a:r>
            <a:r>
              <a:rPr i="1" sz="2400"/>
              <a:t>n</a:t>
            </a:r>
            <a:r>
              <a:rPr sz="2400"/>
              <a:t>).</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Predicates and Quantified Statements I</a:t>
            </a:r>
          </a:p>
        </p:txBody>
      </p:sp>
      <p:sp>
        <p:nvSpPr>
          <p:cNvPr id="30" name="Shape 3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For simplicity, we define a </a:t>
            </a:r>
            <a:r>
              <a:rPr i="1" sz="2400"/>
              <a:t>predicate</a:t>
            </a:r>
            <a:r>
              <a:rPr sz="2400"/>
              <a:t> to be a predicate symbol together with suitable predicate variables. In some other treatments of logic, such objects are referred to as </a:t>
            </a:r>
            <a:r>
              <a:rPr sz="2400">
                <a:latin typeface="Arial Bold"/>
                <a:ea typeface="Arial Bold"/>
                <a:cs typeface="Arial Bold"/>
                <a:sym typeface="Arial Bold"/>
              </a:rPr>
              <a:t>propositional functions </a:t>
            </a:r>
            <a:r>
              <a:rPr sz="2400"/>
              <a:t>or </a:t>
            </a:r>
            <a:r>
              <a:rPr sz="2400">
                <a:latin typeface="Arial Bold"/>
                <a:ea typeface="Arial Bold"/>
                <a:cs typeface="Arial Bold"/>
                <a:sym typeface="Arial Bold"/>
              </a:rPr>
              <a:t>open sentences</a:t>
            </a:r>
            <a:r>
              <a:rPr sz="2400"/>
              <a:t>.</a:t>
            </a:r>
          </a:p>
        </p:txBody>
      </p:sp>
      <p:pic>
        <p:nvPicPr>
          <p:cNvPr id="31" name="image.png"/>
          <p:cNvPicPr/>
          <p:nvPr/>
        </p:nvPicPr>
        <p:blipFill>
          <a:blip r:embed="rId2">
            <a:extLst/>
          </a:blip>
          <a:stretch>
            <a:fillRect/>
          </a:stretch>
        </p:blipFill>
        <p:spPr>
          <a:xfrm>
            <a:off x="427037" y="3246437"/>
            <a:ext cx="8289926" cy="1782763"/>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12 – </a:t>
            </a:r>
            <a:r>
              <a:rPr i="1" sz="4000">
                <a:solidFill>
                  <a:srgbClr val="FFFFFF"/>
                </a:solidFill>
              </a:rPr>
              <a:t>Solution</a:t>
            </a:r>
          </a:p>
        </p:txBody>
      </p:sp>
      <p:sp>
        <p:nvSpPr>
          <p:cNvPr id="153" name="Shape 1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1.</a:t>
            </a:r>
            <a:r>
              <a:rPr sz="2400"/>
              <a:t> As noted in Example 2, the truth set of </a:t>
            </a:r>
            <a:r>
              <a:rPr i="1" sz="2400"/>
              <a:t>Q</a:t>
            </a:r>
            <a:r>
              <a:rPr sz="2400"/>
              <a:t>(</a:t>
            </a:r>
            <a:r>
              <a:rPr i="1" sz="2400"/>
              <a:t>n</a:t>
            </a:r>
            <a:r>
              <a:rPr sz="2400"/>
              <a:t>) is {1, 2, 4, 8}   </a:t>
            </a:r>
            <a:br>
              <a:rPr sz="2400"/>
            </a:br>
            <a:r>
              <a:rPr sz="2400"/>
              <a:t>    when the domain of</a:t>
            </a:r>
            <a:r>
              <a:rPr i="1" sz="2400"/>
              <a:t> n </a:t>
            </a:r>
            <a:r>
              <a:rPr sz="2400"/>
              <a:t>is</a:t>
            </a:r>
            <a:r>
              <a:rPr sz="2400">
                <a:latin typeface="Arial Bold"/>
                <a:ea typeface="Arial Bold"/>
                <a:cs typeface="Arial Bold"/>
                <a:sym typeface="Arial Bold"/>
              </a:rPr>
              <a:t> Z</a:t>
            </a:r>
            <a:r>
              <a:rPr baseline="30000" sz="2400"/>
              <a:t>+</a:t>
            </a:r>
            <a:r>
              <a:rPr sz="2400"/>
              <a:t>. By similar reasoning the   </a:t>
            </a:r>
            <a:br>
              <a:rPr sz="2400"/>
            </a:br>
            <a:r>
              <a:rPr sz="2400"/>
              <a:t>    truth set of </a:t>
            </a:r>
            <a:r>
              <a:rPr i="1" sz="2400"/>
              <a:t>R</a:t>
            </a:r>
            <a:r>
              <a:rPr sz="2400"/>
              <a:t>(</a:t>
            </a:r>
            <a:r>
              <a:rPr i="1" sz="2400"/>
              <a:t>n</a:t>
            </a:r>
            <a:r>
              <a:rPr sz="2400"/>
              <a:t>) is {1, 2, 4}.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    Thus it is true that every element in the truth set of </a:t>
            </a:r>
            <a:r>
              <a:rPr i="1" sz="2400"/>
              <a:t>R</a:t>
            </a:r>
            <a:r>
              <a:rPr sz="2400"/>
              <a:t>(</a:t>
            </a:r>
            <a:r>
              <a:rPr i="1" sz="2400"/>
              <a:t>n</a:t>
            </a:r>
            <a:r>
              <a:rPr sz="2400"/>
              <a:t>)   </a:t>
            </a:r>
            <a:br>
              <a:rPr sz="2400"/>
            </a:br>
            <a:r>
              <a:rPr sz="2400"/>
              <a:t>    is in the truth set of </a:t>
            </a:r>
            <a:r>
              <a:rPr i="1" sz="2400"/>
              <a:t>Q</a:t>
            </a:r>
            <a:r>
              <a:rPr sz="2400"/>
              <a:t>(</a:t>
            </a:r>
            <a:r>
              <a:rPr i="1" sz="2400"/>
              <a:t>n</a:t>
            </a:r>
            <a:r>
              <a:rPr sz="2400"/>
              <a:t>), or, equivalently, </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a:t>
            </a:r>
            <a:r>
              <a:rPr i="1" sz="2400"/>
              <a:t>n</a:t>
            </a:r>
            <a:r>
              <a:rPr sz="2400"/>
              <a:t> in </a:t>
            </a:r>
            <a:r>
              <a:rPr sz="2400">
                <a:latin typeface="Arial Bold"/>
                <a:ea typeface="Arial Bold"/>
                <a:cs typeface="Arial Bold"/>
                <a:sym typeface="Arial Bold"/>
              </a:rPr>
              <a:t>Z</a:t>
            </a:r>
            <a:r>
              <a:rPr baseline="30000" sz="2400"/>
              <a:t>+</a:t>
            </a:r>
            <a:r>
              <a:rPr sz="2400"/>
              <a:t>, </a:t>
            </a:r>
            <a:r>
              <a:rPr i="1" sz="2400"/>
              <a:t>R</a:t>
            </a:r>
            <a:r>
              <a:rPr sz="2400"/>
              <a:t>(</a:t>
            </a:r>
            <a:r>
              <a:rPr i="1" sz="2400"/>
              <a:t>n</a:t>
            </a:r>
            <a:r>
              <a:rPr sz="2400"/>
              <a:t>) → </a:t>
            </a:r>
            <a:r>
              <a:rPr i="1" sz="2400"/>
              <a:t>Q</a:t>
            </a:r>
            <a:r>
              <a:rPr sz="2400"/>
              <a:t>(</a:t>
            </a:r>
            <a:r>
              <a:rPr i="1" sz="2400"/>
              <a:t>n</a:t>
            </a:r>
            <a:r>
              <a:rPr sz="2400"/>
              <a:t>).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    So </a:t>
            </a:r>
            <a:r>
              <a:rPr i="1" sz="2400"/>
              <a:t>R</a:t>
            </a:r>
            <a:r>
              <a:rPr sz="2400"/>
              <a:t>(</a:t>
            </a:r>
            <a:r>
              <a:rPr i="1" sz="2400"/>
              <a:t>n</a:t>
            </a:r>
            <a:r>
              <a:rPr sz="2400"/>
              <a:t>) ⇒ </a:t>
            </a:r>
            <a:r>
              <a:rPr i="1" sz="2400"/>
              <a:t>Q</a:t>
            </a:r>
            <a:r>
              <a:rPr sz="2400"/>
              <a:t>(</a:t>
            </a:r>
            <a:r>
              <a:rPr i="1" sz="2400"/>
              <a:t>n</a:t>
            </a:r>
            <a:r>
              <a:rPr sz="2400"/>
              <a:t>), or, equivalently</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a:t>
            </a:r>
            <a:r>
              <a:rPr i="1" sz="2400"/>
              <a:t>n</a:t>
            </a:r>
            <a:r>
              <a:rPr sz="2400"/>
              <a:t> is a factor of 4 ⇒ </a:t>
            </a:r>
            <a:r>
              <a:rPr i="1" sz="2400"/>
              <a:t>n</a:t>
            </a:r>
            <a:r>
              <a:rPr sz="2400"/>
              <a:t> is a factor of 8.</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3">
                                            <p:txEl>
                                              <p:pRg st="2" end="2"/>
                                            </p:txEl>
                                          </p:spTgt>
                                        </p:tgtEl>
                                        <p:attrNameLst>
                                          <p:attrName>style.visibility</p:attrName>
                                        </p:attrNameLst>
                                      </p:cBhvr>
                                      <p:to>
                                        <p:strVal val="visible"/>
                                      </p:to>
                                    </p:set>
                                    <p:anim calcmode="lin" valueType="num">
                                      <p:cBhvr>
                                        <p:cTn id="7" dur="1000" fill="hold"/>
                                        <p:tgtEl>
                                          <p:spTgt spid="15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5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53">
                                            <p:txEl>
                                              <p:pRg st="3" end="3"/>
                                            </p:txEl>
                                          </p:spTgt>
                                        </p:tgtEl>
                                        <p:attrNameLst>
                                          <p:attrName>style.visibility</p:attrName>
                                        </p:attrNameLst>
                                      </p:cBhvr>
                                      <p:to>
                                        <p:strVal val="visible"/>
                                      </p:to>
                                    </p:set>
                                    <p:anim calcmode="lin" valueType="num">
                                      <p:cBhvr>
                                        <p:cTn id="12" dur="1000" fill="hold"/>
                                        <p:tgtEl>
                                          <p:spTgt spid="15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5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53">
                                            <p:txEl>
                                              <p:pRg st="4" end="4"/>
                                            </p:txEl>
                                          </p:spTgt>
                                        </p:tgtEl>
                                        <p:attrNameLst>
                                          <p:attrName>style.visibility</p:attrName>
                                        </p:attrNameLst>
                                      </p:cBhvr>
                                      <p:to>
                                        <p:strVal val="visible"/>
                                      </p:to>
                                    </p:set>
                                    <p:anim calcmode="lin" valueType="num">
                                      <p:cBhvr>
                                        <p:cTn id="17" dur="1000" fill="hold"/>
                                        <p:tgtEl>
                                          <p:spTgt spid="15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5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153">
                                            <p:txEl>
                                              <p:pRg st="5" end="5"/>
                                            </p:txEl>
                                          </p:spTgt>
                                        </p:tgtEl>
                                        <p:attrNameLst>
                                          <p:attrName>style.visibility</p:attrName>
                                        </p:attrNameLst>
                                      </p:cBhvr>
                                      <p:to>
                                        <p:strVal val="visible"/>
                                      </p:to>
                                    </p:set>
                                    <p:anim calcmode="lin" valueType="num">
                                      <p:cBhvr>
                                        <p:cTn id="22" dur="1000" fill="hold"/>
                                        <p:tgtEl>
                                          <p:spTgt spid="15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153">
                                            <p:txEl>
                                              <p:pRg st="6" end="6"/>
                                            </p:txEl>
                                          </p:spTgt>
                                        </p:tgtEl>
                                        <p:attrNameLst>
                                          <p:attrName>style.visibility</p:attrName>
                                        </p:attrNameLst>
                                      </p:cBhvr>
                                      <p:to>
                                        <p:strVal val="visible"/>
                                      </p:to>
                                    </p:set>
                                    <p:anim calcmode="lin" valueType="num">
                                      <p:cBhvr>
                                        <p:cTn id="28" dur="1000" fill="hold"/>
                                        <p:tgtEl>
                                          <p:spTgt spid="15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5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1" fill="hold">
                                  <p:stCondLst>
                                    <p:cond delay="0"/>
                                  </p:stCondLst>
                                  <p:iterate type="el" backwards="0">
                                    <p:tmAbs val="0"/>
                                  </p:iterate>
                                  <p:childTnLst>
                                    <p:set>
                                      <p:cBhvr>
                                        <p:cTn id="32" fill="hold"/>
                                        <p:tgtEl>
                                          <p:spTgt spid="153">
                                            <p:txEl>
                                              <p:pRg st="7" end="7"/>
                                            </p:txEl>
                                          </p:spTgt>
                                        </p:tgtEl>
                                        <p:attrNameLst>
                                          <p:attrName>style.visibility</p:attrName>
                                        </p:attrNameLst>
                                      </p:cBhvr>
                                      <p:to>
                                        <p:strVal val="visible"/>
                                      </p:to>
                                    </p:set>
                                    <p:anim calcmode="lin" valueType="num">
                                      <p:cBhvr>
                                        <p:cTn id="33" dur="1000" fill="hold"/>
                                        <p:tgtEl>
                                          <p:spTgt spid="15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53">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153">
                                            <p:txEl>
                                              <p:pRg st="8" end="8"/>
                                            </p:txEl>
                                          </p:spTgt>
                                        </p:tgtEl>
                                        <p:attrNameLst>
                                          <p:attrName>style.visibility</p:attrName>
                                        </p:attrNameLst>
                                      </p:cBhvr>
                                      <p:to>
                                        <p:strVal val="visible"/>
                                      </p:to>
                                    </p:set>
                                    <p:anim calcmode="lin" valueType="num">
                                      <p:cBhvr>
                                        <p:cTn id="38" dur="1000" fill="hold"/>
                                        <p:tgtEl>
                                          <p:spTgt spid="15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5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12 – </a:t>
            </a:r>
            <a:r>
              <a:rPr i="1" sz="4000">
                <a:solidFill>
                  <a:srgbClr val="FFFFFF"/>
                </a:solidFill>
              </a:rPr>
              <a:t>Solution</a:t>
            </a:r>
          </a:p>
        </p:txBody>
      </p:sp>
      <p:sp>
        <p:nvSpPr>
          <p:cNvPr id="156" name="Shape 15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59536">
              <a:buSzTx/>
              <a:buNone/>
              <a:defRPr sz="1800"/>
            </a:pPr>
            <a:r>
              <a:rPr sz="2256">
                <a:latin typeface="Arial Bold"/>
                <a:ea typeface="Arial Bold"/>
                <a:cs typeface="Arial Bold"/>
                <a:sym typeface="Arial Bold"/>
              </a:rPr>
              <a:t>2.</a:t>
            </a:r>
            <a:r>
              <a:rPr sz="2256"/>
              <a:t> The truth set of </a:t>
            </a:r>
            <a:r>
              <a:rPr i="1" sz="2256"/>
              <a:t>S</a:t>
            </a:r>
            <a:r>
              <a:rPr sz="2256"/>
              <a:t>(</a:t>
            </a:r>
            <a:r>
              <a:rPr i="1" sz="2256"/>
              <a:t>n</a:t>
            </a:r>
            <a:r>
              <a:rPr sz="2256"/>
              <a:t>) is {1, 2, 4}, which is identical to the  </a:t>
            </a:r>
            <a:br>
              <a:rPr sz="2256"/>
            </a:br>
            <a:r>
              <a:rPr sz="2256"/>
              <a:t>    truth set of </a:t>
            </a:r>
            <a:r>
              <a:rPr i="1" sz="2256"/>
              <a:t>R</a:t>
            </a:r>
            <a:r>
              <a:rPr sz="2256"/>
              <a:t>(</a:t>
            </a:r>
            <a:r>
              <a:rPr i="1" sz="2256"/>
              <a:t>n</a:t>
            </a:r>
            <a:r>
              <a:rPr sz="2256"/>
              <a:t>), or, equivalently, </a:t>
            </a:r>
            <a:endParaRPr sz="2256"/>
          </a:p>
          <a:p>
            <a:pPr lvl="0" marL="0" indent="0" defTabSz="859536">
              <a:buSzTx/>
              <a:buNone/>
              <a:defRPr sz="1800"/>
            </a:pPr>
            <a:endParaRPr sz="1128"/>
          </a:p>
          <a:p>
            <a:pPr lvl="0" marL="0" indent="0" defTabSz="859536">
              <a:buSzTx/>
              <a:buNone/>
              <a:defRPr sz="1800"/>
            </a:pPr>
            <a:r>
              <a:rPr sz="2256"/>
              <a:t>		∀</a:t>
            </a:r>
            <a:r>
              <a:rPr i="1" sz="2256"/>
              <a:t>n</a:t>
            </a:r>
            <a:r>
              <a:rPr sz="2256"/>
              <a:t> in </a:t>
            </a:r>
            <a:r>
              <a:rPr sz="2256">
                <a:latin typeface="Arial Bold"/>
                <a:ea typeface="Arial Bold"/>
                <a:cs typeface="Arial Bold"/>
                <a:sym typeface="Arial Bold"/>
              </a:rPr>
              <a:t>Z</a:t>
            </a:r>
            <a:r>
              <a:rPr baseline="29872" sz="2256"/>
              <a:t>+</a:t>
            </a:r>
            <a:r>
              <a:rPr sz="2256"/>
              <a:t>, </a:t>
            </a:r>
            <a:r>
              <a:rPr i="1" sz="2256"/>
              <a:t>R</a:t>
            </a:r>
            <a:r>
              <a:rPr sz="2256"/>
              <a:t>(</a:t>
            </a:r>
            <a:r>
              <a:rPr i="1" sz="2256"/>
              <a:t>n</a:t>
            </a:r>
            <a:r>
              <a:rPr sz="2256"/>
              <a:t>) ↔ </a:t>
            </a:r>
            <a:r>
              <a:rPr i="1" sz="2256"/>
              <a:t>S</a:t>
            </a:r>
            <a:r>
              <a:rPr sz="2256"/>
              <a:t>(</a:t>
            </a:r>
            <a:r>
              <a:rPr i="1" sz="2256"/>
              <a:t>n</a:t>
            </a:r>
            <a:r>
              <a:rPr sz="2256"/>
              <a:t>).      </a:t>
            </a:r>
            <a:endParaRPr sz="2256"/>
          </a:p>
          <a:p>
            <a:pPr lvl="0" marL="0" indent="0" defTabSz="859536">
              <a:buSzTx/>
              <a:buNone/>
              <a:defRPr sz="1800"/>
            </a:pPr>
            <a:br>
              <a:rPr sz="2256"/>
            </a:br>
            <a:r>
              <a:rPr sz="2256"/>
              <a:t>    So </a:t>
            </a:r>
            <a:r>
              <a:rPr i="1" sz="2256"/>
              <a:t>R</a:t>
            </a:r>
            <a:r>
              <a:rPr sz="2256"/>
              <a:t>(</a:t>
            </a:r>
            <a:r>
              <a:rPr i="1" sz="2256"/>
              <a:t>n</a:t>
            </a:r>
            <a:r>
              <a:rPr sz="2256"/>
              <a:t>) ⇔ </a:t>
            </a:r>
            <a:r>
              <a:rPr i="1" sz="2256"/>
              <a:t>S</a:t>
            </a:r>
            <a:r>
              <a:rPr sz="2256"/>
              <a:t>(</a:t>
            </a:r>
            <a:r>
              <a:rPr i="1" sz="2256"/>
              <a:t>n</a:t>
            </a:r>
            <a:r>
              <a:rPr sz="2256"/>
              <a:t>), or, equivalently, </a:t>
            </a:r>
            <a:endParaRPr sz="2256"/>
          </a:p>
          <a:p>
            <a:pPr lvl="0" marL="0" indent="0" defTabSz="859536">
              <a:buSzTx/>
              <a:buNone/>
              <a:defRPr sz="1800"/>
            </a:pPr>
            <a:endParaRPr sz="1128"/>
          </a:p>
          <a:p>
            <a:pPr lvl="0" marL="0" indent="0" defTabSz="859536">
              <a:buSzTx/>
              <a:buNone/>
              <a:defRPr sz="1800"/>
            </a:pPr>
            <a:r>
              <a:rPr sz="2256"/>
              <a:t>		</a:t>
            </a:r>
            <a:r>
              <a:rPr i="1" sz="2256"/>
              <a:t>n</a:t>
            </a:r>
            <a:r>
              <a:rPr sz="2256"/>
              <a:t> is a factor of 4 ⇔ </a:t>
            </a:r>
            <a:r>
              <a:rPr i="1" sz="2256"/>
              <a:t>n</a:t>
            </a:r>
            <a:r>
              <a:rPr sz="2256"/>
              <a:t> &lt; 5 and </a:t>
            </a:r>
            <a:r>
              <a:rPr i="1" sz="2256"/>
              <a:t>n</a:t>
            </a:r>
            <a:r>
              <a:rPr sz="2256"/>
              <a:t> </a:t>
            </a:r>
            <a:r>
              <a:rPr sz="2256">
                <a:latin typeface="Symbol"/>
                <a:ea typeface="Symbol"/>
                <a:cs typeface="Symbol"/>
                <a:sym typeface="Symbol"/>
              </a:rPr>
              <a:t>≠</a:t>
            </a:r>
            <a:r>
              <a:rPr sz="2256"/>
              <a:t> 3. </a:t>
            </a:r>
            <a:endParaRPr sz="2256"/>
          </a:p>
          <a:p>
            <a:pPr lvl="0" marL="0" indent="0" defTabSz="859536">
              <a:buSzTx/>
              <a:buNone/>
              <a:defRPr sz="1800"/>
            </a:pPr>
            <a:endParaRPr sz="1128"/>
          </a:p>
          <a:p>
            <a:pPr lvl="0" marL="0" indent="0" defTabSz="859536">
              <a:buSzTx/>
              <a:buNone/>
              <a:defRPr sz="1800"/>
            </a:pPr>
            <a:r>
              <a:rPr sz="2256"/>
              <a:t>    Moreover, since every element in the truth set of </a:t>
            </a:r>
            <a:r>
              <a:rPr i="1" sz="2256"/>
              <a:t>S</a:t>
            </a:r>
            <a:r>
              <a:rPr sz="2256"/>
              <a:t>(</a:t>
            </a:r>
            <a:r>
              <a:rPr i="1" sz="2256"/>
              <a:t>n</a:t>
            </a:r>
            <a:r>
              <a:rPr sz="2256"/>
              <a:t>) is   </a:t>
            </a:r>
            <a:br>
              <a:rPr sz="2256"/>
            </a:br>
            <a:r>
              <a:rPr sz="2256"/>
              <a:t>    in the truth set of </a:t>
            </a:r>
            <a:r>
              <a:rPr i="1" sz="2256"/>
              <a:t>Q</a:t>
            </a:r>
            <a:r>
              <a:rPr sz="2256"/>
              <a:t>(</a:t>
            </a:r>
            <a:r>
              <a:rPr i="1" sz="2256"/>
              <a:t>n</a:t>
            </a:r>
            <a:r>
              <a:rPr sz="2256"/>
              <a:t>), or, equivalently, </a:t>
            </a:r>
            <a:endParaRPr sz="2256"/>
          </a:p>
          <a:p>
            <a:pPr lvl="0" marL="0" indent="0" defTabSz="859536">
              <a:buSzTx/>
              <a:buNone/>
              <a:defRPr sz="1800"/>
            </a:pPr>
            <a:r>
              <a:rPr sz="2256"/>
              <a:t>    ∀</a:t>
            </a:r>
            <a:r>
              <a:rPr i="1" sz="2256"/>
              <a:t>n</a:t>
            </a:r>
            <a:r>
              <a:rPr sz="2256"/>
              <a:t> in </a:t>
            </a:r>
            <a:r>
              <a:rPr sz="2256">
                <a:latin typeface="Arial Bold"/>
                <a:ea typeface="Arial Bold"/>
                <a:cs typeface="Arial Bold"/>
                <a:sym typeface="Arial Bold"/>
              </a:rPr>
              <a:t>Z</a:t>
            </a:r>
            <a:r>
              <a:rPr baseline="29872" sz="2256"/>
              <a:t>+</a:t>
            </a:r>
            <a:r>
              <a:rPr sz="2256"/>
              <a:t>, </a:t>
            </a:r>
            <a:r>
              <a:rPr i="1" sz="2256"/>
              <a:t>S</a:t>
            </a:r>
            <a:r>
              <a:rPr sz="2256"/>
              <a:t>(</a:t>
            </a:r>
            <a:r>
              <a:rPr i="1" sz="2256"/>
              <a:t>n</a:t>
            </a:r>
            <a:r>
              <a:rPr sz="2256"/>
              <a:t>) → </a:t>
            </a:r>
            <a:r>
              <a:rPr i="1" sz="2256"/>
              <a:t>Q</a:t>
            </a:r>
            <a:r>
              <a:rPr sz="2256"/>
              <a:t>(</a:t>
            </a:r>
            <a:r>
              <a:rPr i="1" sz="2256"/>
              <a:t>n</a:t>
            </a:r>
            <a:r>
              <a:rPr sz="2256"/>
              <a:t>), then </a:t>
            </a:r>
            <a:r>
              <a:rPr i="1" sz="2256"/>
              <a:t>S</a:t>
            </a:r>
            <a:r>
              <a:rPr sz="2256"/>
              <a:t>(</a:t>
            </a:r>
            <a:r>
              <a:rPr i="1" sz="2256"/>
              <a:t>n</a:t>
            </a:r>
            <a:r>
              <a:rPr sz="2256"/>
              <a:t>) ⇒ </a:t>
            </a:r>
            <a:r>
              <a:rPr i="1" sz="2256"/>
              <a:t>Q</a:t>
            </a:r>
            <a:r>
              <a:rPr sz="2256"/>
              <a:t>(</a:t>
            </a:r>
            <a:r>
              <a:rPr i="1" sz="2256"/>
              <a:t>n</a:t>
            </a:r>
            <a:r>
              <a:rPr sz="2256"/>
              <a:t>), or, equivalently,</a:t>
            </a:r>
            <a:endParaRPr sz="2256"/>
          </a:p>
          <a:p>
            <a:pPr lvl="0" marL="0" indent="0" defTabSz="859536">
              <a:spcBef>
                <a:spcPts val="200"/>
              </a:spcBef>
              <a:buSzTx/>
              <a:buNone/>
              <a:defRPr sz="1800"/>
            </a:pPr>
            <a:r>
              <a:rPr sz="1128"/>
              <a:t>		</a:t>
            </a:r>
            <a:endParaRPr sz="1128"/>
          </a:p>
          <a:p>
            <a:pPr lvl="0" marL="0" indent="0" defTabSz="859536">
              <a:buSzTx/>
              <a:buNone/>
              <a:defRPr sz="1800"/>
            </a:pPr>
            <a:r>
              <a:rPr sz="2256"/>
              <a:t>		</a:t>
            </a:r>
            <a:r>
              <a:rPr i="1" sz="2256"/>
              <a:t>n</a:t>
            </a:r>
            <a:r>
              <a:rPr sz="2256"/>
              <a:t> &lt; 5 and </a:t>
            </a:r>
            <a:r>
              <a:rPr i="1" sz="2256"/>
              <a:t>n</a:t>
            </a:r>
            <a:r>
              <a:rPr sz="2256"/>
              <a:t> </a:t>
            </a:r>
            <a:r>
              <a:rPr sz="2256">
                <a:latin typeface="Symbol"/>
                <a:ea typeface="Symbol"/>
                <a:cs typeface="Symbol"/>
                <a:sym typeface="Symbol"/>
              </a:rPr>
              <a:t>≠</a:t>
            </a:r>
            <a:r>
              <a:rPr sz="2256"/>
              <a:t> 3 ⇒ </a:t>
            </a:r>
            <a:r>
              <a:rPr i="1" sz="2256"/>
              <a:t>n</a:t>
            </a:r>
            <a:r>
              <a:rPr sz="2256"/>
              <a:t> is a factor of 8.</a:t>
            </a:r>
          </a:p>
        </p:txBody>
      </p:sp>
      <p:sp>
        <p:nvSpPr>
          <p:cNvPr id="157" name="Shape 15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6">
                                            <p:txEl>
                                              <p:pRg st="3" end="3"/>
                                            </p:txEl>
                                          </p:spTgt>
                                        </p:tgtEl>
                                        <p:attrNameLst>
                                          <p:attrName>style.visibility</p:attrName>
                                        </p:attrNameLst>
                                      </p:cBhvr>
                                      <p:to>
                                        <p:strVal val="visible"/>
                                      </p:to>
                                    </p:set>
                                    <p:anim calcmode="lin" valueType="num">
                                      <p:cBhvr>
                                        <p:cTn id="7" dur="1000" fill="hold"/>
                                        <p:tgtEl>
                                          <p:spTgt spid="156">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56">
                                            <p:txEl>
                                              <p:pRg st="4" end="4"/>
                                            </p:txEl>
                                          </p:spTgt>
                                        </p:tgtEl>
                                        <p:attrNameLst>
                                          <p:attrName>style.visibility</p:attrName>
                                        </p:attrNameLst>
                                      </p:cBhvr>
                                      <p:to>
                                        <p:strVal val="visible"/>
                                      </p:to>
                                    </p:set>
                                    <p:anim calcmode="lin" valueType="num">
                                      <p:cBhvr>
                                        <p:cTn id="12" dur="1000" fill="hold"/>
                                        <p:tgtEl>
                                          <p:spTgt spid="156">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156">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56">
                                            <p:txEl>
                                              <p:pRg st="5" end="5"/>
                                            </p:txEl>
                                          </p:spTgt>
                                        </p:tgtEl>
                                        <p:attrNameLst>
                                          <p:attrName>style.visibility</p:attrName>
                                        </p:attrNameLst>
                                      </p:cBhvr>
                                      <p:to>
                                        <p:strVal val="visible"/>
                                      </p:to>
                                    </p:set>
                                    <p:anim calcmode="lin" valueType="num">
                                      <p:cBhvr>
                                        <p:cTn id="17" dur="1000" fill="hold"/>
                                        <p:tgtEl>
                                          <p:spTgt spid="156">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156">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156">
                                            <p:txEl>
                                              <p:pRg st="6" end="6"/>
                                            </p:txEl>
                                          </p:spTgt>
                                        </p:tgtEl>
                                        <p:attrNameLst>
                                          <p:attrName>style.visibility</p:attrName>
                                        </p:attrNameLst>
                                      </p:cBhvr>
                                      <p:to>
                                        <p:strVal val="visible"/>
                                      </p:to>
                                    </p:set>
                                    <p:anim calcmode="lin" valueType="num">
                                      <p:cBhvr>
                                        <p:cTn id="22" dur="1000" fill="hold"/>
                                        <p:tgtEl>
                                          <p:spTgt spid="15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5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156">
                                            <p:txEl>
                                              <p:pRg st="7" end="7"/>
                                            </p:txEl>
                                          </p:spTgt>
                                        </p:tgtEl>
                                        <p:attrNameLst>
                                          <p:attrName>style.visibility</p:attrName>
                                        </p:attrNameLst>
                                      </p:cBhvr>
                                      <p:to>
                                        <p:strVal val="visible"/>
                                      </p:to>
                                    </p:set>
                                    <p:anim calcmode="lin" valueType="num">
                                      <p:cBhvr>
                                        <p:cTn id="28" dur="1000" fill="hold"/>
                                        <p:tgtEl>
                                          <p:spTgt spid="15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56">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1" fill="hold">
                                  <p:stCondLst>
                                    <p:cond delay="0"/>
                                  </p:stCondLst>
                                  <p:iterate type="el" backwards="0">
                                    <p:tmAbs val="0"/>
                                  </p:iterate>
                                  <p:childTnLst>
                                    <p:set>
                                      <p:cBhvr>
                                        <p:cTn id="32" fill="hold"/>
                                        <p:tgtEl>
                                          <p:spTgt spid="156">
                                            <p:txEl>
                                              <p:pRg st="8" end="8"/>
                                            </p:txEl>
                                          </p:spTgt>
                                        </p:tgtEl>
                                        <p:attrNameLst>
                                          <p:attrName>style.visibility</p:attrName>
                                        </p:attrNameLst>
                                      </p:cBhvr>
                                      <p:to>
                                        <p:strVal val="visible"/>
                                      </p:to>
                                    </p:set>
                                    <p:anim calcmode="lin" valueType="num">
                                      <p:cBhvr>
                                        <p:cTn id="33" dur="1000" fill="hold"/>
                                        <p:tgtEl>
                                          <p:spTgt spid="15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156">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156">
                                            <p:txEl>
                                              <p:pRg st="9" end="9"/>
                                            </p:txEl>
                                          </p:spTgt>
                                        </p:tgtEl>
                                        <p:attrNameLst>
                                          <p:attrName>style.visibility</p:attrName>
                                        </p:attrNameLst>
                                      </p:cBhvr>
                                      <p:to>
                                        <p:strVal val="visible"/>
                                      </p:to>
                                    </p:set>
                                    <p:anim calcmode="lin" valueType="num">
                                      <p:cBhvr>
                                        <p:cTn id="38" dur="1000" fill="hold"/>
                                        <p:tgtEl>
                                          <p:spTgt spid="156">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156">
                                            <p:txEl>
                                              <p:pRg st="9" end="9"/>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nodeType="afterEffect" presetClass="entr" presetSubtype="4" presetID="2" grpId="1" fill="hold">
                                  <p:stCondLst>
                                    <p:cond delay="0"/>
                                  </p:stCondLst>
                                  <p:iterate type="el" backwards="0">
                                    <p:tmAbs val="0"/>
                                  </p:iterate>
                                  <p:childTnLst>
                                    <p:set>
                                      <p:cBhvr>
                                        <p:cTn id="42" fill="hold"/>
                                        <p:tgtEl>
                                          <p:spTgt spid="156">
                                            <p:txEl>
                                              <p:pRg st="10" end="10"/>
                                            </p:txEl>
                                          </p:spTgt>
                                        </p:tgtEl>
                                        <p:attrNameLst>
                                          <p:attrName>style.visibility</p:attrName>
                                        </p:attrNameLst>
                                      </p:cBhvr>
                                      <p:to>
                                        <p:strVal val="visible"/>
                                      </p:to>
                                    </p:set>
                                    <p:anim calcmode="lin" valueType="num">
                                      <p:cBhvr>
                                        <p:cTn id="43" dur="1000" fill="hold"/>
                                        <p:tgtEl>
                                          <p:spTgt spid="15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5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3100953" y="3276600"/>
            <a:ext cx="3246894"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Tarski’s World</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Tarski’s World</a:t>
            </a:r>
          </a:p>
        </p:txBody>
      </p:sp>
      <p:sp>
        <p:nvSpPr>
          <p:cNvPr id="162" name="Shape 1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Tarski’s World is a computer program developed by information scientists Jon Barwise and John Etchemendy to help teach the principles of logic. </a:t>
            </a:r>
            <a:endParaRPr sz="2400"/>
          </a:p>
          <a:p>
            <a:pPr lvl="0" marL="0" indent="0">
              <a:buSzTx/>
              <a:buNone/>
              <a:defRPr sz="1800"/>
            </a:pPr>
            <a:endParaRPr sz="2400"/>
          </a:p>
          <a:p>
            <a:pPr lvl="0" marL="0" indent="0">
              <a:buSzTx/>
              <a:buNone/>
              <a:defRPr sz="1800"/>
            </a:pPr>
            <a:r>
              <a:rPr sz="2400"/>
              <a:t>It is described in their book </a:t>
            </a:r>
            <a:r>
              <a:rPr i="1" sz="2400"/>
              <a:t>The Language of First-Order Logic</a:t>
            </a:r>
            <a:r>
              <a:rPr sz="2400"/>
              <a:t>, which is accompanied by a CD-Rom containing the program Tarski’s World, named after the great logician Alfred Tarski.</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300">
                <a:solidFill>
                  <a:srgbClr val="FFFFFF"/>
                </a:solidFill>
              </a:rPr>
              <a:t>Example 13 – </a:t>
            </a:r>
            <a:r>
              <a:rPr i="1" sz="3300">
                <a:solidFill>
                  <a:srgbClr val="FFFFFF"/>
                </a:solidFill>
              </a:rPr>
              <a:t>Investigating Tarski’s World</a:t>
            </a:r>
          </a:p>
        </p:txBody>
      </p:sp>
      <p:sp>
        <p:nvSpPr>
          <p:cNvPr id="165" name="Shape 1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program for Tarski’s World provides pictures of blocks of various sizes, shapes, and colors, which are located on a grid. Shown in Figure 3.1.1 is a picture of an arrangement of objects in a two-dimensional Tarski world.</a:t>
            </a:r>
          </a:p>
        </p:txBody>
      </p:sp>
      <p:pic>
        <p:nvPicPr>
          <p:cNvPr id="166" name="image.png"/>
          <p:cNvPicPr/>
          <p:nvPr/>
        </p:nvPicPr>
        <p:blipFill>
          <a:blip r:embed="rId2">
            <a:extLst/>
          </a:blip>
          <a:stretch>
            <a:fillRect/>
          </a:stretch>
        </p:blipFill>
        <p:spPr>
          <a:xfrm>
            <a:off x="2971800" y="3160712"/>
            <a:ext cx="3187700" cy="3213101"/>
          </a:xfrm>
          <a:prstGeom prst="rect">
            <a:avLst/>
          </a:prstGeom>
          <a:ln w="12700">
            <a:miter lim="400000"/>
          </a:ln>
        </p:spPr>
      </p:pic>
      <p:sp>
        <p:nvSpPr>
          <p:cNvPr id="167" name="Shape 167"/>
          <p:cNvSpPr/>
          <p:nvPr/>
        </p:nvSpPr>
        <p:spPr>
          <a:xfrm>
            <a:off x="3962400" y="6324600"/>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3.1.1</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300">
                <a:solidFill>
                  <a:srgbClr val="FFFFFF"/>
                </a:solidFill>
              </a:rPr>
              <a:t>Example 13 – </a:t>
            </a:r>
            <a:r>
              <a:rPr i="1" sz="3300">
                <a:solidFill>
                  <a:srgbClr val="FFFFFF"/>
                </a:solidFill>
              </a:rPr>
              <a:t>Investigating Tarski’s World</a:t>
            </a:r>
          </a:p>
        </p:txBody>
      </p:sp>
      <p:sp>
        <p:nvSpPr>
          <p:cNvPr id="170" name="Shape 1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configuration can be described using logical operators and—for the two-dimensional version—notation such as Triangle(</a:t>
            </a:r>
            <a:r>
              <a:rPr i="1" sz="2400"/>
              <a:t>x</a:t>
            </a:r>
            <a:r>
              <a:rPr sz="2400"/>
              <a:t>),</a:t>
            </a:r>
            <a:r>
              <a:rPr i="1" sz="2400"/>
              <a:t> </a:t>
            </a:r>
            <a:r>
              <a:rPr sz="2400"/>
              <a:t>meaning “</a:t>
            </a:r>
            <a:r>
              <a:rPr i="1" sz="2400"/>
              <a:t>x </a:t>
            </a:r>
            <a:r>
              <a:rPr sz="2400"/>
              <a:t>is a triangle,” Blue(</a:t>
            </a:r>
            <a:r>
              <a:rPr i="1" sz="2400"/>
              <a:t>y</a:t>
            </a:r>
            <a:r>
              <a:rPr sz="2400"/>
              <a:t>), meaning “</a:t>
            </a:r>
            <a:r>
              <a:rPr i="1" sz="2400"/>
              <a:t>y</a:t>
            </a:r>
            <a:r>
              <a:rPr sz="2400"/>
              <a:t> is blue,” and RightOf(</a:t>
            </a:r>
            <a:r>
              <a:rPr i="1" sz="2400"/>
              <a:t>x</a:t>
            </a:r>
            <a:r>
              <a:rPr sz="2400"/>
              <a:t>, </a:t>
            </a:r>
            <a:r>
              <a:rPr i="1" sz="2400"/>
              <a:t>y</a:t>
            </a:r>
            <a:r>
              <a:rPr sz="2400"/>
              <a:t>), meaning “</a:t>
            </a:r>
            <a:r>
              <a:rPr i="1" sz="2400"/>
              <a:t>x </a:t>
            </a:r>
            <a:r>
              <a:rPr sz="2400"/>
              <a:t>is to the right of </a:t>
            </a:r>
            <a:r>
              <a:rPr i="1" sz="2400"/>
              <a:t>y</a:t>
            </a:r>
            <a:r>
              <a:rPr sz="2400"/>
              <a:t> (but possibly in a different row).” Individual objects can be given names such as </a:t>
            </a:r>
            <a:r>
              <a:rPr i="1" sz="2400"/>
              <a:t>a</a:t>
            </a:r>
            <a:r>
              <a:rPr sz="2400"/>
              <a:t>, </a:t>
            </a:r>
            <a:r>
              <a:rPr i="1" sz="2400"/>
              <a:t>b</a:t>
            </a:r>
            <a:r>
              <a:rPr sz="2400"/>
              <a:t>, or </a:t>
            </a:r>
            <a:r>
              <a:rPr i="1" sz="2400"/>
              <a:t>c</a:t>
            </a:r>
            <a:r>
              <a:rPr sz="2400"/>
              <a:t>.</a:t>
            </a:r>
          </a:p>
        </p:txBody>
      </p:sp>
      <p:sp>
        <p:nvSpPr>
          <p:cNvPr id="171" name="Shape 17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300">
                <a:solidFill>
                  <a:srgbClr val="FFFFFF"/>
                </a:solidFill>
              </a:rPr>
              <a:t>Example 13 – </a:t>
            </a:r>
            <a:r>
              <a:rPr i="1" sz="3300">
                <a:solidFill>
                  <a:srgbClr val="FFFFFF"/>
                </a:solidFill>
              </a:rPr>
              <a:t>Investigating Tarski’s World</a:t>
            </a:r>
          </a:p>
        </p:txBody>
      </p:sp>
      <p:sp>
        <p:nvSpPr>
          <p:cNvPr id="174" name="Shape 17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Determine the truth or falsity of each of the following statements. The domain for all variables is the set of objects in the Tarski world shown above.</a:t>
            </a:r>
            <a:endParaRPr sz="2400"/>
          </a:p>
          <a:p>
            <a:pPr lvl="0" marL="0" indent="0">
              <a:buSzTx/>
              <a:buNone/>
              <a:defRPr sz="1800"/>
            </a:pPr>
            <a:endParaRPr sz="2400"/>
          </a:p>
          <a:p>
            <a:pPr lvl="0" marL="0" indent="0">
              <a:buSzTx/>
              <a:buNone/>
              <a:defRPr sz="1800"/>
            </a:pPr>
            <a:r>
              <a:rPr sz="2400">
                <a:latin typeface="Arial Bold"/>
                <a:ea typeface="Arial Bold"/>
                <a:cs typeface="Arial Bold"/>
                <a:sym typeface="Arial Bold"/>
              </a:rPr>
              <a:t>a.</a:t>
            </a:r>
            <a:r>
              <a:rPr sz="2400"/>
              <a:t> ∀</a:t>
            </a:r>
            <a:r>
              <a:rPr i="1" sz="2400"/>
              <a:t>t</a:t>
            </a:r>
            <a:r>
              <a:rPr sz="2400"/>
              <a:t>, Triangle(</a:t>
            </a:r>
            <a:r>
              <a:rPr i="1" sz="2400"/>
              <a:t>t</a:t>
            </a:r>
            <a:r>
              <a:rPr sz="2400"/>
              <a:t>) → Blue(</a:t>
            </a:r>
            <a:r>
              <a:rPr i="1" sz="2400"/>
              <a:t>t</a:t>
            </a:r>
            <a:r>
              <a:rPr sz="2400"/>
              <a:t>).</a:t>
            </a:r>
            <a:endParaRPr sz="2400"/>
          </a:p>
          <a:p>
            <a:pPr lvl="0" marL="0" indent="0">
              <a:buSzTx/>
              <a:buNone/>
              <a:defRPr sz="1800"/>
            </a:pPr>
            <a:r>
              <a:rPr sz="2400">
                <a:latin typeface="Arial Bold"/>
                <a:ea typeface="Arial Bold"/>
                <a:cs typeface="Arial Bold"/>
                <a:sym typeface="Arial Bold"/>
              </a:rPr>
              <a:t>b.</a:t>
            </a:r>
            <a:r>
              <a:rPr sz="2400"/>
              <a:t> ∀</a:t>
            </a:r>
            <a:r>
              <a:rPr i="1" sz="2400"/>
              <a:t>x</a:t>
            </a:r>
            <a:r>
              <a:rPr sz="2400"/>
              <a:t>, Blue(</a:t>
            </a:r>
            <a:r>
              <a:rPr i="1" sz="2400"/>
              <a:t>x</a:t>
            </a:r>
            <a:r>
              <a:rPr sz="2400"/>
              <a:t>) → Triangle(</a:t>
            </a:r>
            <a:r>
              <a:rPr i="1" sz="2400"/>
              <a:t>x</a:t>
            </a:r>
            <a:r>
              <a:rPr sz="2400"/>
              <a:t>).</a:t>
            </a:r>
            <a:endParaRPr sz="2400"/>
          </a:p>
          <a:p>
            <a:pPr lvl="0" marL="0" indent="0">
              <a:buSzTx/>
              <a:buNone/>
              <a:defRPr sz="1800"/>
            </a:pPr>
            <a:r>
              <a:rPr sz="2400">
                <a:latin typeface="Arial Bold"/>
                <a:ea typeface="Arial Bold"/>
                <a:cs typeface="Arial Bold"/>
                <a:sym typeface="Arial Bold"/>
              </a:rPr>
              <a:t>c.</a:t>
            </a:r>
            <a:r>
              <a:rPr sz="2400"/>
              <a:t> ∃</a:t>
            </a:r>
            <a:r>
              <a:rPr i="1" sz="2400"/>
              <a:t>y</a:t>
            </a:r>
            <a:r>
              <a:rPr sz="2400"/>
              <a:t> such that Square(</a:t>
            </a:r>
            <a:r>
              <a:rPr i="1" sz="2400"/>
              <a:t>y</a:t>
            </a:r>
            <a:r>
              <a:rPr sz="2400"/>
              <a:t>) ∧ RightOf(</a:t>
            </a:r>
            <a:r>
              <a:rPr i="1" sz="2400"/>
              <a:t>d</a:t>
            </a:r>
            <a:r>
              <a:rPr sz="2400"/>
              <a:t>, </a:t>
            </a:r>
            <a:r>
              <a:rPr i="1" sz="2400"/>
              <a:t>y</a:t>
            </a:r>
            <a:r>
              <a:rPr sz="2400"/>
              <a:t>).</a:t>
            </a:r>
            <a:endParaRPr sz="2400"/>
          </a:p>
          <a:p>
            <a:pPr lvl="0" marL="0" indent="0">
              <a:buSzTx/>
              <a:buNone/>
              <a:defRPr sz="1800"/>
            </a:pPr>
            <a:r>
              <a:rPr sz="2400">
                <a:latin typeface="Arial Bold"/>
                <a:ea typeface="Arial Bold"/>
                <a:cs typeface="Arial Bold"/>
                <a:sym typeface="Arial Bold"/>
              </a:rPr>
              <a:t>d.</a:t>
            </a:r>
            <a:r>
              <a:rPr sz="2400"/>
              <a:t> ∃</a:t>
            </a:r>
            <a:r>
              <a:rPr i="1" sz="2400"/>
              <a:t>z</a:t>
            </a:r>
            <a:r>
              <a:rPr sz="2400"/>
              <a:t> such that Square(</a:t>
            </a:r>
            <a:r>
              <a:rPr i="1" sz="2400"/>
              <a:t>z</a:t>
            </a:r>
            <a:r>
              <a:rPr sz="2400"/>
              <a:t>) ∧ Gray(</a:t>
            </a:r>
            <a:r>
              <a:rPr i="1" sz="2400"/>
              <a:t>z</a:t>
            </a:r>
            <a:r>
              <a:rPr sz="2400"/>
              <a:t>).</a:t>
            </a:r>
          </a:p>
        </p:txBody>
      </p:sp>
      <p:sp>
        <p:nvSpPr>
          <p:cNvPr id="175" name="Shape 17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13 – </a:t>
            </a:r>
            <a:r>
              <a:rPr i="1" sz="4000">
                <a:solidFill>
                  <a:srgbClr val="FFFFFF"/>
                </a:solidFill>
              </a:rPr>
              <a:t>Solution</a:t>
            </a:r>
          </a:p>
        </p:txBody>
      </p:sp>
      <p:sp>
        <p:nvSpPr>
          <p:cNvPr id="178" name="Shape 1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This statement is true: All the triangles are blue.</a:t>
            </a:r>
            <a:endParaRPr sz="2400"/>
          </a:p>
          <a:p>
            <a:pPr lvl="0" marL="457200" indent="-457200">
              <a:buAutoNum type="alphaLcPeriod" startAt="1"/>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 </a:t>
            </a:r>
            <a:r>
              <a:rPr sz="2400"/>
              <a:t>This statement is false. As a counterexample, note that </a:t>
            </a:r>
            <a:r>
              <a:rPr i="1" sz="2400"/>
              <a:t>e</a:t>
            </a:r>
            <a:r>
              <a:rPr sz="2400"/>
              <a:t>   is blue and it is not a triangle.</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c.</a:t>
            </a:r>
            <a:r>
              <a:rPr sz="2400"/>
              <a:t> This statement is true because </a:t>
            </a:r>
            <a:r>
              <a:rPr i="1" sz="2400"/>
              <a:t>e</a:t>
            </a:r>
            <a:r>
              <a:rPr sz="2400"/>
              <a:t> and </a:t>
            </a:r>
            <a:r>
              <a:rPr i="1" sz="2400"/>
              <a:t>h</a:t>
            </a:r>
            <a:r>
              <a:rPr sz="2400"/>
              <a:t> are both square   and </a:t>
            </a:r>
            <a:r>
              <a:rPr i="1" sz="2400"/>
              <a:t>d</a:t>
            </a:r>
            <a:r>
              <a:rPr sz="2400"/>
              <a:t> is to their right.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d.</a:t>
            </a:r>
            <a:r>
              <a:rPr sz="2400"/>
              <a:t> This statement is false: All the squares are either blue or black.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78">
                                            <p:txEl>
                                              <p:pRg st="2" end="2"/>
                                            </p:txEl>
                                          </p:spTgt>
                                        </p:tgtEl>
                                        <p:attrNameLst>
                                          <p:attrName>style.visibility</p:attrName>
                                        </p:attrNameLst>
                                      </p:cBhvr>
                                      <p:to>
                                        <p:strVal val="visible"/>
                                      </p:to>
                                    </p:set>
                                    <p:anim calcmode="lin" valueType="num">
                                      <p:cBhvr>
                                        <p:cTn id="7" dur="1000" fill="hold"/>
                                        <p:tgtEl>
                                          <p:spTgt spid="17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78">
                                            <p:txEl>
                                              <p:pRg st="3" end="3"/>
                                            </p:txEl>
                                          </p:spTgt>
                                        </p:tgtEl>
                                        <p:attrNameLst>
                                          <p:attrName>style.visibility</p:attrName>
                                        </p:attrNameLst>
                                      </p:cBhvr>
                                      <p:to>
                                        <p:strVal val="visible"/>
                                      </p:to>
                                    </p:set>
                                    <p:anim calcmode="lin" valueType="num">
                                      <p:cBhvr>
                                        <p:cTn id="12" dur="1000" fill="hold"/>
                                        <p:tgtEl>
                                          <p:spTgt spid="17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78">
                                            <p:txEl>
                                              <p:pRg st="4" end="4"/>
                                            </p:txEl>
                                          </p:spTgt>
                                        </p:tgtEl>
                                        <p:attrNameLst>
                                          <p:attrName>style.visibility</p:attrName>
                                        </p:attrNameLst>
                                      </p:cBhvr>
                                      <p:to>
                                        <p:strVal val="visible"/>
                                      </p:to>
                                    </p:set>
                                    <p:anim calcmode="lin" valueType="num">
                                      <p:cBhvr>
                                        <p:cTn id="18" dur="1000" fill="hold"/>
                                        <p:tgtEl>
                                          <p:spTgt spid="17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78">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178">
                                            <p:txEl>
                                              <p:pRg st="5" end="5"/>
                                            </p:txEl>
                                          </p:spTgt>
                                        </p:tgtEl>
                                        <p:attrNameLst>
                                          <p:attrName>style.visibility</p:attrName>
                                        </p:attrNameLst>
                                      </p:cBhvr>
                                      <p:to>
                                        <p:strVal val="visible"/>
                                      </p:to>
                                    </p:set>
                                    <p:anim calcmode="lin" valueType="num">
                                      <p:cBhvr>
                                        <p:cTn id="23" dur="1000" fill="hold"/>
                                        <p:tgtEl>
                                          <p:spTgt spid="17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178">
                                            <p:txEl>
                                              <p:pRg st="6" end="6"/>
                                            </p:txEl>
                                          </p:spTgt>
                                        </p:tgtEl>
                                        <p:attrNameLst>
                                          <p:attrName>style.visibility</p:attrName>
                                        </p:attrNameLst>
                                      </p:cBhvr>
                                      <p:to>
                                        <p:strVal val="visible"/>
                                      </p:to>
                                    </p:set>
                                    <p:anim calcmode="lin" valueType="num">
                                      <p:cBhvr>
                                        <p:cTn id="29" dur="1000" fill="hold"/>
                                        <p:tgtEl>
                                          <p:spTgt spid="17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183" name="Shape 183"/>
          <p:cNvSpPr/>
          <p:nvPr/>
        </p:nvSpPr>
        <p:spPr>
          <a:xfrm>
            <a:off x="2209800" y="2667000"/>
            <a:ext cx="6337300" cy="10928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500">
                <a:solidFill>
                  <a:srgbClr val="16669E"/>
                </a:solidFill>
              </a:defRPr>
            </a:lvl1pPr>
          </a:lstStyle>
          <a:p>
            <a:pPr lvl="0">
              <a:defRPr sz="1800">
                <a:solidFill>
                  <a:srgbClr val="000000"/>
                </a:solidFill>
              </a:defRPr>
            </a:pPr>
            <a:r>
              <a:rPr sz="3500">
                <a:solidFill>
                  <a:srgbClr val="16669E"/>
                </a:solidFill>
              </a:rPr>
              <a:t>Predicates and Quantified Statements II</a:t>
            </a:r>
          </a:p>
        </p:txBody>
      </p:sp>
      <p:grpSp>
        <p:nvGrpSpPr>
          <p:cNvPr id="186" name="Group 186"/>
          <p:cNvGrpSpPr/>
          <p:nvPr/>
        </p:nvGrpSpPr>
        <p:grpSpPr>
          <a:xfrm>
            <a:off x="279399" y="2209799"/>
            <a:ext cx="8534401" cy="1600201"/>
            <a:chOff x="0" y="0"/>
            <a:chExt cx="8534400" cy="1600200"/>
          </a:xfrm>
        </p:grpSpPr>
        <p:sp>
          <p:nvSpPr>
            <p:cNvPr id="184" name="Shape 184"/>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185" name="Shape 185"/>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187" name="Shape 187"/>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3.2</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Predicates and Quantified Statements I</a:t>
            </a:r>
          </a:p>
        </p:txBody>
      </p:sp>
      <p:sp>
        <p:nvSpPr>
          <p:cNvPr id="34" name="Shape 34"/>
          <p:cNvSpPr/>
          <p:nvPr>
            <p:ph type="body" idx="4294967295"/>
          </p:nvPr>
        </p:nvSpPr>
        <p:spPr>
          <a:xfrm>
            <a:off x="457200" y="1462087"/>
            <a:ext cx="8229600" cy="5256213"/>
          </a:xfrm>
          <a:prstGeom prst="rect">
            <a:avLst/>
          </a:prstGeom>
          <a:ln w="12700">
            <a:miter lim="400000"/>
          </a:ln>
        </p:spPr>
        <p:txBody>
          <a:bodyPr lIns="0" tIns="0" rIns="0" bIns="0">
            <a:normAutofit fontScale="100000" lnSpcReduction="0"/>
          </a:bodyPr>
          <a:lstStyle/>
          <a:p>
            <a:pPr lvl="0" marL="0" indent="0">
              <a:buSzTx/>
              <a:buNone/>
            </a:pPr>
          </a:p>
        </p:txBody>
      </p:sp>
      <p:pic>
        <p:nvPicPr>
          <p:cNvPr id="35" name="image.png"/>
          <p:cNvPicPr/>
          <p:nvPr/>
        </p:nvPicPr>
        <p:blipFill>
          <a:blip r:embed="rId2">
            <a:extLst/>
          </a:blip>
          <a:stretch>
            <a:fillRect/>
          </a:stretch>
        </p:blipFill>
        <p:spPr>
          <a:xfrm>
            <a:off x="309562" y="1424684"/>
            <a:ext cx="8415211" cy="1974999"/>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Negations of Quantified Statements</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Negations of Quantified Statements</a:t>
            </a:r>
          </a:p>
        </p:txBody>
      </p:sp>
      <p:sp>
        <p:nvSpPr>
          <p:cNvPr id="192" name="Shape 1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general form of the negation of a universal statement follows immediately from the definitions of negation and of the truth values for universal and existential statements.</a:t>
            </a:r>
          </a:p>
        </p:txBody>
      </p:sp>
      <p:pic>
        <p:nvPicPr>
          <p:cNvPr id="193" name="image.png"/>
          <p:cNvPicPr/>
          <p:nvPr/>
        </p:nvPicPr>
        <p:blipFill>
          <a:blip r:embed="rId2">
            <a:extLst/>
          </a:blip>
          <a:stretch>
            <a:fillRect/>
          </a:stretch>
        </p:blipFill>
        <p:spPr>
          <a:xfrm>
            <a:off x="444500" y="3124200"/>
            <a:ext cx="8255000" cy="2616200"/>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Negations of Quantified Statements</a:t>
            </a:r>
          </a:p>
        </p:txBody>
      </p:sp>
      <p:sp>
        <p:nvSpPr>
          <p:cNvPr id="196" name="Shape 19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Thus</a:t>
            </a:r>
            <a:endParaRPr sz="2400"/>
          </a:p>
          <a:p>
            <a:pPr lvl="0" marL="0" indent="0">
              <a:buSzTx/>
              <a:buNone/>
              <a:defRPr sz="1800"/>
            </a:pPr>
            <a:endParaRPr sz="2400"/>
          </a:p>
          <a:p>
            <a:pPr lvl="0" marL="0" indent="0">
              <a:buSzTx/>
              <a:buNone/>
              <a:defRPr sz="1800"/>
            </a:pPr>
            <a:r>
              <a:rPr sz="2400">
                <a:latin typeface="Arial Bold"/>
                <a:ea typeface="Arial Bold"/>
                <a:cs typeface="Arial Bold"/>
                <a:sym typeface="Arial Bold"/>
              </a:rPr>
              <a:t>The negation of a universal statement (“all are”) is logically equivalent to an existential statement (“some are not” or “there is at least one that is not”).</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buSzTx/>
              <a:buNone/>
              <a:defRPr sz="1800"/>
            </a:pPr>
            <a:r>
              <a:rPr sz="2400"/>
              <a:t>Note that when we speak of </a:t>
            </a:r>
            <a:r>
              <a:rPr sz="2400">
                <a:latin typeface="Arial Bold"/>
                <a:ea typeface="Arial Bold"/>
                <a:cs typeface="Arial Bold"/>
                <a:sym typeface="Arial Bold"/>
              </a:rPr>
              <a:t>logical equivalence for quantified statements, </a:t>
            </a:r>
            <a:r>
              <a:rPr sz="2400"/>
              <a:t>we mean that the statements always have identical truth values no matter what predicates are substituted for the predicate symbols and no matter what sets are used for the domains of the predicate variables.</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Negations of Quantified Statements</a:t>
            </a:r>
          </a:p>
        </p:txBody>
      </p:sp>
      <p:sp>
        <p:nvSpPr>
          <p:cNvPr id="199" name="Shape 19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general form for the negation of an existential statement follows immediately from the definitions of negation and of the truth values for existential and universal statements.</a:t>
            </a:r>
          </a:p>
        </p:txBody>
      </p:sp>
      <p:pic>
        <p:nvPicPr>
          <p:cNvPr id="200" name="image.png"/>
          <p:cNvPicPr/>
          <p:nvPr/>
        </p:nvPicPr>
        <p:blipFill>
          <a:blip r:embed="rId2">
            <a:extLst/>
          </a:blip>
          <a:stretch>
            <a:fillRect/>
          </a:stretch>
        </p:blipFill>
        <p:spPr>
          <a:xfrm>
            <a:off x="422275" y="3276600"/>
            <a:ext cx="8299450" cy="2651125"/>
          </a:xfrm>
          <a:prstGeom prst="rect">
            <a:avLst/>
          </a:prstGeom>
          <a:ln w="12700">
            <a:miter lim="400000"/>
          </a:ln>
        </p:spPr>
      </p:pic>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Negations of Quantified Statements</a:t>
            </a:r>
          </a:p>
        </p:txBody>
      </p:sp>
      <p:sp>
        <p:nvSpPr>
          <p:cNvPr id="203" name="Shape 20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Thus</a:t>
            </a:r>
            <a:endParaRPr sz="2400"/>
          </a:p>
          <a:p>
            <a:pPr lvl="0" marL="0" indent="0">
              <a:buSzTx/>
              <a:buNone/>
              <a:defRPr sz="1800"/>
            </a:pPr>
            <a:endParaRPr sz="2400">
              <a:latin typeface="Arial Bold"/>
              <a:ea typeface="Arial Bold"/>
              <a:cs typeface="Arial Bold"/>
              <a:sym typeface="Arial Bold"/>
            </a:endParaRPr>
          </a:p>
          <a:p>
            <a:pPr lvl="0" marL="0" indent="0">
              <a:buSzTx/>
              <a:buNone/>
              <a:defRPr sz="1800"/>
            </a:pPr>
            <a:r>
              <a:rPr sz="2400">
                <a:latin typeface="Arial Bold"/>
                <a:ea typeface="Arial Bold"/>
                <a:cs typeface="Arial Bold"/>
                <a:sym typeface="Arial Bold"/>
              </a:rPr>
              <a:t>The negation of an existential statement (“some are”) is logically equivalent to a universal statement (“none are” or “all are not”).</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100">
                <a:solidFill>
                  <a:srgbClr val="FFFFFF"/>
                </a:solidFill>
              </a:rPr>
              <a:t>Example 1 – </a:t>
            </a:r>
            <a:r>
              <a:rPr i="1" sz="3100">
                <a:solidFill>
                  <a:srgbClr val="FFFFFF"/>
                </a:solidFill>
              </a:rPr>
              <a:t>Negating Quantified Statements</a:t>
            </a:r>
          </a:p>
        </p:txBody>
      </p:sp>
      <p:sp>
        <p:nvSpPr>
          <p:cNvPr id="206" name="Shape 2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Write formal negations for the following statements:</a:t>
            </a: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 primes </a:t>
            </a:r>
            <a:r>
              <a:rPr i="1" sz="2400"/>
              <a:t>p</a:t>
            </a:r>
            <a:r>
              <a:rPr sz="2400"/>
              <a:t>, </a:t>
            </a:r>
            <a:r>
              <a:rPr i="1" sz="2400"/>
              <a:t>p </a:t>
            </a:r>
            <a:r>
              <a:rPr sz="2400"/>
              <a:t>is odd.</a:t>
            </a:r>
            <a:br>
              <a:rPr sz="2400"/>
            </a:b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 a triangle </a:t>
            </a:r>
            <a:r>
              <a:rPr i="1" sz="2400"/>
              <a:t>T </a:t>
            </a:r>
            <a:r>
              <a:rPr sz="2400"/>
              <a:t>such that the sum of the angles of </a:t>
            </a:r>
            <a:r>
              <a:rPr i="1" sz="2400"/>
              <a:t>T</a:t>
            </a:r>
            <a:br>
              <a:rPr i="1" sz="2400"/>
            </a:br>
            <a:r>
              <a:rPr i="1" sz="2400"/>
              <a:t>     </a:t>
            </a:r>
            <a:r>
              <a:rPr sz="2400"/>
              <a:t>equals 200</a:t>
            </a:r>
            <a:r>
              <a:rPr sz="2400">
                <a:latin typeface="Symbol"/>
                <a:ea typeface="Symbol"/>
                <a:cs typeface="Symbol"/>
                <a:sym typeface="Symbol"/>
              </a:rPr>
              <a:t>°</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lnSpc>
                <a:spcPct val="120000"/>
              </a:lnSpc>
              <a:buSzTx/>
              <a:buNone/>
              <a:tabLst>
                <a:tab pos="457200" algn="l"/>
                <a:tab pos="1371600" algn="l"/>
                <a:tab pos="1536700" algn="l"/>
              </a:tabLst>
              <a:defRPr sz="1800"/>
            </a:pPr>
            <a:r>
              <a:rPr sz="2400">
                <a:latin typeface="Arial Bold"/>
                <a:ea typeface="Arial Bold"/>
                <a:cs typeface="Arial Bold"/>
                <a:sym typeface="Arial Bold"/>
              </a:rPr>
              <a:t>a.</a:t>
            </a:r>
            <a:r>
              <a:rPr sz="2400"/>
              <a:t> By applying the rule for the negation of a ∀ statement,</a:t>
            </a:r>
            <a:br>
              <a:rPr sz="2400"/>
            </a:br>
            <a:r>
              <a:rPr sz="2400"/>
              <a:t>    you can see that the answer is</a:t>
            </a:r>
            <a:br>
              <a:rPr sz="2400"/>
            </a:br>
            <a:endParaRPr sz="1200"/>
          </a:p>
          <a:p>
            <a:pPr lvl="0" marL="0" indent="0">
              <a:lnSpc>
                <a:spcPct val="120000"/>
              </a:lnSpc>
              <a:buSzTx/>
              <a:buNone/>
              <a:tabLst>
                <a:tab pos="457200" algn="l"/>
                <a:tab pos="1371600" algn="l"/>
                <a:tab pos="1536700" algn="l"/>
              </a:tabLst>
              <a:defRPr sz="1800"/>
            </a:pPr>
            <a:r>
              <a:rPr sz="2400"/>
              <a:t>		∃a prime </a:t>
            </a:r>
            <a:r>
              <a:rPr i="1" sz="2400"/>
              <a:t>p </a:t>
            </a:r>
            <a:r>
              <a:rPr sz="2400"/>
              <a:t>such that </a:t>
            </a:r>
            <a:r>
              <a:rPr i="1" sz="2400"/>
              <a:t>p </a:t>
            </a:r>
            <a:r>
              <a:rPr sz="2400"/>
              <a:t>is not odd</a:t>
            </a:r>
            <a:r>
              <a:rPr i="1" sz="24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06">
                                            <p:txEl>
                                              <p:pRg st="4" end="4"/>
                                            </p:txEl>
                                          </p:spTgt>
                                        </p:tgtEl>
                                        <p:attrNameLst>
                                          <p:attrName>style.visibility</p:attrName>
                                        </p:attrNameLst>
                                      </p:cBhvr>
                                      <p:to>
                                        <p:strVal val="visible"/>
                                      </p:to>
                                    </p:set>
                                    <p:anim calcmode="lin" valueType="num">
                                      <p:cBhvr>
                                        <p:cTn id="7" dur="1000" fill="hold"/>
                                        <p:tgtEl>
                                          <p:spTgt spid="206">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206">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06">
                                            <p:txEl>
                                              <p:pRg st="5" end="5"/>
                                            </p:txEl>
                                          </p:spTgt>
                                        </p:tgtEl>
                                        <p:attrNameLst>
                                          <p:attrName>style.visibility</p:attrName>
                                        </p:attrNameLst>
                                      </p:cBhvr>
                                      <p:to>
                                        <p:strVal val="visible"/>
                                      </p:to>
                                    </p:set>
                                    <p:anim calcmode="lin" valueType="num">
                                      <p:cBhvr>
                                        <p:cTn id="12" dur="1000" fill="hold"/>
                                        <p:tgtEl>
                                          <p:spTgt spid="206">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206">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06">
                                            <p:txEl>
                                              <p:pRg st="6" end="6"/>
                                            </p:txEl>
                                          </p:spTgt>
                                        </p:tgtEl>
                                        <p:attrNameLst>
                                          <p:attrName>style.visibility</p:attrName>
                                        </p:attrNameLst>
                                      </p:cBhvr>
                                      <p:to>
                                        <p:strVal val="visible"/>
                                      </p:to>
                                    </p:set>
                                    <p:anim calcmode="lin" valueType="num">
                                      <p:cBhvr>
                                        <p:cTn id="17" dur="1000" fill="hold"/>
                                        <p:tgtEl>
                                          <p:spTgt spid="206">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2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209" name="Shape 20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By applying the rule for the negation of a ∃ statement,</a:t>
            </a:r>
            <a:br>
              <a:rPr sz="2400"/>
            </a:br>
            <a:r>
              <a:rPr sz="2400"/>
              <a:t>    you can see that the answer is </a:t>
            </a:r>
            <a:endParaRPr sz="2400"/>
          </a:p>
          <a:p>
            <a:pPr lvl="0" marL="0" indent="0">
              <a:buSzTx/>
              <a:buNone/>
              <a:tabLst>
                <a:tab pos="457200" algn="l"/>
                <a:tab pos="1371600" algn="l"/>
                <a:tab pos="1536700" algn="l"/>
              </a:tabLst>
              <a:defRPr sz="1800"/>
            </a:pPr>
            <a:endParaRPr sz="1200"/>
          </a:p>
          <a:p>
            <a:pPr lvl="0" marL="0" indent="0" algn="ctr">
              <a:buSzTx/>
              <a:buNone/>
              <a:tabLst>
                <a:tab pos="457200" algn="l"/>
                <a:tab pos="1371600" algn="l"/>
                <a:tab pos="1536700" algn="l"/>
              </a:tabLst>
              <a:defRPr sz="1800"/>
            </a:pPr>
            <a:r>
              <a:rPr sz="2400"/>
              <a:t>∀ triangles </a:t>
            </a:r>
            <a:r>
              <a:rPr i="1" sz="2400"/>
              <a:t>T</a:t>
            </a:r>
            <a:r>
              <a:rPr sz="2400"/>
              <a:t>,</a:t>
            </a:r>
            <a:r>
              <a:rPr i="1" sz="2400"/>
              <a:t> </a:t>
            </a:r>
            <a:r>
              <a:rPr sz="2400"/>
              <a:t>the sum of the angles of </a:t>
            </a:r>
            <a:r>
              <a:rPr i="1" sz="2400"/>
              <a:t>T </a:t>
            </a:r>
            <a:r>
              <a:rPr sz="2400"/>
              <a:t>does not equal 200</a:t>
            </a:r>
            <a:r>
              <a:rPr sz="2400">
                <a:latin typeface="Symbol"/>
                <a:ea typeface="Symbol"/>
                <a:cs typeface="Symbol"/>
                <a:sym typeface="Symbol"/>
              </a:rPr>
              <a:t>°</a:t>
            </a:r>
            <a:r>
              <a:rPr sz="2400"/>
              <a:t>.</a:t>
            </a:r>
          </a:p>
        </p:txBody>
      </p:sp>
      <p:sp>
        <p:nvSpPr>
          <p:cNvPr id="210" name="Shape 21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Negations of Universal Conditional Statements</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Negations of Universal Conditional Statements</a:t>
            </a:r>
          </a:p>
        </p:txBody>
      </p:sp>
      <p:sp>
        <p:nvSpPr>
          <p:cNvPr id="215" name="Shape 21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Negations of universal conditional statements are of special importance in mathematics. </a:t>
            </a:r>
            <a:endParaRPr sz="2400"/>
          </a:p>
          <a:p>
            <a:pPr lvl="0" marL="0" indent="0">
              <a:buSzTx/>
              <a:buNone/>
              <a:defRPr sz="1800"/>
            </a:pPr>
            <a:endParaRPr sz="2400"/>
          </a:p>
          <a:p>
            <a:pPr lvl="0" marL="0" indent="0">
              <a:buSzTx/>
              <a:buNone/>
              <a:defRPr sz="1800"/>
            </a:pPr>
            <a:r>
              <a:rPr sz="2400"/>
              <a:t>The form of such negations can be derived from facts that have already been established. </a:t>
            </a:r>
            <a:endParaRPr sz="2400"/>
          </a:p>
          <a:p>
            <a:pPr lvl="0" marL="0" indent="0">
              <a:buSzTx/>
              <a:buNone/>
              <a:defRPr sz="1800"/>
            </a:pPr>
            <a:endParaRPr sz="2400"/>
          </a:p>
          <a:p>
            <a:pPr lvl="0" marL="0" indent="0">
              <a:buSzTx/>
              <a:buNone/>
              <a:defRPr sz="1800"/>
            </a:pPr>
            <a:r>
              <a:rPr sz="2400"/>
              <a:t>By definition of the negation of a </a:t>
            </a:r>
            <a:r>
              <a:rPr i="1" sz="2400"/>
              <a:t>for all </a:t>
            </a:r>
            <a:r>
              <a:rPr sz="2400"/>
              <a:t>statement,</a:t>
            </a:r>
            <a:endParaRPr sz="2400"/>
          </a:p>
          <a:p>
            <a:pPr lvl="0" marL="0" indent="0">
              <a:buSzTx/>
              <a:buNone/>
              <a:defRPr sz="1800"/>
            </a:pPr>
            <a:endParaRPr sz="2400"/>
          </a:p>
          <a:p>
            <a:pPr lvl="0" marL="0" indent="0">
              <a:buSzTx/>
              <a:buNone/>
              <a:defRPr sz="1800"/>
            </a:pPr>
            <a:endParaRPr sz="2400"/>
          </a:p>
          <a:p>
            <a:pPr lvl="0" marL="0" indent="0">
              <a:buSzTx/>
              <a:buNone/>
              <a:defRPr sz="1800"/>
            </a:pPr>
            <a:r>
              <a:rPr sz="2400"/>
              <a:t>But the negation of an if-then statement is logically equivalent to an </a:t>
            </a:r>
            <a:r>
              <a:rPr i="1" sz="2400"/>
              <a:t>and </a:t>
            </a:r>
            <a:r>
              <a:rPr sz="2400"/>
              <a:t>statement. More precisely,</a:t>
            </a:r>
          </a:p>
        </p:txBody>
      </p:sp>
      <p:pic>
        <p:nvPicPr>
          <p:cNvPr id="216" name="image.png"/>
          <p:cNvPicPr/>
          <p:nvPr/>
        </p:nvPicPr>
        <p:blipFill>
          <a:blip r:embed="rId2">
            <a:extLst/>
          </a:blip>
          <a:stretch>
            <a:fillRect/>
          </a:stretch>
        </p:blipFill>
        <p:spPr>
          <a:xfrm>
            <a:off x="609600" y="4416425"/>
            <a:ext cx="8053388" cy="384175"/>
          </a:xfrm>
          <a:prstGeom prst="rect">
            <a:avLst/>
          </a:prstGeom>
          <a:ln w="12700">
            <a:miter lim="400000"/>
          </a:ln>
        </p:spPr>
      </p:pic>
      <p:pic>
        <p:nvPicPr>
          <p:cNvPr id="217" name="image.png"/>
          <p:cNvPicPr/>
          <p:nvPr/>
        </p:nvPicPr>
        <p:blipFill>
          <a:blip r:embed="rId3">
            <a:extLst/>
          </a:blip>
          <a:stretch>
            <a:fillRect/>
          </a:stretch>
        </p:blipFill>
        <p:spPr>
          <a:xfrm>
            <a:off x="1568450" y="6070600"/>
            <a:ext cx="7092950" cy="328613"/>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000">
                <a:solidFill>
                  <a:srgbClr val="FFFFFF"/>
                </a:solidFill>
              </a:defRPr>
            </a:lvl1pPr>
          </a:lstStyle>
          <a:p>
            <a:pPr lvl="0">
              <a:defRPr sz="1800">
                <a:solidFill>
                  <a:srgbClr val="000000"/>
                </a:solidFill>
              </a:defRPr>
            </a:pPr>
            <a:r>
              <a:rPr sz="3000">
                <a:solidFill>
                  <a:srgbClr val="FFFFFF"/>
                </a:solidFill>
              </a:rPr>
              <a:t>Negations of Universal Conditional Statements</a:t>
            </a:r>
          </a:p>
        </p:txBody>
      </p:sp>
      <p:sp>
        <p:nvSpPr>
          <p:cNvPr id="220" name="Shape 22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Substituting (3.2.2) into (3.2.1) gives</a:t>
            </a:r>
            <a:endParaRPr sz="2400"/>
          </a:p>
          <a:p>
            <a:pPr lvl="0" marL="0" indent="0">
              <a:buSzTx/>
              <a:buNone/>
              <a:defRPr sz="1800"/>
            </a:pPr>
            <a:endParaRPr sz="2400"/>
          </a:p>
          <a:p>
            <a:pPr lvl="0" marL="0" indent="0">
              <a:buSzTx/>
              <a:buNone/>
              <a:defRPr sz="1800"/>
            </a:pPr>
            <a:endParaRPr sz="2400"/>
          </a:p>
          <a:p>
            <a:pPr lvl="0" marL="0" indent="0">
              <a:buSzTx/>
              <a:buNone/>
              <a:defRPr sz="1800"/>
            </a:pPr>
            <a:r>
              <a:rPr sz="2400"/>
              <a:t>Written less symbolically, this becomes</a:t>
            </a:r>
          </a:p>
        </p:txBody>
      </p:sp>
      <p:pic>
        <p:nvPicPr>
          <p:cNvPr id="221" name="image.png"/>
          <p:cNvPicPr/>
          <p:nvPr/>
        </p:nvPicPr>
        <p:blipFill>
          <a:blip r:embed="rId2">
            <a:extLst/>
          </a:blip>
          <a:stretch>
            <a:fillRect/>
          </a:stretch>
        </p:blipFill>
        <p:spPr>
          <a:xfrm>
            <a:off x="1001712" y="2209800"/>
            <a:ext cx="7140576" cy="393700"/>
          </a:xfrm>
          <a:prstGeom prst="rect">
            <a:avLst/>
          </a:prstGeom>
          <a:ln w="12700">
            <a:miter lim="400000"/>
          </a:ln>
        </p:spPr>
      </p:pic>
      <p:pic>
        <p:nvPicPr>
          <p:cNvPr id="222" name="image.png"/>
          <p:cNvPicPr/>
          <p:nvPr/>
        </p:nvPicPr>
        <p:blipFill>
          <a:blip r:embed="rId3">
            <a:extLst/>
          </a:blip>
          <a:stretch>
            <a:fillRect/>
          </a:stretch>
        </p:blipFill>
        <p:spPr>
          <a:xfrm>
            <a:off x="427037" y="3581400"/>
            <a:ext cx="8291513" cy="950913"/>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900">
                <a:solidFill>
                  <a:srgbClr val="FFFFFF"/>
                </a:solidFill>
              </a:rPr>
              <a:t>Example 2 – </a:t>
            </a:r>
            <a:r>
              <a:rPr i="1" sz="2900">
                <a:solidFill>
                  <a:srgbClr val="FFFFFF"/>
                </a:solidFill>
              </a:rPr>
              <a:t>Finding the Truth Set of a Predicate</a:t>
            </a:r>
          </a:p>
        </p:txBody>
      </p:sp>
      <p:sp>
        <p:nvSpPr>
          <p:cNvPr id="38" name="Shape 3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Q</a:t>
            </a:r>
            <a:r>
              <a:rPr sz="2400"/>
              <a:t>(</a:t>
            </a:r>
            <a:r>
              <a:rPr i="1" sz="2400"/>
              <a:t>n</a:t>
            </a:r>
            <a:r>
              <a:rPr sz="2400"/>
              <a:t>) be the predicate “</a:t>
            </a:r>
            <a:r>
              <a:rPr i="1" sz="2400"/>
              <a:t>n</a:t>
            </a:r>
            <a:r>
              <a:rPr sz="2400"/>
              <a:t> is a factor of 8.” Find the truth set of </a:t>
            </a:r>
            <a:r>
              <a:rPr i="1" sz="2400"/>
              <a:t>Q</a:t>
            </a:r>
            <a:r>
              <a:rPr sz="2400"/>
              <a:t>(</a:t>
            </a:r>
            <a:r>
              <a:rPr i="1" sz="2400"/>
              <a:t>n</a:t>
            </a:r>
            <a:r>
              <a:rPr sz="2400"/>
              <a:t>) if</a:t>
            </a: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the domain of </a:t>
            </a:r>
            <a:r>
              <a:rPr i="1" sz="2400"/>
              <a:t>n</a:t>
            </a:r>
            <a:r>
              <a:rPr sz="2400"/>
              <a:t> is the set </a:t>
            </a:r>
            <a:r>
              <a:rPr sz="2400">
                <a:latin typeface="Arial Bold"/>
                <a:ea typeface="Arial Bold"/>
                <a:cs typeface="Arial Bold"/>
                <a:sym typeface="Arial Bold"/>
              </a:rPr>
              <a:t>Z</a:t>
            </a:r>
            <a:r>
              <a:rPr baseline="30000" sz="2400"/>
              <a:t>+</a:t>
            </a:r>
            <a:r>
              <a:rPr sz="2400"/>
              <a:t> of all positive integers</a:t>
            </a: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the domain of </a:t>
            </a:r>
            <a:r>
              <a:rPr i="1" sz="2400"/>
              <a:t>n</a:t>
            </a:r>
            <a:r>
              <a:rPr sz="2400"/>
              <a:t> is the set </a:t>
            </a:r>
            <a:r>
              <a:rPr sz="2400">
                <a:latin typeface="Arial Bold"/>
                <a:ea typeface="Arial Bold"/>
                <a:cs typeface="Arial Bold"/>
                <a:sym typeface="Arial Bold"/>
              </a:rPr>
              <a:t>Z</a:t>
            </a:r>
            <a:r>
              <a:rPr sz="2400"/>
              <a:t> of all integers.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The truth set is {1, 2, 4, 8} because these are exactly the positive integers that divide 8 evenly.</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The truth set is {1, 2, 4, 8,−1,−2,−4,−8} because the negative integers −1,−2,−4, and −8 also divide into 8 without leaving a remainder.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8">
                                            <p:txEl>
                                              <p:pRg st="4" end="4"/>
                                            </p:txEl>
                                          </p:spTgt>
                                        </p:tgtEl>
                                        <p:attrNameLst>
                                          <p:attrName>style.visibility</p:attrName>
                                        </p:attrNameLst>
                                      </p:cBhvr>
                                      <p:to>
                                        <p:strVal val="visible"/>
                                      </p:to>
                                    </p:set>
                                    <p:anim calcmode="lin" valueType="num">
                                      <p:cBhvr>
                                        <p:cTn id="7"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8">
                                            <p:txEl>
                                              <p:pRg st="5" end="5"/>
                                            </p:txEl>
                                          </p:spTgt>
                                        </p:tgtEl>
                                        <p:attrNameLst>
                                          <p:attrName>style.visibility</p:attrName>
                                        </p:attrNameLst>
                                      </p:cBhvr>
                                      <p:to>
                                        <p:strVal val="visible"/>
                                      </p:to>
                                    </p:set>
                                    <p:anim calcmode="lin" valueType="num">
                                      <p:cBhvr>
                                        <p:cTn id="12" dur="10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8">
                                            <p:txEl>
                                              <p:pRg st="6" end="6"/>
                                            </p:txEl>
                                          </p:spTgt>
                                        </p:tgtEl>
                                        <p:attrNameLst>
                                          <p:attrName>style.visibility</p:attrName>
                                        </p:attrNameLst>
                                      </p:cBhvr>
                                      <p:to>
                                        <p:strVal val="visible"/>
                                      </p:to>
                                    </p:set>
                                    <p:anim calcmode="lin" valueType="num">
                                      <p:cBhvr>
                                        <p:cTn id="17" dur="1000" fill="hold"/>
                                        <p:tgtEl>
                                          <p:spTgt spid="38">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38">
                                            <p:txEl>
                                              <p:pRg st="7" end="7"/>
                                            </p:txEl>
                                          </p:spTgt>
                                        </p:tgtEl>
                                        <p:attrNameLst>
                                          <p:attrName>style.visibility</p:attrName>
                                        </p:attrNameLst>
                                      </p:cBhvr>
                                      <p:to>
                                        <p:strVal val="visible"/>
                                      </p:to>
                                    </p:set>
                                    <p:anim calcmode="lin" valueType="num">
                                      <p:cBhvr>
                                        <p:cTn id="23" dur="10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4 – </a:t>
            </a:r>
            <a:r>
              <a:rPr i="1" sz="2500">
                <a:solidFill>
                  <a:srgbClr val="FFFFFF"/>
                </a:solidFill>
              </a:rPr>
              <a:t>Negating Universal Conditional Statements</a:t>
            </a:r>
          </a:p>
        </p:txBody>
      </p:sp>
      <p:sp>
        <p:nvSpPr>
          <p:cNvPr id="225" name="Shape 22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Write a formal negation for statement (a) and an informal negation for statement (b).</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 people </a:t>
            </a:r>
            <a:r>
              <a:rPr i="1" sz="2400"/>
              <a:t>p</a:t>
            </a:r>
            <a:r>
              <a:rPr sz="2400"/>
              <a:t>, if </a:t>
            </a:r>
            <a:r>
              <a:rPr i="1" sz="2400"/>
              <a:t>p </a:t>
            </a:r>
            <a:r>
              <a:rPr sz="2400"/>
              <a:t>is blond then </a:t>
            </a:r>
            <a:r>
              <a:rPr i="1" sz="2400"/>
              <a:t>p </a:t>
            </a:r>
            <a:r>
              <a:rPr sz="2400"/>
              <a:t>has blue eyes.</a:t>
            </a:r>
            <a:br>
              <a:rPr sz="2400"/>
            </a:b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If a computer program has more than 100,000 lines,</a:t>
            </a:r>
            <a:br>
              <a:rPr sz="2400"/>
            </a:br>
            <a:r>
              <a:rPr sz="2400"/>
              <a:t>    then it contains a bug.</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br>
              <a:rPr sz="2400">
                <a:solidFill>
                  <a:srgbClr val="00ADEE"/>
                </a:solidFill>
              </a:rPr>
            </a:br>
            <a:r>
              <a:rPr sz="2400">
                <a:latin typeface="Arial Bold"/>
                <a:ea typeface="Arial Bold"/>
                <a:cs typeface="Arial Bold"/>
                <a:sym typeface="Arial Bold"/>
              </a:rPr>
              <a:t>a.</a:t>
            </a:r>
            <a:r>
              <a:rPr sz="2400"/>
              <a:t> ∃ a person </a:t>
            </a:r>
            <a:r>
              <a:rPr i="1" sz="2400"/>
              <a:t>p </a:t>
            </a:r>
            <a:r>
              <a:rPr sz="2400"/>
              <a:t>such that </a:t>
            </a:r>
            <a:r>
              <a:rPr i="1" sz="2400"/>
              <a:t>p </a:t>
            </a:r>
            <a:r>
              <a:rPr sz="2400"/>
              <a:t>is blond and </a:t>
            </a:r>
            <a:r>
              <a:rPr i="1" sz="2400"/>
              <a:t>p </a:t>
            </a:r>
            <a:r>
              <a:rPr sz="2400"/>
              <a:t>does not have</a:t>
            </a:r>
            <a:br>
              <a:rPr sz="2400"/>
            </a:br>
            <a:r>
              <a:rPr sz="2400"/>
              <a:t>     blue eyes.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25"/>
                                        </p:tgtEl>
                                        <p:attrNameLst>
                                          <p:attrName>style.visibility</p:attrName>
                                        </p:attrNameLst>
                                      </p:cBhvr>
                                      <p:to>
                                        <p:strVal val="visible"/>
                                      </p:to>
                                    </p:set>
                                    <p:anim calcmode="lin" valueType="num">
                                      <p:cBhvr>
                                        <p:cTn id="7" dur="1000" fill="hold"/>
                                        <p:tgtEl>
                                          <p:spTgt spid="225"/>
                                        </p:tgtEl>
                                        <p:attrNameLst>
                                          <p:attrName>ppt_x</p:attrName>
                                        </p:attrNameLst>
                                      </p:cBhvr>
                                      <p:tavLst>
                                        <p:tav tm="0">
                                          <p:val>
                                            <p:strVal val="#ppt_x"/>
                                          </p:val>
                                        </p:tav>
                                        <p:tav tm="100000">
                                          <p:val>
                                            <p:strVal val="#ppt_x"/>
                                          </p:val>
                                        </p:tav>
                                      </p:tavLst>
                                    </p:anim>
                                    <p:anim calcmode="lin" valueType="num">
                                      <p:cBhvr>
                                        <p:cTn id="8" dur="10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228" name="Shape 22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There is at least one computer program that has more</a:t>
            </a:r>
            <a:br>
              <a:rPr sz="2400"/>
            </a:br>
            <a:r>
              <a:rPr sz="2400"/>
              <a:t>     than 100,000 lines and does not contain a bug.</a:t>
            </a:r>
          </a:p>
        </p:txBody>
      </p:sp>
      <p:sp>
        <p:nvSpPr>
          <p:cNvPr id="229" name="Shape 22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533400" y="3276600"/>
            <a:ext cx="8077200" cy="665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The Relation among ∀, ∃, ∧, and ∨</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Relation among ∀, ∃, ∧, and ∨</a:t>
            </a:r>
          </a:p>
        </p:txBody>
      </p:sp>
      <p:sp>
        <p:nvSpPr>
          <p:cNvPr id="234" name="Shape 23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negation of a </a:t>
            </a:r>
            <a:r>
              <a:rPr i="1" sz="2400"/>
              <a:t>for all </a:t>
            </a:r>
            <a:r>
              <a:rPr sz="2400"/>
              <a:t>statement is a </a:t>
            </a:r>
            <a:r>
              <a:rPr i="1" sz="2400"/>
              <a:t>there exists </a:t>
            </a:r>
            <a:r>
              <a:rPr sz="2400"/>
              <a:t>statement, and the negation of a </a:t>
            </a:r>
            <a:r>
              <a:rPr i="1" sz="2400"/>
              <a:t>there exists </a:t>
            </a:r>
            <a:r>
              <a:rPr sz="2400"/>
              <a:t>statement is a </a:t>
            </a:r>
            <a:r>
              <a:rPr i="1" sz="2400"/>
              <a:t>for all </a:t>
            </a:r>
            <a:r>
              <a:rPr sz="2400"/>
              <a:t>statement. </a:t>
            </a:r>
            <a:endParaRPr sz="2400"/>
          </a:p>
          <a:p>
            <a:pPr lvl="0" marL="0" indent="0">
              <a:buSzTx/>
              <a:buNone/>
              <a:defRPr sz="1800"/>
            </a:pPr>
            <a:endParaRPr sz="2400"/>
          </a:p>
          <a:p>
            <a:pPr lvl="0" marL="0" indent="0">
              <a:buSzTx/>
              <a:buNone/>
              <a:defRPr sz="1800"/>
            </a:pPr>
            <a:r>
              <a:rPr sz="2400"/>
              <a:t>These facts are analogous to De Morgan’s laws, which state that the negation of an </a:t>
            </a:r>
            <a:r>
              <a:rPr i="1" sz="2400"/>
              <a:t>and </a:t>
            </a:r>
            <a:r>
              <a:rPr sz="2400"/>
              <a:t>statement is an </a:t>
            </a:r>
            <a:r>
              <a:rPr i="1" sz="2400"/>
              <a:t>or </a:t>
            </a:r>
            <a:r>
              <a:rPr sz="2400"/>
              <a:t>statement and that the negation of an </a:t>
            </a:r>
            <a:r>
              <a:rPr i="1" sz="2400"/>
              <a:t>or </a:t>
            </a:r>
            <a:r>
              <a:rPr sz="2400"/>
              <a:t>statement is an </a:t>
            </a:r>
            <a:r>
              <a:rPr i="1" sz="2400"/>
              <a:t>and </a:t>
            </a:r>
            <a:r>
              <a:rPr sz="2400"/>
              <a:t>statement. </a:t>
            </a:r>
            <a:endParaRPr sz="2400"/>
          </a:p>
          <a:p>
            <a:pPr lvl="0" marL="0" indent="0">
              <a:buSzTx/>
              <a:buNone/>
              <a:defRPr sz="1800"/>
            </a:pPr>
            <a:endParaRPr sz="2400"/>
          </a:p>
          <a:p>
            <a:pPr lvl="0" marL="0" indent="0">
              <a:buSzTx/>
              <a:buNone/>
              <a:defRPr sz="1800"/>
            </a:pPr>
            <a:r>
              <a:rPr sz="2400"/>
              <a:t>This similarity is not accidental. In a sense, universal statements are generalizations of </a:t>
            </a:r>
            <a:r>
              <a:rPr i="1" sz="2400"/>
              <a:t>and </a:t>
            </a:r>
            <a:r>
              <a:rPr sz="2400"/>
              <a:t>statements, and existential statements are generalizations of </a:t>
            </a:r>
            <a:r>
              <a:rPr i="1" sz="2400"/>
              <a:t>or </a:t>
            </a:r>
            <a:r>
              <a:rPr sz="2400"/>
              <a:t>statements.</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Relation among ∀, ∃, ∧, and ∨</a:t>
            </a:r>
          </a:p>
        </p:txBody>
      </p:sp>
      <p:sp>
        <p:nvSpPr>
          <p:cNvPr id="237" name="Shape 23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If </a:t>
            </a:r>
            <a:r>
              <a:rPr i="1" sz="2400"/>
              <a:t>Q</a:t>
            </a:r>
            <a:r>
              <a:rPr sz="2400"/>
              <a:t>(</a:t>
            </a:r>
            <a:r>
              <a:rPr i="1" sz="2400"/>
              <a:t>x</a:t>
            </a:r>
            <a:r>
              <a:rPr sz="2400"/>
              <a:t>)</a:t>
            </a:r>
            <a:r>
              <a:rPr i="1" sz="2400"/>
              <a:t> </a:t>
            </a:r>
            <a:r>
              <a:rPr sz="2400"/>
              <a:t>is a predicate and the domain </a:t>
            </a:r>
            <a:r>
              <a:rPr i="1" sz="2400"/>
              <a:t>D </a:t>
            </a:r>
            <a:r>
              <a:rPr sz="2400"/>
              <a:t>of </a:t>
            </a:r>
            <a:r>
              <a:rPr i="1" sz="2400"/>
              <a:t>x </a:t>
            </a:r>
            <a:r>
              <a:rPr sz="2400"/>
              <a:t>is the </a:t>
            </a:r>
            <a:br>
              <a:rPr sz="2400"/>
            </a:br>
            <a:r>
              <a:rPr sz="2400"/>
              <a:t>set {</a:t>
            </a:r>
            <a:r>
              <a:rPr i="1" sz="2400"/>
              <a:t>x</a:t>
            </a:r>
            <a:r>
              <a:rPr baseline="-25000" sz="2400"/>
              <a:t>1</a:t>
            </a:r>
            <a:r>
              <a:rPr sz="2400"/>
              <a:t>,</a:t>
            </a:r>
            <a:r>
              <a:rPr i="1" sz="2400"/>
              <a:t> x</a:t>
            </a:r>
            <a:r>
              <a:rPr baseline="-25000" sz="2400"/>
              <a:t>2</a:t>
            </a:r>
            <a:r>
              <a:rPr sz="2400"/>
              <a:t>,</a:t>
            </a:r>
            <a:r>
              <a:rPr i="1" sz="2400"/>
              <a:t> . . . </a:t>
            </a:r>
            <a:r>
              <a:rPr sz="2400"/>
              <a:t>,</a:t>
            </a:r>
            <a:r>
              <a:rPr i="1" sz="2400"/>
              <a:t> x</a:t>
            </a:r>
            <a:r>
              <a:rPr baseline="-25000" i="1" sz="2400"/>
              <a:t>n</a:t>
            </a:r>
            <a:r>
              <a:rPr sz="2400"/>
              <a:t>}, then the statements</a:t>
            </a:r>
            <a:endParaRPr sz="2400"/>
          </a:p>
          <a:p>
            <a:pPr lvl="0" marL="0" indent="0">
              <a:buSzTx/>
              <a:buNone/>
              <a:defRPr sz="1800"/>
            </a:pPr>
            <a:endParaRPr sz="2400"/>
          </a:p>
          <a:p>
            <a:pPr lvl="0" marL="0" indent="0">
              <a:buSzTx/>
              <a:buNone/>
              <a:defRPr sz="1800"/>
            </a:pPr>
            <a:endParaRPr sz="2400"/>
          </a:p>
          <a:p>
            <a:pPr lvl="0" marL="0" indent="0">
              <a:buSzTx/>
              <a:buNone/>
              <a:defRPr sz="1800"/>
            </a:pPr>
            <a:r>
              <a:rPr sz="2400"/>
              <a:t>and</a:t>
            </a:r>
            <a:endParaRPr sz="2400"/>
          </a:p>
          <a:p>
            <a:pPr lvl="0" marL="0" indent="0">
              <a:buSzTx/>
              <a:buNone/>
              <a:defRPr sz="1800"/>
            </a:pPr>
            <a:endParaRPr sz="2400"/>
          </a:p>
          <a:p>
            <a:pPr lvl="0" marL="0" indent="0">
              <a:buSzTx/>
              <a:buNone/>
              <a:defRPr sz="1800"/>
            </a:pPr>
            <a:r>
              <a:rPr sz="2400"/>
              <a:t>are logically equivalent. </a:t>
            </a:r>
          </a:p>
        </p:txBody>
      </p:sp>
      <p:pic>
        <p:nvPicPr>
          <p:cNvPr id="238" name="image.png"/>
          <p:cNvPicPr/>
          <p:nvPr/>
        </p:nvPicPr>
        <p:blipFill>
          <a:blip r:embed="rId2">
            <a:extLst/>
          </a:blip>
          <a:stretch>
            <a:fillRect/>
          </a:stretch>
        </p:blipFill>
        <p:spPr>
          <a:xfrm>
            <a:off x="3621087" y="2438400"/>
            <a:ext cx="1901826" cy="457200"/>
          </a:xfrm>
          <a:prstGeom prst="rect">
            <a:avLst/>
          </a:prstGeom>
          <a:ln w="12700">
            <a:miter lim="400000"/>
          </a:ln>
        </p:spPr>
      </p:pic>
      <p:pic>
        <p:nvPicPr>
          <p:cNvPr id="239" name="image.png"/>
          <p:cNvPicPr/>
          <p:nvPr/>
        </p:nvPicPr>
        <p:blipFill>
          <a:blip r:embed="rId3">
            <a:extLst/>
          </a:blip>
          <a:stretch>
            <a:fillRect/>
          </a:stretch>
        </p:blipFill>
        <p:spPr>
          <a:xfrm>
            <a:off x="2671762" y="3235325"/>
            <a:ext cx="3802063" cy="384175"/>
          </a:xfrm>
          <a:prstGeom prst="rect">
            <a:avLst/>
          </a:prstGeom>
          <a:ln w="12700">
            <a:miter lim="400000"/>
          </a:ln>
        </p:spPr>
      </p:pic>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Relation among ∀, ∃, ∧, and ∨</a:t>
            </a:r>
          </a:p>
        </p:txBody>
      </p:sp>
      <p:sp>
        <p:nvSpPr>
          <p:cNvPr id="242" name="Shape 24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Similarly, if </a:t>
            </a:r>
            <a:r>
              <a:rPr i="1" sz="2400"/>
              <a:t>Q</a:t>
            </a:r>
            <a:r>
              <a:rPr sz="2400"/>
              <a:t>(</a:t>
            </a:r>
            <a:r>
              <a:rPr i="1" sz="2400"/>
              <a:t>x</a:t>
            </a:r>
            <a:r>
              <a:rPr sz="2400"/>
              <a:t>)</a:t>
            </a:r>
            <a:r>
              <a:rPr i="1" sz="2400"/>
              <a:t> </a:t>
            </a:r>
            <a:r>
              <a:rPr sz="2400"/>
              <a:t>is a predicate and </a:t>
            </a:r>
            <a:r>
              <a:rPr i="1" sz="2400"/>
              <a:t>D </a:t>
            </a:r>
            <a:r>
              <a:rPr sz="2400"/>
              <a:t>= {</a:t>
            </a:r>
            <a:r>
              <a:rPr i="1" sz="2400"/>
              <a:t>x</a:t>
            </a:r>
            <a:r>
              <a:rPr baseline="-25000" sz="2400"/>
              <a:t>1</a:t>
            </a:r>
            <a:r>
              <a:rPr sz="2400"/>
              <a:t>,</a:t>
            </a:r>
            <a:r>
              <a:rPr i="1" sz="2400"/>
              <a:t> x</a:t>
            </a:r>
            <a:r>
              <a:rPr baseline="-25000" sz="2400"/>
              <a:t>2</a:t>
            </a:r>
            <a:r>
              <a:rPr sz="2400"/>
              <a:t>,</a:t>
            </a:r>
            <a:r>
              <a:rPr i="1" sz="2400"/>
              <a:t> . . . </a:t>
            </a:r>
            <a:r>
              <a:rPr sz="2400"/>
              <a:t>,</a:t>
            </a:r>
            <a:r>
              <a:rPr i="1" sz="2400"/>
              <a:t> x</a:t>
            </a:r>
            <a:r>
              <a:rPr baseline="-25000" i="1" sz="2400"/>
              <a:t>n</a:t>
            </a:r>
            <a:r>
              <a:rPr sz="2400"/>
              <a:t>}, then the statements</a:t>
            </a:r>
            <a:endParaRPr sz="2400"/>
          </a:p>
          <a:p>
            <a:pPr lvl="0" marL="0" indent="0">
              <a:buSzTx/>
              <a:buNone/>
              <a:defRPr sz="1800"/>
            </a:pPr>
            <a:endParaRPr sz="2400"/>
          </a:p>
          <a:p>
            <a:pPr lvl="0" marL="0" indent="0">
              <a:buSzTx/>
              <a:buNone/>
              <a:defRPr sz="1800"/>
            </a:pPr>
            <a:endParaRPr sz="2400"/>
          </a:p>
          <a:p>
            <a:pPr lvl="0" marL="0" indent="0">
              <a:buSzTx/>
              <a:buNone/>
              <a:defRPr sz="1800"/>
            </a:pPr>
            <a:r>
              <a:rPr sz="2400"/>
              <a:t>and </a:t>
            </a:r>
            <a:endParaRPr sz="2400"/>
          </a:p>
          <a:p>
            <a:pPr lvl="0" marL="0" indent="0">
              <a:buSzTx/>
              <a:buNone/>
              <a:defRPr sz="1800"/>
            </a:pPr>
          </a:p>
          <a:p>
            <a:pPr lvl="0" marL="0" indent="0">
              <a:buSzTx/>
              <a:buNone/>
              <a:defRPr sz="1800"/>
            </a:pPr>
            <a:r>
              <a:rPr sz="2400"/>
              <a:t>are logically equivalent.</a:t>
            </a:r>
          </a:p>
        </p:txBody>
      </p:sp>
      <p:pic>
        <p:nvPicPr>
          <p:cNvPr id="243" name="image.png"/>
          <p:cNvPicPr/>
          <p:nvPr/>
        </p:nvPicPr>
        <p:blipFill>
          <a:blip r:embed="rId2">
            <a:extLst/>
          </a:blip>
          <a:stretch>
            <a:fillRect/>
          </a:stretch>
        </p:blipFill>
        <p:spPr>
          <a:xfrm>
            <a:off x="2706687" y="3175000"/>
            <a:ext cx="3730626" cy="401638"/>
          </a:xfrm>
          <a:prstGeom prst="rect">
            <a:avLst/>
          </a:prstGeom>
          <a:ln w="12700">
            <a:miter lim="400000"/>
          </a:ln>
        </p:spPr>
      </p:pic>
      <p:pic>
        <p:nvPicPr>
          <p:cNvPr id="244" name="image.png"/>
          <p:cNvPicPr/>
          <p:nvPr/>
        </p:nvPicPr>
        <p:blipFill>
          <a:blip r:embed="rId3">
            <a:extLst/>
          </a:blip>
          <a:stretch>
            <a:fillRect/>
          </a:stretch>
        </p:blipFill>
        <p:spPr>
          <a:xfrm>
            <a:off x="3100387" y="2339975"/>
            <a:ext cx="2943226" cy="403225"/>
          </a:xfrm>
          <a:prstGeom prst="rect">
            <a:avLst/>
          </a:prstGeom>
          <a:ln w="12700">
            <a:miter lim="400000"/>
          </a:ln>
        </p:spPr>
      </p:pic>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Vacuous Truth of Universal Statements</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Vacuous Truth of Universal Statements</a:t>
            </a:r>
          </a:p>
        </p:txBody>
      </p:sp>
      <p:sp>
        <p:nvSpPr>
          <p:cNvPr id="249" name="Shape 24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statement “All the balls in the bowl are blue” would be false (since one of the balls in the bowl is gray).</a:t>
            </a:r>
          </a:p>
        </p:txBody>
      </p:sp>
      <p:pic>
        <p:nvPicPr>
          <p:cNvPr id="250" name="image.png"/>
          <p:cNvPicPr/>
          <p:nvPr/>
        </p:nvPicPr>
        <p:blipFill>
          <a:blip r:embed="rId2">
            <a:extLst/>
          </a:blip>
          <a:srcRect l="0" t="0" r="0" b="15223"/>
          <a:stretch>
            <a:fillRect/>
          </a:stretch>
        </p:blipFill>
        <p:spPr>
          <a:xfrm>
            <a:off x="2413000" y="3290093"/>
            <a:ext cx="3513138" cy="1600201"/>
          </a:xfrm>
          <a:prstGeom prst="rect">
            <a:avLst/>
          </a:prstGeom>
          <a:ln w="12700">
            <a:miter lim="400000"/>
          </a:ln>
        </p:spPr>
      </p:pic>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Vacuous Truth of Universal Statements</a:t>
            </a:r>
          </a:p>
        </p:txBody>
      </p:sp>
      <p:sp>
        <p:nvSpPr>
          <p:cNvPr id="253" name="Shape 253"/>
          <p:cNvSpPr/>
          <p:nvPr>
            <p:ph type="body" idx="4294967295"/>
          </p:nvPr>
        </p:nvSpPr>
        <p:spPr>
          <a:xfrm>
            <a:off x="317500" y="14239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Consider the statement </a:t>
            </a:r>
            <a:endParaRPr sz="2400"/>
          </a:p>
          <a:p>
            <a:pPr lvl="0" marL="0" indent="0">
              <a:buSzTx/>
              <a:buNone/>
              <a:defRPr sz="1800"/>
            </a:pPr>
            <a:r>
              <a:rPr sz="2400"/>
              <a:t>	All the balls in the bowl are blue.</a:t>
            </a:r>
          </a:p>
        </p:txBody>
      </p:sp>
      <p:sp>
        <p:nvSpPr>
          <p:cNvPr id="254" name="Shape 254"/>
          <p:cNvSpPr/>
          <p:nvPr/>
        </p:nvSpPr>
        <p:spPr>
          <a:xfrm>
            <a:off x="3200400" y="5549900"/>
            <a:ext cx="139382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3.2.1(b)</a:t>
            </a:r>
          </a:p>
        </p:txBody>
      </p:sp>
      <p:pic>
        <p:nvPicPr>
          <p:cNvPr id="255" name="image.png"/>
          <p:cNvPicPr/>
          <p:nvPr/>
        </p:nvPicPr>
        <p:blipFill>
          <a:blip r:embed="rId2">
            <a:extLst/>
          </a:blip>
          <a:srcRect l="0" t="0" r="0" b="14140"/>
          <a:stretch>
            <a:fillRect/>
          </a:stretch>
        </p:blipFill>
        <p:spPr>
          <a:xfrm>
            <a:off x="1130300" y="2934493"/>
            <a:ext cx="3738563" cy="1600201"/>
          </a:xfrm>
          <a:prstGeom prst="rect">
            <a:avLst/>
          </a:prstGeom>
          <a:ln w="12700">
            <a:miter lim="400000"/>
          </a:ln>
        </p:spPr>
      </p:pic>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Vacuous Truth of Universal Statements</a:t>
            </a:r>
          </a:p>
        </p:txBody>
      </p:sp>
      <p:sp>
        <p:nvSpPr>
          <p:cNvPr id="258" name="Shape 25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96111">
              <a:buSzTx/>
              <a:buNone/>
              <a:defRPr sz="1800"/>
            </a:pPr>
            <a:r>
              <a:rPr sz="2352"/>
              <a:t>Is this statement true or false? </a:t>
            </a:r>
            <a:endParaRPr sz="2352"/>
          </a:p>
          <a:p>
            <a:pPr lvl="0" marL="0" indent="0" defTabSz="896111">
              <a:buSzTx/>
              <a:buNone/>
              <a:defRPr sz="1800"/>
            </a:pPr>
            <a:r>
              <a:rPr sz="2352"/>
              <a:t>          </a:t>
            </a:r>
            <a:endParaRPr sz="2352"/>
          </a:p>
          <a:p>
            <a:pPr lvl="0" marL="0" indent="0" defTabSz="896111">
              <a:buSzTx/>
              <a:buNone/>
              <a:defRPr sz="1800"/>
            </a:pPr>
            <a:r>
              <a:rPr sz="2352"/>
              <a:t>	</a:t>
            </a:r>
            <a:r>
              <a:rPr sz="2352">
                <a:solidFill>
                  <a:srgbClr val="333399"/>
                </a:solidFill>
              </a:rPr>
              <a:t>All the balls in the bowl are blue. </a:t>
            </a:r>
            <a:endParaRPr sz="2352">
              <a:solidFill>
                <a:srgbClr val="333399"/>
              </a:solidFill>
            </a:endParaRPr>
          </a:p>
          <a:p>
            <a:pPr lvl="0" marL="0" indent="0" defTabSz="896111">
              <a:buSzTx/>
              <a:buNone/>
              <a:defRPr sz="1800"/>
            </a:pPr>
            <a:endParaRPr sz="2352">
              <a:solidFill>
                <a:srgbClr val="333399"/>
              </a:solidFill>
            </a:endParaRPr>
          </a:p>
          <a:p>
            <a:pPr lvl="0" marL="0" indent="0" defTabSz="896111">
              <a:buSzTx/>
              <a:buNone/>
              <a:defRPr sz="1800"/>
            </a:pPr>
            <a:r>
              <a:rPr sz="2352"/>
              <a:t>The statement is false if, and only if, its negation is true.</a:t>
            </a:r>
            <a:endParaRPr sz="2352"/>
          </a:p>
          <a:p>
            <a:pPr lvl="0" marL="0" indent="0" defTabSz="896111">
              <a:buSzTx/>
              <a:buNone/>
              <a:defRPr sz="1800"/>
            </a:pPr>
            <a:r>
              <a:rPr sz="2352"/>
              <a:t>Its negation is: </a:t>
            </a:r>
            <a:endParaRPr sz="2352"/>
          </a:p>
          <a:p>
            <a:pPr lvl="0" marL="0" indent="0" defTabSz="896111">
              <a:buSzTx/>
              <a:buNone/>
              <a:defRPr sz="1800"/>
            </a:pPr>
            <a:endParaRPr sz="2352"/>
          </a:p>
          <a:p>
            <a:pPr lvl="0" marL="0" indent="0" defTabSz="896111">
              <a:buSzTx/>
              <a:buNone/>
              <a:defRPr sz="1800"/>
            </a:pPr>
            <a:r>
              <a:rPr sz="2352"/>
              <a:t>	</a:t>
            </a:r>
            <a:r>
              <a:rPr sz="2352">
                <a:solidFill>
                  <a:srgbClr val="FF2600"/>
                </a:solidFill>
              </a:rPr>
              <a:t>There exists a ball in the bowl that is not blue.</a:t>
            </a:r>
            <a:endParaRPr sz="2352">
              <a:solidFill>
                <a:srgbClr val="FF2600"/>
              </a:solidFill>
            </a:endParaRPr>
          </a:p>
          <a:p>
            <a:pPr lvl="0" marL="0" indent="0" defTabSz="896111">
              <a:buSzTx/>
              <a:buNone/>
              <a:defRPr sz="1800"/>
            </a:pPr>
            <a:endParaRPr sz="2352"/>
          </a:p>
          <a:p>
            <a:pPr lvl="0" marL="0" indent="0" defTabSz="896111">
              <a:buSzTx/>
              <a:buNone/>
              <a:defRPr sz="1800"/>
            </a:pPr>
            <a:r>
              <a:rPr sz="2352"/>
              <a:t>But the only way this negation can be true is for there actually to be a nonblue ball in the bowl. </a:t>
            </a:r>
            <a:endParaRPr sz="2352"/>
          </a:p>
          <a:p>
            <a:pPr lvl="0" marL="0" indent="0" defTabSz="896111">
              <a:buSzTx/>
              <a:buNone/>
              <a:defRPr sz="1800"/>
            </a:pPr>
            <a:r>
              <a:rPr sz="2352"/>
              <a:t>And there is not! Hence the negation is false, and so the statement is </a:t>
            </a:r>
            <a:r>
              <a:rPr sz="2352">
                <a:solidFill>
                  <a:srgbClr val="FF2600"/>
                </a:solidFill>
              </a:rPr>
              <a:t>true “by default.”</a:t>
            </a:r>
          </a:p>
        </p:txBody>
      </p:sp>
      <p:pic>
        <p:nvPicPr>
          <p:cNvPr id="259" name="image.png"/>
          <p:cNvPicPr/>
          <p:nvPr/>
        </p:nvPicPr>
        <p:blipFill>
          <a:blip r:embed="rId2">
            <a:extLst/>
          </a:blip>
          <a:srcRect l="0" t="0" r="0" b="14140"/>
          <a:stretch>
            <a:fillRect/>
          </a:stretch>
        </p:blipFill>
        <p:spPr>
          <a:xfrm>
            <a:off x="6102797" y="1423193"/>
            <a:ext cx="2182366" cy="934109"/>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1632391" y="3276600"/>
            <a:ext cx="6184018" cy="6656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The Universal Quantifier: ∀</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solidFill>
                  <a:srgbClr val="FFFFFF"/>
                </a:solidFill>
              </a:defRPr>
            </a:lvl1pPr>
          </a:lstStyle>
          <a:p>
            <a:pPr lvl="0">
              <a:defRPr sz="1800">
                <a:solidFill>
                  <a:srgbClr val="000000"/>
                </a:solidFill>
              </a:defRPr>
            </a:pPr>
            <a:r>
              <a:rPr sz="3600">
                <a:solidFill>
                  <a:srgbClr val="FFFFFF"/>
                </a:solidFill>
              </a:rPr>
              <a:t>Vacuous Truth of Universal Statements</a:t>
            </a:r>
          </a:p>
        </p:txBody>
      </p:sp>
      <p:sp>
        <p:nvSpPr>
          <p:cNvPr id="262" name="Shape 2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In general, a statement of the form</a:t>
            </a:r>
            <a:endParaRPr sz="2400"/>
          </a:p>
          <a:p>
            <a:pPr lvl="0" marL="0" indent="0">
              <a:buSzTx/>
              <a:buNone/>
              <a:defRPr sz="1800"/>
            </a:pPr>
            <a:endParaRPr sz="2400"/>
          </a:p>
          <a:p>
            <a:pPr lvl="0" marL="0" indent="0">
              <a:buSzTx/>
              <a:buNone/>
              <a:defRPr sz="1800"/>
            </a:pPr>
            <a:endParaRPr sz="2400"/>
          </a:p>
          <a:p>
            <a:pPr lvl="0" marL="0" indent="0">
              <a:buSzTx/>
              <a:buNone/>
              <a:defRPr sz="1800"/>
            </a:pPr>
            <a:r>
              <a:rPr sz="2400"/>
              <a:t>is called </a:t>
            </a:r>
            <a:r>
              <a:rPr sz="2400">
                <a:solidFill>
                  <a:srgbClr val="FF2600"/>
                </a:solidFill>
                <a:latin typeface="Arial Bold"/>
                <a:ea typeface="Arial Bold"/>
                <a:cs typeface="Arial Bold"/>
                <a:sym typeface="Arial Bold"/>
              </a:rPr>
              <a:t>vacuously true</a:t>
            </a:r>
            <a:r>
              <a:rPr sz="2400">
                <a:latin typeface="Arial Bold"/>
                <a:ea typeface="Arial Bold"/>
                <a:cs typeface="Arial Bold"/>
                <a:sym typeface="Arial Bold"/>
              </a:rPr>
              <a:t> </a:t>
            </a:r>
            <a:r>
              <a:rPr sz="2400"/>
              <a:t>or </a:t>
            </a:r>
            <a:r>
              <a:rPr sz="2400">
                <a:solidFill>
                  <a:srgbClr val="FF2600"/>
                </a:solidFill>
                <a:latin typeface="Arial Bold"/>
                <a:ea typeface="Arial Bold"/>
                <a:cs typeface="Arial Bold"/>
                <a:sym typeface="Arial Bold"/>
              </a:rPr>
              <a:t>true by default</a:t>
            </a:r>
            <a:r>
              <a:rPr sz="2400">
                <a:latin typeface="Arial Bold"/>
                <a:ea typeface="Arial Bold"/>
                <a:cs typeface="Arial Bold"/>
                <a:sym typeface="Arial Bold"/>
              </a:rPr>
              <a:t> </a:t>
            </a:r>
            <a:r>
              <a:rPr sz="2400"/>
              <a:t>if, and only if, </a:t>
            </a:r>
            <a:r>
              <a:rPr i="1" sz="2400"/>
              <a:t>P</a:t>
            </a:r>
            <a:r>
              <a:rPr sz="2400"/>
              <a:t>(</a:t>
            </a:r>
            <a:r>
              <a:rPr i="1" sz="2400"/>
              <a:t>x</a:t>
            </a:r>
            <a:r>
              <a:rPr sz="2400"/>
              <a:t>)</a:t>
            </a:r>
            <a:r>
              <a:rPr i="1" sz="2400"/>
              <a:t> </a:t>
            </a:r>
            <a:r>
              <a:rPr sz="2400"/>
              <a:t>is false for every </a:t>
            </a:r>
            <a:r>
              <a:rPr i="1" sz="2400"/>
              <a:t>x </a:t>
            </a:r>
            <a:r>
              <a:rPr sz="2400"/>
              <a:t>in </a:t>
            </a:r>
            <a:r>
              <a:rPr i="1" sz="2400"/>
              <a:t>D</a:t>
            </a:r>
            <a:r>
              <a:rPr sz="2400"/>
              <a:t>.</a:t>
            </a:r>
          </a:p>
        </p:txBody>
      </p:sp>
      <p:pic>
        <p:nvPicPr>
          <p:cNvPr id="263" name="image.png"/>
          <p:cNvPicPr/>
          <p:nvPr/>
        </p:nvPicPr>
        <p:blipFill>
          <a:blip r:embed="rId2">
            <a:extLst/>
          </a:blip>
          <a:stretch>
            <a:fillRect/>
          </a:stretch>
        </p:blipFill>
        <p:spPr>
          <a:xfrm>
            <a:off x="2908300" y="2133600"/>
            <a:ext cx="3327400" cy="384175"/>
          </a:xfrm>
          <a:prstGeom prst="rect">
            <a:avLst/>
          </a:prstGeom>
          <a:ln w="12700">
            <a:miter lim="400000"/>
          </a:ln>
        </p:spPr>
      </p:pic>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Variants of Universal Conditional Statements</a:t>
            </a:r>
          </a:p>
        </p:txBody>
      </p:sp>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Variants of Universal Conditional Statements</a:t>
            </a:r>
          </a:p>
        </p:txBody>
      </p:sp>
      <p:sp>
        <p:nvSpPr>
          <p:cNvPr id="268" name="Shape 26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 conditional statement has a </a:t>
            </a:r>
            <a:r>
              <a:rPr b="1" sz="2400">
                <a:solidFill>
                  <a:srgbClr val="FF2600"/>
                </a:solidFill>
              </a:rPr>
              <a:t>contrapositive, a converse, and an inverse. </a:t>
            </a:r>
            <a:endParaRPr b="1" sz="2400">
              <a:solidFill>
                <a:srgbClr val="FF2600"/>
              </a:solidFill>
            </a:endParaRPr>
          </a:p>
          <a:p>
            <a:pPr lvl="0" marL="0" indent="0">
              <a:buSzTx/>
              <a:buNone/>
              <a:defRPr sz="1800"/>
            </a:pPr>
            <a:endParaRPr sz="2400"/>
          </a:p>
          <a:p>
            <a:pPr lvl="0" marL="0" indent="0">
              <a:buSzTx/>
              <a:buNone/>
              <a:defRPr sz="1800"/>
            </a:pPr>
            <a:r>
              <a:rPr sz="2400"/>
              <a:t>The definitions of these terms can be extended to universal conditional statements.</a:t>
            </a:r>
          </a:p>
        </p:txBody>
      </p:sp>
      <p:pic>
        <p:nvPicPr>
          <p:cNvPr id="269" name="image.png"/>
          <p:cNvPicPr/>
          <p:nvPr/>
        </p:nvPicPr>
        <p:blipFill>
          <a:blip r:embed="rId2">
            <a:extLst/>
          </a:blip>
          <a:stretch>
            <a:fillRect/>
          </a:stretch>
        </p:blipFill>
        <p:spPr>
          <a:xfrm>
            <a:off x="425450" y="3733800"/>
            <a:ext cx="8293100" cy="2382838"/>
          </a:xfrm>
          <a:prstGeom prst="rect">
            <a:avLst/>
          </a:prstGeom>
          <a:ln w="12700">
            <a:miter lim="400000"/>
          </a:ln>
        </p:spPr>
      </p:pic>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1600">
                <a:solidFill>
                  <a:srgbClr val="FFFFFF"/>
                </a:solidFill>
              </a:rPr>
              <a:t>Example 5 – </a:t>
            </a:r>
            <a:r>
              <a:rPr i="1" sz="1600">
                <a:solidFill>
                  <a:srgbClr val="FFFFFF"/>
                </a:solidFill>
              </a:rPr>
              <a:t>Contrapositive, Converse, and Inverse of a Universal Conditional Statement</a:t>
            </a:r>
          </a:p>
        </p:txBody>
      </p:sp>
      <p:sp>
        <p:nvSpPr>
          <p:cNvPr id="272" name="Shape 27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Write a formal and an informal contrapositive, converse, and inverse for the following statement:</a:t>
            </a:r>
            <a:br>
              <a:rPr sz="2400"/>
            </a:br>
            <a:endParaRPr sz="2400"/>
          </a:p>
          <a:p>
            <a:pPr lvl="0" marL="0" indent="0">
              <a:buSzTx/>
              <a:buNone/>
              <a:tabLst>
                <a:tab pos="457200" algn="l"/>
                <a:tab pos="1371600" algn="l"/>
                <a:tab pos="1536700" algn="l"/>
              </a:tabLst>
              <a:defRPr sz="1800"/>
            </a:pPr>
            <a:r>
              <a:rPr i="1" sz="2400"/>
              <a:t>If a real number is greater than 2, then its square is greater than 4.</a:t>
            </a:r>
            <a:endParaRPr i="1" sz="2400"/>
          </a:p>
          <a:p>
            <a:pPr lvl="0" marL="0" indent="0">
              <a:buSzTx/>
              <a:buNone/>
              <a:tabLst>
                <a:tab pos="457200" algn="l"/>
                <a:tab pos="1371600" algn="l"/>
                <a:tab pos="1536700" algn="l"/>
              </a:tabLst>
              <a:defRPr sz="1800"/>
            </a:pPr>
            <a:endParaRPr i="1" sz="2400">
              <a:solidFill>
                <a:srgbClr val="00ADEE"/>
              </a:solidFill>
            </a:endParaRPr>
          </a:p>
          <a:p>
            <a:pPr lvl="0" marL="0" indent="0">
              <a:buSzTx/>
              <a:buNone/>
              <a:tabLst>
                <a:tab pos="457200" algn="l"/>
                <a:tab pos="1371600" algn="l"/>
                <a:tab pos="1536700" algn="l"/>
              </a:tabLst>
              <a:defRPr sz="1800"/>
            </a:pPr>
            <a:r>
              <a:rPr sz="2400">
                <a:solidFill>
                  <a:srgbClr val="00ADEE"/>
                </a:solidFill>
              </a:rPr>
              <a:t>Solution:</a:t>
            </a:r>
            <a:br>
              <a:rPr sz="2400">
                <a:solidFill>
                  <a:srgbClr val="00ADEE"/>
                </a:solidFill>
              </a:rPr>
            </a:br>
            <a:r>
              <a:rPr sz="2400"/>
              <a:t>The formal version of this statement is </a:t>
            </a:r>
            <a:endParaRPr sz="2400"/>
          </a:p>
          <a:p>
            <a:pPr lvl="0" marL="0" indent="0" algn="ctr">
              <a:lnSpc>
                <a:spcPct val="120000"/>
              </a:lnSpc>
              <a:buSzTx/>
              <a:buNone/>
              <a:tabLst>
                <a:tab pos="457200" algn="l"/>
                <a:tab pos="1371600" algn="l"/>
                <a:tab pos="1536700" algn="l"/>
              </a:tabLst>
              <a:defRPr sz="1800"/>
            </a:pPr>
            <a:r>
              <a:rPr sz="2400"/>
              <a:t>∀</a:t>
            </a:r>
            <a:r>
              <a:rPr i="1" sz="2400"/>
              <a:t>x </a:t>
            </a:r>
            <a:r>
              <a:rPr sz="2400"/>
              <a:t>∈ </a:t>
            </a:r>
            <a:r>
              <a:rPr sz="2400">
                <a:latin typeface="Arial Bold"/>
                <a:ea typeface="Arial Bold"/>
                <a:cs typeface="Arial Bold"/>
                <a:sym typeface="Arial Bold"/>
              </a:rPr>
              <a:t>R</a:t>
            </a:r>
            <a:r>
              <a:rPr sz="2400"/>
              <a:t>, if </a:t>
            </a:r>
            <a:r>
              <a:rPr i="1" sz="2400"/>
              <a:t>x &gt; </a:t>
            </a:r>
            <a:r>
              <a:rPr sz="2400"/>
              <a:t>2 then </a:t>
            </a:r>
            <a:r>
              <a:rPr i="1" sz="2400"/>
              <a:t>x</a:t>
            </a:r>
            <a:r>
              <a:rPr baseline="30000" sz="2400"/>
              <a:t>2</a:t>
            </a:r>
            <a:r>
              <a:rPr sz="2400"/>
              <a:t> </a:t>
            </a:r>
            <a:r>
              <a:rPr i="1" sz="2400"/>
              <a:t>&gt; </a:t>
            </a:r>
            <a:r>
              <a:rPr sz="2400"/>
              <a:t>4.</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72">
                                            <p:txEl>
                                              <p:pRg st="3" end="3"/>
                                            </p:txEl>
                                          </p:spTgt>
                                        </p:tgtEl>
                                        <p:attrNameLst>
                                          <p:attrName>style.visibility</p:attrName>
                                        </p:attrNameLst>
                                      </p:cBhvr>
                                      <p:to>
                                        <p:strVal val="visible"/>
                                      </p:to>
                                    </p:set>
                                    <p:anim calcmode="lin" valueType="num">
                                      <p:cBhvr>
                                        <p:cTn id="7" dur="1000" fill="hold"/>
                                        <p:tgtEl>
                                          <p:spTgt spid="272">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272">
                                            <p:txEl>
                                              <p:pRg st="4" end="4"/>
                                            </p:txEl>
                                          </p:spTgt>
                                        </p:tgtEl>
                                        <p:attrNameLst>
                                          <p:attrName>style.visibility</p:attrName>
                                        </p:attrNameLst>
                                      </p:cBhvr>
                                      <p:to>
                                        <p:strVal val="visible"/>
                                      </p:to>
                                    </p:set>
                                    <p:anim calcmode="lin" valueType="num">
                                      <p:cBhvr>
                                        <p:cTn id="13" dur="1000" fill="hold"/>
                                        <p:tgtEl>
                                          <p:spTgt spid="27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275" name="Shape 2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solidFill>
                  <a:srgbClr val="FF2600"/>
                </a:solidFill>
              </a:rPr>
              <a:t>Contrapositive</a:t>
            </a:r>
            <a:r>
              <a:rPr i="1" sz="2400"/>
              <a:t>: </a:t>
            </a:r>
            <a:r>
              <a:rPr sz="2400"/>
              <a:t>∀</a:t>
            </a:r>
            <a:r>
              <a:rPr i="1" sz="2400"/>
              <a:t>x </a:t>
            </a:r>
            <a:r>
              <a:rPr sz="2400"/>
              <a:t>∈ </a:t>
            </a:r>
            <a:r>
              <a:rPr sz="2400">
                <a:latin typeface="Arial Bold"/>
                <a:ea typeface="Arial Bold"/>
                <a:cs typeface="Arial Bold"/>
                <a:sym typeface="Arial Bold"/>
              </a:rPr>
              <a:t>R</a:t>
            </a:r>
            <a:r>
              <a:rPr sz="2400"/>
              <a:t>, if </a:t>
            </a:r>
            <a:r>
              <a:rPr i="1" sz="2400"/>
              <a:t>x</a:t>
            </a:r>
            <a:r>
              <a:rPr baseline="30000" sz="2400"/>
              <a:t>2</a:t>
            </a:r>
            <a:r>
              <a:rPr sz="2400"/>
              <a:t> ≤ 4 then </a:t>
            </a:r>
            <a:r>
              <a:rPr i="1" sz="2400"/>
              <a:t>x </a:t>
            </a:r>
            <a:r>
              <a:rPr sz="2400"/>
              <a:t>≤ 2.</a:t>
            </a:r>
            <a:endParaRPr sz="2400"/>
          </a:p>
          <a:p>
            <a:pPr lvl="0" marL="0" indent="0">
              <a:buSzTx/>
              <a:buNone/>
              <a:tabLst>
                <a:tab pos="457200" algn="l"/>
                <a:tab pos="1371600" algn="l"/>
                <a:tab pos="1536700" algn="l"/>
              </a:tabLst>
              <a:defRPr sz="1800"/>
            </a:pPr>
            <a:r>
              <a:rPr i="1" sz="2400"/>
              <a:t>Or: </a:t>
            </a:r>
            <a:r>
              <a:rPr sz="2400"/>
              <a:t>If the square of a real number is less </a:t>
            </a:r>
            <a:br>
              <a:rPr sz="2400"/>
            </a:br>
            <a:r>
              <a:rPr sz="2400"/>
              <a:t>than or equal to 4, then the number is less </a:t>
            </a:r>
            <a:br>
              <a:rPr sz="2400"/>
            </a:br>
            <a:r>
              <a:rPr sz="2400"/>
              <a:t>than or equal to 2.</a:t>
            </a:r>
            <a:endParaRPr sz="2400"/>
          </a:p>
          <a:p>
            <a:pPr lvl="0" marL="0" indent="0">
              <a:buSzTx/>
              <a:buNone/>
              <a:tabLst>
                <a:tab pos="457200" algn="l"/>
                <a:tab pos="1371600" algn="l"/>
                <a:tab pos="1536700" algn="l"/>
              </a:tabLst>
              <a:defRPr sz="1800"/>
            </a:pPr>
            <a:endParaRPr sz="2000"/>
          </a:p>
          <a:p>
            <a:pPr lvl="0" marL="0" indent="0">
              <a:buSzTx/>
              <a:buNone/>
              <a:tabLst>
                <a:tab pos="457200" algn="l"/>
                <a:tab pos="1371600" algn="l"/>
                <a:tab pos="1536700" algn="l"/>
              </a:tabLst>
              <a:defRPr sz="1800"/>
            </a:pPr>
            <a:r>
              <a:rPr i="1" sz="2400"/>
              <a:t>	</a:t>
            </a:r>
            <a:r>
              <a:rPr i="1" sz="2400">
                <a:solidFill>
                  <a:srgbClr val="FF2600"/>
                </a:solidFill>
              </a:rPr>
              <a:t>  Converse</a:t>
            </a:r>
            <a:r>
              <a:rPr i="1" sz="2400"/>
              <a:t>: </a:t>
            </a:r>
            <a:r>
              <a:rPr sz="2400"/>
              <a:t>∀</a:t>
            </a:r>
            <a:r>
              <a:rPr i="1" sz="2400"/>
              <a:t>x </a:t>
            </a:r>
            <a:r>
              <a:rPr sz="2400"/>
              <a:t>∈ </a:t>
            </a:r>
            <a:r>
              <a:rPr sz="2400">
                <a:latin typeface="Arial Bold"/>
                <a:ea typeface="Arial Bold"/>
                <a:cs typeface="Arial Bold"/>
                <a:sym typeface="Arial Bold"/>
              </a:rPr>
              <a:t>R</a:t>
            </a:r>
            <a:r>
              <a:rPr sz="2400"/>
              <a:t>, if </a:t>
            </a:r>
            <a:r>
              <a:rPr i="1" sz="2400"/>
              <a:t>x</a:t>
            </a:r>
            <a:r>
              <a:rPr baseline="30000" sz="2400"/>
              <a:t>2</a:t>
            </a:r>
            <a:r>
              <a:rPr sz="2400"/>
              <a:t> &gt; 4 then </a:t>
            </a:r>
            <a:r>
              <a:rPr i="1" sz="2400"/>
              <a:t>x</a:t>
            </a:r>
            <a:r>
              <a:rPr sz="2400"/>
              <a:t> &gt; 2.</a:t>
            </a:r>
            <a:br>
              <a:rPr sz="2400"/>
            </a:br>
            <a:r>
              <a:rPr i="1" sz="2400"/>
              <a:t>Or: </a:t>
            </a:r>
            <a:r>
              <a:rPr sz="2400"/>
              <a:t>If the square of a real number is greater </a:t>
            </a:r>
            <a:br>
              <a:rPr sz="2400"/>
            </a:br>
            <a:r>
              <a:rPr sz="2400"/>
              <a:t>than 4, then the number is greater than 2.</a:t>
            </a:r>
            <a:endParaRPr sz="2400"/>
          </a:p>
          <a:p>
            <a:pPr lvl="0" marL="0" indent="0">
              <a:buSzTx/>
              <a:buNone/>
              <a:tabLst>
                <a:tab pos="457200" algn="l"/>
                <a:tab pos="1371600" algn="l"/>
                <a:tab pos="1536700" algn="l"/>
              </a:tabLst>
              <a:defRPr sz="1800"/>
            </a:pPr>
            <a:endParaRPr sz="2000"/>
          </a:p>
          <a:p>
            <a:pPr lvl="0" marL="0" indent="0">
              <a:buSzTx/>
              <a:buNone/>
              <a:tabLst>
                <a:tab pos="457200" algn="l"/>
                <a:tab pos="1371600" algn="l"/>
                <a:tab pos="1536700" algn="l"/>
              </a:tabLst>
              <a:defRPr sz="1800"/>
            </a:pPr>
            <a:r>
              <a:rPr i="1" sz="2400"/>
              <a:t>	 </a:t>
            </a:r>
            <a:r>
              <a:rPr i="1" sz="2400">
                <a:solidFill>
                  <a:srgbClr val="FF2600"/>
                </a:solidFill>
              </a:rPr>
              <a:t>     Inverse</a:t>
            </a:r>
            <a:r>
              <a:rPr i="1" sz="2400"/>
              <a:t>: </a:t>
            </a:r>
            <a:r>
              <a:rPr sz="2400"/>
              <a:t>∀</a:t>
            </a:r>
            <a:r>
              <a:rPr i="1" sz="2400"/>
              <a:t>x </a:t>
            </a:r>
            <a:r>
              <a:rPr sz="2400"/>
              <a:t>∈ </a:t>
            </a:r>
            <a:r>
              <a:rPr sz="2400">
                <a:latin typeface="Arial Bold"/>
                <a:ea typeface="Arial Bold"/>
                <a:cs typeface="Arial Bold"/>
                <a:sym typeface="Arial Bold"/>
              </a:rPr>
              <a:t>R</a:t>
            </a:r>
            <a:r>
              <a:rPr sz="2400"/>
              <a:t>, if </a:t>
            </a:r>
            <a:r>
              <a:rPr i="1" sz="2400"/>
              <a:t>x </a:t>
            </a:r>
            <a:r>
              <a:rPr sz="2400"/>
              <a:t>≤ 2 then </a:t>
            </a:r>
            <a:r>
              <a:rPr i="1" sz="2400"/>
              <a:t>x</a:t>
            </a:r>
            <a:r>
              <a:rPr baseline="30000" sz="2400"/>
              <a:t>2</a:t>
            </a:r>
            <a:r>
              <a:rPr sz="2400"/>
              <a:t> ≤ 4.</a:t>
            </a:r>
            <a:br>
              <a:rPr sz="2400"/>
            </a:br>
            <a:r>
              <a:rPr i="1" sz="2400"/>
              <a:t>Or: </a:t>
            </a:r>
            <a:r>
              <a:rPr sz="2400"/>
              <a:t>If a real number is less than or equal to </a:t>
            </a:r>
            <a:br>
              <a:rPr sz="2400"/>
            </a:br>
            <a:r>
              <a:rPr sz="2400"/>
              <a:t>2, then the square of the number is less </a:t>
            </a:r>
            <a:br>
              <a:rPr sz="2400"/>
            </a:br>
            <a:r>
              <a:rPr sz="2400"/>
              <a:t>than or equal to 4.</a:t>
            </a:r>
          </a:p>
        </p:txBody>
      </p:sp>
      <p:sp>
        <p:nvSpPr>
          <p:cNvPr id="276" name="Shape 27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75">
                                            <p:txEl>
                                              <p:pRg st="3" end="3"/>
                                            </p:txEl>
                                          </p:spTgt>
                                        </p:tgtEl>
                                        <p:attrNameLst>
                                          <p:attrName>style.visibility</p:attrName>
                                        </p:attrNameLst>
                                      </p:cBhvr>
                                      <p:to>
                                        <p:strVal val="visible"/>
                                      </p:to>
                                    </p:set>
                                    <p:anim calcmode="lin" valueType="num">
                                      <p:cBhvr>
                                        <p:cTn id="7" dur="10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75">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75">
                                            <p:txEl>
                                              <p:pRg st="4" end="4"/>
                                            </p:txEl>
                                          </p:spTgt>
                                        </p:tgtEl>
                                        <p:attrNameLst>
                                          <p:attrName>style.visibility</p:attrName>
                                        </p:attrNameLst>
                                      </p:cBhvr>
                                      <p:to>
                                        <p:strVal val="visible"/>
                                      </p:to>
                                    </p:set>
                                    <p:anim calcmode="lin" valueType="num">
                                      <p:cBhvr>
                                        <p:cTn id="12" dur="1000" fill="hold"/>
                                        <p:tgtEl>
                                          <p:spTgt spid="275">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75">
                                            <p:txEl>
                                              <p:pRg st="5" end="5"/>
                                            </p:txEl>
                                          </p:spTgt>
                                        </p:tgtEl>
                                        <p:attrNameLst>
                                          <p:attrName>style.visibility</p:attrName>
                                        </p:attrNameLst>
                                      </p:cBhvr>
                                      <p:to>
                                        <p:strVal val="visible"/>
                                      </p:to>
                                    </p:set>
                                    <p:anim calcmode="lin" valueType="num">
                                      <p:cBhvr>
                                        <p:cTn id="18" dur="1000" fill="hold"/>
                                        <p:tgtEl>
                                          <p:spTgt spid="27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Variants of Universal Conditional Statements</a:t>
            </a:r>
          </a:p>
        </p:txBody>
      </p:sp>
      <p:sp>
        <p:nvSpPr>
          <p:cNvPr id="279" name="Shape 279"/>
          <p:cNvSpPr/>
          <p:nvPr>
            <p:ph type="body" idx="4294967295"/>
          </p:nvPr>
        </p:nvSpPr>
        <p:spPr>
          <a:xfrm>
            <a:off x="457200" y="1427162"/>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Let </a:t>
            </a:r>
            <a:r>
              <a:rPr i="1" sz="2400"/>
              <a:t>P</a:t>
            </a:r>
            <a:r>
              <a:rPr sz="2400"/>
              <a:t>(</a:t>
            </a:r>
            <a:r>
              <a:rPr i="1" sz="2400"/>
              <a:t>x</a:t>
            </a:r>
            <a:r>
              <a:rPr sz="2400"/>
              <a:t>)</a:t>
            </a:r>
            <a:r>
              <a:rPr i="1" sz="2400"/>
              <a:t> </a:t>
            </a:r>
            <a:r>
              <a:rPr sz="2400"/>
              <a:t>and </a:t>
            </a:r>
            <a:r>
              <a:rPr i="1" sz="2400"/>
              <a:t>Q</a:t>
            </a:r>
            <a:r>
              <a:rPr sz="2400"/>
              <a:t>(</a:t>
            </a:r>
            <a:r>
              <a:rPr i="1" sz="2400"/>
              <a:t>x</a:t>
            </a:r>
            <a:r>
              <a:rPr sz="2400"/>
              <a:t>)</a:t>
            </a:r>
            <a:r>
              <a:rPr i="1" sz="2400"/>
              <a:t> </a:t>
            </a:r>
            <a:r>
              <a:rPr sz="2400"/>
              <a:t>be any predicates, let </a:t>
            </a:r>
            <a:r>
              <a:rPr i="1" sz="2400"/>
              <a:t>D </a:t>
            </a:r>
            <a:r>
              <a:rPr sz="2400"/>
              <a:t>be the domain of </a:t>
            </a:r>
            <a:r>
              <a:rPr i="1" sz="2400"/>
              <a:t>x</a:t>
            </a:r>
            <a:r>
              <a:rPr sz="2400"/>
              <a:t>, and consider</a:t>
            </a:r>
            <a:endParaRPr sz="2400"/>
          </a:p>
          <a:p>
            <a:pPr lvl="0" marL="0" indent="0">
              <a:buSzTx/>
              <a:buNone/>
              <a:defRPr sz="1800"/>
            </a:pPr>
            <a:endParaRPr sz="2400"/>
          </a:p>
          <a:p>
            <a:pPr lvl="0" marL="0" indent="0">
              <a:buSzTx/>
              <a:buNone/>
              <a:defRPr sz="1800"/>
            </a:pPr>
            <a:endParaRPr sz="2400"/>
          </a:p>
          <a:p>
            <a:pPr lvl="0" marL="0" indent="0">
              <a:buSzTx/>
              <a:buNone/>
              <a:defRPr sz="1800"/>
            </a:pPr>
            <a:r>
              <a:rPr sz="2400"/>
              <a:t>and its contrapositive</a:t>
            </a:r>
            <a:endParaRPr sz="2400"/>
          </a:p>
          <a:p>
            <a:pPr lvl="0" marL="0" indent="0">
              <a:buSzTx/>
              <a:buNone/>
              <a:defRPr sz="1800"/>
            </a:pPr>
            <a:endParaRPr sz="2400"/>
          </a:p>
          <a:p>
            <a:pPr lvl="0" marL="0" indent="0">
              <a:buSzTx/>
              <a:buNone/>
              <a:defRPr sz="1800"/>
            </a:pPr>
            <a:endParaRPr sz="2400"/>
          </a:p>
          <a:p>
            <a:pPr lvl="0" marL="0" indent="0">
              <a:buSzTx/>
              <a:buNone/>
              <a:defRPr sz="1800"/>
            </a:pPr>
            <a:r>
              <a:rPr sz="2400"/>
              <a:t>Any particular </a:t>
            </a:r>
            <a:r>
              <a:rPr i="1" sz="2400"/>
              <a:t>x </a:t>
            </a:r>
            <a:r>
              <a:rPr sz="2400"/>
              <a:t>in </a:t>
            </a:r>
            <a:r>
              <a:rPr i="1" sz="2400"/>
              <a:t>D </a:t>
            </a:r>
            <a:r>
              <a:rPr sz="2400"/>
              <a:t>that makes “if </a:t>
            </a:r>
            <a:r>
              <a:rPr i="1" sz="2400"/>
              <a:t>P</a:t>
            </a:r>
            <a:r>
              <a:rPr sz="2400"/>
              <a:t>(</a:t>
            </a:r>
            <a:r>
              <a:rPr i="1" sz="2400"/>
              <a:t>x</a:t>
            </a:r>
            <a:r>
              <a:rPr sz="2400"/>
              <a:t>)</a:t>
            </a:r>
            <a:r>
              <a:rPr i="1" sz="2400"/>
              <a:t> </a:t>
            </a:r>
            <a:r>
              <a:rPr sz="2400"/>
              <a:t>then </a:t>
            </a:r>
            <a:r>
              <a:rPr i="1" sz="2400"/>
              <a:t>Q</a:t>
            </a:r>
            <a:r>
              <a:rPr sz="2400"/>
              <a:t>(</a:t>
            </a:r>
            <a:r>
              <a:rPr i="1" sz="2400"/>
              <a:t>x</a:t>
            </a:r>
            <a:r>
              <a:rPr sz="2400"/>
              <a:t>)” true also makes “if ~</a:t>
            </a:r>
            <a:r>
              <a:rPr i="1" sz="2400"/>
              <a:t>Q</a:t>
            </a:r>
            <a:r>
              <a:rPr sz="2400"/>
              <a:t>(</a:t>
            </a:r>
            <a:r>
              <a:rPr i="1" sz="2400"/>
              <a:t>x</a:t>
            </a:r>
            <a:r>
              <a:rPr sz="2400"/>
              <a:t>)</a:t>
            </a:r>
            <a:r>
              <a:rPr i="1" sz="2400"/>
              <a:t> </a:t>
            </a:r>
            <a:r>
              <a:rPr sz="2400"/>
              <a:t>then ~</a:t>
            </a:r>
            <a:r>
              <a:rPr i="1" sz="2400"/>
              <a:t>P</a:t>
            </a:r>
            <a:r>
              <a:rPr sz="2400"/>
              <a:t>(</a:t>
            </a:r>
            <a:r>
              <a:rPr i="1" sz="2400"/>
              <a:t>x</a:t>
            </a:r>
            <a:r>
              <a:rPr sz="2400"/>
              <a:t>)” true (by the logical equivalence between </a:t>
            </a:r>
            <a:r>
              <a:rPr i="1" sz="2400"/>
              <a:t>p </a:t>
            </a:r>
            <a:r>
              <a:rPr sz="2400">
                <a:latin typeface="Symbol"/>
                <a:ea typeface="Symbol"/>
                <a:cs typeface="Symbol"/>
                <a:sym typeface="Symbol"/>
              </a:rPr>
              <a:t>→ </a:t>
            </a:r>
            <a:r>
              <a:rPr i="1" sz="2400"/>
              <a:t>q </a:t>
            </a:r>
            <a:r>
              <a:rPr sz="2400"/>
              <a:t>and ~</a:t>
            </a:r>
            <a:r>
              <a:rPr i="1" sz="2400"/>
              <a:t>q </a:t>
            </a:r>
            <a:r>
              <a:rPr sz="2400">
                <a:latin typeface="Symbol"/>
                <a:ea typeface="Symbol"/>
                <a:cs typeface="Symbol"/>
                <a:sym typeface="Symbol"/>
              </a:rPr>
              <a:t>→ </a:t>
            </a:r>
            <a:r>
              <a:rPr sz="2400"/>
              <a:t>~</a:t>
            </a:r>
            <a:r>
              <a:rPr i="1" sz="2400"/>
              <a:t>p</a:t>
            </a:r>
            <a:r>
              <a:rPr sz="2400"/>
              <a:t>).</a:t>
            </a:r>
          </a:p>
        </p:txBody>
      </p:sp>
      <p:pic>
        <p:nvPicPr>
          <p:cNvPr id="280" name="image.png"/>
          <p:cNvPicPr/>
          <p:nvPr/>
        </p:nvPicPr>
        <p:blipFill>
          <a:blip r:embed="rId2">
            <a:extLst/>
          </a:blip>
          <a:stretch>
            <a:fillRect/>
          </a:stretch>
        </p:blipFill>
        <p:spPr>
          <a:xfrm>
            <a:off x="2794000" y="2487612"/>
            <a:ext cx="3556000" cy="484188"/>
          </a:xfrm>
          <a:prstGeom prst="rect">
            <a:avLst/>
          </a:prstGeom>
          <a:ln w="12700">
            <a:miter lim="400000"/>
          </a:ln>
        </p:spPr>
      </p:pic>
      <p:pic>
        <p:nvPicPr>
          <p:cNvPr id="281" name="image.png"/>
          <p:cNvPicPr/>
          <p:nvPr/>
        </p:nvPicPr>
        <p:blipFill>
          <a:blip r:embed="rId3">
            <a:extLst/>
          </a:blip>
          <a:stretch>
            <a:fillRect/>
          </a:stretch>
        </p:blipFill>
        <p:spPr>
          <a:xfrm>
            <a:off x="2474912" y="3886200"/>
            <a:ext cx="4195763" cy="338138"/>
          </a:xfrm>
          <a:prstGeom prst="rect">
            <a:avLst/>
          </a:prstGeom>
          <a:ln w="12700">
            <a:miter lim="400000"/>
          </a:ln>
        </p:spPr>
      </p:pic>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Variants of Universal Conditional Statements</a:t>
            </a:r>
          </a:p>
        </p:txBody>
      </p:sp>
      <p:sp>
        <p:nvSpPr>
          <p:cNvPr id="284" name="Shape 28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It follows that the sentence “If </a:t>
            </a:r>
            <a:r>
              <a:rPr i="1" sz="2400"/>
              <a:t>P</a:t>
            </a:r>
            <a:r>
              <a:rPr sz="2400"/>
              <a:t>(</a:t>
            </a:r>
            <a:r>
              <a:rPr i="1" sz="2400"/>
              <a:t>x</a:t>
            </a:r>
            <a:r>
              <a:rPr sz="2400"/>
              <a:t>)</a:t>
            </a:r>
            <a:r>
              <a:rPr i="1" sz="2400"/>
              <a:t> </a:t>
            </a:r>
            <a:r>
              <a:rPr sz="2400"/>
              <a:t>then </a:t>
            </a:r>
            <a:r>
              <a:rPr i="1" sz="2400"/>
              <a:t>Q</a:t>
            </a:r>
            <a:r>
              <a:rPr sz="2400"/>
              <a:t>(</a:t>
            </a:r>
            <a:r>
              <a:rPr i="1" sz="2400"/>
              <a:t>x</a:t>
            </a:r>
            <a:r>
              <a:rPr sz="2400"/>
              <a:t>)” is true for all </a:t>
            </a:r>
            <a:r>
              <a:rPr i="1" sz="2400"/>
              <a:t>x </a:t>
            </a:r>
            <a:r>
              <a:rPr sz="2400"/>
              <a:t>in </a:t>
            </a:r>
            <a:r>
              <a:rPr i="1" sz="2400"/>
              <a:t>D </a:t>
            </a:r>
            <a:r>
              <a:rPr sz="2400"/>
              <a:t>if, and only if, the sentence “If ~</a:t>
            </a:r>
            <a:r>
              <a:rPr i="1" sz="2400"/>
              <a:t>Q</a:t>
            </a:r>
            <a:r>
              <a:rPr sz="2400"/>
              <a:t>(</a:t>
            </a:r>
            <a:r>
              <a:rPr i="1" sz="2400"/>
              <a:t>x</a:t>
            </a:r>
            <a:r>
              <a:rPr sz="2400"/>
              <a:t>)</a:t>
            </a:r>
            <a:r>
              <a:rPr i="1" sz="2400"/>
              <a:t> </a:t>
            </a:r>
            <a:r>
              <a:rPr sz="2400"/>
              <a:t>then ~</a:t>
            </a:r>
            <a:r>
              <a:rPr i="1" sz="2400"/>
              <a:t>P</a:t>
            </a:r>
            <a:r>
              <a:rPr sz="2400"/>
              <a:t>(</a:t>
            </a:r>
            <a:r>
              <a:rPr i="1" sz="2400"/>
              <a:t>x</a:t>
            </a:r>
            <a:r>
              <a:rPr sz="2400"/>
              <a:t>)” is true for all </a:t>
            </a:r>
            <a:r>
              <a:rPr i="1" sz="2400"/>
              <a:t>x </a:t>
            </a:r>
            <a:r>
              <a:rPr sz="2400"/>
              <a:t>in </a:t>
            </a:r>
            <a:r>
              <a:rPr i="1" sz="2400"/>
              <a:t>D</a:t>
            </a:r>
            <a:r>
              <a:rPr sz="2400"/>
              <a:t>.</a:t>
            </a:r>
            <a:endParaRPr sz="2400"/>
          </a:p>
          <a:p>
            <a:pPr lvl="0" marL="0" indent="0">
              <a:buSzTx/>
              <a:buNone/>
              <a:defRPr sz="1800"/>
            </a:pPr>
            <a:endParaRPr sz="2400"/>
          </a:p>
        </p:txBody>
      </p:sp>
      <p:pic>
        <p:nvPicPr>
          <p:cNvPr id="285" name="image.png"/>
          <p:cNvPicPr/>
          <p:nvPr/>
        </p:nvPicPr>
        <p:blipFill>
          <a:blip r:embed="rId2">
            <a:extLst/>
          </a:blip>
          <a:srcRect l="788" t="0" r="935" b="0"/>
          <a:stretch>
            <a:fillRect/>
          </a:stretch>
        </p:blipFill>
        <p:spPr>
          <a:xfrm>
            <a:off x="533399" y="4572000"/>
            <a:ext cx="8001001" cy="901700"/>
          </a:xfrm>
          <a:prstGeom prst="rect">
            <a:avLst/>
          </a:prstGeom>
          <a:ln w="12700">
            <a:miter lim="400000"/>
          </a:ln>
        </p:spPr>
      </p:pic>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Variants of Universal Conditional Statements</a:t>
            </a:r>
          </a:p>
        </p:txBody>
      </p:sp>
      <p:sp>
        <p:nvSpPr>
          <p:cNvPr id="288" name="Shape 28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In Example 3.2.5 we noted that the statement</a:t>
            </a:r>
            <a:endParaRPr sz="2400"/>
          </a:p>
          <a:p>
            <a:pPr lvl="0" marL="0" indent="0">
              <a:buSzTx/>
              <a:buNone/>
              <a:defRPr sz="1800"/>
            </a:pPr>
            <a:r>
              <a:rPr sz="2400"/>
              <a:t>	</a:t>
            </a:r>
            <a:endParaRPr sz="2400"/>
          </a:p>
          <a:p>
            <a:pPr lvl="0" marL="0" indent="0">
              <a:buSzTx/>
              <a:buNone/>
              <a:defRPr sz="1800"/>
            </a:pPr>
            <a:r>
              <a:rPr sz="2400"/>
              <a:t>       ∀</a:t>
            </a:r>
            <a:r>
              <a:rPr i="1" sz="2400"/>
              <a:t>x </a:t>
            </a:r>
            <a:r>
              <a:rPr sz="2400"/>
              <a:t>∈ </a:t>
            </a:r>
            <a:r>
              <a:rPr sz="2400">
                <a:latin typeface="Arial Bold"/>
                <a:ea typeface="Arial Bold"/>
                <a:cs typeface="Arial Bold"/>
                <a:sym typeface="Arial Bold"/>
              </a:rPr>
              <a:t>R</a:t>
            </a:r>
            <a:r>
              <a:rPr sz="2400"/>
              <a:t>,</a:t>
            </a:r>
            <a:r>
              <a:rPr i="1" sz="2400"/>
              <a:t> </a:t>
            </a:r>
            <a:r>
              <a:rPr sz="2400"/>
              <a:t>if </a:t>
            </a:r>
            <a:r>
              <a:rPr i="1" sz="2400"/>
              <a:t>x</a:t>
            </a:r>
            <a:r>
              <a:rPr sz="2400"/>
              <a:t> &gt; 2 then </a:t>
            </a:r>
            <a:r>
              <a:rPr i="1" sz="2400"/>
              <a:t>x</a:t>
            </a:r>
            <a:r>
              <a:rPr baseline="30000" sz="2400"/>
              <a:t>2</a:t>
            </a:r>
            <a:r>
              <a:rPr sz="2400"/>
              <a:t> &gt; 4</a:t>
            </a:r>
            <a:endParaRPr sz="2400"/>
          </a:p>
          <a:p>
            <a:pPr lvl="0" marL="0" indent="0">
              <a:buSzTx/>
              <a:buNone/>
              <a:defRPr sz="1800"/>
            </a:pPr>
            <a:endParaRPr sz="2400"/>
          </a:p>
          <a:p>
            <a:pPr lvl="0" marL="0" indent="0">
              <a:buSzTx/>
              <a:buNone/>
              <a:defRPr sz="1800"/>
            </a:pPr>
            <a:r>
              <a:rPr sz="2400"/>
              <a:t>has the converse</a:t>
            </a:r>
            <a:endParaRPr sz="2400"/>
          </a:p>
          <a:p>
            <a:pPr lvl="0" marL="0" indent="0">
              <a:buSzTx/>
              <a:buNone/>
              <a:defRPr sz="1800"/>
            </a:pPr>
            <a:r>
              <a:rPr sz="2400"/>
              <a:t>	∀</a:t>
            </a:r>
            <a:r>
              <a:rPr i="1" sz="2400"/>
              <a:t>x </a:t>
            </a:r>
            <a:r>
              <a:rPr sz="2400"/>
              <a:t>∈ </a:t>
            </a:r>
            <a:r>
              <a:rPr sz="2400">
                <a:latin typeface="Arial Bold"/>
                <a:ea typeface="Arial Bold"/>
                <a:cs typeface="Arial Bold"/>
                <a:sym typeface="Arial Bold"/>
              </a:rPr>
              <a:t>R</a:t>
            </a:r>
            <a:r>
              <a:rPr sz="2400"/>
              <a:t>,</a:t>
            </a:r>
            <a:r>
              <a:rPr i="1" sz="2400"/>
              <a:t> </a:t>
            </a:r>
            <a:r>
              <a:rPr sz="2400"/>
              <a:t>if </a:t>
            </a:r>
            <a:r>
              <a:rPr i="1" sz="2400"/>
              <a:t>x</a:t>
            </a:r>
            <a:r>
              <a:rPr baseline="30000" sz="2400"/>
              <a:t>2</a:t>
            </a:r>
            <a:r>
              <a:rPr sz="2400"/>
              <a:t> &gt; 4 then </a:t>
            </a:r>
            <a:r>
              <a:rPr i="1" sz="2400"/>
              <a:t>x</a:t>
            </a:r>
            <a:r>
              <a:rPr sz="2400"/>
              <a:t> &gt; 2</a:t>
            </a:r>
            <a:r>
              <a:rPr i="1" sz="2400"/>
              <a:t>.</a:t>
            </a:r>
            <a:endParaRPr i="1" sz="2400"/>
          </a:p>
          <a:p>
            <a:pPr lvl="0" marL="0" indent="0">
              <a:buSzTx/>
              <a:buNone/>
              <a:defRPr sz="1800"/>
            </a:pPr>
            <a:endParaRPr i="1" sz="2400"/>
          </a:p>
          <a:p>
            <a:pPr lvl="0" marL="0" indent="0">
              <a:buSzTx/>
              <a:buNone/>
              <a:defRPr sz="1800"/>
            </a:pPr>
            <a:r>
              <a:rPr sz="2400"/>
              <a:t>Observe that the statement is true whereas its converse is false (since, for instance, (−3)</a:t>
            </a:r>
            <a:r>
              <a:rPr baseline="30000" sz="2400"/>
              <a:t>2</a:t>
            </a:r>
            <a:r>
              <a:rPr sz="2400"/>
              <a:t> = 9 &gt; 4 but −3    2).</a:t>
            </a:r>
          </a:p>
        </p:txBody>
      </p:sp>
      <p:pic>
        <p:nvPicPr>
          <p:cNvPr id="289" name="image.png"/>
          <p:cNvPicPr/>
          <p:nvPr/>
        </p:nvPicPr>
        <p:blipFill>
          <a:blip r:embed="rId2">
            <a:extLst/>
          </a:blip>
          <a:stretch>
            <a:fillRect/>
          </a:stretch>
        </p:blipFill>
        <p:spPr>
          <a:xfrm>
            <a:off x="6629400" y="4572000"/>
            <a:ext cx="292100" cy="298450"/>
          </a:xfrm>
          <a:prstGeom prst="rect">
            <a:avLst/>
          </a:prstGeom>
          <a:ln w="12700">
            <a:miter lim="400000"/>
          </a:ln>
        </p:spPr>
      </p:pic>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Variants of Universal Conditional Statements</a:t>
            </a:r>
          </a:p>
        </p:txBody>
      </p:sp>
      <p:sp>
        <p:nvSpPr>
          <p:cNvPr id="292" name="Shape 2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This shows that a universal conditional statement may have a different truth value from its converse.</a:t>
            </a:r>
            <a:endParaRPr sz="2400"/>
          </a:p>
          <a:p>
            <a:pPr lvl="0" marL="0" indent="0">
              <a:buSzTx/>
              <a:buNone/>
              <a:defRPr sz="1800"/>
            </a:pPr>
            <a:endParaRPr sz="2400"/>
          </a:p>
          <a:p>
            <a:pPr lvl="0" marL="0" indent="0">
              <a:buSzTx/>
              <a:buNone/>
              <a:defRPr sz="1800"/>
            </a:pPr>
            <a:r>
              <a:rPr sz="2400"/>
              <a:t>This is written in symbols as follows:</a:t>
            </a:r>
          </a:p>
        </p:txBody>
      </p:sp>
      <p:pic>
        <p:nvPicPr>
          <p:cNvPr id="293" name="image.png"/>
          <p:cNvPicPr/>
          <p:nvPr/>
        </p:nvPicPr>
        <p:blipFill>
          <a:blip r:embed="rId2">
            <a:extLst/>
          </a:blip>
          <a:srcRect l="1263" t="0" r="1263" b="0"/>
          <a:stretch>
            <a:fillRect/>
          </a:stretch>
        </p:blipFill>
        <p:spPr>
          <a:xfrm>
            <a:off x="533399" y="4568825"/>
            <a:ext cx="8077201" cy="955675"/>
          </a:xfrm>
          <a:prstGeom prst="rect">
            <a:avLst/>
          </a:prstGeom>
          <a:ln w="12700">
            <a:miter lim="400000"/>
          </a:ln>
        </p:spPr>
      </p:pic>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Necessary and Sufficient Conditions, Only If</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Universal Quantifier: ∀</a:t>
            </a:r>
          </a:p>
        </p:txBody>
      </p:sp>
      <p:sp>
        <p:nvSpPr>
          <p:cNvPr id="43" name="Shape 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One sure way to change predicates into statements is to assign specific values to all their variables. </a:t>
            </a:r>
            <a:endParaRPr sz="2400"/>
          </a:p>
          <a:p>
            <a:pPr lvl="0" marL="0" indent="0">
              <a:buSzTx/>
              <a:buNone/>
              <a:defRPr sz="1800"/>
            </a:pPr>
            <a:endParaRPr sz="2400"/>
          </a:p>
          <a:p>
            <a:pPr lvl="0" marL="0" indent="0">
              <a:buSzTx/>
              <a:buNone/>
              <a:defRPr sz="1800"/>
            </a:pPr>
            <a:r>
              <a:rPr sz="2400"/>
              <a:t>For example, if </a:t>
            </a:r>
            <a:r>
              <a:rPr i="1" sz="2400"/>
              <a:t>x</a:t>
            </a:r>
            <a:r>
              <a:rPr sz="2400"/>
              <a:t> represents the number 35, the sentence “</a:t>
            </a:r>
            <a:r>
              <a:rPr i="1" sz="2400"/>
              <a:t>x</a:t>
            </a:r>
            <a:r>
              <a:rPr sz="2400"/>
              <a:t> is (evenly) divisible by 5” is a true statement since        35 = 5 </a:t>
            </a:r>
            <a:r>
              <a:rPr sz="2000">
                <a:latin typeface="Wingdings 2"/>
                <a:ea typeface="Wingdings 2"/>
                <a:cs typeface="Wingdings 2"/>
                <a:sym typeface="Wingdings 2"/>
              </a:rPr>
              <a:t>●</a:t>
            </a:r>
            <a:r>
              <a:rPr sz="2400"/>
              <a:t> 7. Another way to obtain statements from predicates is to add </a:t>
            </a:r>
            <a:r>
              <a:rPr sz="2400">
                <a:latin typeface="Arial Bold"/>
                <a:ea typeface="Arial Bold"/>
                <a:cs typeface="Arial Bold"/>
                <a:sym typeface="Arial Bold"/>
              </a:rPr>
              <a:t>quantifiers</a:t>
            </a:r>
            <a:r>
              <a:rPr sz="2400"/>
              <a:t>. </a:t>
            </a:r>
            <a:endParaRPr sz="2400"/>
          </a:p>
          <a:p>
            <a:pPr lvl="0" marL="0" indent="0">
              <a:buSzTx/>
              <a:buNone/>
              <a:defRPr sz="1800"/>
            </a:pPr>
            <a:endParaRPr sz="2400"/>
          </a:p>
          <a:p>
            <a:pPr lvl="0" marL="0" indent="0">
              <a:buSzTx/>
              <a:buNone/>
              <a:defRPr sz="1800"/>
            </a:pPr>
            <a:r>
              <a:rPr sz="2400"/>
              <a:t>Quantifiers are words that refer to quantities such as “some” or “all” and tell for how many elements a given predicate is true.</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solidFill>
                  <a:srgbClr val="FFFFFF"/>
                </a:solidFill>
              </a:defRPr>
            </a:lvl1pPr>
          </a:lstStyle>
          <a:p>
            <a:pPr lvl="0">
              <a:defRPr sz="1800">
                <a:solidFill>
                  <a:srgbClr val="000000"/>
                </a:solidFill>
              </a:defRPr>
            </a:pPr>
            <a:r>
              <a:rPr sz="3200">
                <a:solidFill>
                  <a:srgbClr val="FFFFFF"/>
                </a:solidFill>
              </a:rPr>
              <a:t>Necessary and Sufficient Conditions, Only If</a:t>
            </a:r>
          </a:p>
        </p:txBody>
      </p:sp>
      <p:sp>
        <p:nvSpPr>
          <p:cNvPr id="298" name="Shape 29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definitions of </a:t>
            </a:r>
            <a:r>
              <a:rPr i="1" sz="2400"/>
              <a:t>necessary, sufficient, </a:t>
            </a:r>
            <a:r>
              <a:rPr sz="2400"/>
              <a:t>and </a:t>
            </a:r>
            <a:r>
              <a:rPr i="1" sz="2400"/>
              <a:t>only if </a:t>
            </a:r>
            <a:r>
              <a:rPr sz="2400"/>
              <a:t>can also be extended to apply to universal conditional statements.</a:t>
            </a:r>
          </a:p>
        </p:txBody>
      </p:sp>
      <p:pic>
        <p:nvPicPr>
          <p:cNvPr id="299" name="image.png"/>
          <p:cNvPicPr/>
          <p:nvPr/>
        </p:nvPicPr>
        <p:blipFill>
          <a:blip r:embed="rId2">
            <a:extLst/>
          </a:blip>
          <a:stretch>
            <a:fillRect/>
          </a:stretch>
        </p:blipFill>
        <p:spPr>
          <a:xfrm>
            <a:off x="436562" y="2590800"/>
            <a:ext cx="8272463" cy="2312988"/>
          </a:xfrm>
          <a:prstGeom prst="rect">
            <a:avLst/>
          </a:prstGeom>
          <a:ln w="12700">
            <a:miter lim="400000"/>
          </a:ln>
        </p:spPr>
      </p:pic>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6 – </a:t>
            </a:r>
            <a:r>
              <a:rPr i="1" sz="2800">
                <a:solidFill>
                  <a:srgbClr val="FFFFFF"/>
                </a:solidFill>
              </a:rPr>
              <a:t>Necessary and Sufficient Conditions</a:t>
            </a:r>
          </a:p>
        </p:txBody>
      </p:sp>
      <p:sp>
        <p:nvSpPr>
          <p:cNvPr id="302" name="Shape 30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Rewrite the following statements as </a:t>
            </a:r>
            <a:r>
              <a:rPr b="1" sz="2400"/>
              <a:t>quantified conditional statements.</a:t>
            </a:r>
            <a:endParaRPr b="1"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Squareness is a sufficient condition for rectangularity.</a:t>
            </a:r>
            <a:br>
              <a:rPr sz="2400"/>
            </a:b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Being at least 35 years old is a necessary condition for</a:t>
            </a:r>
            <a:br>
              <a:rPr sz="2400"/>
            </a:br>
            <a:r>
              <a:rPr sz="2400"/>
              <a:t>    being President of the United States.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br>
              <a:rPr sz="2400">
                <a:solidFill>
                  <a:srgbClr val="00ADEE"/>
                </a:solidFill>
              </a:rPr>
            </a:br>
            <a:r>
              <a:rPr sz="2400">
                <a:latin typeface="Arial Bold"/>
                <a:ea typeface="Arial Bold"/>
                <a:cs typeface="Arial Bold"/>
                <a:sym typeface="Arial Bold"/>
              </a:rPr>
              <a:t>a.</a:t>
            </a:r>
            <a:r>
              <a:rPr sz="2400"/>
              <a:t> A formal version of the statement is</a:t>
            </a: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t>		∀</a:t>
            </a:r>
            <a:r>
              <a:rPr i="1" sz="2400"/>
              <a:t>x</a:t>
            </a:r>
            <a:r>
              <a:rPr sz="2400"/>
              <a:t>, if </a:t>
            </a:r>
            <a:r>
              <a:rPr i="1" sz="2400"/>
              <a:t>x </a:t>
            </a:r>
            <a:r>
              <a:rPr sz="2400"/>
              <a:t>is a square, then </a:t>
            </a:r>
            <a:r>
              <a:rPr i="1" sz="2400"/>
              <a:t>x </a:t>
            </a:r>
            <a:r>
              <a:rPr sz="2400"/>
              <a:t>is a rectangle.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2">
                                            <p:txEl>
                                              <p:pRg st="5" end="5"/>
                                            </p:txEl>
                                          </p:spTgt>
                                        </p:tgtEl>
                                        <p:attrNameLst>
                                          <p:attrName>style.visibility</p:attrName>
                                        </p:attrNameLst>
                                      </p:cBhvr>
                                      <p:to>
                                        <p:strVal val="visible"/>
                                      </p:to>
                                    </p:set>
                                    <p:anim calcmode="lin" valueType="num">
                                      <p:cBhvr>
                                        <p:cTn id="7" dur="1000" fill="hold"/>
                                        <p:tgtEl>
                                          <p:spTgt spid="302">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302">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02">
                                            <p:txEl>
                                              <p:pRg st="6" end="6"/>
                                            </p:txEl>
                                          </p:spTgt>
                                        </p:tgtEl>
                                        <p:attrNameLst>
                                          <p:attrName>style.visibility</p:attrName>
                                        </p:attrNameLst>
                                      </p:cBhvr>
                                      <p:to>
                                        <p:strVal val="visible"/>
                                      </p:to>
                                    </p:set>
                                    <p:anim calcmode="lin" valueType="num">
                                      <p:cBhvr>
                                        <p:cTn id="12" dur="1000" fill="hold"/>
                                        <p:tgtEl>
                                          <p:spTgt spid="302">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02">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02">
                                            <p:txEl>
                                              <p:pRg st="7" end="7"/>
                                            </p:txEl>
                                          </p:spTgt>
                                        </p:tgtEl>
                                        <p:attrNameLst>
                                          <p:attrName>style.visibility</p:attrName>
                                        </p:attrNameLst>
                                      </p:cBhvr>
                                      <p:to>
                                        <p:strVal val="visible"/>
                                      </p:to>
                                    </p:set>
                                    <p:anim calcmode="lin" valueType="num">
                                      <p:cBhvr>
                                        <p:cTn id="17" dur="1000" fill="hold"/>
                                        <p:tgtEl>
                                          <p:spTgt spid="302">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3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2" grpId="1"/>
    </p:bldLst>
  </p:timing>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305" name="Shape 30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342900">
              <a:buSzTx/>
              <a:buNone/>
              <a:tabLst>
                <a:tab pos="457200" algn="l"/>
                <a:tab pos="1371600" algn="l"/>
                <a:tab pos="1536700" algn="l"/>
              </a:tabLst>
              <a:defRPr sz="1800"/>
            </a:pPr>
            <a:r>
              <a:rPr sz="2400"/>
              <a:t>Or, in informal language:</a:t>
            </a:r>
            <a:endParaRPr sz="2400"/>
          </a:p>
          <a:p>
            <a:pPr lvl="0" marL="0" indent="342900" algn="ctr">
              <a:buSzTx/>
              <a:buNone/>
              <a:tabLst>
                <a:tab pos="457200" algn="l"/>
                <a:tab pos="1371600" algn="l"/>
                <a:tab pos="1536700" algn="l"/>
              </a:tabLst>
              <a:defRPr sz="1800"/>
            </a:pPr>
            <a:r>
              <a:rPr sz="2400"/>
              <a:t>	If a figure is a square, then it is a rectangle.</a:t>
            </a:r>
            <a:endParaRPr sz="2400"/>
          </a:p>
          <a:p>
            <a:pPr lvl="0" marL="0" indent="342900">
              <a:buSzTx/>
              <a:buNone/>
              <a:tabLst>
                <a:tab pos="457200" algn="l"/>
                <a:tab pos="1371600" algn="l"/>
                <a:tab pos="1536700" algn="l"/>
              </a:tabLst>
              <a:defRPr sz="1800"/>
            </a:pPr>
            <a:endParaRPr sz="2400"/>
          </a:p>
          <a:p>
            <a:pPr lvl="0" marL="0" indent="342900">
              <a:buSzTx/>
              <a:buNone/>
              <a:tabLst>
                <a:tab pos="457200" algn="l"/>
                <a:tab pos="1371600" algn="l"/>
                <a:tab pos="1536700" algn="l"/>
              </a:tabLst>
              <a:defRPr sz="1800"/>
            </a:pPr>
            <a:r>
              <a:rPr sz="2400">
                <a:latin typeface="Arial Bold"/>
                <a:ea typeface="Arial Bold"/>
                <a:cs typeface="Arial Bold"/>
                <a:sym typeface="Arial Bold"/>
              </a:rPr>
              <a:t>b.</a:t>
            </a:r>
            <a:r>
              <a:rPr sz="2400"/>
              <a:t> Using formal language, you could write the answer as</a:t>
            </a:r>
            <a:endParaRPr sz="2400"/>
          </a:p>
          <a:p>
            <a:pPr lvl="0" marL="0" indent="342900">
              <a:buSzTx/>
              <a:buNone/>
              <a:tabLst>
                <a:tab pos="457200" algn="l"/>
                <a:tab pos="1371600" algn="l"/>
                <a:tab pos="1536700" algn="l"/>
              </a:tabLst>
              <a:defRPr sz="1800"/>
            </a:pPr>
            <a:r>
              <a:rPr sz="2400"/>
              <a:t>		∀ people </a:t>
            </a:r>
            <a:r>
              <a:rPr i="1" sz="2400"/>
              <a:t>x</a:t>
            </a:r>
            <a:r>
              <a:rPr sz="2400"/>
              <a:t>,</a:t>
            </a:r>
            <a:r>
              <a:rPr i="1" sz="2400"/>
              <a:t> </a:t>
            </a:r>
            <a:r>
              <a:rPr sz="2400"/>
              <a:t>if </a:t>
            </a:r>
            <a:r>
              <a:rPr i="1" sz="2400"/>
              <a:t>x </a:t>
            </a:r>
            <a:r>
              <a:rPr sz="2400"/>
              <a:t>is younger than 35, then </a:t>
            </a:r>
            <a:r>
              <a:rPr i="1" sz="2400"/>
              <a:t>x</a:t>
            </a:r>
            <a:endParaRPr i="1" sz="2400"/>
          </a:p>
          <a:p>
            <a:pPr lvl="0" marL="0" indent="342900">
              <a:buSzTx/>
              <a:buNone/>
              <a:tabLst>
                <a:tab pos="457200" algn="l"/>
                <a:tab pos="1371600" algn="l"/>
                <a:tab pos="1536700" algn="l"/>
              </a:tabLst>
              <a:defRPr sz="1800"/>
            </a:pPr>
            <a:r>
              <a:rPr sz="2400"/>
              <a:t>		 cannot be President of the United States.</a:t>
            </a:r>
            <a:endParaRPr sz="2400"/>
          </a:p>
          <a:p>
            <a:pPr lvl="0" marL="0" indent="342900">
              <a:buSzTx/>
              <a:buNone/>
              <a:tabLst>
                <a:tab pos="457200" algn="l"/>
                <a:tab pos="1371600" algn="l"/>
                <a:tab pos="1536700" algn="l"/>
              </a:tabLst>
              <a:defRPr sz="1800"/>
            </a:pPr>
            <a:endParaRPr sz="2400"/>
          </a:p>
          <a:p>
            <a:pPr lvl="0" marL="0" indent="342900">
              <a:buSzTx/>
              <a:buNone/>
              <a:tabLst>
                <a:tab pos="457200" algn="l"/>
                <a:tab pos="1371600" algn="l"/>
                <a:tab pos="1536700" algn="l"/>
              </a:tabLst>
              <a:defRPr sz="1800"/>
            </a:pPr>
            <a:r>
              <a:rPr sz="2400"/>
              <a:t>Or, by the equivalence between a statement and its contrapositive:</a:t>
            </a:r>
            <a:endParaRPr sz="2400"/>
          </a:p>
          <a:p>
            <a:pPr lvl="0" marL="0" indent="342900">
              <a:buSzTx/>
              <a:buNone/>
              <a:tabLst>
                <a:tab pos="457200" algn="l"/>
                <a:tab pos="1371600" algn="l"/>
                <a:tab pos="1536700" algn="l"/>
              </a:tabLst>
              <a:defRPr sz="1800"/>
            </a:pPr>
            <a:r>
              <a:rPr sz="2400"/>
              <a:t>		∀ people </a:t>
            </a:r>
            <a:r>
              <a:rPr i="1" sz="2400"/>
              <a:t>x</a:t>
            </a:r>
            <a:r>
              <a:rPr sz="2400"/>
              <a:t>,</a:t>
            </a:r>
            <a:r>
              <a:rPr i="1" sz="2400"/>
              <a:t> </a:t>
            </a:r>
            <a:r>
              <a:rPr sz="2400"/>
              <a:t>if </a:t>
            </a:r>
            <a:r>
              <a:rPr i="1" sz="2400"/>
              <a:t>x </a:t>
            </a:r>
            <a:r>
              <a:rPr sz="2400"/>
              <a:t>is President of the United States,</a:t>
            </a:r>
            <a:endParaRPr sz="2400"/>
          </a:p>
          <a:p>
            <a:pPr lvl="0" marL="0" indent="342900">
              <a:buSzTx/>
              <a:buNone/>
              <a:tabLst>
                <a:tab pos="457200" algn="l"/>
                <a:tab pos="1371600" algn="l"/>
                <a:tab pos="1536700" algn="l"/>
              </a:tabLst>
              <a:defRPr sz="1800"/>
            </a:pPr>
            <a:r>
              <a:rPr sz="2400"/>
              <a:t>		 then </a:t>
            </a:r>
            <a:r>
              <a:rPr i="1" sz="2400"/>
              <a:t>x </a:t>
            </a:r>
            <a:r>
              <a:rPr sz="2400"/>
              <a:t>is at least 35 years old.</a:t>
            </a:r>
          </a:p>
        </p:txBody>
      </p:sp>
      <p:sp>
        <p:nvSpPr>
          <p:cNvPr id="306" name="Shape 30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5">
                                            <p:txEl>
                                              <p:pRg st="3" end="3"/>
                                            </p:txEl>
                                          </p:spTgt>
                                        </p:tgtEl>
                                        <p:attrNameLst>
                                          <p:attrName>style.visibility</p:attrName>
                                        </p:attrNameLst>
                                      </p:cBhvr>
                                      <p:to>
                                        <p:strVal val="visible"/>
                                      </p:to>
                                    </p:set>
                                    <p:anim calcmode="lin" valueType="num">
                                      <p:cBhvr>
                                        <p:cTn id="7" dur="1000" fill="hold"/>
                                        <p:tgtEl>
                                          <p:spTgt spid="305">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305">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05">
                                            <p:txEl>
                                              <p:pRg st="4" end="4"/>
                                            </p:txEl>
                                          </p:spTgt>
                                        </p:tgtEl>
                                        <p:attrNameLst>
                                          <p:attrName>style.visibility</p:attrName>
                                        </p:attrNameLst>
                                      </p:cBhvr>
                                      <p:to>
                                        <p:strVal val="visible"/>
                                      </p:to>
                                    </p:set>
                                    <p:anim calcmode="lin" valueType="num">
                                      <p:cBhvr>
                                        <p:cTn id="12" dur="1000" fill="hold"/>
                                        <p:tgtEl>
                                          <p:spTgt spid="305">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05">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05">
                                            <p:txEl>
                                              <p:pRg st="5" end="5"/>
                                            </p:txEl>
                                          </p:spTgt>
                                        </p:tgtEl>
                                        <p:attrNameLst>
                                          <p:attrName>style.visibility</p:attrName>
                                        </p:attrNameLst>
                                      </p:cBhvr>
                                      <p:to>
                                        <p:strVal val="visible"/>
                                      </p:to>
                                    </p:set>
                                    <p:anim calcmode="lin" valueType="num">
                                      <p:cBhvr>
                                        <p:cTn id="17" dur="1000" fill="hold"/>
                                        <p:tgtEl>
                                          <p:spTgt spid="305">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305">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305">
                                            <p:txEl>
                                              <p:pRg st="6" end="6"/>
                                            </p:txEl>
                                          </p:spTgt>
                                        </p:tgtEl>
                                        <p:attrNameLst>
                                          <p:attrName>style.visibility</p:attrName>
                                        </p:attrNameLst>
                                      </p:cBhvr>
                                      <p:to>
                                        <p:strVal val="visible"/>
                                      </p:to>
                                    </p:set>
                                    <p:anim calcmode="lin" valueType="num">
                                      <p:cBhvr>
                                        <p:cTn id="22" dur="1000" fill="hold"/>
                                        <p:tgtEl>
                                          <p:spTgt spid="30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305">
                                            <p:txEl>
                                              <p:pRg st="7" end="7"/>
                                            </p:txEl>
                                          </p:spTgt>
                                        </p:tgtEl>
                                        <p:attrNameLst>
                                          <p:attrName>style.visibility</p:attrName>
                                        </p:attrNameLst>
                                      </p:cBhvr>
                                      <p:to>
                                        <p:strVal val="visible"/>
                                      </p:to>
                                    </p:set>
                                    <p:anim calcmode="lin" valueType="num">
                                      <p:cBhvr>
                                        <p:cTn id="28" dur="1000" fill="hold"/>
                                        <p:tgtEl>
                                          <p:spTgt spid="30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05">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1" fill="hold">
                                  <p:stCondLst>
                                    <p:cond delay="0"/>
                                  </p:stCondLst>
                                  <p:iterate type="el" backwards="0">
                                    <p:tmAbs val="0"/>
                                  </p:iterate>
                                  <p:childTnLst>
                                    <p:set>
                                      <p:cBhvr>
                                        <p:cTn id="32" fill="hold"/>
                                        <p:tgtEl>
                                          <p:spTgt spid="305">
                                            <p:txEl>
                                              <p:pRg st="8" end="8"/>
                                            </p:txEl>
                                          </p:spTgt>
                                        </p:tgtEl>
                                        <p:attrNameLst>
                                          <p:attrName>style.visibility</p:attrName>
                                        </p:attrNameLst>
                                      </p:cBhvr>
                                      <p:to>
                                        <p:strVal val="visible"/>
                                      </p:to>
                                    </p:set>
                                    <p:anim calcmode="lin" valueType="num">
                                      <p:cBhvr>
                                        <p:cTn id="33" dur="1000" fill="hold"/>
                                        <p:tgtEl>
                                          <p:spTgt spid="305">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0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nodeType="afterEffect" presetClass="entr" presetSubtype="4" presetID="2" grpId="1" fill="hold">
                                  <p:stCondLst>
                                    <p:cond delay="0"/>
                                  </p:stCondLst>
                                  <p:iterate type="el" backwards="0">
                                    <p:tmAbs val="0"/>
                                  </p:iterate>
                                  <p:childTnLst>
                                    <p:set>
                                      <p:cBhvr>
                                        <p:cTn id="37" fill="hold"/>
                                        <p:tgtEl>
                                          <p:spTgt spid="305">
                                            <p:txEl>
                                              <p:pRg st="9" end="9"/>
                                            </p:txEl>
                                          </p:spTgt>
                                        </p:tgtEl>
                                        <p:attrNameLst>
                                          <p:attrName>style.visibility</p:attrName>
                                        </p:attrNameLst>
                                      </p:cBhvr>
                                      <p:to>
                                        <p:strVal val="visible"/>
                                      </p:to>
                                    </p:set>
                                    <p:anim calcmode="lin" valueType="num">
                                      <p:cBhvr>
                                        <p:cTn id="38" dur="1000" fill="hold"/>
                                        <p:tgtEl>
                                          <p:spTgt spid="305">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0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5" grpId="1"/>
    </p:bldLst>
  </p:timing>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309" name="Shape 309"/>
          <p:cNvSpPr/>
          <p:nvPr/>
        </p:nvSpPr>
        <p:spPr>
          <a:xfrm>
            <a:off x="2286000" y="2514600"/>
            <a:ext cx="63373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16669E"/>
                </a:solidFill>
              </a:defRPr>
            </a:lvl1pPr>
          </a:lstStyle>
          <a:p>
            <a:pPr lvl="0">
              <a:defRPr sz="1800">
                <a:solidFill>
                  <a:srgbClr val="000000"/>
                </a:solidFill>
              </a:defRPr>
            </a:pPr>
            <a:r>
              <a:rPr sz="4000">
                <a:solidFill>
                  <a:srgbClr val="16669E"/>
                </a:solidFill>
              </a:rPr>
              <a:t>Statements with Multiple Quantifiers</a:t>
            </a:r>
          </a:p>
        </p:txBody>
      </p:sp>
      <p:grpSp>
        <p:nvGrpSpPr>
          <p:cNvPr id="312" name="Group 312"/>
          <p:cNvGrpSpPr/>
          <p:nvPr/>
        </p:nvGrpSpPr>
        <p:grpSpPr>
          <a:xfrm>
            <a:off x="279399" y="2209799"/>
            <a:ext cx="8534401" cy="1600201"/>
            <a:chOff x="0" y="0"/>
            <a:chExt cx="8534400" cy="1600200"/>
          </a:xfrm>
        </p:grpSpPr>
        <p:sp>
          <p:nvSpPr>
            <p:cNvPr id="310" name="Shape 310"/>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311" name="Shape 311"/>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313" name="Shape 313"/>
          <p:cNvSpPr/>
          <p:nvPr/>
        </p:nvSpPr>
        <p:spPr>
          <a:xfrm>
            <a:off x="385762" y="2268537"/>
            <a:ext cx="2122585"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3.3</a:t>
            </a:r>
          </a:p>
        </p:txBody>
      </p:sp>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900">
                <a:solidFill>
                  <a:srgbClr val="FFFFFF"/>
                </a:solidFill>
              </a:defRPr>
            </a:lvl1pPr>
          </a:lstStyle>
          <a:p>
            <a:pPr lvl="0">
              <a:defRPr sz="1800">
                <a:solidFill>
                  <a:srgbClr val="000000"/>
                </a:solidFill>
              </a:defRPr>
            </a:pPr>
            <a:r>
              <a:rPr sz="3900">
                <a:solidFill>
                  <a:srgbClr val="FFFFFF"/>
                </a:solidFill>
              </a:rPr>
              <a:t>Statements with Multiple Quantifiers</a:t>
            </a:r>
          </a:p>
        </p:txBody>
      </p:sp>
      <p:sp>
        <p:nvSpPr>
          <p:cNvPr id="316" name="Shape 31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59536">
              <a:spcBef>
                <a:spcPts val="0"/>
              </a:spcBef>
              <a:buSzTx/>
              <a:buNone/>
              <a:defRPr sz="1800"/>
            </a:pPr>
            <a:r>
              <a:rPr sz="2256"/>
              <a:t>When a statement contains more than one quantifier, we imagine the </a:t>
            </a:r>
            <a:r>
              <a:rPr sz="2256">
                <a:solidFill>
                  <a:srgbClr val="FF2600"/>
                </a:solidFill>
              </a:rPr>
              <a:t>actions suggested by the quantifiers as being performed in the order in which the quantifiers occur. </a:t>
            </a:r>
            <a:endParaRPr sz="2256"/>
          </a:p>
          <a:p>
            <a:pPr lvl="0" marL="0" indent="0" defTabSz="859536">
              <a:spcBef>
                <a:spcPts val="0"/>
              </a:spcBef>
              <a:buSzTx/>
              <a:buNone/>
              <a:defRPr sz="1800"/>
            </a:pPr>
            <a:endParaRPr sz="2256"/>
          </a:p>
          <a:p>
            <a:pPr lvl="0" marL="0" indent="0" defTabSz="859536">
              <a:spcBef>
                <a:spcPts val="0"/>
              </a:spcBef>
              <a:buSzTx/>
              <a:buNone/>
              <a:defRPr sz="1800"/>
            </a:pPr>
            <a:r>
              <a:rPr sz="2256"/>
              <a:t>∀</a:t>
            </a:r>
            <a:r>
              <a:rPr i="1" sz="2256"/>
              <a:t>x </a:t>
            </a:r>
            <a:r>
              <a:rPr sz="2256"/>
              <a:t>in set </a:t>
            </a:r>
            <a:r>
              <a:rPr i="1" sz="2256"/>
              <a:t>D</a:t>
            </a:r>
            <a:r>
              <a:rPr sz="2256"/>
              <a:t>,</a:t>
            </a:r>
            <a:r>
              <a:rPr i="1" sz="2256"/>
              <a:t> </a:t>
            </a:r>
            <a:r>
              <a:rPr sz="2256"/>
              <a:t>∃</a:t>
            </a:r>
            <a:r>
              <a:rPr i="1" sz="2256"/>
              <a:t>y </a:t>
            </a:r>
            <a:r>
              <a:rPr sz="2256"/>
              <a:t>in set </a:t>
            </a:r>
            <a:r>
              <a:rPr i="1" sz="2256"/>
              <a:t>E </a:t>
            </a:r>
            <a:r>
              <a:rPr sz="2256"/>
              <a:t>such that </a:t>
            </a:r>
            <a:r>
              <a:rPr i="1" sz="2256"/>
              <a:t>x </a:t>
            </a:r>
            <a:r>
              <a:rPr sz="2256"/>
              <a:t>and</a:t>
            </a:r>
            <a:r>
              <a:rPr i="1" sz="2256"/>
              <a:t> y </a:t>
            </a:r>
            <a:r>
              <a:rPr sz="2256"/>
              <a:t>satisfy property </a:t>
            </a:r>
            <a:r>
              <a:rPr i="1" sz="2256"/>
              <a:t>P</a:t>
            </a:r>
            <a:r>
              <a:rPr sz="2256"/>
              <a:t>(</a:t>
            </a:r>
            <a:r>
              <a:rPr i="1" sz="2256"/>
              <a:t>x</a:t>
            </a:r>
            <a:r>
              <a:rPr sz="2256"/>
              <a:t>,</a:t>
            </a:r>
            <a:r>
              <a:rPr i="1" sz="2256"/>
              <a:t> y</a:t>
            </a:r>
            <a:r>
              <a:rPr sz="2256"/>
              <a:t>).</a:t>
            </a:r>
            <a:endParaRPr sz="2256"/>
          </a:p>
          <a:p>
            <a:pPr lvl="0" marL="0" indent="0" defTabSz="859536">
              <a:spcBef>
                <a:spcPts val="0"/>
              </a:spcBef>
              <a:buSzTx/>
              <a:buNone/>
              <a:defRPr sz="1800"/>
            </a:pPr>
            <a:endParaRPr sz="2256"/>
          </a:p>
          <a:p>
            <a:pPr lvl="0" marL="0" indent="0" defTabSz="859536">
              <a:spcBef>
                <a:spcPts val="0"/>
              </a:spcBef>
              <a:buSzTx/>
              <a:buNone/>
              <a:defRPr sz="1800"/>
            </a:pPr>
            <a:r>
              <a:rPr sz="2256"/>
              <a:t>To show this is true, you must be able to meet the following challenge:</a:t>
            </a:r>
            <a:endParaRPr sz="2256"/>
          </a:p>
          <a:p>
            <a:pPr lvl="0" marL="0" indent="0" defTabSz="859536">
              <a:spcBef>
                <a:spcPts val="0"/>
              </a:spcBef>
              <a:buSzTx/>
              <a:buNone/>
              <a:defRPr sz="1800"/>
            </a:pPr>
            <a:endParaRPr i="1" sz="2256"/>
          </a:p>
          <a:p>
            <a:pPr lvl="0" marL="0" indent="0" defTabSz="859536">
              <a:spcBef>
                <a:spcPts val="0"/>
              </a:spcBef>
              <a:buChar char="•"/>
              <a:defRPr sz="1800"/>
            </a:pPr>
            <a:r>
              <a:rPr i="1" sz="2256"/>
              <a:t> </a:t>
            </a:r>
            <a:r>
              <a:rPr sz="2256"/>
              <a:t>Imagine that someone is allowed to choose any element whatsoever from </a:t>
            </a:r>
            <a:r>
              <a:rPr i="1" sz="2256"/>
              <a:t>D</a:t>
            </a:r>
            <a:r>
              <a:rPr sz="2256"/>
              <a:t>, and imagine that the person gives you that element. Call it </a:t>
            </a:r>
            <a:r>
              <a:rPr i="1" sz="2256"/>
              <a:t>x</a:t>
            </a:r>
            <a:r>
              <a:rPr sz="2256"/>
              <a:t>.</a:t>
            </a:r>
            <a:endParaRPr sz="2256"/>
          </a:p>
          <a:p>
            <a:pPr lvl="0" marL="0" indent="0" defTabSz="859536">
              <a:spcBef>
                <a:spcPts val="0"/>
              </a:spcBef>
              <a:buSzTx/>
              <a:buNone/>
              <a:defRPr sz="1800"/>
            </a:pPr>
            <a:endParaRPr i="1" sz="2256"/>
          </a:p>
          <a:p>
            <a:pPr lvl="0" marL="0" indent="0" defTabSz="859536">
              <a:spcBef>
                <a:spcPts val="0"/>
              </a:spcBef>
              <a:buChar char="•"/>
              <a:defRPr sz="1800"/>
            </a:pPr>
            <a:r>
              <a:rPr i="1" sz="2256"/>
              <a:t> </a:t>
            </a:r>
            <a:r>
              <a:rPr sz="2256"/>
              <a:t>The challenge for you is to find an element </a:t>
            </a:r>
            <a:r>
              <a:rPr i="1" sz="2256"/>
              <a:t>y </a:t>
            </a:r>
            <a:r>
              <a:rPr sz="2256"/>
              <a:t>in</a:t>
            </a:r>
            <a:r>
              <a:rPr i="1" sz="2256"/>
              <a:t> E </a:t>
            </a:r>
            <a:r>
              <a:rPr sz="2256"/>
              <a:t>so that the person’s</a:t>
            </a:r>
            <a:r>
              <a:rPr i="1" sz="2256"/>
              <a:t> x </a:t>
            </a:r>
            <a:r>
              <a:rPr sz="2256"/>
              <a:t>and your </a:t>
            </a:r>
            <a:r>
              <a:rPr i="1" sz="2256"/>
              <a:t>y</a:t>
            </a:r>
            <a:r>
              <a:rPr sz="2256"/>
              <a:t>, taken together, satisfy property </a:t>
            </a:r>
            <a:r>
              <a:rPr i="1" sz="2256"/>
              <a:t>P</a:t>
            </a:r>
            <a:r>
              <a:rPr sz="2256"/>
              <a:t>(</a:t>
            </a:r>
            <a:r>
              <a:rPr i="1" sz="2256"/>
              <a:t>x</a:t>
            </a:r>
            <a:r>
              <a:rPr sz="2256"/>
              <a:t>,</a:t>
            </a:r>
            <a:r>
              <a:rPr i="1" sz="2256"/>
              <a:t> y</a:t>
            </a:r>
            <a:r>
              <a:rPr sz="2256"/>
              <a:t>).</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1 – </a:t>
            </a:r>
            <a:r>
              <a:rPr i="1" sz="2600">
                <a:solidFill>
                  <a:srgbClr val="FFFFFF"/>
                </a:solidFill>
              </a:rPr>
              <a:t>Truth of a </a:t>
            </a:r>
            <a:r>
              <a:rPr sz="2600">
                <a:solidFill>
                  <a:srgbClr val="FFFFFF"/>
                </a:solidFill>
              </a:rPr>
              <a:t>∀∃</a:t>
            </a:r>
            <a:r>
              <a:rPr i="1" sz="2600">
                <a:solidFill>
                  <a:srgbClr val="FFFFFF"/>
                </a:solidFill>
              </a:rPr>
              <a:t> Statement in a Tarski World</a:t>
            </a:r>
          </a:p>
        </p:txBody>
      </p:sp>
      <p:sp>
        <p:nvSpPr>
          <p:cNvPr id="319" name="Shape 319"/>
          <p:cNvSpPr/>
          <p:nvPr>
            <p:ph type="body" idx="4294967295"/>
          </p:nvPr>
        </p:nvSpPr>
        <p:spPr>
          <a:xfrm>
            <a:off x="457200" y="13731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Consider the Tarski world shown in Figure 3.3.1.</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spcBef>
                <a:spcPts val="0"/>
              </a:spcBef>
              <a:buSzTx/>
              <a:buNone/>
              <a:tabLst>
                <a:tab pos="457200" algn="l"/>
                <a:tab pos="1371600" algn="l"/>
                <a:tab pos="1536700" algn="l"/>
              </a:tabLst>
              <a:defRPr sz="1800"/>
            </a:pPr>
            <a:endParaRPr sz="2400"/>
          </a:p>
        </p:txBody>
      </p:sp>
      <p:pic>
        <p:nvPicPr>
          <p:cNvPr id="320" name="image.png"/>
          <p:cNvPicPr/>
          <p:nvPr/>
        </p:nvPicPr>
        <p:blipFill>
          <a:blip r:embed="rId2">
            <a:extLst/>
          </a:blip>
          <a:stretch>
            <a:fillRect/>
          </a:stretch>
        </p:blipFill>
        <p:spPr>
          <a:xfrm>
            <a:off x="406400" y="2260600"/>
            <a:ext cx="2819400" cy="2819400"/>
          </a:xfrm>
          <a:prstGeom prst="rect">
            <a:avLst/>
          </a:prstGeom>
          <a:ln w="12700">
            <a:miter lim="400000"/>
          </a:ln>
        </p:spPr>
      </p:pic>
      <p:sp>
        <p:nvSpPr>
          <p:cNvPr id="321" name="Shape 321"/>
          <p:cNvSpPr/>
          <p:nvPr/>
        </p:nvSpPr>
        <p:spPr>
          <a:xfrm>
            <a:off x="3508593" y="1964983"/>
            <a:ext cx="4944676" cy="1148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tabLst>
                <a:tab pos="457200" algn="l"/>
                <a:tab pos="1371600" algn="l"/>
                <a:tab pos="1536700" algn="l"/>
              </a:tabLst>
            </a:pPr>
            <a:r>
              <a:rPr sz="2400"/>
              <a:t>For all triangles </a:t>
            </a:r>
            <a:r>
              <a:rPr i="1" sz="2400"/>
              <a:t>x</a:t>
            </a:r>
            <a:r>
              <a:rPr sz="2400"/>
              <a:t>,</a:t>
            </a:r>
            <a:r>
              <a:rPr i="1" sz="2400"/>
              <a:t> </a:t>
            </a:r>
            <a:r>
              <a:rPr sz="2400"/>
              <a:t>there is a square </a:t>
            </a:r>
            <a:r>
              <a:rPr i="1" sz="2400"/>
              <a:t>y</a:t>
            </a:r>
            <a:r>
              <a:rPr sz="2400"/>
              <a:t> such that </a:t>
            </a:r>
            <a:r>
              <a:rPr i="1" sz="2400"/>
              <a:t>x</a:t>
            </a:r>
            <a:r>
              <a:rPr sz="2400"/>
              <a:t> and </a:t>
            </a:r>
            <a:r>
              <a:rPr i="1" sz="2400"/>
              <a:t>y</a:t>
            </a:r>
            <a:r>
              <a:rPr sz="2400"/>
              <a:t> have the same color.</a:t>
            </a:r>
          </a:p>
        </p:txBody>
      </p:sp>
      <p:pic>
        <p:nvPicPr>
          <p:cNvPr id="322" name="image.png"/>
          <p:cNvPicPr/>
          <p:nvPr/>
        </p:nvPicPr>
        <p:blipFill>
          <a:blip r:embed="rId3">
            <a:extLst/>
          </a:blip>
          <a:stretch>
            <a:fillRect/>
          </a:stretch>
        </p:blipFill>
        <p:spPr>
          <a:xfrm>
            <a:off x="457200" y="5181600"/>
            <a:ext cx="7772400" cy="13525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322"/>
                                        </p:tgtEl>
                                        <p:attrNameLst>
                                          <p:attrName>style.visibility</p:attrName>
                                        </p:attrNameLst>
                                      </p:cBhvr>
                                      <p:to>
                                        <p:strVal val="visible"/>
                                      </p:to>
                                    </p:set>
                                    <p:anim calcmode="lin" valueType="num">
                                      <p:cBhvr>
                                        <p:cTn id="7" dur="1000" fill="hold"/>
                                        <p:tgtEl>
                                          <p:spTgt spid="322"/>
                                        </p:tgtEl>
                                        <p:attrNameLst>
                                          <p:attrName>ppt_x</p:attrName>
                                        </p:attrNameLst>
                                      </p:cBhvr>
                                      <p:tavLst>
                                        <p:tav tm="0">
                                          <p:val>
                                            <p:strVal val="#ppt_x"/>
                                          </p:val>
                                        </p:tav>
                                        <p:tav tm="100000">
                                          <p:val>
                                            <p:strVal val="#ppt_x"/>
                                          </p:val>
                                        </p:tav>
                                      </p:tavLst>
                                    </p:anim>
                                    <p:anim calcmode="lin" valueType="num">
                                      <p:cBhvr>
                                        <p:cTn id="8" dur="10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1"/>
    </p:bldLst>
  </p:timing>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900">
                <a:solidFill>
                  <a:srgbClr val="FFFFFF"/>
                </a:solidFill>
              </a:defRPr>
            </a:lvl1pPr>
          </a:lstStyle>
          <a:p>
            <a:pPr lvl="0">
              <a:defRPr sz="1800">
                <a:solidFill>
                  <a:srgbClr val="000000"/>
                </a:solidFill>
              </a:defRPr>
            </a:pPr>
            <a:r>
              <a:rPr sz="3900">
                <a:solidFill>
                  <a:srgbClr val="FFFFFF"/>
                </a:solidFill>
              </a:rPr>
              <a:t>Statements with Multiple Quantifiers</a:t>
            </a:r>
          </a:p>
        </p:txBody>
      </p:sp>
      <p:sp>
        <p:nvSpPr>
          <p:cNvPr id="325" name="Shape 32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Now consider a statement containing both ∀ and ∃, where the ∃ comes before the ∀:</a:t>
            </a:r>
            <a:endParaRPr sz="2400"/>
          </a:p>
          <a:p>
            <a:pPr lvl="0" marL="0" indent="0">
              <a:spcBef>
                <a:spcPts val="0"/>
              </a:spcBef>
              <a:buSzTx/>
              <a:buNone/>
              <a:defRPr sz="1800"/>
            </a:pPr>
            <a:endParaRPr i="1" sz="1200"/>
          </a:p>
          <a:p>
            <a:pPr lvl="0" marL="0" indent="0">
              <a:spcBef>
                <a:spcPts val="0"/>
              </a:spcBef>
              <a:buSzTx/>
              <a:buNone/>
              <a:defRPr sz="1800"/>
            </a:pPr>
            <a:r>
              <a:rPr sz="2400"/>
              <a:t>∃ an </a:t>
            </a:r>
            <a:r>
              <a:rPr i="1" sz="2400"/>
              <a:t>x</a:t>
            </a:r>
            <a:r>
              <a:rPr sz="2400"/>
              <a:t> in </a:t>
            </a:r>
            <a:r>
              <a:rPr i="1" sz="2400"/>
              <a:t>D</a:t>
            </a:r>
            <a:r>
              <a:rPr sz="2400"/>
              <a:t> such that ∀</a:t>
            </a:r>
            <a:r>
              <a:rPr i="1" sz="2400"/>
              <a:t>y</a:t>
            </a:r>
            <a:r>
              <a:rPr sz="2400"/>
              <a:t> in </a:t>
            </a:r>
            <a:r>
              <a:rPr i="1" sz="2400"/>
              <a:t>E</a:t>
            </a:r>
            <a:r>
              <a:rPr sz="2400"/>
              <a:t>, </a:t>
            </a:r>
            <a:r>
              <a:rPr i="1" sz="2400"/>
              <a:t>x</a:t>
            </a:r>
            <a:r>
              <a:rPr sz="2400"/>
              <a:t> and </a:t>
            </a:r>
            <a:r>
              <a:rPr i="1" sz="2400"/>
              <a:t>y</a:t>
            </a:r>
            <a:r>
              <a:rPr sz="2400"/>
              <a:t> satisfy property     </a:t>
            </a:r>
            <a:r>
              <a:rPr i="1" sz="2400"/>
              <a:t>P</a:t>
            </a:r>
            <a:r>
              <a:rPr sz="2400"/>
              <a:t>(</a:t>
            </a:r>
            <a:r>
              <a:rPr i="1" sz="2400"/>
              <a:t>x, y</a:t>
            </a:r>
            <a:r>
              <a:rPr sz="2400"/>
              <a:t>)</a:t>
            </a:r>
            <a:r>
              <a:rPr i="1" sz="2400"/>
              <a:t>.</a:t>
            </a:r>
            <a:endParaRPr i="1" sz="2400"/>
          </a:p>
          <a:p>
            <a:pPr lvl="0" marL="0" indent="0">
              <a:spcBef>
                <a:spcPts val="0"/>
              </a:spcBef>
              <a:buSzTx/>
              <a:buNone/>
              <a:defRPr sz="1800"/>
            </a:pPr>
            <a:endParaRPr i="1" sz="1200"/>
          </a:p>
          <a:p>
            <a:pPr lvl="0" marL="0" indent="0">
              <a:spcBef>
                <a:spcPts val="0"/>
              </a:spcBef>
              <a:buSzTx/>
              <a:buNone/>
              <a:defRPr sz="1800"/>
            </a:pPr>
            <a:r>
              <a:rPr sz="2400"/>
              <a:t>To show that a statement of this form is true: </a:t>
            </a:r>
            <a:br>
              <a:rPr sz="2400"/>
            </a:br>
            <a:r>
              <a:rPr sz="2400"/>
              <a:t>You must find one single element (call it </a:t>
            </a:r>
            <a:r>
              <a:rPr i="1" sz="2400"/>
              <a:t>x</a:t>
            </a:r>
            <a:r>
              <a:rPr sz="2400"/>
              <a:t>)</a:t>
            </a:r>
            <a:r>
              <a:rPr i="1" sz="2400"/>
              <a:t> </a:t>
            </a:r>
            <a:r>
              <a:rPr sz="2400"/>
              <a:t>in</a:t>
            </a:r>
            <a:r>
              <a:rPr i="1" sz="2400"/>
              <a:t> D </a:t>
            </a:r>
            <a:r>
              <a:rPr sz="2400"/>
              <a:t>with the following property:</a:t>
            </a:r>
            <a:endParaRPr sz="2400"/>
          </a:p>
          <a:p>
            <a:pPr lvl="0" marL="0" indent="0">
              <a:spcBef>
                <a:spcPts val="0"/>
              </a:spcBef>
              <a:buSzTx/>
              <a:buNone/>
              <a:defRPr sz="1800"/>
            </a:pPr>
            <a:endParaRPr sz="1200"/>
          </a:p>
          <a:p>
            <a:pPr lvl="0" marL="0" indent="0">
              <a:spcBef>
                <a:spcPts val="0"/>
              </a:spcBef>
              <a:buChar char="•"/>
              <a:defRPr sz="1800"/>
            </a:pPr>
            <a:r>
              <a:rPr sz="2400"/>
              <a:t>After you have found your </a:t>
            </a:r>
            <a:r>
              <a:rPr i="1" sz="2400"/>
              <a:t>x</a:t>
            </a:r>
            <a:r>
              <a:rPr sz="2400"/>
              <a:t>, someone is allowed to choose any element whatsoever from </a:t>
            </a:r>
            <a:r>
              <a:rPr i="1" sz="2400"/>
              <a:t>E</a:t>
            </a:r>
            <a:r>
              <a:rPr sz="2400"/>
              <a:t>. The person challenges you by giving you that element. Call it </a:t>
            </a:r>
            <a:r>
              <a:rPr i="1" sz="2400"/>
              <a:t>y</a:t>
            </a:r>
            <a:r>
              <a:rPr sz="2400"/>
              <a:t>.</a:t>
            </a:r>
            <a:endParaRPr sz="2400"/>
          </a:p>
          <a:p>
            <a:pPr lvl="0" marL="0" indent="0">
              <a:spcBef>
                <a:spcPts val="0"/>
              </a:spcBef>
              <a:buSzTx/>
              <a:buNone/>
              <a:defRPr sz="1800"/>
            </a:pPr>
            <a:endParaRPr sz="1200"/>
          </a:p>
          <a:p>
            <a:pPr lvl="0" marL="0" indent="0">
              <a:spcBef>
                <a:spcPts val="0"/>
              </a:spcBef>
              <a:buChar char="•"/>
              <a:defRPr sz="1800"/>
            </a:pPr>
            <a:r>
              <a:rPr sz="2400"/>
              <a:t>Your job is to show that your </a:t>
            </a:r>
            <a:r>
              <a:rPr i="1" sz="2400"/>
              <a:t>x </a:t>
            </a:r>
            <a:r>
              <a:rPr sz="2400"/>
              <a:t>together with the person’s </a:t>
            </a:r>
            <a:r>
              <a:rPr i="1" sz="2400"/>
              <a:t>y</a:t>
            </a:r>
            <a:r>
              <a:rPr sz="2400"/>
              <a:t> satisfy property</a:t>
            </a:r>
            <a:r>
              <a:rPr i="1" sz="2400"/>
              <a:t> P</a:t>
            </a:r>
            <a:r>
              <a:rPr sz="2400"/>
              <a:t>(</a:t>
            </a:r>
            <a:r>
              <a:rPr i="1" sz="2400"/>
              <a:t>x</a:t>
            </a:r>
            <a:r>
              <a:rPr sz="2400"/>
              <a:t>,</a:t>
            </a:r>
            <a:r>
              <a:rPr i="1" sz="2400"/>
              <a:t> y</a:t>
            </a:r>
            <a:r>
              <a:rPr sz="2400"/>
              <a:t>).</a:t>
            </a:r>
          </a:p>
        </p:txBody>
      </p:sp>
    </p:spTree>
  </p:cSld>
  <p:clrMapOvr>
    <a:masterClrMapping/>
  </p:clrMapOvr>
  <p:transitio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idx="4294967295"/>
          </p:nvPr>
        </p:nvSpPr>
        <p:spPr>
          <a:xfrm>
            <a:off x="457200" y="2285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defRPr sz="2400">
                <a:solidFill>
                  <a:srgbClr val="FFFFFF"/>
                </a:solidFill>
                <a:latin typeface="Arial Bold"/>
                <a:ea typeface="Arial Bold"/>
                <a:cs typeface="Arial Bold"/>
                <a:sym typeface="Arial Bold"/>
              </a:defRPr>
            </a:lvl1pPr>
          </a:lstStyle>
          <a:p>
            <a:pPr lvl="0">
              <a:defRPr sz="1800">
                <a:solidFill>
                  <a:srgbClr val="000000"/>
                </a:solidFill>
              </a:defRPr>
            </a:pPr>
            <a:r>
              <a:rPr sz="2400">
                <a:solidFill>
                  <a:srgbClr val="FFFFFF"/>
                </a:solidFill>
              </a:rPr>
              <a:t>Interpreting Statements with Two Different Quantifiers</a:t>
            </a:r>
          </a:p>
        </p:txBody>
      </p:sp>
      <p:sp>
        <p:nvSpPr>
          <p:cNvPr id="328" name="Shape 32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To establish the truth of a statement of the form</a:t>
            </a:r>
            <a:endParaRPr sz="2400"/>
          </a:p>
          <a:p>
            <a:pPr lvl="0" marL="0" indent="0" algn="ctr">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a:t>
            </a:r>
            <a:r>
              <a:rPr i="1" sz="2400"/>
              <a:t>y</a:t>
            </a:r>
            <a:r>
              <a:rPr sz="2400"/>
              <a:t> in </a:t>
            </a:r>
            <a:r>
              <a:rPr i="1" sz="2400"/>
              <a:t>E</a:t>
            </a:r>
            <a:r>
              <a:rPr sz="2400"/>
              <a:t> such that </a:t>
            </a:r>
            <a:r>
              <a:rPr i="1" sz="2400"/>
              <a:t>P</a:t>
            </a:r>
            <a:r>
              <a:rPr sz="2400"/>
              <a:t>(</a:t>
            </a:r>
            <a:r>
              <a:rPr i="1" sz="2400"/>
              <a:t>x</a:t>
            </a:r>
            <a:r>
              <a:rPr sz="2400"/>
              <a:t>,</a:t>
            </a:r>
            <a:r>
              <a:rPr i="1" sz="2400"/>
              <a:t> y</a:t>
            </a:r>
            <a:r>
              <a:rPr sz="2400"/>
              <a:t>)</a:t>
            </a:r>
            <a:endParaRPr sz="2400"/>
          </a:p>
          <a:p>
            <a:pPr lvl="0" marL="0" indent="0" algn="ctr">
              <a:spcBef>
                <a:spcPts val="0"/>
              </a:spcBef>
              <a:buSzTx/>
              <a:buNone/>
              <a:defRPr sz="1800"/>
            </a:pPr>
            <a:endParaRPr sz="2400"/>
          </a:p>
          <a:p>
            <a:pPr lvl="0" marL="0" indent="0">
              <a:spcBef>
                <a:spcPts val="0"/>
              </a:spcBef>
              <a:buSzTx/>
              <a:buNone/>
              <a:defRPr sz="1800"/>
            </a:pPr>
            <a:r>
              <a:rPr sz="2400"/>
              <a:t>your challenge is to</a:t>
            </a:r>
            <a:r>
              <a:rPr sz="2400">
                <a:solidFill>
                  <a:srgbClr val="FF2600"/>
                </a:solidFill>
              </a:rPr>
              <a:t> allow someone else to pick whatever element </a:t>
            </a:r>
            <a:r>
              <a:rPr i="1" sz="2400">
                <a:solidFill>
                  <a:srgbClr val="FF2600"/>
                </a:solidFill>
              </a:rPr>
              <a:t>x </a:t>
            </a:r>
            <a:r>
              <a:rPr sz="2400">
                <a:solidFill>
                  <a:srgbClr val="FF2600"/>
                </a:solidFill>
              </a:rPr>
              <a:t>in</a:t>
            </a:r>
            <a:r>
              <a:rPr i="1" sz="2400">
                <a:solidFill>
                  <a:srgbClr val="FF2600"/>
                </a:solidFill>
              </a:rPr>
              <a:t> D </a:t>
            </a:r>
            <a:r>
              <a:rPr sz="2400">
                <a:solidFill>
                  <a:srgbClr val="FF2600"/>
                </a:solidFill>
              </a:rPr>
              <a:t>they wish and then you must find an element </a:t>
            </a:r>
            <a:r>
              <a:rPr i="1" sz="2400">
                <a:solidFill>
                  <a:srgbClr val="FF2600"/>
                </a:solidFill>
              </a:rPr>
              <a:t>y </a:t>
            </a:r>
            <a:r>
              <a:rPr sz="2400">
                <a:solidFill>
                  <a:srgbClr val="FF2600"/>
                </a:solidFill>
              </a:rPr>
              <a:t>in</a:t>
            </a:r>
            <a:r>
              <a:rPr i="1" sz="2400">
                <a:solidFill>
                  <a:srgbClr val="FF2600"/>
                </a:solidFill>
              </a:rPr>
              <a:t> E </a:t>
            </a:r>
            <a:r>
              <a:rPr sz="2400">
                <a:solidFill>
                  <a:srgbClr val="FF2600"/>
                </a:solidFill>
              </a:rPr>
              <a:t>that “works” for that particular</a:t>
            </a:r>
            <a:r>
              <a:rPr i="1" sz="2400">
                <a:solidFill>
                  <a:srgbClr val="FF2600"/>
                </a:solidFill>
              </a:rPr>
              <a:t> x</a:t>
            </a:r>
            <a:r>
              <a:rPr sz="2400"/>
              <a:t>.</a:t>
            </a:r>
          </a:p>
        </p:txBody>
      </p:sp>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900">
                <a:solidFill>
                  <a:srgbClr val="FFFFFF"/>
                </a:solidFill>
              </a:defRPr>
            </a:lvl1pPr>
          </a:lstStyle>
          <a:p>
            <a:pPr lvl="0">
              <a:defRPr sz="1800">
                <a:solidFill>
                  <a:srgbClr val="000000"/>
                </a:solidFill>
              </a:defRPr>
            </a:pPr>
            <a:r>
              <a:rPr sz="3900">
                <a:solidFill>
                  <a:srgbClr val="FFFFFF"/>
                </a:solidFill>
              </a:rPr>
              <a:t>Statements with Multiple Quantifiers</a:t>
            </a:r>
          </a:p>
        </p:txBody>
      </p:sp>
      <p:sp>
        <p:nvSpPr>
          <p:cNvPr id="331" name="Shape 33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If you want to establish the truth of a statement of the form</a:t>
            </a:r>
            <a:endParaRPr sz="2400"/>
          </a:p>
          <a:p>
            <a:pPr lvl="0" marL="0" indent="0">
              <a:spcBef>
                <a:spcPts val="0"/>
              </a:spcBef>
              <a:buSzTx/>
              <a:buNone/>
              <a:defRPr sz="1800"/>
            </a:pPr>
            <a:endParaRPr sz="2400"/>
          </a:p>
          <a:p>
            <a:pPr lvl="0" marL="0" indent="0" algn="ctr">
              <a:spcBef>
                <a:spcPts val="0"/>
              </a:spcBef>
              <a:buSzTx/>
              <a:buNone/>
              <a:defRPr sz="1800"/>
            </a:pPr>
            <a:r>
              <a:rPr sz="2400"/>
              <a:t>∃</a:t>
            </a:r>
            <a:r>
              <a:rPr i="1" sz="2400"/>
              <a:t>x</a:t>
            </a:r>
            <a:r>
              <a:rPr sz="2400"/>
              <a:t> in </a:t>
            </a:r>
            <a:r>
              <a:rPr i="1" sz="2400"/>
              <a:t>D</a:t>
            </a:r>
            <a:r>
              <a:rPr sz="2400"/>
              <a:t> such that ∀</a:t>
            </a:r>
            <a:r>
              <a:rPr i="1" sz="2400"/>
              <a:t>y</a:t>
            </a:r>
            <a:r>
              <a:rPr sz="2400"/>
              <a:t> in </a:t>
            </a:r>
            <a:r>
              <a:rPr i="1" sz="2400"/>
              <a:t>E</a:t>
            </a:r>
            <a:r>
              <a:rPr sz="2400"/>
              <a:t>, </a:t>
            </a:r>
            <a:r>
              <a:rPr i="1" sz="2400"/>
              <a:t>P</a:t>
            </a:r>
            <a:r>
              <a:rPr sz="2400"/>
              <a:t>(</a:t>
            </a:r>
            <a:r>
              <a:rPr i="1" sz="2400"/>
              <a:t>x</a:t>
            </a:r>
            <a:r>
              <a:rPr sz="2400"/>
              <a:t>,</a:t>
            </a:r>
            <a:r>
              <a:rPr i="1" sz="2400"/>
              <a:t> y</a:t>
            </a:r>
            <a:r>
              <a:rPr sz="2400"/>
              <a:t>)</a:t>
            </a:r>
            <a:endParaRPr sz="2400"/>
          </a:p>
          <a:p>
            <a:pPr lvl="0" marL="0" indent="0">
              <a:spcBef>
                <a:spcPts val="0"/>
              </a:spcBef>
              <a:buSzTx/>
              <a:buNone/>
              <a:defRPr sz="1800"/>
            </a:pPr>
            <a:endParaRPr i="1" sz="2400">
              <a:solidFill>
                <a:srgbClr val="00ADEE"/>
              </a:solidFill>
            </a:endParaRPr>
          </a:p>
          <a:p>
            <a:pPr lvl="0" marL="0" indent="0">
              <a:spcBef>
                <a:spcPts val="0"/>
              </a:spcBef>
              <a:buSzTx/>
              <a:buNone/>
              <a:defRPr sz="1800"/>
            </a:pPr>
            <a:r>
              <a:rPr sz="2400"/>
              <a:t>your job is to </a:t>
            </a:r>
            <a:r>
              <a:rPr sz="2400">
                <a:solidFill>
                  <a:srgbClr val="FF2600"/>
                </a:solidFill>
              </a:rPr>
              <a:t>find one particular </a:t>
            </a:r>
            <a:r>
              <a:rPr i="1" sz="2400">
                <a:solidFill>
                  <a:srgbClr val="FF2600"/>
                </a:solidFill>
              </a:rPr>
              <a:t>x</a:t>
            </a:r>
            <a:r>
              <a:rPr sz="2400">
                <a:solidFill>
                  <a:srgbClr val="FF2600"/>
                </a:solidFill>
              </a:rPr>
              <a:t> in </a:t>
            </a:r>
            <a:r>
              <a:rPr i="1" sz="2400">
                <a:solidFill>
                  <a:srgbClr val="FF2600"/>
                </a:solidFill>
              </a:rPr>
              <a:t>D</a:t>
            </a:r>
            <a:r>
              <a:rPr sz="2400">
                <a:solidFill>
                  <a:srgbClr val="FF2600"/>
                </a:solidFill>
              </a:rPr>
              <a:t> that will “work” no matter what </a:t>
            </a:r>
            <a:r>
              <a:rPr i="1" sz="2400">
                <a:solidFill>
                  <a:srgbClr val="FF2600"/>
                </a:solidFill>
              </a:rPr>
              <a:t>y</a:t>
            </a:r>
            <a:r>
              <a:rPr sz="2400">
                <a:solidFill>
                  <a:srgbClr val="FF2600"/>
                </a:solidFill>
              </a:rPr>
              <a:t> in </a:t>
            </a:r>
            <a:r>
              <a:rPr i="1" sz="2400">
                <a:solidFill>
                  <a:srgbClr val="FF2600"/>
                </a:solidFill>
              </a:rPr>
              <a:t>E</a:t>
            </a:r>
            <a:r>
              <a:rPr sz="2400">
                <a:solidFill>
                  <a:srgbClr val="FF2600"/>
                </a:solidFill>
              </a:rPr>
              <a:t> anyone might choose to challenge you with.</a:t>
            </a:r>
          </a:p>
        </p:txBody>
      </p:sp>
    </p:spTree>
  </p:cSld>
  <p:clrMapOvr>
    <a:masterClrMapping/>
  </p:clrMapOvr>
  <p:transitio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3 – </a:t>
            </a:r>
            <a:r>
              <a:rPr i="1" sz="2500">
                <a:solidFill>
                  <a:srgbClr val="FFFFFF"/>
                </a:solidFill>
              </a:rPr>
              <a:t>Interpreting Multiply-Quantified Statements</a:t>
            </a:r>
          </a:p>
        </p:txBody>
      </p:sp>
      <p:sp>
        <p:nvSpPr>
          <p:cNvPr id="334" name="Shape 33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 college cafeteria line has four stations: salads, main courses, desserts, and beverages.</a:t>
            </a:r>
            <a:endParaRPr sz="2400"/>
          </a:p>
          <a:p>
            <a:pPr lvl="0" marL="0" indent="0">
              <a:spcBef>
                <a:spcPts val="0"/>
              </a:spcBef>
              <a:buSzTx/>
              <a:buNone/>
              <a:defRPr sz="1800"/>
            </a:pPr>
            <a:endParaRPr sz="2000"/>
          </a:p>
          <a:p>
            <a:pPr lvl="0" marL="0" indent="0">
              <a:spcBef>
                <a:spcPts val="0"/>
              </a:spcBef>
              <a:buSzTx/>
              <a:buNone/>
              <a:defRPr sz="1800"/>
            </a:pPr>
            <a:r>
              <a:rPr sz="2400"/>
              <a:t>The salad station offers a choice of green salad or fruit salad; the main course station offers spaghetti or fish; the dessert station offers pie or cake; and the beverage station offers milk, soda, or coffee. Three students, Uta, Tim, and Yuen, go through the line and make the following choices:</a:t>
            </a:r>
            <a:endParaRPr sz="2400"/>
          </a:p>
          <a:p>
            <a:pPr lvl="0" marL="0" indent="0">
              <a:spcBef>
                <a:spcPts val="0"/>
              </a:spcBef>
              <a:buSzTx/>
              <a:buNone/>
              <a:defRPr sz="1800"/>
            </a:pPr>
            <a:endParaRPr sz="2000"/>
          </a:p>
          <a:p>
            <a:pPr lvl="0" marL="0" indent="0">
              <a:spcBef>
                <a:spcPts val="0"/>
              </a:spcBef>
              <a:buSzTx/>
              <a:buNone/>
              <a:defRPr sz="1800"/>
            </a:pPr>
            <a:r>
              <a:rPr sz="2400"/>
              <a:t>Uta: green salad, spaghetti, pie, milk</a:t>
            </a:r>
            <a:endParaRPr sz="2400"/>
          </a:p>
          <a:p>
            <a:pPr lvl="0" marL="0" indent="0">
              <a:spcBef>
                <a:spcPts val="0"/>
              </a:spcBef>
              <a:buSzTx/>
              <a:buNone/>
              <a:defRPr sz="1800"/>
            </a:pPr>
            <a:endParaRPr sz="2000"/>
          </a:p>
          <a:p>
            <a:pPr lvl="0" marL="0" indent="0">
              <a:spcBef>
                <a:spcPts val="0"/>
              </a:spcBef>
              <a:buSzTx/>
              <a:buNone/>
              <a:defRPr sz="1800"/>
            </a:pPr>
            <a:r>
              <a:rPr sz="2400"/>
              <a:t>Tim: fruit salad, fish, pie, cake, milk, coffee</a:t>
            </a:r>
            <a:endParaRPr sz="2400"/>
          </a:p>
          <a:p>
            <a:pPr lvl="0" marL="0" indent="0">
              <a:spcBef>
                <a:spcPts val="0"/>
              </a:spcBef>
              <a:buSzTx/>
              <a:buNone/>
              <a:defRPr sz="1800"/>
            </a:pPr>
            <a:endParaRPr sz="2000"/>
          </a:p>
          <a:p>
            <a:pPr lvl="0" marL="0" indent="0">
              <a:spcBef>
                <a:spcPts val="0"/>
              </a:spcBef>
              <a:buSzTx/>
              <a:buNone/>
              <a:defRPr sz="1800"/>
            </a:pPr>
            <a:r>
              <a:rPr sz="2400"/>
              <a:t>Yuen: spaghetti, fish, pie, soda</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Universal Quantifier: ∀</a:t>
            </a:r>
          </a:p>
        </p:txBody>
      </p:sp>
      <p:sp>
        <p:nvSpPr>
          <p:cNvPr id="46" name="Shape 4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symbol ∀ denotes “for all” and is called the </a:t>
            </a:r>
            <a:r>
              <a:rPr sz="2400">
                <a:latin typeface="Arial Bold"/>
                <a:ea typeface="Arial Bold"/>
                <a:cs typeface="Arial Bold"/>
                <a:sym typeface="Arial Bold"/>
              </a:rPr>
              <a:t>universal quantifier.</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buSzTx/>
              <a:buNone/>
              <a:defRPr sz="1800"/>
            </a:pPr>
            <a:r>
              <a:rPr sz="2400"/>
              <a:t>The domain of the predicate variable is generally indicated between the ∀ symbol and the variable name or immediately following the variable name. Some other expressions that can be used instead of </a:t>
            </a:r>
            <a:r>
              <a:rPr i="1" sz="2400"/>
              <a:t>for all are for every</a:t>
            </a:r>
            <a:r>
              <a:rPr sz="2400"/>
              <a:t>,</a:t>
            </a:r>
            <a:r>
              <a:rPr i="1" sz="2400"/>
              <a:t> for arbitrary</a:t>
            </a:r>
            <a:r>
              <a:rPr sz="2400"/>
              <a:t>,</a:t>
            </a:r>
            <a:r>
              <a:rPr i="1" sz="2400"/>
              <a:t> for any</a:t>
            </a:r>
            <a:r>
              <a:rPr sz="2400"/>
              <a:t>,</a:t>
            </a:r>
            <a:r>
              <a:rPr i="1" sz="2400"/>
              <a:t> for each</a:t>
            </a:r>
            <a:r>
              <a:rPr sz="2400"/>
              <a:t>,</a:t>
            </a:r>
            <a:r>
              <a:rPr i="1" sz="2400"/>
              <a:t> </a:t>
            </a:r>
            <a:r>
              <a:rPr sz="2400"/>
              <a:t>and</a:t>
            </a:r>
            <a:r>
              <a:rPr i="1" sz="2400"/>
              <a:t> given any</a:t>
            </a:r>
            <a:r>
              <a:rPr sz="2400"/>
              <a:t>.</a:t>
            </a:r>
          </a:p>
        </p:txBody>
      </p:sp>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3 – </a:t>
            </a:r>
            <a:r>
              <a:rPr i="1" sz="2500">
                <a:solidFill>
                  <a:srgbClr val="FFFFFF"/>
                </a:solidFill>
              </a:rPr>
              <a:t>Interpreting Multiply-Quantified Statements</a:t>
            </a:r>
          </a:p>
        </p:txBody>
      </p:sp>
      <p:sp>
        <p:nvSpPr>
          <p:cNvPr id="337" name="Shape 33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These choices are illustrated in Figure 3.3.2.</a:t>
            </a:r>
          </a:p>
        </p:txBody>
      </p:sp>
      <p:pic>
        <p:nvPicPr>
          <p:cNvPr id="338" name="image.png"/>
          <p:cNvPicPr/>
          <p:nvPr/>
        </p:nvPicPr>
        <p:blipFill>
          <a:blip r:embed="rId2">
            <a:extLst/>
          </a:blip>
          <a:stretch>
            <a:fillRect/>
          </a:stretch>
        </p:blipFill>
        <p:spPr>
          <a:xfrm>
            <a:off x="2735262" y="2209800"/>
            <a:ext cx="3673476" cy="3429000"/>
          </a:xfrm>
          <a:prstGeom prst="rect">
            <a:avLst/>
          </a:prstGeom>
          <a:ln w="12700">
            <a:miter lim="400000"/>
          </a:ln>
        </p:spPr>
      </p:pic>
      <p:sp>
        <p:nvSpPr>
          <p:cNvPr id="339" name="Shape 339"/>
          <p:cNvSpPr/>
          <p:nvPr/>
        </p:nvSpPr>
        <p:spPr>
          <a:xfrm>
            <a:off x="4097233" y="5819775"/>
            <a:ext cx="951122"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200">
                <a:latin typeface="Arial Bold"/>
                <a:ea typeface="Arial Bold"/>
                <a:cs typeface="Arial Bold"/>
                <a:sym typeface="Arial Bold"/>
              </a:defRPr>
            </a:lvl1pPr>
          </a:lstStyle>
          <a:p>
            <a:pPr lvl="0">
              <a:defRPr sz="1800"/>
            </a:pPr>
            <a:r>
              <a:rPr sz="1200"/>
              <a:t>Figure 3.3.2</a:t>
            </a:r>
          </a:p>
        </p:txBody>
      </p:sp>
      <p:sp>
        <p:nvSpPr>
          <p:cNvPr id="340" name="Shape 34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500">
                <a:solidFill>
                  <a:srgbClr val="FFFFFF"/>
                </a:solidFill>
              </a:rPr>
              <a:t>Example 3 – </a:t>
            </a:r>
            <a:r>
              <a:rPr i="1" sz="2500">
                <a:solidFill>
                  <a:srgbClr val="FFFFFF"/>
                </a:solidFill>
              </a:rPr>
              <a:t>Interpreting Multiply-Quantified Statements</a:t>
            </a:r>
          </a:p>
        </p:txBody>
      </p:sp>
      <p:sp>
        <p:nvSpPr>
          <p:cNvPr id="343" name="Shape 34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Write each of following statements informally and find its truth value.</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a</a:t>
            </a:r>
            <a:r>
              <a:rPr sz="2400"/>
              <a:t>. ∃ an item </a:t>
            </a:r>
            <a:r>
              <a:rPr i="1" sz="2400"/>
              <a:t>I</a:t>
            </a:r>
            <a:r>
              <a:rPr sz="2400"/>
              <a:t> such that ∀ students </a:t>
            </a:r>
            <a:r>
              <a:rPr i="1" sz="2400"/>
              <a:t>S</a:t>
            </a:r>
            <a:r>
              <a:rPr sz="2400"/>
              <a:t>, </a:t>
            </a:r>
            <a:r>
              <a:rPr i="1" sz="2400"/>
              <a:t>S</a:t>
            </a:r>
            <a:r>
              <a:rPr sz="2400"/>
              <a:t> chose </a:t>
            </a:r>
            <a:r>
              <a:rPr i="1" sz="2400"/>
              <a:t>I</a:t>
            </a:r>
            <a:r>
              <a:rPr sz="2400"/>
              <a:t>.</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b</a:t>
            </a:r>
            <a:r>
              <a:rPr sz="2400"/>
              <a:t>. ∃ a student </a:t>
            </a:r>
            <a:r>
              <a:rPr i="1" sz="2400"/>
              <a:t>S</a:t>
            </a:r>
            <a:r>
              <a:rPr sz="2400"/>
              <a:t> such that ∀ items </a:t>
            </a:r>
            <a:r>
              <a:rPr i="1" sz="2400"/>
              <a:t>I</a:t>
            </a:r>
            <a:r>
              <a:rPr sz="2400"/>
              <a:t>, </a:t>
            </a:r>
            <a:r>
              <a:rPr i="1" sz="2400"/>
              <a:t>S</a:t>
            </a:r>
            <a:r>
              <a:rPr sz="2400"/>
              <a:t> chose </a:t>
            </a:r>
            <a:r>
              <a:rPr i="1" sz="2400"/>
              <a:t>I</a:t>
            </a:r>
            <a:r>
              <a:rPr sz="2400"/>
              <a:t>.</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c</a:t>
            </a:r>
            <a:r>
              <a:rPr sz="2400"/>
              <a:t>. ∃ a student </a:t>
            </a:r>
            <a:r>
              <a:rPr i="1" sz="2400"/>
              <a:t>S</a:t>
            </a:r>
            <a:r>
              <a:rPr sz="2400"/>
              <a:t> such that ∀ stations </a:t>
            </a:r>
            <a:r>
              <a:rPr i="1" sz="2400"/>
              <a:t>Z</a:t>
            </a:r>
            <a:r>
              <a:rPr sz="2400"/>
              <a:t>, ∃ an item </a:t>
            </a:r>
            <a:r>
              <a:rPr i="1" sz="2400"/>
              <a:t>I</a:t>
            </a:r>
            <a:r>
              <a:rPr sz="2400"/>
              <a:t> in </a:t>
            </a:r>
            <a:r>
              <a:rPr i="1" sz="2400"/>
              <a:t>Z</a:t>
            </a:r>
            <a:r>
              <a:rPr sz="2400"/>
              <a:t> </a:t>
            </a:r>
            <a:br>
              <a:rPr sz="2400"/>
            </a:br>
            <a:r>
              <a:rPr sz="2400"/>
              <a:t>    such that </a:t>
            </a:r>
            <a:r>
              <a:rPr i="1" sz="2400"/>
              <a:t>S</a:t>
            </a:r>
            <a:r>
              <a:rPr sz="2400"/>
              <a:t> chose </a:t>
            </a:r>
            <a:r>
              <a:rPr i="1" sz="2400"/>
              <a:t>I</a:t>
            </a:r>
            <a:r>
              <a:rPr sz="2400"/>
              <a:t>.</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d</a:t>
            </a:r>
            <a:r>
              <a:rPr sz="2400"/>
              <a:t>. ∀ students </a:t>
            </a:r>
            <a:r>
              <a:rPr i="1" sz="2400"/>
              <a:t>S</a:t>
            </a:r>
            <a:r>
              <a:rPr sz="2400"/>
              <a:t> and ∀ stations </a:t>
            </a:r>
            <a:r>
              <a:rPr i="1" sz="2400"/>
              <a:t>Z</a:t>
            </a:r>
            <a:r>
              <a:rPr sz="2400"/>
              <a:t>, ∃ an item </a:t>
            </a:r>
            <a:r>
              <a:rPr i="1" sz="2400"/>
              <a:t>I</a:t>
            </a:r>
            <a:r>
              <a:rPr sz="2400"/>
              <a:t> in </a:t>
            </a:r>
            <a:r>
              <a:rPr i="1" sz="2400"/>
              <a:t>Z</a:t>
            </a:r>
            <a:r>
              <a:rPr sz="2400"/>
              <a:t> such that </a:t>
            </a:r>
            <a:br>
              <a:rPr sz="2400"/>
            </a:br>
            <a:r>
              <a:rPr sz="2400"/>
              <a:t>    </a:t>
            </a:r>
            <a:r>
              <a:rPr i="1" sz="2400"/>
              <a:t>S</a:t>
            </a:r>
            <a:r>
              <a:rPr sz="2400"/>
              <a:t> chose </a:t>
            </a:r>
            <a:r>
              <a:rPr i="1" sz="2400"/>
              <a:t>I</a:t>
            </a:r>
            <a:r>
              <a:rPr sz="2400"/>
              <a:t>.</a:t>
            </a:r>
          </a:p>
        </p:txBody>
      </p:sp>
      <p:sp>
        <p:nvSpPr>
          <p:cNvPr id="344" name="Shape 34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347" name="Shape 34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44487" indent="-344487">
              <a:buSzTx/>
              <a:buNone/>
              <a:tabLst>
                <a:tab pos="342900" algn="l"/>
              </a:tabLst>
              <a:defRPr sz="1800"/>
            </a:pPr>
            <a:r>
              <a:rPr sz="2400">
                <a:latin typeface="Arial Bold"/>
                <a:ea typeface="Arial Bold"/>
                <a:cs typeface="Arial Bold"/>
                <a:sym typeface="Arial Bold"/>
              </a:rPr>
              <a:t>a</a:t>
            </a:r>
            <a:r>
              <a:rPr sz="2400"/>
              <a:t>. There is an item that was chosen by every student. This</a:t>
            </a:r>
            <a:br>
              <a:rPr sz="2400"/>
            </a:br>
            <a:r>
              <a:rPr sz="2400"/>
              <a:t>is true; every student chose pie.</a:t>
            </a:r>
            <a:endParaRPr sz="2400"/>
          </a:p>
          <a:p>
            <a:pPr lvl="0" marL="344487" indent="-344487">
              <a:buSzTx/>
              <a:buNone/>
              <a:tabLst>
                <a:tab pos="342900" algn="l"/>
              </a:tabLst>
              <a:defRPr sz="1800"/>
            </a:pPr>
            <a:endParaRPr sz="2400"/>
          </a:p>
          <a:p>
            <a:pPr lvl="0" marL="344487" indent="-344487">
              <a:buSzTx/>
              <a:buNone/>
              <a:tabLst>
                <a:tab pos="342900" algn="l"/>
              </a:tabLst>
              <a:defRPr sz="1800"/>
            </a:pPr>
            <a:r>
              <a:rPr sz="2400">
                <a:latin typeface="Arial Bold"/>
                <a:ea typeface="Arial Bold"/>
                <a:cs typeface="Arial Bold"/>
                <a:sym typeface="Arial Bold"/>
              </a:rPr>
              <a:t>b</a:t>
            </a:r>
            <a:r>
              <a:rPr sz="2400"/>
              <a:t>.</a:t>
            </a:r>
            <a:r>
              <a:rPr sz="2400">
                <a:latin typeface="Arial Bold"/>
                <a:ea typeface="Arial Bold"/>
                <a:cs typeface="Arial Bold"/>
                <a:sym typeface="Arial Bold"/>
              </a:rPr>
              <a:t> </a:t>
            </a:r>
            <a:r>
              <a:rPr sz="2400"/>
              <a:t>There is a student who chose every available item. This is false; no student chose all nine items.</a:t>
            </a:r>
            <a:endParaRPr sz="2400"/>
          </a:p>
          <a:p>
            <a:pPr lvl="0" marL="344487" indent="-344487">
              <a:buSzTx/>
              <a:buNone/>
              <a:tabLst>
                <a:tab pos="342900" algn="l"/>
              </a:tabLst>
              <a:defRPr sz="1800"/>
            </a:pPr>
            <a:endParaRPr sz="2400"/>
          </a:p>
          <a:p>
            <a:pPr lvl="0" marL="344487" indent="-344487">
              <a:buSzTx/>
              <a:buNone/>
              <a:tabLst>
                <a:tab pos="342900" algn="l"/>
              </a:tabLst>
              <a:defRPr sz="1800"/>
            </a:pPr>
            <a:r>
              <a:rPr sz="2400">
                <a:latin typeface="Arial Bold"/>
                <a:ea typeface="Arial Bold"/>
                <a:cs typeface="Arial Bold"/>
                <a:sym typeface="Arial Bold"/>
              </a:rPr>
              <a:t>c</a:t>
            </a:r>
            <a:r>
              <a:rPr sz="2400"/>
              <a:t>. There is a student who chose at least one item from every station. This is true; both Uta and Tim chose at least one item from every station.</a:t>
            </a:r>
            <a:endParaRPr sz="2400"/>
          </a:p>
          <a:p>
            <a:pPr lvl="0" marL="344487" indent="-344487">
              <a:buSzTx/>
              <a:buNone/>
              <a:tabLst>
                <a:tab pos="342900" algn="l"/>
              </a:tabLst>
              <a:defRPr sz="1800"/>
            </a:pPr>
            <a:endParaRPr sz="2400"/>
          </a:p>
          <a:p>
            <a:pPr lvl="0" marL="344487" indent="-344487">
              <a:buSzTx/>
              <a:buNone/>
              <a:tabLst>
                <a:tab pos="342900" algn="l"/>
              </a:tabLst>
              <a:defRPr sz="1800"/>
            </a:pPr>
            <a:r>
              <a:rPr sz="2400">
                <a:latin typeface="Arial Bold"/>
                <a:ea typeface="Arial Bold"/>
                <a:cs typeface="Arial Bold"/>
                <a:sym typeface="Arial Bold"/>
              </a:rPr>
              <a:t>d</a:t>
            </a:r>
            <a:r>
              <a:rPr sz="2400"/>
              <a:t>. Every student chose at least one item from every station. This is false; Yuen did not choose a salad.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47">
                                            <p:txEl>
                                              <p:pRg st="2" end="2"/>
                                            </p:txEl>
                                          </p:spTgt>
                                        </p:tgtEl>
                                        <p:attrNameLst>
                                          <p:attrName>style.visibility</p:attrName>
                                        </p:attrNameLst>
                                      </p:cBhvr>
                                      <p:to>
                                        <p:strVal val="visible"/>
                                      </p:to>
                                    </p:set>
                                    <p:anim calcmode="lin" valueType="num">
                                      <p:cBhvr>
                                        <p:cTn id="7" dur="1000" fill="hold"/>
                                        <p:tgtEl>
                                          <p:spTgt spid="34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4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47">
                                            <p:txEl>
                                              <p:pRg st="3" end="3"/>
                                            </p:txEl>
                                          </p:spTgt>
                                        </p:tgtEl>
                                        <p:attrNameLst>
                                          <p:attrName>style.visibility</p:attrName>
                                        </p:attrNameLst>
                                      </p:cBhvr>
                                      <p:to>
                                        <p:strVal val="visible"/>
                                      </p:to>
                                    </p:set>
                                    <p:anim calcmode="lin" valueType="num">
                                      <p:cBhvr>
                                        <p:cTn id="12" dur="1000" fill="hold"/>
                                        <p:tgtEl>
                                          <p:spTgt spid="34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47">
                                            <p:txEl>
                                              <p:pRg st="4" end="4"/>
                                            </p:txEl>
                                          </p:spTgt>
                                        </p:tgtEl>
                                        <p:attrNameLst>
                                          <p:attrName>style.visibility</p:attrName>
                                        </p:attrNameLst>
                                      </p:cBhvr>
                                      <p:to>
                                        <p:strVal val="visible"/>
                                      </p:to>
                                    </p:set>
                                    <p:anim calcmode="lin" valueType="num">
                                      <p:cBhvr>
                                        <p:cTn id="18" dur="1000" fill="hold"/>
                                        <p:tgtEl>
                                          <p:spTgt spid="34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4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347">
                                            <p:txEl>
                                              <p:pRg st="5" end="5"/>
                                            </p:txEl>
                                          </p:spTgt>
                                        </p:tgtEl>
                                        <p:attrNameLst>
                                          <p:attrName>style.visibility</p:attrName>
                                        </p:attrNameLst>
                                      </p:cBhvr>
                                      <p:to>
                                        <p:strVal val="visible"/>
                                      </p:to>
                                    </p:set>
                                    <p:anim calcmode="lin" valueType="num">
                                      <p:cBhvr>
                                        <p:cTn id="23" dur="1000" fill="hold"/>
                                        <p:tgtEl>
                                          <p:spTgt spid="34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347">
                                            <p:txEl>
                                              <p:pRg st="6" end="6"/>
                                            </p:txEl>
                                          </p:spTgt>
                                        </p:tgtEl>
                                        <p:attrNameLst>
                                          <p:attrName>style.visibility</p:attrName>
                                        </p:attrNameLst>
                                      </p:cBhvr>
                                      <p:to>
                                        <p:strVal val="visible"/>
                                      </p:to>
                                    </p:set>
                                    <p:anim calcmode="lin" valueType="num">
                                      <p:cBhvr>
                                        <p:cTn id="29" dur="1000" fill="hold"/>
                                        <p:tgtEl>
                                          <p:spTgt spid="34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7" grpId="1"/>
    </p:bldLst>
  </p:timing>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4000">
                <a:solidFill>
                  <a:srgbClr val="00ADEE"/>
                </a:solidFill>
              </a:rPr>
              <a:t>Translating from Informal </a:t>
            </a:r>
            <a:endParaRPr sz="4000">
              <a:solidFill>
                <a:srgbClr val="00ADEE"/>
              </a:solidFill>
            </a:endParaRPr>
          </a:p>
          <a:p>
            <a:pPr lvl="0" algn="ctr"/>
            <a:r>
              <a:rPr sz="4000">
                <a:solidFill>
                  <a:srgbClr val="00ADEE"/>
                </a:solidFill>
              </a:rPr>
              <a:t>to Formal Language</a:t>
            </a:r>
          </a:p>
        </p:txBody>
      </p:sp>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Most problems are stated in informal language, but solving them often requires translating them into more formal terms.</a:t>
            </a:r>
          </a:p>
        </p:txBody>
      </p:sp>
      <p:sp>
        <p:nvSpPr>
          <p:cNvPr id="352" name="Shape 3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100">
                <a:solidFill>
                  <a:srgbClr val="FFFFFF"/>
                </a:solidFill>
              </a:defRPr>
            </a:lvl1pPr>
          </a:lstStyle>
          <a:p>
            <a:pPr lvl="0">
              <a:defRPr sz="1800">
                <a:solidFill>
                  <a:srgbClr val="000000"/>
                </a:solidFill>
              </a:defRPr>
            </a:pPr>
            <a:r>
              <a:rPr sz="3100">
                <a:solidFill>
                  <a:srgbClr val="FFFFFF"/>
                </a:solidFill>
              </a:rPr>
              <a:t>Translating from Informal to Formal Language</a:t>
            </a:r>
          </a:p>
        </p:txBody>
      </p:sp>
    </p:spTree>
  </p:cSld>
  <p:clrMapOvr>
    <a:masterClrMapping/>
  </p:clrMapOvr>
  <p:transitio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1900">
                <a:solidFill>
                  <a:srgbClr val="FFFFFF"/>
                </a:solidFill>
              </a:rPr>
              <a:t>Example 4 – </a:t>
            </a:r>
            <a:r>
              <a:rPr i="1" sz="1900">
                <a:solidFill>
                  <a:srgbClr val="FFFFFF"/>
                </a:solidFill>
              </a:rPr>
              <a:t>Translating Multiply</a:t>
            </a:r>
            <a:r>
              <a:rPr sz="1900">
                <a:solidFill>
                  <a:srgbClr val="FFFFFF"/>
                </a:solidFill>
              </a:rPr>
              <a:t>-</a:t>
            </a:r>
            <a:r>
              <a:rPr i="1" sz="1900">
                <a:solidFill>
                  <a:srgbClr val="FFFFFF"/>
                </a:solidFill>
              </a:rPr>
              <a:t>Quantified Statements from Informal to Formal Language</a:t>
            </a:r>
          </a:p>
        </p:txBody>
      </p:sp>
      <p:sp>
        <p:nvSpPr>
          <p:cNvPr id="355" name="Shape 35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a:t>
            </a:r>
            <a:r>
              <a:rPr sz="2400">
                <a:latin typeface="Arial Bold"/>
                <a:ea typeface="Arial Bold"/>
                <a:cs typeface="Arial Bold"/>
                <a:sym typeface="Arial Bold"/>
              </a:rPr>
              <a:t>reciprocal </a:t>
            </a:r>
            <a:r>
              <a:rPr sz="2400"/>
              <a:t>of a real number </a:t>
            </a:r>
            <a:r>
              <a:rPr i="1" sz="2400"/>
              <a:t>a </a:t>
            </a:r>
            <a:r>
              <a:rPr sz="2400"/>
              <a:t>is a real number </a:t>
            </a:r>
            <a:r>
              <a:rPr i="1" sz="2400"/>
              <a:t>b </a:t>
            </a:r>
            <a:r>
              <a:rPr sz="2400"/>
              <a:t>such that </a:t>
            </a:r>
            <a:r>
              <a:rPr i="1" sz="2400"/>
              <a:t>ab </a:t>
            </a:r>
            <a:r>
              <a:rPr sz="2400"/>
              <a:t>= 1. The following two statements are true.</a:t>
            </a:r>
            <a:endParaRPr sz="2400"/>
          </a:p>
          <a:p>
            <a:pPr lvl="0" marL="0" indent="0">
              <a:spcBef>
                <a:spcPts val="0"/>
              </a:spcBef>
              <a:buSzTx/>
              <a:buNone/>
              <a:defRPr sz="1800"/>
            </a:pPr>
            <a:r>
              <a:rPr sz="2400"/>
              <a:t>Rewrite them formally using quantifiers and variables:</a:t>
            </a:r>
            <a:endParaRPr sz="2400"/>
          </a:p>
          <a:p>
            <a:pPr lvl="0" marL="0" indent="0">
              <a:spcBef>
                <a:spcPts val="0"/>
              </a:spcBef>
              <a:buSzTx/>
              <a:buNone/>
              <a:defRPr sz="1800"/>
            </a:pPr>
            <a:endParaRPr sz="2000"/>
          </a:p>
          <a:p>
            <a:pPr lvl="0" marL="0" indent="0">
              <a:spcBef>
                <a:spcPts val="0"/>
              </a:spcBef>
              <a:buSzTx/>
              <a:buNone/>
              <a:defRPr sz="1800"/>
            </a:pPr>
            <a:r>
              <a:rPr sz="2400">
                <a:latin typeface="Arial Bold"/>
                <a:ea typeface="Arial Bold"/>
                <a:cs typeface="Arial Bold"/>
                <a:sym typeface="Arial Bold"/>
              </a:rPr>
              <a:t>a</a:t>
            </a:r>
            <a:r>
              <a:rPr sz="2400"/>
              <a:t>. Every nonzero real number has a reciprocal.</a:t>
            </a:r>
            <a:endParaRPr sz="2400"/>
          </a:p>
          <a:p>
            <a:pPr lvl="0" marL="0" indent="0">
              <a:spcBef>
                <a:spcPts val="0"/>
              </a:spcBef>
              <a:buSzTx/>
              <a:buNone/>
              <a:defRPr sz="1800"/>
            </a:pPr>
            <a:endParaRPr sz="2000"/>
          </a:p>
          <a:p>
            <a:pPr lvl="0" marL="0" indent="0">
              <a:spcBef>
                <a:spcPts val="0"/>
              </a:spcBef>
              <a:buSzTx/>
              <a:buNone/>
              <a:defRPr sz="1800"/>
            </a:pPr>
            <a:r>
              <a:rPr sz="2400">
                <a:latin typeface="Arial Bold"/>
                <a:ea typeface="Arial Bold"/>
                <a:cs typeface="Arial Bold"/>
                <a:sym typeface="Arial Bold"/>
              </a:rPr>
              <a:t>b</a:t>
            </a:r>
            <a:r>
              <a:rPr sz="2400"/>
              <a:t>. There is a real number with no reciprocal.</a:t>
            </a:r>
            <a:endParaRPr sz="2400"/>
          </a:p>
          <a:p>
            <a:pPr lvl="0" marL="0" indent="0">
              <a:spcBef>
                <a:spcPts val="0"/>
              </a:spcBef>
              <a:buSzTx/>
              <a:buNone/>
              <a:defRPr sz="1800"/>
            </a:pPr>
            <a:endParaRPr sz="2400"/>
          </a:p>
          <a:p>
            <a:pPr lvl="0" marL="0" indent="0">
              <a:spcBef>
                <a:spcPts val="0"/>
              </a:spcBef>
              <a:buSzTx/>
              <a:buNone/>
              <a:defRPr sz="1800"/>
            </a:pPr>
            <a:r>
              <a:rPr sz="2400">
                <a:solidFill>
                  <a:srgbClr val="00ADEE"/>
                </a:solidFill>
              </a:rPr>
              <a:t>Solution:</a:t>
            </a:r>
            <a:endParaRPr sz="2400">
              <a:solidFill>
                <a:srgbClr val="00ADEE"/>
              </a:solidFill>
            </a:endParaRPr>
          </a:p>
          <a:p>
            <a:pPr lvl="0" marL="0" indent="0">
              <a:buSzTx/>
              <a:buNone/>
              <a:defRPr sz="1800"/>
            </a:pPr>
            <a:r>
              <a:rPr sz="2400">
                <a:latin typeface="Arial Bold"/>
                <a:ea typeface="Arial Bold"/>
                <a:cs typeface="Arial Bold"/>
                <a:sym typeface="Arial Bold"/>
              </a:rPr>
              <a:t>a</a:t>
            </a:r>
            <a:r>
              <a:rPr sz="2400"/>
              <a:t>.</a:t>
            </a:r>
            <a:r>
              <a:rPr sz="2400">
                <a:latin typeface="Arial Bold"/>
                <a:ea typeface="Arial Bold"/>
                <a:cs typeface="Arial Bold"/>
                <a:sym typeface="Arial Bold"/>
              </a:rPr>
              <a:t> </a:t>
            </a:r>
            <a:r>
              <a:rPr sz="2400"/>
              <a:t>∀ nonzero real numbers </a:t>
            </a:r>
            <a:r>
              <a:rPr i="1" sz="2400"/>
              <a:t>u</a:t>
            </a:r>
            <a:r>
              <a:rPr sz="2400"/>
              <a:t>, ∃ a real number </a:t>
            </a:r>
            <a:r>
              <a:rPr i="1" sz="2400"/>
              <a:t>v</a:t>
            </a:r>
            <a:r>
              <a:rPr sz="2400"/>
              <a:t> such that </a:t>
            </a:r>
            <a:r>
              <a:rPr i="1" sz="2400"/>
              <a:t>uv</a:t>
            </a:r>
            <a:r>
              <a:rPr sz="2400"/>
              <a:t> = 1.</a:t>
            </a:r>
            <a:endParaRPr sz="2400"/>
          </a:p>
          <a:p>
            <a:pPr lvl="0" marL="0" indent="0">
              <a:buSzTx/>
              <a:buNone/>
              <a:defRPr sz="1800"/>
            </a:pPr>
            <a:endParaRPr sz="2000"/>
          </a:p>
          <a:p>
            <a:pPr lvl="0" marL="0" indent="0">
              <a:buSzTx/>
              <a:buNone/>
              <a:defRPr sz="1800"/>
            </a:pPr>
            <a:r>
              <a:rPr sz="2400">
                <a:latin typeface="Arial Bold"/>
                <a:ea typeface="Arial Bold"/>
                <a:cs typeface="Arial Bold"/>
                <a:sym typeface="Arial Bold"/>
              </a:rPr>
              <a:t>b</a:t>
            </a:r>
            <a:r>
              <a:rPr sz="2400"/>
              <a:t>.</a:t>
            </a:r>
            <a:r>
              <a:rPr sz="2400">
                <a:latin typeface="Arial Bold"/>
                <a:ea typeface="Arial Bold"/>
                <a:cs typeface="Arial Bold"/>
                <a:sym typeface="Arial Bold"/>
              </a:rPr>
              <a:t> </a:t>
            </a:r>
            <a:r>
              <a:rPr sz="2400"/>
              <a:t>∃ a real number </a:t>
            </a:r>
            <a:r>
              <a:rPr i="1" sz="2400"/>
              <a:t>c </a:t>
            </a:r>
            <a:r>
              <a:rPr sz="2400"/>
              <a:t>such that ∀ real numbers </a:t>
            </a:r>
            <a:r>
              <a:rPr i="1" sz="2400"/>
              <a:t>d</a:t>
            </a:r>
            <a:r>
              <a:rPr sz="2400"/>
              <a:t>, </a:t>
            </a:r>
            <a:r>
              <a:rPr i="1" sz="2400"/>
              <a:t>cd</a:t>
            </a:r>
            <a:r>
              <a:rPr sz="2400"/>
              <a:t> </a:t>
            </a:r>
            <a:r>
              <a:rPr sz="2400">
                <a:latin typeface="Symbol"/>
                <a:ea typeface="Symbol"/>
                <a:cs typeface="Symbol"/>
                <a:sym typeface="Symbol"/>
              </a:rPr>
              <a:t>≠</a:t>
            </a:r>
            <a:r>
              <a:rPr sz="2400"/>
              <a:t> 1.</a:t>
            </a:r>
          </a:p>
        </p:txBody>
      </p:sp>
      <p:sp>
        <p:nvSpPr>
          <p:cNvPr id="356" name="Shape 356"/>
          <p:cNvSpPr/>
          <p:nvPr/>
        </p:nvSpPr>
        <p:spPr>
          <a:xfrm>
            <a:off x="6553200" y="3590925"/>
            <a:ext cx="202565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solidFill>
                  <a:srgbClr val="00ADEE"/>
                </a:solidFill>
              </a:defRPr>
            </a:lvl1pPr>
          </a:lstStyle>
          <a:p>
            <a:pPr lvl="0">
              <a:defRPr sz="1800">
                <a:solidFill>
                  <a:srgbClr val="000000"/>
                </a:solidFill>
              </a:defRPr>
            </a:pPr>
            <a:r>
              <a:rPr sz="1400">
                <a:solidFill>
                  <a:srgbClr val="00ADEE"/>
                </a:solidFill>
              </a:rPr>
              <a:t>The number 0 has no reciprocal.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55">
                                            <p:txEl>
                                              <p:pRg st="7" end="7"/>
                                            </p:txEl>
                                          </p:spTgt>
                                        </p:tgtEl>
                                        <p:attrNameLst>
                                          <p:attrName>style.visibility</p:attrName>
                                        </p:attrNameLst>
                                      </p:cBhvr>
                                      <p:to>
                                        <p:strVal val="visible"/>
                                      </p:to>
                                    </p:set>
                                    <p:anim calcmode="lin" valueType="num">
                                      <p:cBhvr>
                                        <p:cTn id="7" dur="1000" fill="hold"/>
                                        <p:tgtEl>
                                          <p:spTgt spid="355">
                                            <p:txEl>
                                              <p:pRg st="7" end="7"/>
                                            </p:txEl>
                                          </p:spTgt>
                                        </p:tgtEl>
                                        <p:attrNameLst>
                                          <p:attrName>ppt_x</p:attrName>
                                        </p:attrNameLst>
                                      </p:cBhvr>
                                      <p:tavLst>
                                        <p:tav tm="0">
                                          <p:val>
                                            <p:strVal val="#ppt_x"/>
                                          </p:val>
                                        </p:tav>
                                        <p:tav tm="100000">
                                          <p:val>
                                            <p:strVal val="#ppt_x"/>
                                          </p:val>
                                        </p:tav>
                                      </p:tavLst>
                                    </p:anim>
                                    <p:anim calcmode="lin" valueType="num">
                                      <p:cBhvr>
                                        <p:cTn id="8" dur="1000" fill="hold"/>
                                        <p:tgtEl>
                                          <p:spTgt spid="355">
                                            <p:txEl>
                                              <p:pRg st="7" end="7"/>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55">
                                            <p:txEl>
                                              <p:pRg st="8" end="8"/>
                                            </p:txEl>
                                          </p:spTgt>
                                        </p:tgtEl>
                                        <p:attrNameLst>
                                          <p:attrName>style.visibility</p:attrName>
                                        </p:attrNameLst>
                                      </p:cBhvr>
                                      <p:to>
                                        <p:strVal val="visible"/>
                                      </p:to>
                                    </p:set>
                                    <p:anim calcmode="lin" valueType="num">
                                      <p:cBhvr>
                                        <p:cTn id="12" dur="1000" fill="hold"/>
                                        <p:tgtEl>
                                          <p:spTgt spid="355">
                                            <p:txEl>
                                              <p:pRg st="8" end="8"/>
                                            </p:txEl>
                                          </p:spTgt>
                                        </p:tgtEl>
                                        <p:attrNameLst>
                                          <p:attrName>ppt_x</p:attrName>
                                        </p:attrNameLst>
                                      </p:cBhvr>
                                      <p:tavLst>
                                        <p:tav tm="0">
                                          <p:val>
                                            <p:strVal val="#ppt_x"/>
                                          </p:val>
                                        </p:tav>
                                        <p:tav tm="100000">
                                          <p:val>
                                            <p:strVal val="#ppt_x"/>
                                          </p:val>
                                        </p:tav>
                                      </p:tavLst>
                                    </p:anim>
                                    <p:anim calcmode="lin" valueType="num">
                                      <p:cBhvr>
                                        <p:cTn id="13" dur="1000" fill="hold"/>
                                        <p:tgtEl>
                                          <p:spTgt spid="355">
                                            <p:txEl>
                                              <p:pRg st="8" end="8"/>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355">
                                            <p:txEl>
                                              <p:pRg st="9" end="9"/>
                                            </p:txEl>
                                          </p:spTgt>
                                        </p:tgtEl>
                                        <p:attrNameLst>
                                          <p:attrName>style.visibility</p:attrName>
                                        </p:attrNameLst>
                                      </p:cBhvr>
                                      <p:to>
                                        <p:strVal val="visible"/>
                                      </p:to>
                                    </p:set>
                                    <p:anim calcmode="lin" valueType="num">
                                      <p:cBhvr>
                                        <p:cTn id="17" dur="1000" fill="hold"/>
                                        <p:tgtEl>
                                          <p:spTgt spid="355">
                                            <p:txEl>
                                              <p:pRg st="9" end="9"/>
                                            </p:txEl>
                                          </p:spTgt>
                                        </p:tgtEl>
                                        <p:attrNameLst>
                                          <p:attrName>ppt_x</p:attrName>
                                        </p:attrNameLst>
                                      </p:cBhvr>
                                      <p:tavLst>
                                        <p:tav tm="0">
                                          <p:val>
                                            <p:strVal val="#ppt_x"/>
                                          </p:val>
                                        </p:tav>
                                        <p:tav tm="100000">
                                          <p:val>
                                            <p:strVal val="#ppt_x"/>
                                          </p:val>
                                        </p:tav>
                                      </p:tavLst>
                                    </p:anim>
                                    <p:anim calcmode="lin" valueType="num">
                                      <p:cBhvr>
                                        <p:cTn id="18" dur="1000" fill="hold"/>
                                        <p:tgtEl>
                                          <p:spTgt spid="3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355">
                                            <p:txEl>
                                              <p:pRg st="10" end="10"/>
                                            </p:txEl>
                                          </p:spTgt>
                                        </p:tgtEl>
                                        <p:attrNameLst>
                                          <p:attrName>style.visibility</p:attrName>
                                        </p:attrNameLst>
                                      </p:cBhvr>
                                      <p:to>
                                        <p:strVal val="visible"/>
                                      </p:to>
                                    </p:set>
                                    <p:anim calcmode="lin" valueType="num">
                                      <p:cBhvr>
                                        <p:cTn id="23" dur="1000" fill="hold"/>
                                        <p:tgtEl>
                                          <p:spTgt spid="355">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3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5" grpId="1"/>
    </p:bldLst>
  </p:timing>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nvSpPr>
        <p:spPr>
          <a:xfrm>
            <a:off x="2200915" y="3276600"/>
            <a:ext cx="5046971"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Ambiguous Language</a:t>
            </a:r>
          </a:p>
        </p:txBody>
      </p:sp>
    </p:spTree>
  </p:cSld>
  <p:clrMapOvr>
    <a:masterClrMapping/>
  </p:clrMapOvr>
  <p:transitio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latin typeface="Times Roman"/>
                <a:ea typeface="Times Roman"/>
                <a:cs typeface="Times Roman"/>
                <a:sym typeface="Times Roman"/>
              </a:rPr>
              <a:t>Imagine you are visiting a factory that manufactures computer microchips. The factory guide tells you, </a:t>
            </a:r>
            <a:br>
              <a:rPr sz="2400">
                <a:latin typeface="Times Roman"/>
                <a:ea typeface="Times Roman"/>
                <a:cs typeface="Times Roman"/>
                <a:sym typeface="Times Roman"/>
              </a:rPr>
            </a:br>
            <a:br>
              <a:rPr sz="2400">
                <a:latin typeface="Times Roman"/>
                <a:ea typeface="Times Roman"/>
                <a:cs typeface="Times Roman"/>
                <a:sym typeface="Times Roman"/>
              </a:rPr>
            </a:br>
            <a:r>
              <a:rPr sz="2400">
                <a:latin typeface="Times Roman"/>
                <a:ea typeface="Times Roman"/>
                <a:cs typeface="Times Roman"/>
                <a:sym typeface="Times Roman"/>
              </a:rPr>
              <a:t>	There is a person supervising every detail of the 	production process.</a:t>
            </a:r>
            <a:endParaRPr sz="2400">
              <a:latin typeface="Times Roman"/>
              <a:ea typeface="Times Roman"/>
              <a:cs typeface="Times Roman"/>
              <a:sym typeface="Times Roman"/>
            </a:endParaRPr>
          </a:p>
          <a:p>
            <a:pPr lvl="0" marL="0" indent="0">
              <a:buSzTx/>
              <a:buNone/>
              <a:defRPr sz="1800"/>
            </a:pPr>
            <a:endParaRPr sz="2400">
              <a:latin typeface="Times Roman"/>
              <a:ea typeface="Times Roman"/>
              <a:cs typeface="Times Roman"/>
              <a:sym typeface="Times Roman"/>
            </a:endParaRPr>
          </a:p>
          <a:p>
            <a:pPr lvl="0" marL="0" indent="0">
              <a:buSzTx/>
              <a:buNone/>
              <a:defRPr sz="1800"/>
            </a:pPr>
            <a:r>
              <a:rPr sz="2400"/>
              <a:t>Note that this statement contains informal versions of both the existential quantifier </a:t>
            </a:r>
            <a:r>
              <a:rPr i="1" sz="2400"/>
              <a:t>there is </a:t>
            </a:r>
            <a:r>
              <a:rPr sz="2400"/>
              <a:t>and the universal quantifier </a:t>
            </a:r>
            <a:r>
              <a:rPr i="1" sz="2400"/>
              <a:t>every</a:t>
            </a:r>
            <a:r>
              <a:rPr sz="2400"/>
              <a:t>.</a:t>
            </a:r>
            <a:r>
              <a:rPr i="1" sz="2400"/>
              <a:t> </a:t>
            </a:r>
          </a:p>
        </p:txBody>
      </p:sp>
      <p:sp>
        <p:nvSpPr>
          <p:cNvPr id="361" name="Shape 3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Ambiguous Language</a:t>
            </a:r>
          </a:p>
        </p:txBody>
      </p:sp>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Which of the following best describes its meaning?</a:t>
            </a:r>
            <a:endParaRPr sz="2400"/>
          </a:p>
          <a:p>
            <a:pPr lvl="0" marL="0" indent="0">
              <a:buSzTx/>
              <a:buNone/>
              <a:defRPr sz="1800"/>
            </a:pPr>
            <a:endParaRPr sz="2400"/>
          </a:p>
          <a:p>
            <a:pPr lvl="0" marL="0" indent="0">
              <a:buChar char="•"/>
              <a:defRPr sz="1800"/>
            </a:pPr>
            <a:r>
              <a:rPr sz="2400"/>
              <a:t>There is one single person who supervises all the details of the production process.</a:t>
            </a:r>
            <a:endParaRPr sz="2400"/>
          </a:p>
          <a:p>
            <a:pPr lvl="0" marL="0" indent="0">
              <a:buSzTx/>
              <a:buNone/>
              <a:defRPr sz="1800"/>
            </a:pPr>
            <a:endParaRPr sz="2400"/>
          </a:p>
          <a:p>
            <a:pPr lvl="0" marL="0" indent="0">
              <a:buChar char="•"/>
              <a:defRPr sz="1800"/>
            </a:pPr>
            <a:r>
              <a:rPr sz="2400"/>
              <a:t>For any particular production detail, there is a person who supervises that detail, but there might be different supervisors for different details.</a:t>
            </a:r>
          </a:p>
        </p:txBody>
      </p:sp>
      <p:sp>
        <p:nvSpPr>
          <p:cNvPr id="364" name="Shape 3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Ambiguous Language</a:t>
            </a:r>
          </a:p>
        </p:txBody>
      </p:sp>
    </p:spTree>
  </p:cSld>
  <p:clrMapOvr>
    <a:masterClrMapping/>
  </p:clrMapOvr>
  <p:transitio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Once you interpreted the sentence in one way, it may have been hard for you to see that it could be understood in the other way.</a:t>
            </a:r>
            <a:endParaRPr sz="2400"/>
          </a:p>
          <a:p>
            <a:pPr lvl="0" marL="0" indent="0">
              <a:spcBef>
                <a:spcPts val="0"/>
              </a:spcBef>
              <a:buSzTx/>
              <a:buNone/>
              <a:defRPr sz="1800"/>
            </a:pPr>
            <a:endParaRPr sz="2400"/>
          </a:p>
          <a:p>
            <a:pPr lvl="0" marL="0" indent="0">
              <a:spcBef>
                <a:spcPts val="0"/>
              </a:spcBef>
              <a:buSzTx/>
              <a:buNone/>
              <a:defRPr sz="1800"/>
            </a:pPr>
            <a:r>
              <a:rPr sz="2400"/>
              <a:t>Perhaps you had difficulty even though the two possible meanings were explained.</a:t>
            </a:r>
            <a:endParaRPr sz="2400"/>
          </a:p>
          <a:p>
            <a:pPr lvl="0" marL="0" indent="0">
              <a:spcBef>
                <a:spcPts val="0"/>
              </a:spcBef>
              <a:buSzTx/>
              <a:buNone/>
              <a:defRPr sz="1800"/>
            </a:pPr>
            <a:endParaRPr sz="2400"/>
          </a:p>
          <a:p>
            <a:pPr lvl="0" marL="0" indent="0">
              <a:spcBef>
                <a:spcPts val="0"/>
              </a:spcBef>
              <a:buSzTx/>
              <a:buNone/>
              <a:defRPr sz="1800"/>
            </a:pPr>
            <a:r>
              <a:rPr sz="2400"/>
              <a:t>Although statements written informally may be open to multiple interpretations, we cannot determine their truth or falsity without interpreting them one way or another. </a:t>
            </a:r>
            <a:endParaRPr sz="2400"/>
          </a:p>
          <a:p>
            <a:pPr lvl="0" marL="0" indent="0">
              <a:spcBef>
                <a:spcPts val="0"/>
              </a:spcBef>
              <a:buSzTx/>
              <a:buNone/>
              <a:defRPr sz="1800"/>
            </a:pPr>
            <a:endParaRPr sz="2400"/>
          </a:p>
          <a:p>
            <a:pPr lvl="0" marL="0" indent="0">
              <a:spcBef>
                <a:spcPts val="0"/>
              </a:spcBef>
              <a:buSzTx/>
              <a:buNone/>
              <a:defRPr sz="1800"/>
            </a:pPr>
            <a:r>
              <a:rPr sz="2400"/>
              <a:t>Therefore, we have to use context to try to ascertain their meaning as best we can.</a:t>
            </a:r>
          </a:p>
        </p:txBody>
      </p:sp>
      <p:sp>
        <p:nvSpPr>
          <p:cNvPr id="367" name="Shape 36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Ambiguous Language</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