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9144000" cy="6858000"/>
  <p:notesSz cx="6858000" cy="9144000"/>
  <p:defaultTextStyle>
    <a:lvl1pPr algn="ctr">
      <a:defRPr sz="1400">
        <a:latin typeface="+mn-lt"/>
        <a:ea typeface="+mn-ea"/>
        <a:cs typeface="+mn-cs"/>
        <a:sym typeface="Helvetica"/>
      </a:defRPr>
    </a:lvl1pPr>
    <a:lvl2pPr algn="ctr">
      <a:defRPr sz="1400">
        <a:latin typeface="+mn-lt"/>
        <a:ea typeface="+mn-ea"/>
        <a:cs typeface="+mn-cs"/>
        <a:sym typeface="Helvetica"/>
      </a:defRPr>
    </a:lvl2pPr>
    <a:lvl3pPr algn="ctr">
      <a:defRPr sz="1400">
        <a:latin typeface="+mn-lt"/>
        <a:ea typeface="+mn-ea"/>
        <a:cs typeface="+mn-cs"/>
        <a:sym typeface="Helvetica"/>
      </a:defRPr>
    </a:lvl3pPr>
    <a:lvl4pPr algn="ctr">
      <a:defRPr sz="1400">
        <a:latin typeface="+mn-lt"/>
        <a:ea typeface="+mn-ea"/>
        <a:cs typeface="+mn-cs"/>
        <a:sym typeface="Helvetica"/>
      </a:defRPr>
    </a:lvl4pPr>
    <a:lvl5pPr algn="ctr">
      <a:defRPr sz="1400">
        <a:latin typeface="+mn-lt"/>
        <a:ea typeface="+mn-ea"/>
        <a:cs typeface="+mn-cs"/>
        <a:sym typeface="Helvetica"/>
      </a:defRPr>
    </a:lvl5pPr>
    <a:lvl6pPr algn="ctr">
      <a:defRPr sz="1400">
        <a:latin typeface="+mn-lt"/>
        <a:ea typeface="+mn-ea"/>
        <a:cs typeface="+mn-cs"/>
        <a:sym typeface="Helvetica"/>
      </a:defRPr>
    </a:lvl6pPr>
    <a:lvl7pPr algn="ctr">
      <a:defRPr sz="1400">
        <a:latin typeface="+mn-lt"/>
        <a:ea typeface="+mn-ea"/>
        <a:cs typeface="+mn-cs"/>
        <a:sym typeface="Helvetica"/>
      </a:defRPr>
    </a:lvl7pPr>
    <a:lvl8pPr algn="ctr">
      <a:defRPr sz="1400">
        <a:latin typeface="+mn-lt"/>
        <a:ea typeface="+mn-ea"/>
        <a:cs typeface="+mn-cs"/>
        <a:sym typeface="Helvetica"/>
      </a:defRPr>
    </a:lvl8pPr>
    <a:lvl9pPr algn="ctr">
      <a:defRPr sz="1400"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4" name="Shape 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>
            <a:lvl1pPr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latin typeface="Chalkboard"/>
                <a:ea typeface="Chalkboard"/>
                <a:cs typeface="Chalkboard"/>
                <a:sym typeface="Chalkboard"/>
              </a:defRPr>
            </a:lvl1pPr>
            <a:lvl2pPr algn="ctr">
              <a:defRPr>
                <a:latin typeface="Chalkboard"/>
                <a:ea typeface="Chalkboard"/>
                <a:cs typeface="Chalkboard"/>
                <a:sym typeface="Chalkboard"/>
              </a:defRPr>
            </a:lvl2pPr>
            <a:lvl3pPr algn="ctr">
              <a:defRPr>
                <a:latin typeface="Chalkboard"/>
                <a:ea typeface="Chalkboard"/>
                <a:cs typeface="Chalkboard"/>
                <a:sym typeface="Chalkboard"/>
              </a:defRPr>
            </a:lvl3pPr>
            <a:lvl4pPr algn="ctr">
              <a:defRPr>
                <a:latin typeface="Chalkboard"/>
                <a:ea typeface="Chalkboard"/>
                <a:cs typeface="Chalkboard"/>
                <a:sym typeface="Chalkboard"/>
              </a:defRPr>
            </a:lvl4pPr>
            <a:lvl5pPr algn="ctr">
              <a:defRPr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6553200" y="6245225"/>
            <a:ext cx="2133600" cy="307337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0" name="Shape 10"/>
          <p:cNvSpPr/>
          <p:nvPr/>
        </p:nvSpPr>
        <p:spPr>
          <a:xfrm>
            <a:off x="327025" y="3671887"/>
            <a:ext cx="8237540" cy="1762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50000">
                <a:srgbClr val="000000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6521450" y="0"/>
            <a:ext cx="2058991" cy="6391277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341313" y="100013"/>
            <a:ext cx="6027738" cy="675799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350838" y="1214437"/>
            <a:ext cx="4038602" cy="564356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350838" y="1214437"/>
            <a:ext cx="4038602" cy="564356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350838" y="1214437"/>
            <a:ext cx="4038602" cy="564356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3600"/>
              <a:t>Title Text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500"/>
              </a:spcBef>
              <a:buFont typeface="Arial"/>
              <a:defRPr sz="2400">
                <a:solidFill>
                  <a:srgbClr val="000000"/>
                </a:solidFill>
              </a:defRPr>
            </a:lvl1pPr>
            <a:lvl2pPr marL="800100" indent="-342900">
              <a:spcBef>
                <a:spcPts val="500"/>
              </a:spcBef>
              <a:buFont typeface="Arial"/>
              <a:defRPr sz="2400">
                <a:solidFill>
                  <a:srgbClr val="000000"/>
                </a:solidFill>
              </a:defRPr>
            </a:lvl2pPr>
            <a:lvl3pPr marL="1188719" indent="-274319">
              <a:spcBef>
                <a:spcPts val="500"/>
              </a:spcBef>
              <a:buFont typeface="Arial"/>
              <a:defRPr sz="2400">
                <a:solidFill>
                  <a:srgbClr val="000000"/>
                </a:solidFill>
              </a:defRPr>
            </a:lvl3pPr>
            <a:lvl4pPr marL="1645920" indent="-274319">
              <a:spcBef>
                <a:spcPts val="500"/>
              </a:spcBef>
              <a:buFont typeface="Arial"/>
              <a:defRPr sz="2400">
                <a:solidFill>
                  <a:srgbClr val="000000"/>
                </a:solidFill>
              </a:defRPr>
            </a:lvl4pPr>
            <a:lvl5pPr marL="2103120" indent="-274320">
              <a:spcBef>
                <a:spcPts val="500"/>
              </a:spcBef>
              <a:buFont typeface="Arial"/>
              <a:defRPr sz="24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>
              <a:spcBef>
                <a:spcPts val="4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>
              <a:spcBef>
                <a:spcPts val="4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>
              <a:spcBef>
                <a:spcPts val="4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>
              <a:spcBef>
                <a:spcPts val="4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One</a:t>
            </a:r>
            <a:endParaRPr sz="20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Two</a:t>
            </a:r>
            <a:endParaRPr sz="20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Three</a:t>
            </a:r>
            <a:endParaRPr sz="20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Four</a:t>
            </a:r>
            <a:endParaRPr sz="20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350838" y="1214437"/>
            <a:ext cx="4038602" cy="564356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84400" indent="-355600"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457200" y="1435464"/>
            <a:ext cx="4040188" cy="73941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>
              <a:spcBef>
                <a:spcPts val="500"/>
              </a:spcBef>
              <a:buSzTx/>
              <a:buNone/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>
              <a:spcBef>
                <a:spcPts val="500"/>
              </a:spcBef>
              <a:buSzTx/>
              <a:buNone/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>
              <a:spcBef>
                <a:spcPts val="500"/>
              </a:spcBef>
              <a:buSzTx/>
              <a:buNone/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>
              <a:spcBef>
                <a:spcPts val="500"/>
              </a:spcBef>
              <a:buSzTx/>
              <a:buNone/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Body Level One</a:t>
            </a:r>
            <a:endParaRPr b="1" sz="2400">
              <a:solidFill>
                <a:srgbClr val="262626"/>
              </a:solidFill>
            </a:endParaRPr>
          </a:p>
          <a:p>
            <a:pPr lvl="1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Body Level Two</a:t>
            </a:r>
            <a:endParaRPr b="1" sz="2400">
              <a:solidFill>
                <a:srgbClr val="262626"/>
              </a:solidFill>
            </a:endParaRPr>
          </a:p>
          <a:p>
            <a:pPr lvl="2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Body Level Three</a:t>
            </a:r>
            <a:endParaRPr b="1" sz="2400">
              <a:solidFill>
                <a:srgbClr val="262626"/>
              </a:solidFill>
            </a:endParaRPr>
          </a:p>
          <a:p>
            <a:pPr lvl="3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Body Level Four</a:t>
            </a:r>
            <a:endParaRPr b="1" sz="2400">
              <a:solidFill>
                <a:srgbClr val="262626"/>
              </a:solidFill>
            </a:endParaRPr>
          </a:p>
          <a:p>
            <a:pPr lvl="4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457200" y="0"/>
            <a:ext cx="3008316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83771" indent="-326571">
              <a:spcBef>
                <a:spcPts val="700"/>
              </a:spcBef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9200" indent="-304800">
              <a:spcBef>
                <a:spcPts val="700"/>
              </a:spcBef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37360" indent="-365760">
              <a:spcBef>
                <a:spcPts val="700"/>
              </a:spcBef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94560" indent="-365760">
              <a:spcBef>
                <a:spcPts val="700"/>
              </a:spcBef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Body Level One</a:t>
            </a:r>
            <a:endParaRPr sz="32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Body Level Two</a:t>
            </a:r>
            <a:endParaRPr sz="32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Body Level Three</a:t>
            </a:r>
            <a:endParaRPr sz="32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Body Level Four</a:t>
            </a:r>
            <a:endParaRPr sz="32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>
              <a:spcBef>
                <a:spcPts val="300"/>
              </a:spcBef>
              <a:buSzTx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>
              <a:spcBef>
                <a:spcPts val="300"/>
              </a:spcBef>
              <a:buSzTx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>
              <a:spcBef>
                <a:spcPts val="300"/>
              </a:spcBef>
              <a:buSzTx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>
              <a:spcBef>
                <a:spcPts val="300"/>
              </a:spcBef>
              <a:buSzTx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One</a:t>
            </a:r>
            <a:endParaRPr sz="14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Two</a:t>
            </a:r>
            <a:endParaRPr sz="14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Three</a:t>
            </a:r>
            <a:endParaRPr sz="14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Four</a:t>
            </a:r>
            <a:endParaRPr sz="14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27025" y="989012"/>
            <a:ext cx="8237540" cy="1762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50000">
                <a:srgbClr val="000000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553200" y="6397625"/>
            <a:ext cx="2133600" cy="3073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spd="med" advClick="1"/>
  <p:txStyles>
    <p:titleStyle>
      <a:lvl1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1pPr>
      <a:lvl2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2pPr>
      <a:lvl3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3pPr>
      <a:lvl4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4pPr>
      <a:lvl5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5pPr>
      <a:lvl6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6pPr>
      <a:lvl7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7pPr>
      <a:lvl8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8pPr>
      <a:lvl9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600"/>
        </a:spcBef>
        <a:buSzPct val="100000"/>
        <a:buChar char="•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1pPr>
      <a:lvl2pPr marL="790575" indent="-333375">
        <a:spcBef>
          <a:spcPts val="600"/>
        </a:spcBef>
        <a:buSzPct val="100000"/>
        <a:buChar char="–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2pPr>
      <a:lvl3pPr marL="1234438" indent="-320038">
        <a:spcBef>
          <a:spcPts val="600"/>
        </a:spcBef>
        <a:buSzPct val="100000"/>
        <a:buChar char="•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3pPr>
      <a:lvl4pPr marL="1727200" indent="-355600">
        <a:spcBef>
          <a:spcPts val="600"/>
        </a:spcBef>
        <a:buSzPct val="100000"/>
        <a:buChar char="–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4pPr>
      <a:lvl5pPr marL="2228850" indent="-400050">
        <a:spcBef>
          <a:spcPts val="600"/>
        </a:spcBef>
        <a:buSzPct val="100000"/>
        <a:buChar char="»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5pPr>
      <a:lvl6pPr marL="2686050" indent="-400050">
        <a:spcBef>
          <a:spcPts val="600"/>
        </a:spcBef>
        <a:buSzPct val="100000"/>
        <a:buChar char="»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6pPr>
      <a:lvl7pPr marL="3143250" indent="-400050">
        <a:spcBef>
          <a:spcPts val="600"/>
        </a:spcBef>
        <a:buSzPct val="100000"/>
        <a:buChar char="»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7pPr>
      <a:lvl8pPr marL="3600450" indent="-400050">
        <a:spcBef>
          <a:spcPts val="600"/>
        </a:spcBef>
        <a:buSzPct val="100000"/>
        <a:buChar char="»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8pPr>
      <a:lvl9pPr marL="4057650" indent="-400050">
        <a:spcBef>
          <a:spcPts val="600"/>
        </a:spcBef>
        <a:buSzPct val="100000"/>
        <a:buChar char="»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1.png"/><Relationship Id="rId4" Type="http://schemas.openxmlformats.org/officeDocument/2006/relationships/image" Target="../media/image25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xfrm>
            <a:off x="685800" y="1101725"/>
            <a:ext cx="7772400" cy="222885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886968">
              <a:defRPr sz="1800">
                <a:solidFill>
                  <a:srgbClr val="000000"/>
                </a:solidFill>
              </a:defRPr>
            </a:pPr>
            <a:r>
              <a:rPr sz="3880">
                <a:solidFill>
                  <a:srgbClr val="262626"/>
                </a:solidFill>
              </a:rPr>
              <a:t>Divide and Conquer</a:t>
            </a:r>
            <a:br>
              <a:rPr sz="3880">
                <a:solidFill>
                  <a:srgbClr val="262626"/>
                </a:solidFill>
              </a:rPr>
            </a:br>
            <a:r>
              <a:rPr sz="3880">
                <a:solidFill>
                  <a:srgbClr val="262626"/>
                </a:solidFill>
              </a:rPr>
              <a:t>CISC5835, Algorithms for Big Data</a:t>
            </a:r>
            <a:endParaRPr sz="3880">
              <a:solidFill>
                <a:srgbClr val="262626"/>
              </a:solidFill>
            </a:endParaRPr>
          </a:p>
          <a:p>
            <a:pPr lvl="0" defTabSz="886968">
              <a:defRPr sz="1800">
                <a:solidFill>
                  <a:srgbClr val="000000"/>
                </a:solidFill>
              </a:defRPr>
            </a:pPr>
            <a:r>
              <a:rPr sz="3589">
                <a:solidFill>
                  <a:srgbClr val="262626"/>
                </a:solidFill>
              </a:rPr>
              <a:t>CIS, Fordham Univ.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1371600" y="4259262"/>
            <a:ext cx="6400800" cy="17526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74066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sz="2200"/>
          </a:p>
          <a:p>
            <a:pPr lvl="0" defTabSz="74066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Instructor: X. Zhang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Selection Sort: Idea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12" name="selection-shor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775" y="1116347"/>
            <a:ext cx="4823800" cy="5839745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5030215" y="1521092"/>
            <a:ext cx="2594515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/>
            </a:lvl1pPr>
          </a:lstStyle>
          <a:p>
            <a:pPr lvl="0"/>
            <a:r>
              <a:t>Running time analysis:   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body" idx="1"/>
          </p:nvPr>
        </p:nvSpPr>
        <p:spPr>
          <a:xfrm>
            <a:off x="350838" y="1214436"/>
            <a:ext cx="8229601" cy="5643567"/>
          </a:xfrm>
          <a:prstGeom prst="rect">
            <a:avLst/>
          </a:prstGeom>
          <a:solidFill>
            <a:srgbClr val="FFFFFF"/>
          </a:solidFill>
          <a:ln w="25400">
            <a:solidFill>
              <a:srgbClr val="BBE0E3"/>
            </a:solidFill>
            <a:bevel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rPr>
              <a:t>Idea</a:t>
            </a:r>
            <a:endParaRPr sz="2800">
              <a:solidFill>
                <a:srgbClr val="262626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1" marL="0" indent="0" algn="ctr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rPr>
              <a:t>array: sorted part, unsorted part</a:t>
            </a:r>
            <a:endParaRPr sz="1900">
              <a:latin typeface="+mn-lt"/>
              <a:ea typeface="+mn-ea"/>
              <a:cs typeface="+mn-cs"/>
              <a:sym typeface="Helvetica"/>
            </a:endParaRPr>
          </a:p>
          <a:p>
            <a:pPr lvl="1" marL="0" indent="0" algn="ctr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rPr>
              <a:t>insert element from unsorted part into sorted part</a:t>
            </a:r>
            <a:endParaRPr sz="1900">
              <a:latin typeface="+mn-lt"/>
              <a:ea typeface="+mn-ea"/>
              <a:cs typeface="+mn-cs"/>
              <a:sym typeface="Helvetica"/>
            </a:endParaRPr>
          </a:p>
          <a:p>
            <a:pPr lvl="0" marL="0" indent="0" algn="ctr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900">
              <a:latin typeface="+mn-lt"/>
              <a:ea typeface="+mn-ea"/>
              <a:cs typeface="+mn-cs"/>
              <a:sym typeface="Helvetica"/>
            </a:endParaRPr>
          </a:p>
          <a:p>
            <a:pPr lvl="0" marL="0" indent="0" algn="ctr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900">
              <a:latin typeface="+mn-lt"/>
              <a:ea typeface="+mn-ea"/>
              <a:cs typeface="+mn-cs"/>
              <a:sym typeface="Helvetica"/>
            </a:endParaRPr>
          </a:p>
          <a:p>
            <a:pPr lvl="0" marL="0" indent="0" algn="ctr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900">
              <a:latin typeface="+mn-lt"/>
              <a:ea typeface="+mn-ea"/>
              <a:cs typeface="+mn-cs"/>
              <a:sym typeface="Helvetica"/>
            </a:endParaRPr>
          </a:p>
          <a:p>
            <a:pPr lvl="1" marL="0" indent="0" algn="ctr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rPr>
              <a:t>Example:</a:t>
            </a:r>
          </a:p>
        </p:txBody>
      </p:sp>
      <p:sp>
        <p:nvSpPr>
          <p:cNvPr id="116" name="Shape 116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Insertion Sort</a:t>
            </a:r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xfrm>
            <a:off x="6553200" y="6397623"/>
            <a:ext cx="2133600" cy="203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00"/>
            </a:lvl1pPr>
          </a:lstStyle>
          <a:p>
            <a:pPr lvl="0">
              <a:defRPr sz="1800"/>
            </a:pPr>
            <a:fld id="{86CB4B4D-7CA3-9044-876B-883B54F8677D}" type="slidenum">
              <a:rPr sz="1300"/>
            </a:fld>
          </a:p>
        </p:txBody>
      </p:sp>
      <p:pic>
        <p:nvPicPr>
          <p:cNvPr id="118" name="Screen Shot 2018-09-11 at 12.07.20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746" y="1078947"/>
            <a:ext cx="5171002" cy="591454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5196899" y="1176447"/>
            <a:ext cx="2133601" cy="34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700"/>
            </a:lvl1pPr>
          </a:lstStyle>
          <a:p>
            <a:pPr lvl="0">
              <a:defRPr sz="1800"/>
            </a:pPr>
            <a:r>
              <a:rPr sz="1700"/>
              <a:t>data movements</a:t>
            </a:r>
          </a:p>
        </p:txBody>
      </p:sp>
      <p:sp>
        <p:nvSpPr>
          <p:cNvPr id="120" name="Shape 120"/>
          <p:cNvSpPr/>
          <p:nvPr/>
        </p:nvSpPr>
        <p:spPr>
          <a:xfrm>
            <a:off x="5250750" y="1591843"/>
            <a:ext cx="2025899" cy="39776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400"/>
              <a:t>&lt;=2</a:t>
            </a:r>
            <a:endParaRPr sz="1400"/>
          </a:p>
          <a:p>
            <a:pPr lvl="0">
              <a:defRPr sz="1800"/>
            </a:pPr>
            <a:endParaRPr sz="1400"/>
          </a:p>
          <a:p>
            <a:pPr lvl="0">
              <a:defRPr sz="1800"/>
            </a:pPr>
            <a:endParaRPr sz="1400"/>
          </a:p>
          <a:p>
            <a:pPr lvl="0">
              <a:defRPr sz="1800"/>
            </a:pPr>
            <a:r>
              <a:rPr sz="1400"/>
              <a:t>&lt;=3</a:t>
            </a:r>
            <a:endParaRPr sz="1400"/>
          </a:p>
          <a:p>
            <a:pPr lvl="0">
              <a:defRPr sz="1800"/>
            </a:pPr>
            <a:endParaRPr sz="1400"/>
          </a:p>
          <a:p>
            <a:pPr lvl="0">
              <a:defRPr sz="1800"/>
            </a:pPr>
            <a:endParaRPr sz="1400"/>
          </a:p>
          <a:p>
            <a:pPr lvl="0">
              <a:defRPr sz="1800"/>
            </a:pPr>
            <a:r>
              <a:rPr sz="1400"/>
              <a:t>&lt;=4</a:t>
            </a:r>
            <a:endParaRPr sz="1400"/>
          </a:p>
          <a:p>
            <a:pPr lvl="0">
              <a:defRPr sz="1800"/>
            </a:pPr>
            <a:endParaRPr sz="1400"/>
          </a:p>
          <a:p>
            <a:pPr lvl="0">
              <a:defRPr sz="1800"/>
            </a:pPr>
            <a:endParaRPr sz="1400"/>
          </a:p>
          <a:p>
            <a:pPr lvl="0">
              <a:defRPr sz="1800"/>
            </a:pPr>
            <a:endParaRPr sz="1400"/>
          </a:p>
          <a:p>
            <a:pPr lvl="0">
              <a:defRPr sz="1800"/>
            </a:pPr>
            <a:r>
              <a:rPr sz="1400"/>
              <a:t>&lt;=5</a:t>
            </a:r>
            <a:endParaRPr sz="1400"/>
          </a:p>
          <a:p>
            <a:pPr lvl="0">
              <a:defRPr sz="1800"/>
            </a:pPr>
            <a:endParaRPr sz="1400"/>
          </a:p>
          <a:p>
            <a:pPr lvl="0">
              <a:defRPr sz="1800"/>
            </a:pPr>
            <a:endParaRPr sz="1400"/>
          </a:p>
          <a:p>
            <a:pPr lvl="0">
              <a:defRPr sz="1800"/>
            </a:pPr>
            <a:r>
              <a:rPr sz="1400"/>
              <a:t>&lt;=6</a:t>
            </a:r>
            <a:endParaRPr sz="1400"/>
          </a:p>
          <a:p>
            <a:pPr lvl="0">
              <a:defRPr sz="1800"/>
            </a:pPr>
            <a:endParaRPr sz="1400"/>
          </a:p>
          <a:p>
            <a:pPr lvl="0">
              <a:defRPr sz="1800"/>
            </a:pPr>
            <a:endParaRPr sz="1400"/>
          </a:p>
          <a:p>
            <a:pPr lvl="0">
              <a:defRPr sz="1800"/>
            </a:pPr>
            <a:endParaRPr sz="1400"/>
          </a:p>
          <a:p>
            <a:pPr lvl="0">
              <a:defRPr sz="1800"/>
            </a:pPr>
            <a:r>
              <a:rPr sz="1400"/>
              <a:t>&lt;=7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body" idx="1"/>
          </p:nvPr>
        </p:nvSpPr>
        <p:spPr>
          <a:xfrm>
            <a:off x="350838" y="1214436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Bubble sort: O(n</a:t>
            </a:r>
            <a:r>
              <a:rPr baseline="31999" sz="2800">
                <a:solidFill>
                  <a:srgbClr val="262626"/>
                </a:solidFill>
              </a:rPr>
              <a:t>2</a:t>
            </a:r>
            <a:r>
              <a:rPr sz="2800">
                <a:solidFill>
                  <a:srgbClr val="262626"/>
                </a:solidFill>
              </a:rPr>
              <a:t>)</a:t>
            </a:r>
            <a:endParaRPr sz="2800">
              <a:solidFill>
                <a:srgbClr val="262626"/>
              </a:solidFill>
            </a:endParaRPr>
          </a:p>
          <a:p>
            <a:pPr lvl="1" marL="1066800" indent="-6096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stable, in-place</a:t>
            </a:r>
            <a:endParaRPr sz="2400"/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Selection sort: O(n</a:t>
            </a:r>
            <a:r>
              <a:rPr baseline="31999" sz="2800">
                <a:solidFill>
                  <a:srgbClr val="262626"/>
                </a:solidFill>
              </a:rPr>
              <a:t>2</a:t>
            </a:r>
            <a:r>
              <a:rPr sz="2800">
                <a:solidFill>
                  <a:srgbClr val="262626"/>
                </a:solidFill>
              </a:rPr>
              <a:t>)</a:t>
            </a:r>
            <a:endParaRPr sz="2800">
              <a:solidFill>
                <a:srgbClr val="262626"/>
              </a:solidFill>
            </a:endParaRPr>
          </a:p>
          <a:p>
            <a:pPr lvl="1" marL="1017058" indent="-559858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262626"/>
                </a:solidFill>
              </a:rPr>
              <a:t>Idea: find the smallest, exchange it with first element; find second smallest, exchange it with second, …</a:t>
            </a:r>
            <a:endParaRPr sz="2300"/>
          </a:p>
          <a:p>
            <a:pPr lvl="1" marL="1017058" indent="-559858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262626"/>
                </a:solidFill>
              </a:rPr>
              <a:t>stable, in-place</a:t>
            </a:r>
            <a:endParaRPr sz="2300"/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Insertion Sort: O(n</a:t>
            </a:r>
            <a:r>
              <a:rPr baseline="31999" sz="2800">
                <a:solidFill>
                  <a:srgbClr val="262626"/>
                </a:solidFill>
              </a:rPr>
              <a:t>2</a:t>
            </a:r>
            <a:r>
              <a:rPr sz="2800">
                <a:solidFill>
                  <a:srgbClr val="262626"/>
                </a:solidFill>
              </a:rPr>
              <a:t>)</a:t>
            </a:r>
            <a:endParaRPr sz="2800">
              <a:solidFill>
                <a:srgbClr val="262626"/>
              </a:solidFill>
            </a:endParaRPr>
          </a:p>
          <a:p>
            <a:pPr lvl="1" marL="1017058" indent="-559858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262626"/>
                </a:solidFill>
              </a:rPr>
              <a:t>idea: expand “sorted” sublist, by insert next element into sorted sublist</a:t>
            </a:r>
            <a:endParaRPr sz="2300"/>
          </a:p>
          <a:p>
            <a:pPr lvl="1" marL="1017058" indent="-559858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262626"/>
                </a:solidFill>
              </a:rPr>
              <a:t>stable (if inserted after elements of same key), in-place</a:t>
            </a:r>
            <a:endParaRPr sz="2300"/>
          </a:p>
          <a:p>
            <a:pPr lvl="0" marL="609600" indent="-6096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asymptotically same performance</a:t>
            </a:r>
            <a:endParaRPr sz="2400"/>
          </a:p>
          <a:p>
            <a:pPr lvl="0" marL="609600" indent="-6096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selection sort is better: less data movement (at most n)</a:t>
            </a:r>
          </a:p>
        </p:txBody>
      </p:sp>
      <p:sp>
        <p:nvSpPr>
          <p:cNvPr id="123" name="Shape 123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O(n</a:t>
            </a:r>
            <a:r>
              <a:rPr baseline="31999" sz="4000">
                <a:solidFill>
                  <a:srgbClr val="262626"/>
                </a:solidFill>
              </a:rPr>
              <a:t>2</a:t>
            </a:r>
            <a:r>
              <a:rPr sz="4000">
                <a:solidFill>
                  <a:srgbClr val="262626"/>
                </a:solidFill>
              </a:rPr>
              <a:t>) Sorting Algorithms</a:t>
            </a:r>
          </a:p>
        </p:txBody>
      </p:sp>
      <p:sp>
        <p:nvSpPr>
          <p:cNvPr id="124" name="Shape 124"/>
          <p:cNvSpPr/>
          <p:nvPr>
            <p:ph type="sldNum" sz="quarter" idx="2"/>
          </p:nvPr>
        </p:nvSpPr>
        <p:spPr>
          <a:xfrm>
            <a:off x="6553200" y="6397623"/>
            <a:ext cx="2133600" cy="203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00"/>
            </a:lvl1pPr>
          </a:lstStyle>
          <a:p>
            <a:pPr lvl="0">
              <a:defRPr sz="1800"/>
            </a:pPr>
            <a:fld id="{86CB4B4D-7CA3-9044-876B-883B54F8677D}" type="slidenum">
              <a:rPr sz="1300"/>
            </a:fld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1253806" y="2880360"/>
            <a:ext cx="5765248" cy="180212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262626"/>
                </a:solidFill>
              </a:rPr>
              <a:t>From quadric sorting algorithms to nlogn sorting algorithms</a:t>
            </a:r>
            <a:endParaRPr sz="2600"/>
          </a:p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262626"/>
                </a:solidFill>
              </a:rPr>
              <a:t> —- using divide and conquer </a:t>
            </a:r>
          </a:p>
        </p:txBody>
      </p:sp>
      <p:sp>
        <p:nvSpPr>
          <p:cNvPr id="127" name="Shape 127"/>
          <p:cNvSpPr/>
          <p:nvPr>
            <p:ph type="sldNum" sz="quarter" idx="2"/>
          </p:nvPr>
        </p:nvSpPr>
        <p:spPr>
          <a:xfrm>
            <a:off x="6553200" y="6397623"/>
            <a:ext cx="2133600" cy="203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00"/>
            </a:lvl1pPr>
          </a:lstStyle>
          <a:p>
            <a:pPr lvl="0">
              <a:defRPr sz="1800"/>
            </a:pPr>
            <a:fld id="{86CB4B4D-7CA3-9044-876B-883B54F8677D}" type="slidenum">
              <a:rPr sz="1300"/>
            </a:fld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30" name="Shape 130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What are Algorithms?</a:t>
            </a:r>
          </a:p>
        </p:txBody>
      </p:sp>
      <p:pic>
        <p:nvPicPr>
          <p:cNvPr id="131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8968"/>
            <a:ext cx="9144000" cy="6015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MergeSort: think recursively!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xfrm>
            <a:off x="286052" y="2323832"/>
            <a:ext cx="3211985" cy="335143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39341" indent="-439341"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recursively sort left half</a:t>
            </a:r>
            <a:endParaRPr sz="2200"/>
          </a:p>
          <a:p>
            <a:pPr lvl="0" marL="439341" indent="-439341"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recursively sort right half</a:t>
            </a:r>
            <a:endParaRPr sz="2200"/>
          </a:p>
          <a:p>
            <a:pPr lvl="0" marL="439341" indent="-439341"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merge two sorted halves to make sorted whole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xfrm>
            <a:off x="6553200" y="6397623"/>
            <a:ext cx="2133600" cy="203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00"/>
            </a:lvl1pPr>
          </a:lstStyle>
          <a:p>
            <a:pPr lvl="0">
              <a:defRPr sz="1800"/>
            </a:pPr>
            <a:fld id="{86CB4B4D-7CA3-9044-876B-883B54F8677D}" type="slidenum">
              <a:rPr sz="1300"/>
            </a:fld>
          </a:p>
        </p:txBody>
      </p:sp>
      <p:pic>
        <p:nvPicPr>
          <p:cNvPr id="136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7183" y="1070411"/>
            <a:ext cx="5297838" cy="407983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230223" y="5478026"/>
            <a:ext cx="8114810" cy="87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l">
              <a:defRPr sz="25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2500"/>
              <a:t>“Recursively” means “following the same algorithm, passing smaller input” 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40" name="Shape 140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Pseudocode for mergesort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350838" y="1154847"/>
            <a:ext cx="8556626" cy="501625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defTabSz="822959">
              <a:spcBef>
                <a:spcPts val="1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59">
                <a:solidFill>
                  <a:srgbClr val="262626"/>
                </a:solidFill>
                <a:latin typeface="Arial Bold"/>
                <a:ea typeface="Arial Bold"/>
                <a:cs typeface="Arial Bold"/>
                <a:sym typeface="Arial Bold"/>
              </a:rPr>
              <a:t>mergesort (a[left … right])</a:t>
            </a:r>
            <a:endParaRPr sz="2159"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0" defTabSz="822959">
              <a:spcBef>
                <a:spcPts val="1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262626"/>
                </a:solidFill>
              </a:rPr>
              <a:t>  if (left&gt;=right) return;  //base case, nothing to do </a:t>
            </a:r>
          </a:p>
          <a:p>
            <a:pPr lvl="0" marL="0" indent="0" defTabSz="822959">
              <a:spcBef>
                <a:spcPts val="1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262626"/>
                </a:solidFill>
              </a:rPr>
              <a:t>  m = (left+right)/2;</a:t>
            </a:r>
          </a:p>
          <a:p>
            <a:pPr lvl="0" marL="0" indent="0" defTabSz="822959">
              <a:spcBef>
                <a:spcPts val="1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262626"/>
                </a:solidFill>
              </a:rPr>
              <a:t>  mergeSort (a[left … m])</a:t>
            </a:r>
          </a:p>
          <a:p>
            <a:pPr lvl="0" marL="0" indent="0" defTabSz="822959">
              <a:spcBef>
                <a:spcPts val="1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262626"/>
                </a:solidFill>
              </a:rPr>
              <a:t>  mergeSort (a[m+1 … right])</a:t>
            </a:r>
          </a:p>
          <a:p>
            <a:pPr lvl="0" marL="0" indent="0" defTabSz="822959">
              <a:spcBef>
                <a:spcPts val="1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>
                <a:solidFill>
                  <a:srgbClr val="262626"/>
                </a:solidFill>
              </a:rPr>
              <a:t>  </a:t>
            </a:r>
            <a:r>
              <a:rPr b="1">
                <a:solidFill>
                  <a:srgbClr val="FF2600"/>
                </a:solidFill>
              </a:rPr>
              <a:t>merge (a, left, m, right)</a:t>
            </a:r>
            <a:endParaRPr b="1">
              <a:solidFill>
                <a:srgbClr val="FF2600"/>
              </a:solidFill>
            </a:endParaRPr>
          </a:p>
          <a:p>
            <a:pPr lvl="0" marL="0" indent="0" defTabSz="822959">
              <a:spcBef>
                <a:spcPts val="1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262626"/>
                </a:solidFill>
              </a:rPr>
              <a:t>    </a:t>
            </a:r>
            <a:r>
              <a:rPr b="1">
                <a:solidFill>
                  <a:srgbClr val="0433FF"/>
                </a:solidFill>
              </a:rPr>
              <a:t> // given a[left…m], a[m+1 … right] are sorted:</a:t>
            </a:r>
            <a:endParaRPr b="1">
              <a:solidFill>
                <a:srgbClr val="0433FF"/>
              </a:solidFill>
            </a:endParaRPr>
          </a:p>
          <a:p>
            <a:pPr lvl="0" marL="0" indent="0" defTabSz="822959">
              <a:spcBef>
                <a:spcPts val="1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>
                <a:solidFill>
                  <a:srgbClr val="0433FF"/>
                </a:solidFill>
              </a:rPr>
              <a:t>     //   1) first merge them one sorted array c[left…right]</a:t>
            </a:r>
            <a:endParaRPr b="1">
              <a:solidFill>
                <a:srgbClr val="0433FF"/>
              </a:solidFill>
            </a:endParaRPr>
          </a:p>
          <a:p>
            <a:pPr lvl="0" marL="0" indent="0" defTabSz="822959">
              <a:spcBef>
                <a:spcPts val="1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>
                <a:solidFill>
                  <a:srgbClr val="0433FF"/>
                </a:solidFill>
              </a:rPr>
              <a:t>    //     2) copy c back to a </a:t>
            </a:r>
            <a:endParaRPr b="1">
              <a:solidFill>
                <a:srgbClr val="0433FF"/>
              </a:solidFill>
            </a:endParaRPr>
          </a:p>
          <a:p>
            <a:pPr lvl="0" marL="0" indent="0" defTabSz="822959">
              <a:spcBef>
                <a:spcPts val="1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159"/>
          </a:p>
          <a:p>
            <a:pPr lvl="0" marL="0" indent="0" defTabSz="822959">
              <a:spcBef>
                <a:spcPts val="1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262626"/>
                </a:solidFill>
              </a:rPr>
              <a:t>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body" idx="1"/>
          </p:nvPr>
        </p:nvSpPr>
        <p:spPr>
          <a:xfrm>
            <a:off x="251817" y="1163635"/>
            <a:ext cx="8229601" cy="507683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62055" indent="-462055" defTabSz="905255">
              <a:spcBef>
                <a:spcPts val="400"/>
              </a:spcBef>
              <a:buClr>
                <a:srgbClr val="0433FF"/>
              </a:buClr>
              <a:defRPr sz="1800">
                <a:solidFill>
                  <a:srgbClr val="000000"/>
                </a:solidFill>
              </a:defRPr>
            </a:pPr>
            <a:r>
              <a:rPr sz="2079"/>
              <a:t>Goal: Given A[left…m] and A[m+1…right] are each sorted, make A[left…right] sorted</a:t>
            </a:r>
            <a:endParaRPr sz="2079"/>
          </a:p>
          <a:p>
            <a:pPr lvl="1" marL="914683" indent="-462055" defTabSz="905255">
              <a:spcBef>
                <a:spcPts val="4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079"/>
              <a:t> Step 1: rearrange elements into a staging area (C)</a:t>
            </a:r>
            <a:endParaRPr sz="2079"/>
          </a:p>
          <a:p>
            <a:pPr lvl="1" marL="848675" indent="-396047" defTabSz="905255">
              <a:spcBef>
                <a:spcPts val="4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2079"/>
          </a:p>
          <a:p>
            <a:pPr lvl="1" marL="848675" indent="-396047" defTabSz="905255">
              <a:spcBef>
                <a:spcPts val="4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2079"/>
          </a:p>
          <a:p>
            <a:pPr lvl="1" marL="848675" indent="-396047" defTabSz="905255">
              <a:spcBef>
                <a:spcPts val="4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2079"/>
          </a:p>
          <a:p>
            <a:pPr lvl="1" marL="848675" indent="-396047" defTabSz="905255">
              <a:spcBef>
                <a:spcPts val="4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2079"/>
          </a:p>
          <a:p>
            <a:pPr lvl="1" marL="848675" indent="-396047" defTabSz="905255">
              <a:spcBef>
                <a:spcPts val="4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2079"/>
          </a:p>
          <a:p>
            <a:pPr lvl="1" marL="848675" indent="-396047" defTabSz="905255">
              <a:spcBef>
                <a:spcPts val="4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2079"/>
          </a:p>
          <a:p>
            <a:pPr lvl="1" marL="848675" indent="-396047" defTabSz="905255">
              <a:spcBef>
                <a:spcPts val="4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2079"/>
          </a:p>
          <a:p>
            <a:pPr lvl="1" marL="848675" indent="-396047" defTabSz="905255">
              <a:spcBef>
                <a:spcPts val="4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2079"/>
          </a:p>
          <a:p>
            <a:pPr lvl="1" marL="914683" indent="-462055" defTabSz="905255">
              <a:spcBef>
                <a:spcPts val="4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079"/>
              <a:t>Step 2: copy elements from C back to A </a:t>
            </a:r>
            <a:endParaRPr sz="2079"/>
          </a:p>
          <a:p>
            <a:pPr lvl="0" marL="462055" indent="-462055" defTabSz="905255">
              <a:spcBef>
                <a:spcPts val="400"/>
              </a:spcBef>
              <a:buClr>
                <a:srgbClr val="0433FF"/>
              </a:buClr>
              <a:defRPr sz="1800">
                <a:solidFill>
                  <a:srgbClr val="000000"/>
                </a:solidFill>
              </a:defRPr>
            </a:pPr>
            <a:r>
              <a:rPr sz="2079"/>
              <a:t>T(n)=c*n   //let n=right-left+1 </a:t>
            </a:r>
            <a:endParaRPr sz="2079"/>
          </a:p>
          <a:p>
            <a:pPr lvl="1" marL="914683" indent="-462055" defTabSz="905255">
              <a:spcBef>
                <a:spcPts val="400"/>
              </a:spcBef>
              <a:buClr>
                <a:srgbClr val="0433FF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079"/>
              <a:t>Note that each element is </a:t>
            </a:r>
            <a:r>
              <a:rPr sz="2079">
                <a:solidFill>
                  <a:srgbClr val="FF2600"/>
                </a:solidFill>
              </a:rPr>
              <a:t>copied twice, at most n comparisons</a:t>
            </a:r>
          </a:p>
        </p:txBody>
      </p:sp>
      <p:pic>
        <p:nvPicPr>
          <p:cNvPr id="144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1107" y="2113783"/>
            <a:ext cx="5116163" cy="285903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46" name="Shape 146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l">
              <a:spcBef>
                <a:spcPts val="17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  <a:latin typeface="Arial Bold"/>
                <a:ea typeface="Arial Bold"/>
                <a:cs typeface="Arial Bold"/>
                <a:sym typeface="Arial Bold"/>
              </a:rPr>
              <a:t>merge</a:t>
            </a:r>
            <a:r>
              <a:rPr sz="2400">
                <a:solidFill>
                  <a:srgbClr val="262626"/>
                </a:solidFill>
              </a:rPr>
              <a:t> (A, left, m, right)</a:t>
            </a:r>
          </a:p>
        </p:txBody>
      </p:sp>
      <p:sp>
        <p:nvSpPr>
          <p:cNvPr id="147" name="Shape 147"/>
          <p:cNvSpPr/>
          <p:nvPr/>
        </p:nvSpPr>
        <p:spPr>
          <a:xfrm>
            <a:off x="1516382" y="3044171"/>
            <a:ext cx="370837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400">
                <a:solidFill>
                  <a:srgbClr val="FF2600"/>
                </a:solidFill>
              </a:rPr>
              <a:t>left</a:t>
            </a:r>
          </a:p>
        </p:txBody>
      </p:sp>
      <p:sp>
        <p:nvSpPr>
          <p:cNvPr id="148" name="Shape 148"/>
          <p:cNvSpPr/>
          <p:nvPr/>
        </p:nvSpPr>
        <p:spPr>
          <a:xfrm>
            <a:off x="5719424" y="3044171"/>
            <a:ext cx="499152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400">
                <a:solidFill>
                  <a:srgbClr val="FF2600"/>
                </a:solidFill>
              </a:rPr>
              <a:t>right</a:t>
            </a:r>
          </a:p>
        </p:txBody>
      </p:sp>
      <p:sp>
        <p:nvSpPr>
          <p:cNvPr id="149" name="Shape 149"/>
          <p:cNvSpPr/>
          <p:nvPr/>
        </p:nvSpPr>
        <p:spPr>
          <a:xfrm>
            <a:off x="3386785" y="3044171"/>
            <a:ext cx="262230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400">
                <a:solidFill>
                  <a:srgbClr val="FF2600"/>
                </a:solidFill>
              </a:rPr>
              <a:t>m</a:t>
            </a:r>
          </a:p>
        </p:txBody>
      </p:sp>
      <p:sp>
        <p:nvSpPr>
          <p:cNvPr id="150" name="Shape 150"/>
          <p:cNvSpPr/>
          <p:nvPr/>
        </p:nvSpPr>
        <p:spPr>
          <a:xfrm>
            <a:off x="4019845" y="3044171"/>
            <a:ext cx="464946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400">
                <a:solidFill>
                  <a:srgbClr val="FF2600"/>
                </a:solidFill>
              </a:rPr>
              <a:t>m+1</a:t>
            </a:r>
          </a:p>
        </p:txBody>
      </p:sp>
      <p:sp>
        <p:nvSpPr>
          <p:cNvPr id="151" name="Shape 151"/>
          <p:cNvSpPr/>
          <p:nvPr/>
        </p:nvSpPr>
        <p:spPr>
          <a:xfrm>
            <a:off x="4854595" y="2277474"/>
            <a:ext cx="222728" cy="3073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1400"/>
              <a:t>A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Running time of MergeSort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xfrm>
            <a:off x="350838" y="1214436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15433" indent="-7154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T(n): running time for MergeSort when sorting an array of size n</a:t>
            </a:r>
            <a:endParaRPr sz="2600"/>
          </a:p>
          <a:p>
            <a:pPr lvl="1" marL="1172633" indent="-7154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Input size n: the size of the array </a:t>
            </a:r>
            <a:endParaRPr sz="2600"/>
          </a:p>
          <a:p>
            <a:pPr lvl="0" marL="715433" indent="-7154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Base case: the array is one element long </a:t>
            </a:r>
            <a:endParaRPr sz="2600"/>
          </a:p>
          <a:p>
            <a:pPr lvl="1" marL="1172633" indent="-7154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T(1) = C</a:t>
            </a:r>
            <a:r>
              <a:rPr baseline="-5998" sz="2600">
                <a:solidFill>
                  <a:srgbClr val="262626"/>
                </a:solidFill>
              </a:rPr>
              <a:t>1</a:t>
            </a:r>
            <a:endParaRPr sz="2600"/>
          </a:p>
          <a:p>
            <a:pPr lvl="0" marL="715433" indent="-7154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Recursive case: when array is more than one element long</a:t>
            </a:r>
            <a:endParaRPr sz="2600"/>
          </a:p>
          <a:p>
            <a:pPr lvl="1" marL="1172633" indent="-7154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T(n)=T(n/2)+T(n/2)+O(n)</a:t>
            </a:r>
            <a:endParaRPr sz="2600"/>
          </a:p>
          <a:p>
            <a:pPr lvl="1" marL="1172633" indent="-7154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O(n): running time of merging two sorted subarrays </a:t>
            </a:r>
            <a:endParaRPr sz="2600"/>
          </a:p>
          <a:p>
            <a:pPr lvl="0" marL="715433" indent="-7154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What is T(n)? </a:t>
            </a:r>
          </a:p>
        </p:txBody>
      </p:sp>
      <p:sp>
        <p:nvSpPr>
          <p:cNvPr id="155" name="Shape 155"/>
          <p:cNvSpPr/>
          <p:nvPr>
            <p:ph type="sldNum" sz="quarter" idx="2"/>
          </p:nvPr>
        </p:nvSpPr>
        <p:spPr>
          <a:xfrm>
            <a:off x="6553200" y="6397623"/>
            <a:ext cx="2133600" cy="203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00"/>
            </a:lvl1pPr>
          </a:lstStyle>
          <a:p>
            <a:pPr lvl="0">
              <a:defRPr sz="1800"/>
            </a:pPr>
            <a:fld id="{86CB4B4D-7CA3-9044-876B-883B54F8677D}" type="slidenum">
              <a:rPr sz="1300"/>
            </a:fld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Master Theorem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xfrm>
            <a:off x="341313" y="1210909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15433" indent="-7154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If                                                for some constants a&gt;0, b&gt;1, and           , then</a:t>
            </a:r>
            <a:endParaRPr sz="2600"/>
          </a:p>
          <a:p>
            <a:pPr lvl="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endParaRPr sz="2600"/>
          </a:p>
          <a:p>
            <a:pPr lvl="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endParaRPr sz="2600"/>
          </a:p>
          <a:p>
            <a:pPr lvl="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endParaRPr sz="2600"/>
          </a:p>
          <a:p>
            <a:pPr lvl="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endParaRPr sz="2600"/>
          </a:p>
          <a:p>
            <a:pPr lvl="0" marL="715433" indent="-7154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for analyzing divide-and-conquer algorithms</a:t>
            </a:r>
            <a:endParaRPr sz="2600"/>
          </a:p>
          <a:p>
            <a:pPr lvl="1" marL="1172633" indent="-7154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solve a problem of size</a:t>
            </a:r>
            <a:r>
              <a:rPr sz="2600">
                <a:solidFill>
                  <a:srgbClr val="FF2600"/>
                </a:solidFill>
              </a:rPr>
              <a:t> n</a:t>
            </a:r>
            <a:r>
              <a:rPr sz="2600">
                <a:solidFill>
                  <a:srgbClr val="262626"/>
                </a:solidFill>
              </a:rPr>
              <a:t> by solving </a:t>
            </a:r>
            <a:r>
              <a:rPr sz="2600">
                <a:solidFill>
                  <a:srgbClr val="FF2600"/>
                </a:solidFill>
              </a:rPr>
              <a:t>a</a:t>
            </a:r>
            <a:r>
              <a:rPr sz="2600">
                <a:solidFill>
                  <a:srgbClr val="262626"/>
                </a:solidFill>
              </a:rPr>
              <a:t> subproblems of size </a:t>
            </a:r>
            <a:r>
              <a:rPr sz="2600">
                <a:solidFill>
                  <a:srgbClr val="FF2600"/>
                </a:solidFill>
              </a:rPr>
              <a:t>n/b</a:t>
            </a:r>
            <a:r>
              <a:rPr sz="2600">
                <a:solidFill>
                  <a:srgbClr val="262626"/>
                </a:solidFill>
              </a:rPr>
              <a:t>, and using </a:t>
            </a:r>
            <a:r>
              <a:rPr sz="2600">
                <a:solidFill>
                  <a:srgbClr val="FF2600"/>
                </a:solidFill>
              </a:rPr>
              <a:t>O(n</a:t>
            </a:r>
            <a:r>
              <a:rPr baseline="31999" sz="2600">
                <a:solidFill>
                  <a:srgbClr val="FF2600"/>
                </a:solidFill>
              </a:rPr>
              <a:t>d</a:t>
            </a:r>
            <a:r>
              <a:rPr sz="2600">
                <a:solidFill>
                  <a:srgbClr val="FF2600"/>
                </a:solidFill>
              </a:rPr>
              <a:t>)</a:t>
            </a:r>
            <a:r>
              <a:rPr sz="2600">
                <a:solidFill>
                  <a:srgbClr val="262626"/>
                </a:solidFill>
              </a:rPr>
              <a:t> to construct solution to original problem </a:t>
            </a:r>
            <a:endParaRPr sz="2600"/>
          </a:p>
          <a:p>
            <a:pPr lvl="0" marL="715433" indent="-7154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binary search: a=1, b=2, d=0 (case 2), T(n)=log n</a:t>
            </a:r>
            <a:endParaRPr sz="2600"/>
          </a:p>
          <a:p>
            <a:pPr lvl="0" marL="715433" indent="-7154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mergesort: a=2,b=2, d=1, (case 2), T(n)=O(nlogn)</a:t>
            </a:r>
          </a:p>
        </p:txBody>
      </p:sp>
      <p:sp>
        <p:nvSpPr>
          <p:cNvPr id="159" name="Shape 159"/>
          <p:cNvSpPr/>
          <p:nvPr>
            <p:ph type="sldNum" sz="quarter" idx="2"/>
          </p:nvPr>
        </p:nvSpPr>
        <p:spPr>
          <a:xfrm>
            <a:off x="6553200" y="6397623"/>
            <a:ext cx="2133600" cy="203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00"/>
            </a:lvl1pPr>
          </a:lstStyle>
          <a:p>
            <a:pPr lvl="0">
              <a:defRPr sz="1800"/>
            </a:pPr>
            <a:fld id="{86CB4B4D-7CA3-9044-876B-883B54F8677D}" type="slidenum">
              <a:rPr sz="1300"/>
            </a:fld>
          </a:p>
        </p:txBody>
      </p:sp>
      <p:pic>
        <p:nvPicPr>
          <p:cNvPr id="160" name="image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1102" y="1210910"/>
            <a:ext cx="3888456" cy="404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1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0990" y="2377916"/>
            <a:ext cx="5447211" cy="1247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1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74179" y="1660919"/>
            <a:ext cx="812966" cy="307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Acknowledgement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350838" y="1214436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The set of slides have use materials from the following resources </a:t>
            </a:r>
            <a:endParaRPr sz="2800">
              <a:solidFill>
                <a:srgbClr val="262626"/>
              </a:solidFill>
            </a:endParaRPr>
          </a:p>
          <a:p>
            <a:pPr lvl="1" marL="1286933" indent="-8297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Slides for textbook by Dr. Y. Chen from Shanghai Jiaotong Univ.</a:t>
            </a:r>
            <a:endParaRPr sz="2800">
              <a:solidFill>
                <a:srgbClr val="262626"/>
              </a:solidFill>
            </a:endParaRPr>
          </a:p>
          <a:p>
            <a:pPr lvl="1" marL="1286933" indent="-8297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Slides from Dr. M. Nicolescu from UNR</a:t>
            </a:r>
            <a:endParaRPr sz="2800">
              <a:solidFill>
                <a:srgbClr val="262626"/>
              </a:solidFill>
            </a:endParaRPr>
          </a:p>
          <a:p>
            <a:pPr lvl="1" marL="1286933" indent="-8297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Slides sets by  Dr. K. Wayne from Princeton</a:t>
            </a:r>
            <a:endParaRPr sz="2800">
              <a:solidFill>
                <a:srgbClr val="262626"/>
              </a:solidFill>
            </a:endParaRPr>
          </a:p>
          <a:p>
            <a:pPr lvl="2" marL="17441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which in turn have borrowed materials from other resources </a:t>
            </a:r>
            <a:endParaRPr sz="2800">
              <a:solidFill>
                <a:srgbClr val="262626"/>
              </a:solidFill>
            </a:endParaRPr>
          </a:p>
          <a:p>
            <a:pPr lvl="1" marL="1286933" indent="-8297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Other online resources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xfrm>
            <a:off x="6553200" y="6397623"/>
            <a:ext cx="2133600" cy="203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00"/>
            </a:lvl1pPr>
          </a:lstStyle>
          <a:p>
            <a:pPr lvl="0">
              <a:defRPr sz="1800"/>
            </a:pPr>
            <a:fld id="{86CB4B4D-7CA3-9044-876B-883B54F8677D}" type="slidenum">
              <a:rPr sz="1300"/>
            </a:fld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65" name="Shape 165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Proof of Master Theorem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xfrm>
            <a:off x="350838" y="1154847"/>
            <a:ext cx="8556626" cy="501625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418380" indent="-418380">
              <a:spcBef>
                <a:spcPts val="1700"/>
              </a:spcBef>
              <a:buClr>
                <a:srgbClr val="595959"/>
              </a:buClr>
              <a:defRPr sz="2600">
                <a:solidFill>
                  <a:srgbClr val="59595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95959"/>
                </a:solidFill>
              </a:rPr>
              <a:t>Assume that n is a power of b.</a:t>
            </a:r>
          </a:p>
        </p:txBody>
      </p:sp>
      <p:pic>
        <p:nvPicPr>
          <p:cNvPr id="167" name="image1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436" y="1033839"/>
            <a:ext cx="8295126" cy="53364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Proof</a:t>
            </a: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xfrm>
            <a:off x="330994" y="1163636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Assume </a:t>
            </a:r>
            <a:r>
              <a:rPr sz="2800">
                <a:solidFill>
                  <a:srgbClr val="FF2600"/>
                </a:solidFill>
              </a:rPr>
              <a:t>n</a:t>
            </a:r>
            <a:r>
              <a:rPr sz="2800">
                <a:solidFill>
                  <a:srgbClr val="262626"/>
                </a:solidFill>
              </a:rPr>
              <a:t> is a power of </a:t>
            </a:r>
            <a:r>
              <a:rPr sz="2800">
                <a:solidFill>
                  <a:srgbClr val="FF2600"/>
                </a:solidFill>
              </a:rPr>
              <a:t>b</a:t>
            </a:r>
            <a:r>
              <a:rPr sz="2800">
                <a:solidFill>
                  <a:srgbClr val="262626"/>
                </a:solidFill>
              </a:rPr>
              <a:t>, i.e., </a:t>
            </a:r>
            <a:r>
              <a:rPr sz="2800">
                <a:solidFill>
                  <a:srgbClr val="FF2600"/>
                </a:solidFill>
              </a:rPr>
              <a:t>n=b</a:t>
            </a:r>
            <a:r>
              <a:rPr baseline="31999" sz="2800">
                <a:solidFill>
                  <a:srgbClr val="FF2600"/>
                </a:solidFill>
              </a:rPr>
              <a:t>k</a:t>
            </a:r>
            <a:endParaRPr baseline="31998">
              <a:solidFill>
                <a:srgbClr val="FF2600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size of subproblems decreases by a factor of </a:t>
            </a:r>
            <a:r>
              <a:rPr sz="2800">
                <a:solidFill>
                  <a:srgbClr val="FF2600"/>
                </a:solidFill>
              </a:rPr>
              <a:t>b</a:t>
            </a:r>
            <a:r>
              <a:rPr sz="2800">
                <a:solidFill>
                  <a:srgbClr val="262626"/>
                </a:solidFill>
              </a:rPr>
              <a:t> at each level of recursion, so it takes </a:t>
            </a:r>
            <a:r>
              <a:rPr sz="2800">
                <a:solidFill>
                  <a:srgbClr val="FF2600"/>
                </a:solidFill>
              </a:rPr>
              <a:t>k=log</a:t>
            </a:r>
            <a:r>
              <a:rPr baseline="-5998" sz="2800">
                <a:solidFill>
                  <a:srgbClr val="FF2600"/>
                </a:solidFill>
              </a:rPr>
              <a:t>b</a:t>
            </a:r>
            <a:r>
              <a:rPr sz="2800">
                <a:solidFill>
                  <a:srgbClr val="FF2600"/>
                </a:solidFill>
              </a:rPr>
              <a:t>n</a:t>
            </a:r>
            <a:r>
              <a:rPr sz="2800">
                <a:solidFill>
                  <a:srgbClr val="262626"/>
                </a:solidFill>
              </a:rPr>
              <a:t> levels to reach base case 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branching factor of the recursion tree is </a:t>
            </a:r>
            <a:r>
              <a:rPr sz="2800">
                <a:solidFill>
                  <a:srgbClr val="FF2600"/>
                </a:solidFill>
              </a:rPr>
              <a:t>a</a:t>
            </a:r>
            <a:r>
              <a:rPr sz="2800">
                <a:solidFill>
                  <a:srgbClr val="262626"/>
                </a:solidFill>
              </a:rPr>
              <a:t>, so the </a:t>
            </a:r>
            <a:r>
              <a:rPr sz="2800">
                <a:solidFill>
                  <a:srgbClr val="FF2600"/>
                </a:solidFill>
              </a:rPr>
              <a:t>i</a:t>
            </a:r>
            <a:r>
              <a:rPr sz="2800">
                <a:solidFill>
                  <a:srgbClr val="262626"/>
                </a:solidFill>
              </a:rPr>
              <a:t>-th level has </a:t>
            </a:r>
            <a:r>
              <a:rPr sz="2800">
                <a:solidFill>
                  <a:srgbClr val="FF2600"/>
                </a:solidFill>
              </a:rPr>
              <a:t>a</a:t>
            </a:r>
            <a:r>
              <a:rPr baseline="31999" sz="2800">
                <a:solidFill>
                  <a:srgbClr val="FF2600"/>
                </a:solidFill>
              </a:rPr>
              <a:t>i</a:t>
            </a:r>
            <a:r>
              <a:rPr baseline="31999" sz="2800">
                <a:solidFill>
                  <a:srgbClr val="262626"/>
                </a:solidFill>
              </a:rPr>
              <a:t> </a:t>
            </a:r>
            <a:r>
              <a:rPr sz="2800">
                <a:solidFill>
                  <a:srgbClr val="262626"/>
                </a:solidFill>
              </a:rPr>
              <a:t>subproblems of size </a:t>
            </a:r>
            <a:r>
              <a:rPr sz="2800">
                <a:solidFill>
                  <a:srgbClr val="FF2600"/>
                </a:solidFill>
              </a:rPr>
              <a:t>n/b</a:t>
            </a:r>
            <a:r>
              <a:rPr baseline="31999" sz="2800">
                <a:solidFill>
                  <a:srgbClr val="FF2600"/>
                </a:solidFill>
              </a:rPr>
              <a:t>i</a:t>
            </a:r>
            <a:endParaRPr baseline="31997">
              <a:solidFill>
                <a:srgbClr val="FF2600"/>
              </a:solidFill>
            </a:endParaRPr>
          </a:p>
          <a:p>
            <a:pPr lvl="0" marL="829733" indent="-829733">
              <a:defRPr sz="1800">
                <a:solidFill>
                  <a:srgbClr val="000000"/>
                </a:solidFill>
              </a:defRPr>
            </a:pPr>
            <a:r>
              <a:rPr sz="2800"/>
              <a:t>total work done at i-th level is: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</a:p>
          <a:p>
            <a:pPr lvl="0">
              <a:defRPr sz="1800">
                <a:solidFill>
                  <a:srgbClr val="000000"/>
                </a:solidFill>
              </a:defRPr>
            </a:pPr>
          </a:p>
          <a:p>
            <a:pPr lvl="0" marL="829733" indent="-829733">
              <a:defRPr sz="1800">
                <a:solidFill>
                  <a:srgbClr val="000000"/>
                </a:solidFill>
              </a:defRPr>
            </a:pPr>
            <a:r>
              <a:rPr sz="2800"/>
              <a:t>Total work done: </a:t>
            </a:r>
          </a:p>
        </p:txBody>
      </p:sp>
      <p:sp>
        <p:nvSpPr>
          <p:cNvPr id="171" name="Shape 171"/>
          <p:cNvSpPr/>
          <p:nvPr>
            <p:ph type="sldNum" sz="quarter" idx="2"/>
          </p:nvPr>
        </p:nvSpPr>
        <p:spPr>
          <a:xfrm>
            <a:off x="6553200" y="6397623"/>
            <a:ext cx="2133600" cy="203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00"/>
            </a:lvl1pPr>
          </a:lstStyle>
          <a:p>
            <a:pPr lvl="0">
              <a:defRPr sz="1800"/>
            </a:pPr>
            <a:fld id="{86CB4B4D-7CA3-9044-876B-883B54F8677D}" type="slidenum">
              <a:rPr sz="1300"/>
            </a:fld>
          </a:p>
        </p:txBody>
      </p:sp>
      <p:pic>
        <p:nvPicPr>
          <p:cNvPr id="172" name="image1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1307" y="4366042"/>
            <a:ext cx="4863253" cy="718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2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7304" y="5555953"/>
            <a:ext cx="2471980" cy="923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255" y="4342041"/>
            <a:ext cx="7480957" cy="1078427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>
            <p:ph type="body" idx="1"/>
          </p:nvPr>
        </p:nvSpPr>
        <p:spPr>
          <a:xfrm>
            <a:off x="253932" y="1340917"/>
            <a:ext cx="8229602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29733" indent="-829733">
              <a:defRPr sz="1800">
                <a:solidFill>
                  <a:srgbClr val="000000"/>
                </a:solidFill>
              </a:defRPr>
            </a:pPr>
            <a:r>
              <a:rPr sz="2800"/>
              <a:t>Total work done: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</a:p>
          <a:p>
            <a:pPr lvl="0" marL="829733" indent="-829733">
              <a:defRPr sz="1800">
                <a:solidFill>
                  <a:srgbClr val="000000"/>
                </a:solidFill>
              </a:defRPr>
            </a:pPr>
            <a:r>
              <a:rPr sz="2800"/>
              <a:t>It’s the sum of a geometric series with ratio</a:t>
            </a:r>
          </a:p>
          <a:p>
            <a:pPr lvl="1" marL="1286933" indent="-829733">
              <a:buChar char="•"/>
              <a:defRPr sz="1800">
                <a:solidFill>
                  <a:srgbClr val="000000"/>
                </a:solidFill>
              </a:defRPr>
            </a:pPr>
            <a:r>
              <a:rPr sz="2800"/>
              <a:t>if ratio is less than 1, the series is decreasing, and the sum is dominated by first term: O(n</a:t>
            </a:r>
            <a:r>
              <a:rPr baseline="31999" sz="2800"/>
              <a:t>d</a:t>
            </a:r>
            <a:r>
              <a:rPr sz="2800"/>
              <a:t>)</a:t>
            </a:r>
          </a:p>
          <a:p>
            <a:pPr lvl="1" marL="1286933" indent="-829733">
              <a:buChar char="•"/>
              <a:defRPr sz="1800">
                <a:solidFill>
                  <a:srgbClr val="000000"/>
                </a:solidFill>
              </a:defRPr>
            </a:pPr>
            <a:r>
              <a:rPr sz="2800"/>
              <a:t>if ratio is greater than 1 (increasing series), the sum is dominated by last term in series,</a:t>
            </a:r>
          </a:p>
          <a:p>
            <a:pPr lvl="1" marL="800100" indent="-342900">
              <a:buChar char="•"/>
              <a:defRPr sz="1800">
                <a:solidFill>
                  <a:srgbClr val="000000"/>
                </a:solidFill>
              </a:defRPr>
            </a:pPr>
          </a:p>
          <a:p>
            <a:pPr lvl="1" marL="800100" indent="-342900">
              <a:buChar char="•"/>
              <a:defRPr sz="1800">
                <a:solidFill>
                  <a:srgbClr val="000000"/>
                </a:solidFill>
              </a:defRPr>
            </a:pPr>
          </a:p>
          <a:p>
            <a:pPr lvl="1" marL="1286933" indent="-829733">
              <a:buChar char="•"/>
              <a:defRPr sz="1800">
                <a:solidFill>
                  <a:srgbClr val="000000"/>
                </a:solidFill>
              </a:defRPr>
            </a:pPr>
            <a:r>
              <a:rPr sz="2800"/>
              <a:t>if ratio is 1, the sum is O(n</a:t>
            </a:r>
            <a:r>
              <a:rPr baseline="31999" sz="2800"/>
              <a:t>d</a:t>
            </a:r>
            <a:r>
              <a:rPr sz="2800"/>
              <a:t> log</a:t>
            </a:r>
            <a:r>
              <a:rPr baseline="-5998" sz="2800"/>
              <a:t>b</a:t>
            </a:r>
            <a:r>
              <a:rPr sz="2800"/>
              <a:t>n) </a:t>
            </a:r>
            <a:endParaRPr sz="2800"/>
          </a:p>
          <a:p>
            <a:pPr lvl="1" marL="990600" indent="-533400">
              <a:buChar char="•"/>
              <a:defRPr sz="1800">
                <a:solidFill>
                  <a:srgbClr val="000000"/>
                </a:solidFill>
              </a:defRPr>
            </a:pPr>
            <a:endParaRPr sz="2800"/>
          </a:p>
          <a:p>
            <a:pPr lvl="1" marL="1286933" indent="-829733">
              <a:buChar char="•"/>
              <a:defRPr sz="1800">
                <a:solidFill>
                  <a:srgbClr val="000000"/>
                </a:solidFill>
              </a:defRPr>
            </a:pPr>
            <a:r>
              <a:rPr sz="2800"/>
              <a:t>Note: see hw2 question for details </a:t>
            </a:r>
          </a:p>
        </p:txBody>
      </p:sp>
      <p:sp>
        <p:nvSpPr>
          <p:cNvPr id="177" name="Shape 177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Proof (2)</a:t>
            </a:r>
          </a:p>
        </p:txBody>
      </p:sp>
      <p:sp>
        <p:nvSpPr>
          <p:cNvPr id="178" name="Shape 178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79" name="image2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80983" y="1166833"/>
            <a:ext cx="2471982" cy="923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2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07668" y="1894794"/>
            <a:ext cx="367723" cy="7354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Iterative MergeSort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2600"/>
                </a:solidFill>
              </a:rPr>
              <a:t>Recursive MergeSort</a:t>
            </a:r>
            <a:endParaRPr sz="2800">
              <a:solidFill>
                <a:srgbClr val="FF2600"/>
              </a:solidFill>
            </a:endParaRPr>
          </a:p>
          <a:p>
            <a:pPr lvl="1" marL="800100" indent="-342900"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pros: conceptually simple and elegant (language’s support for recursive function calls helps to maintain status) </a:t>
            </a:r>
            <a:endParaRPr sz="2800">
              <a:solidFill>
                <a:srgbClr val="262626"/>
              </a:solidFill>
            </a:endParaRPr>
          </a:p>
          <a:p>
            <a:pPr lvl="1" marL="800100" indent="-342900"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cons: overhead for function calls (allocate/deallocate call stack frame, pass parameters and return value), hard to parallelize </a:t>
            </a: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2600"/>
                </a:solidFill>
              </a:rPr>
              <a:t>Iterative MergeSort</a:t>
            </a:r>
            <a:endParaRPr sz="2800">
              <a:solidFill>
                <a:srgbClr val="FF2600"/>
              </a:solidFill>
            </a:endParaRPr>
          </a:p>
          <a:p>
            <a:pPr lvl="1" marL="800100" indent="-342900"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cons: coding is more complicated </a:t>
            </a:r>
            <a:endParaRPr sz="2800">
              <a:solidFill>
                <a:srgbClr val="262626"/>
              </a:solidFill>
            </a:endParaRPr>
          </a:p>
          <a:p>
            <a:pPr lvl="1" marL="800100" indent="-342900"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pros: efficiency, and possible to take advantage of parallelism </a:t>
            </a:r>
          </a:p>
        </p:txBody>
      </p:sp>
      <p:sp>
        <p:nvSpPr>
          <p:cNvPr id="184" name="Shape 18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87" name="image2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600" y="1212849"/>
            <a:ext cx="7823200" cy="4432302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>
            <p:ph type="title"/>
          </p:nvPr>
        </p:nvSpPr>
        <p:spPr>
          <a:xfrm>
            <a:off x="457198" y="25400"/>
            <a:ext cx="8229604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Iterative MergeSort  (bottom up)</a:t>
            </a:r>
          </a:p>
        </p:txBody>
      </p:sp>
      <p:sp>
        <p:nvSpPr>
          <p:cNvPr id="189" name="Shape 189"/>
          <p:cNvSpPr/>
          <p:nvPr/>
        </p:nvSpPr>
        <p:spPr>
          <a:xfrm>
            <a:off x="262242" y="2754631"/>
            <a:ext cx="1913916" cy="492126"/>
          </a:xfrm>
          <a:prstGeom prst="rect">
            <a:avLst/>
          </a:prstGeom>
          <a:gradFill>
            <a:gsLst>
              <a:gs pos="0">
                <a:srgbClr val="C7C7C7"/>
              </a:gs>
              <a:gs pos="35000">
                <a:srgbClr val="D7D7D7"/>
              </a:gs>
              <a:gs pos="100000">
                <a:srgbClr val="F0F0F0"/>
              </a:gs>
            </a:gsLst>
            <a:lin ang="16200000"/>
          </a:gradFill>
          <a:ln>
            <a:solidFill>
              <a:srgbClr val="6D6D6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merge sublist of size 1 </a:t>
            </a:r>
            <a:endParaRPr>
              <a:latin typeface="+mj-lt"/>
              <a:ea typeface="+mj-ea"/>
              <a:cs typeface="+mj-cs"/>
              <a:sym typeface="Avenir Roman"/>
            </a:endParaRPr>
          </a:p>
          <a:p>
            <a:pPr lvl="0"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into sublist of size 2 </a:t>
            </a:r>
          </a:p>
        </p:txBody>
      </p:sp>
      <p:sp>
        <p:nvSpPr>
          <p:cNvPr id="190" name="Shape 190"/>
          <p:cNvSpPr/>
          <p:nvPr/>
        </p:nvSpPr>
        <p:spPr>
          <a:xfrm>
            <a:off x="262242" y="3592831"/>
            <a:ext cx="1913916" cy="492126"/>
          </a:xfrm>
          <a:prstGeom prst="rect">
            <a:avLst/>
          </a:prstGeom>
          <a:gradFill>
            <a:gsLst>
              <a:gs pos="0">
                <a:srgbClr val="C7C7C7"/>
              </a:gs>
              <a:gs pos="35000">
                <a:srgbClr val="D7D7D7"/>
              </a:gs>
              <a:gs pos="100000">
                <a:srgbClr val="F0F0F0"/>
              </a:gs>
            </a:gsLst>
            <a:lin ang="16200000"/>
          </a:gradFill>
          <a:ln>
            <a:solidFill>
              <a:srgbClr val="6D6D6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merge sublist of size 2 </a:t>
            </a:r>
            <a:endParaRPr>
              <a:latin typeface="+mj-lt"/>
              <a:ea typeface="+mj-ea"/>
              <a:cs typeface="+mj-cs"/>
              <a:sym typeface="Avenir Roman"/>
            </a:endParaRPr>
          </a:p>
          <a:p>
            <a:pPr lvl="0"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into sublist of size 4</a:t>
            </a:r>
          </a:p>
        </p:txBody>
      </p:sp>
      <p:sp>
        <p:nvSpPr>
          <p:cNvPr id="191" name="Shape 191"/>
          <p:cNvSpPr/>
          <p:nvPr/>
        </p:nvSpPr>
        <p:spPr>
          <a:xfrm>
            <a:off x="262242" y="4431031"/>
            <a:ext cx="1913916" cy="492126"/>
          </a:xfrm>
          <a:prstGeom prst="rect">
            <a:avLst/>
          </a:prstGeom>
          <a:gradFill>
            <a:gsLst>
              <a:gs pos="0">
                <a:srgbClr val="C7C7C7"/>
              </a:gs>
              <a:gs pos="35000">
                <a:srgbClr val="D7D7D7"/>
              </a:gs>
              <a:gs pos="100000">
                <a:srgbClr val="F0F0F0"/>
              </a:gs>
            </a:gsLst>
            <a:lin ang="16200000"/>
          </a:gradFill>
          <a:ln>
            <a:solidFill>
              <a:srgbClr val="6D6D6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merge sublist of size 4 </a:t>
            </a:r>
            <a:endParaRPr>
              <a:latin typeface="+mj-lt"/>
              <a:ea typeface="+mj-ea"/>
              <a:cs typeface="+mj-cs"/>
              <a:sym typeface="Avenir Roman"/>
            </a:endParaRPr>
          </a:p>
          <a:p>
            <a:pPr lvl="0"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into sublist of size 8</a:t>
            </a:r>
          </a:p>
        </p:txBody>
      </p:sp>
      <p:sp>
        <p:nvSpPr>
          <p:cNvPr id="192" name="Shape 192"/>
          <p:cNvSpPr/>
          <p:nvPr/>
        </p:nvSpPr>
        <p:spPr>
          <a:xfrm>
            <a:off x="358185" y="5569268"/>
            <a:ext cx="8697820" cy="967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l">
              <a:defRPr sz="1800"/>
            </a:pPr>
            <a:r>
              <a:rPr sz="1700">
                <a:latin typeface="+mj-lt"/>
                <a:ea typeface="+mj-ea"/>
                <a:cs typeface="+mj-cs"/>
                <a:sym typeface="Avenir Roman"/>
              </a:rPr>
              <a:t>Question: what if there are 9 elements? 10 elements?</a:t>
            </a:r>
            <a:endParaRPr sz="1700">
              <a:latin typeface="+mj-lt"/>
              <a:ea typeface="+mj-ea"/>
              <a:cs typeface="+mj-cs"/>
              <a:sym typeface="Avenir Roman"/>
            </a:endParaRPr>
          </a:p>
          <a:p>
            <a:pPr lvl="0" algn="l">
              <a:defRPr sz="1800"/>
            </a:pPr>
            <a:r>
              <a:rPr sz="1700">
                <a:latin typeface="+mj-lt"/>
                <a:ea typeface="+mj-ea"/>
                <a:cs typeface="+mj-cs"/>
                <a:sym typeface="Avenir Roman"/>
              </a:rPr>
              <a:t>pros: O(n) memory requirement; cons: harder to code (keep track starting/ending index </a:t>
            </a:r>
            <a:endParaRPr sz="1700">
              <a:latin typeface="+mj-lt"/>
              <a:ea typeface="+mj-ea"/>
              <a:cs typeface="+mj-cs"/>
              <a:sym typeface="Avenir Roman"/>
            </a:endParaRPr>
          </a:p>
          <a:p>
            <a:pPr lvl="0" algn="l">
              <a:defRPr sz="1800"/>
            </a:pPr>
            <a:r>
              <a:rPr sz="1700">
                <a:latin typeface="+mj-lt"/>
                <a:ea typeface="+mj-ea"/>
                <a:cs typeface="+mj-cs"/>
                <a:sym typeface="Avenir Roman"/>
              </a:rPr>
              <a:t>of sublists)</a:t>
            </a:r>
          </a:p>
        </p:txBody>
      </p:sp>
      <p:sp>
        <p:nvSpPr>
          <p:cNvPr id="193" name="Shape 193"/>
          <p:cNvSpPr/>
          <p:nvPr/>
        </p:nvSpPr>
        <p:spPr>
          <a:xfrm flipH="1">
            <a:off x="1925734" y="2319693"/>
            <a:ext cx="1" cy="3038401"/>
          </a:xfrm>
          <a:prstGeom prst="line">
            <a:avLst/>
          </a:prstGeom>
          <a:ln w="25400">
            <a:solidFill>
              <a:srgbClr val="BBE0E3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 lvl="0" algn="l" defTabSz="457200">
              <a:defRPr sz="1200"/>
            </a:pPr>
          </a:p>
        </p:txBody>
      </p:sp>
      <p:sp>
        <p:nvSpPr>
          <p:cNvPr id="194" name="Shape 194"/>
          <p:cNvSpPr/>
          <p:nvPr/>
        </p:nvSpPr>
        <p:spPr>
          <a:xfrm>
            <a:off x="146303" y="2206310"/>
            <a:ext cx="2589517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/>
            </a:pPr>
            <a:r>
              <a:rPr sz="1400"/>
              <a:t>For sublistSize=1 to ceiling(n/2)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xfrm>
            <a:off x="330994" y="138663"/>
            <a:ext cx="8229601" cy="110648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MergeSort: high-level idea</a:t>
            </a:r>
          </a:p>
        </p:txBody>
      </p:sp>
      <p:sp>
        <p:nvSpPr>
          <p:cNvPr id="197" name="Shape 197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98" name="image2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236" y="1049474"/>
            <a:ext cx="8666792" cy="3994849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/>
        </p:nvSpPr>
        <p:spPr>
          <a:xfrm>
            <a:off x="4315928" y="2386331"/>
            <a:ext cx="3474006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venir Roman"/>
              </a:defRPr>
            </a:lvl1pPr>
          </a:lstStyle>
          <a:p>
            <a:pPr lvl="0">
              <a:defRPr sz="1800"/>
            </a:pPr>
            <a:r>
              <a:rPr sz="1600"/>
              <a:t>//Q stores the sublists to be merged </a:t>
            </a:r>
          </a:p>
        </p:txBody>
      </p:sp>
      <p:sp>
        <p:nvSpPr>
          <p:cNvPr id="200" name="Shape 200"/>
          <p:cNvSpPr/>
          <p:nvPr/>
        </p:nvSpPr>
        <p:spPr>
          <a:xfrm>
            <a:off x="4184865" y="3097531"/>
            <a:ext cx="3405934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venir Roman"/>
              </a:defRPr>
            </a:lvl1pPr>
          </a:lstStyle>
          <a:p>
            <a:pPr lvl="0">
              <a:defRPr sz="1800"/>
            </a:pPr>
            <a:r>
              <a:rPr sz="1600"/>
              <a:t>//create sublists of size 1, add to Q  </a:t>
            </a:r>
          </a:p>
        </p:txBody>
      </p:sp>
      <p:sp>
        <p:nvSpPr>
          <p:cNvPr id="201" name="Shape 201"/>
          <p:cNvSpPr/>
          <p:nvPr/>
        </p:nvSpPr>
        <p:spPr>
          <a:xfrm>
            <a:off x="256540" y="4849178"/>
            <a:ext cx="8166630" cy="167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l">
              <a:defRPr sz="1800"/>
            </a:pPr>
            <a:r>
              <a:rPr>
                <a:latin typeface="+mj-lt"/>
                <a:ea typeface="+mj-ea"/>
                <a:cs typeface="+mj-cs"/>
                <a:sym typeface="Avenir Roman"/>
              </a:rPr>
              <a:t>eject(Q): remove the front element from Q </a:t>
            </a:r>
            <a:endParaRPr>
              <a:latin typeface="+mj-lt"/>
              <a:ea typeface="+mj-ea"/>
              <a:cs typeface="+mj-cs"/>
              <a:sym typeface="Avenir Roman"/>
            </a:endParaRPr>
          </a:p>
          <a:p>
            <a:pPr lvl="0" algn="l">
              <a:defRPr sz="1800"/>
            </a:pPr>
            <a:r>
              <a:rPr>
                <a:latin typeface="+mj-lt"/>
                <a:ea typeface="+mj-ea"/>
                <a:cs typeface="+mj-cs"/>
                <a:sym typeface="Avenir Roman"/>
              </a:rPr>
              <a:t>inject(a): insert a to the end of Q </a:t>
            </a:r>
            <a:endParaRPr>
              <a:latin typeface="+mj-lt"/>
              <a:ea typeface="+mj-ea"/>
              <a:cs typeface="+mj-cs"/>
              <a:sym typeface="Avenir Roman"/>
            </a:endParaRPr>
          </a:p>
          <a:p>
            <a:pPr lvl="0" algn="l">
              <a:defRPr sz="1800"/>
            </a:pPr>
            <a:r>
              <a:rPr>
                <a:latin typeface="+mj-lt"/>
                <a:ea typeface="+mj-ea"/>
                <a:cs typeface="+mj-cs"/>
                <a:sym typeface="Avenir Roman"/>
              </a:rPr>
              <a:t>Pros: could be parallelized! </a:t>
            </a:r>
            <a:endParaRPr>
              <a:latin typeface="+mj-lt"/>
              <a:ea typeface="+mj-ea"/>
              <a:cs typeface="+mj-cs"/>
              <a:sym typeface="Avenir Roman"/>
            </a:endParaRPr>
          </a:p>
          <a:p>
            <a:pPr lvl="0" algn="l">
              <a:defRPr sz="1800"/>
            </a:pPr>
            <a:r>
              <a:rPr>
                <a:latin typeface="+mj-lt"/>
                <a:ea typeface="+mj-ea"/>
                <a:cs typeface="+mj-cs"/>
                <a:sym typeface="Avenir Roman"/>
              </a:rPr>
              <a:t>         e.g., a pool of threads,  each thread obtains two lists from Q to merge…</a:t>
            </a:r>
            <a:endParaRPr>
              <a:latin typeface="+mj-lt"/>
              <a:ea typeface="+mj-ea"/>
              <a:cs typeface="+mj-cs"/>
              <a:sym typeface="Avenir Roman"/>
            </a:endParaRPr>
          </a:p>
          <a:p>
            <a:pPr lvl="0" algn="l">
              <a:defRPr sz="1800"/>
            </a:pPr>
            <a:r>
              <a:rPr>
                <a:latin typeface="+mj-lt"/>
                <a:ea typeface="+mj-ea"/>
                <a:cs typeface="+mj-cs"/>
                <a:sym typeface="Avenir Roman"/>
              </a:rPr>
              <a:t>Cons: memory usage O(nlogn)  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Outline</a:t>
            </a:r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xfrm>
            <a:off x="350838" y="1214436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Sorting problems and algorithms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Divide-and-conquer paradigm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Merge sort algorithm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Master Theorem</a:t>
            </a:r>
            <a:endParaRPr sz="2800">
              <a:solidFill>
                <a:srgbClr val="262626"/>
              </a:solidFill>
            </a:endParaRPr>
          </a:p>
          <a:p>
            <a:pPr lvl="1" marL="1286933" indent="-8297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recursion tree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Median and Selection Problem </a:t>
            </a:r>
            <a:endParaRPr sz="2800">
              <a:solidFill>
                <a:srgbClr val="262626"/>
              </a:solidFill>
            </a:endParaRPr>
          </a:p>
          <a:p>
            <a:pPr lvl="1" marL="1286933" indent="-8297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randomized algorithms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Quicksort algorithm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Lower bound of comparison based sorting</a:t>
            </a:r>
          </a:p>
        </p:txBody>
      </p:sp>
      <p:sp>
        <p:nvSpPr>
          <p:cNvPr id="205" name="Shape 205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Find Median &amp; Selection Problem</a:t>
            </a:r>
          </a:p>
        </p:txBody>
      </p:sp>
      <p:sp>
        <p:nvSpPr>
          <p:cNvPr id="208" name="Shape 208"/>
          <p:cNvSpPr/>
          <p:nvPr>
            <p:ph type="body" idx="1"/>
          </p:nvPr>
        </p:nvSpPr>
        <p:spPr>
          <a:xfrm>
            <a:off x="350838" y="1214436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2600"/>
                </a:solidFill>
              </a:rPr>
              <a:t>median</a:t>
            </a:r>
            <a:r>
              <a:rPr sz="2800">
                <a:solidFill>
                  <a:srgbClr val="262626"/>
                </a:solidFill>
              </a:rPr>
              <a:t> of a list of numbers: bigger than half of the numbers, and smaller than half of the numbers</a:t>
            </a:r>
            <a:endParaRPr sz="2800">
              <a:solidFill>
                <a:srgbClr val="262626"/>
              </a:solidFill>
            </a:endParaRPr>
          </a:p>
          <a:p>
            <a:pPr lvl="1" marL="1286933" indent="-8297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A better summary than average value (which can be skewed by outliers)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A straightforward way to find median</a:t>
            </a:r>
            <a:endParaRPr sz="2800">
              <a:solidFill>
                <a:srgbClr val="262626"/>
              </a:solidFill>
            </a:endParaRPr>
          </a:p>
          <a:p>
            <a:pPr lvl="1" marL="1286933" indent="-8297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sort it first O(nlogn), and return elements in middle index</a:t>
            </a:r>
            <a:endParaRPr sz="2800">
              <a:solidFill>
                <a:srgbClr val="262626"/>
              </a:solidFill>
            </a:endParaRPr>
          </a:p>
          <a:p>
            <a:pPr lvl="1" marL="1286933" indent="-8297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if list has even # of elements, then return average of the two in the middle </a:t>
            </a:r>
            <a:endParaRPr sz="2800">
              <a:solidFill>
                <a:srgbClr val="262626"/>
              </a:solidFill>
            </a:endParaRPr>
          </a:p>
          <a:p>
            <a:pPr lvl="1" marL="1286933" indent="-8297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Can we do better? </a:t>
            </a:r>
            <a:endParaRPr sz="2800">
              <a:solidFill>
                <a:srgbClr val="262626"/>
              </a:solidFill>
            </a:endParaRPr>
          </a:p>
          <a:p>
            <a:pPr lvl="2" marL="1447800" indent="-5334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we did more than needed by sorting… </a:t>
            </a:r>
          </a:p>
        </p:txBody>
      </p:sp>
      <p:sp>
        <p:nvSpPr>
          <p:cNvPr id="209" name="Shape 209"/>
          <p:cNvSpPr/>
          <p:nvPr>
            <p:ph type="sldNum" sz="quarter" idx="2"/>
          </p:nvPr>
        </p:nvSpPr>
        <p:spPr>
          <a:xfrm>
            <a:off x="6553200" y="6397623"/>
            <a:ext cx="2133600" cy="203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00"/>
            </a:lvl1pPr>
          </a:lstStyle>
          <a:p>
            <a:pPr lvl="0">
              <a:defRPr sz="1800"/>
            </a:pPr>
            <a:fld id="{86CB4B4D-7CA3-9044-876B-883B54F8677D}" type="slidenum">
              <a:rPr sz="1300"/>
            </a:fld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2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533" y="5109231"/>
            <a:ext cx="6879629" cy="1571022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>
            <p:ph type="body" idx="1"/>
          </p:nvPr>
        </p:nvSpPr>
        <p:spPr>
          <a:xfrm>
            <a:off x="341313" y="1332750"/>
            <a:ext cx="8461375" cy="391985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608118" indent="-608118" defTabSz="777240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210">
                <a:solidFill>
                  <a:srgbClr val="262626"/>
                </a:solidFill>
              </a:rPr>
              <a:t>More generally, </a:t>
            </a:r>
            <a:r>
              <a:rPr sz="2210">
                <a:solidFill>
                  <a:srgbClr val="FF2600"/>
                </a:solidFill>
              </a:rPr>
              <a:t>Selection Problem:</a:t>
            </a:r>
            <a:r>
              <a:rPr sz="2210">
                <a:solidFill>
                  <a:srgbClr val="262626"/>
                </a:solidFill>
              </a:rPr>
              <a:t> find K-th smallest element from a list S</a:t>
            </a:r>
            <a:endParaRPr sz="2210"/>
          </a:p>
          <a:p>
            <a:pPr lvl="0" marL="608118" indent="-608118" defTabSz="777240">
              <a:spcBef>
                <a:spcPts val="5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210">
                <a:solidFill>
                  <a:srgbClr val="262626"/>
                </a:solidFill>
              </a:rPr>
              <a:t>Idea: </a:t>
            </a:r>
            <a:endParaRPr sz="2210"/>
          </a:p>
          <a:p>
            <a:pPr lvl="1" marL="1048214" indent="-616414" defTabSz="777240">
              <a:spcBef>
                <a:spcPts val="500"/>
              </a:spcBef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210">
                <a:solidFill>
                  <a:srgbClr val="262626"/>
                </a:solidFill>
              </a:rPr>
              <a:t>randomly choose an element </a:t>
            </a:r>
            <a:r>
              <a:rPr sz="2210">
                <a:solidFill>
                  <a:srgbClr val="FF2600"/>
                </a:solidFill>
              </a:rPr>
              <a:t>p</a:t>
            </a:r>
            <a:r>
              <a:rPr sz="2210">
                <a:solidFill>
                  <a:srgbClr val="262626"/>
                </a:solidFill>
              </a:rPr>
              <a:t> in S</a:t>
            </a:r>
            <a:endParaRPr sz="2210"/>
          </a:p>
          <a:p>
            <a:pPr lvl="1" marL="1048214" indent="-616414" defTabSz="777240">
              <a:spcBef>
                <a:spcPts val="500"/>
              </a:spcBef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210">
                <a:solidFill>
                  <a:srgbClr val="262626"/>
                </a:solidFill>
              </a:rPr>
              <a:t>partition S into three parts:</a:t>
            </a:r>
            <a:endParaRPr sz="2210">
              <a:solidFill>
                <a:srgbClr val="262626"/>
              </a:solidFill>
            </a:endParaRPr>
          </a:p>
          <a:p>
            <a:pPr lvl="1" marL="0" indent="194310" defTabSz="77724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10">
                <a:solidFill>
                  <a:srgbClr val="262626"/>
                </a:solidFill>
              </a:rPr>
              <a:t> </a:t>
            </a:r>
            <a:r>
              <a:rPr sz="1700">
                <a:solidFill>
                  <a:srgbClr val="FF2600"/>
                </a:solidFill>
              </a:rPr>
              <a:t>S</a:t>
            </a:r>
            <a:r>
              <a:rPr baseline="-5996" sz="1700">
                <a:solidFill>
                  <a:srgbClr val="FF2600"/>
                </a:solidFill>
              </a:rPr>
              <a:t>L </a:t>
            </a:r>
            <a:r>
              <a:rPr sz="1700">
                <a:solidFill>
                  <a:srgbClr val="FF2600"/>
                </a:solidFill>
              </a:rPr>
              <a:t>(those less than p)    S</a:t>
            </a:r>
            <a:r>
              <a:rPr baseline="-5996" sz="1700">
                <a:solidFill>
                  <a:srgbClr val="FF2600"/>
                </a:solidFill>
              </a:rPr>
              <a:t>p </a:t>
            </a:r>
            <a:r>
              <a:rPr sz="1700">
                <a:solidFill>
                  <a:srgbClr val="FF2600"/>
                </a:solidFill>
              </a:rPr>
              <a:t>(those equal to p)   S</a:t>
            </a:r>
            <a:r>
              <a:rPr baseline="-5996" sz="1700">
                <a:solidFill>
                  <a:srgbClr val="FF2600"/>
                </a:solidFill>
              </a:rPr>
              <a:t>R </a:t>
            </a:r>
            <a:r>
              <a:rPr sz="1700">
                <a:solidFill>
                  <a:srgbClr val="FF2600"/>
                </a:solidFill>
              </a:rPr>
              <a:t>(those greater than p)</a:t>
            </a:r>
            <a:endParaRPr sz="1700">
              <a:solidFill>
                <a:srgbClr val="FF2600"/>
              </a:solidFill>
            </a:endParaRPr>
          </a:p>
          <a:p>
            <a:pPr lvl="1" marL="0" indent="194310" defTabSz="77724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700">
              <a:solidFill>
                <a:srgbClr val="FF2600"/>
              </a:solidFill>
            </a:endParaRPr>
          </a:p>
          <a:p>
            <a:pPr lvl="1" marL="0" indent="194310" defTabSz="77724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700">
              <a:solidFill>
                <a:srgbClr val="FF2600"/>
              </a:solidFill>
            </a:endParaRPr>
          </a:p>
          <a:p>
            <a:pPr lvl="1" marL="0" indent="194310" defTabSz="77724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700">
              <a:solidFill>
                <a:srgbClr val="FF2600"/>
              </a:solidFill>
            </a:endParaRPr>
          </a:p>
          <a:p>
            <a:pPr lvl="1" marL="0" indent="194310" defTabSz="77724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2600"/>
                </a:solidFill>
              </a:rPr>
              <a:t>         |&lt;—-        |S</a:t>
            </a:r>
            <a:r>
              <a:rPr baseline="-5999" sz="1700">
                <a:solidFill>
                  <a:srgbClr val="FF2600"/>
                </a:solidFill>
              </a:rPr>
              <a:t>L</a:t>
            </a:r>
            <a:r>
              <a:rPr sz="1700">
                <a:solidFill>
                  <a:srgbClr val="FF2600"/>
                </a:solidFill>
              </a:rPr>
              <a:t>|               ——&gt;|   S</a:t>
            </a:r>
            <a:r>
              <a:rPr baseline="-5999" sz="1700">
                <a:solidFill>
                  <a:srgbClr val="FF2600"/>
                </a:solidFill>
              </a:rPr>
              <a:t>p  </a:t>
            </a:r>
            <a:r>
              <a:rPr sz="1700">
                <a:solidFill>
                  <a:srgbClr val="FF2600"/>
                </a:solidFill>
              </a:rPr>
              <a:t>|&lt;—        |S</a:t>
            </a:r>
            <a:r>
              <a:rPr baseline="-5999" sz="1700">
                <a:solidFill>
                  <a:srgbClr val="FF2600"/>
                </a:solidFill>
              </a:rPr>
              <a:t>R</a:t>
            </a:r>
            <a:r>
              <a:rPr sz="1700">
                <a:solidFill>
                  <a:srgbClr val="FF2600"/>
                </a:solidFill>
              </a:rPr>
              <a:t>|            —&gt;|</a:t>
            </a:r>
            <a:endParaRPr sz="1700">
              <a:solidFill>
                <a:srgbClr val="FF2600"/>
              </a:solidFill>
            </a:endParaRPr>
          </a:p>
          <a:p>
            <a:pPr lvl="1" marL="1048214" indent="-616414" defTabSz="777240">
              <a:spcBef>
                <a:spcPts val="500"/>
              </a:spcBef>
              <a:buAutoNum type="arabicPeriod" startAt="3"/>
              <a:defRPr sz="1800">
                <a:solidFill>
                  <a:srgbClr val="000000"/>
                </a:solidFill>
              </a:defRPr>
            </a:pPr>
            <a:r>
              <a:rPr sz="2210"/>
              <a:t>Recursively select from S</a:t>
            </a:r>
            <a:r>
              <a:rPr baseline="-5997" sz="2210"/>
              <a:t>L</a:t>
            </a:r>
            <a:r>
              <a:rPr sz="2210"/>
              <a:t> or S</a:t>
            </a:r>
            <a:r>
              <a:rPr baseline="-5997" sz="2210"/>
              <a:t>R </a:t>
            </a:r>
            <a:r>
              <a:rPr sz="2210"/>
              <a:t>as below</a:t>
            </a:r>
          </a:p>
        </p:txBody>
      </p:sp>
      <p:sp>
        <p:nvSpPr>
          <p:cNvPr id="213" name="Shape 213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Selection Problem</a:t>
            </a:r>
          </a:p>
        </p:txBody>
      </p:sp>
      <p:sp>
        <p:nvSpPr>
          <p:cNvPr id="214" name="Shape 214"/>
          <p:cNvSpPr/>
          <p:nvPr>
            <p:ph type="sldNum" sz="quarter" idx="2"/>
          </p:nvPr>
        </p:nvSpPr>
        <p:spPr>
          <a:xfrm>
            <a:off x="6553200" y="6397623"/>
            <a:ext cx="2133600" cy="203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00"/>
            </a:lvl1pPr>
          </a:lstStyle>
          <a:p>
            <a:pPr lvl="0">
              <a:defRPr sz="1800"/>
            </a:pPr>
            <a:fld id="{86CB4B4D-7CA3-9044-876B-883B54F8677D}" type="slidenum">
              <a:rPr sz="1300"/>
            </a:fld>
          </a:p>
        </p:txBody>
      </p:sp>
      <p:pic>
        <p:nvPicPr>
          <p:cNvPr id="215" name="image2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2070" y="3826759"/>
            <a:ext cx="5660130" cy="7401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Partition Array</a:t>
            </a:r>
          </a:p>
        </p:txBody>
      </p:sp>
      <p:sp>
        <p:nvSpPr>
          <p:cNvPr id="218" name="Shape 218"/>
          <p:cNvSpPr/>
          <p:nvPr>
            <p:ph type="body" idx="1"/>
          </p:nvPr>
        </p:nvSpPr>
        <p:spPr>
          <a:xfrm>
            <a:off x="350838" y="1214436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219" name="Shape 219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220" name="image2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092" y="1194763"/>
            <a:ext cx="4348139" cy="2912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2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00844" y="577932"/>
            <a:ext cx="4242598" cy="6350959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721850" y="4825772"/>
            <a:ext cx="4534360" cy="1134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>
                <a:latin typeface="Arial"/>
                <a:ea typeface="Arial"/>
                <a:cs typeface="Arial"/>
                <a:sym typeface="Arial"/>
              </a:rPr>
              <a:t>A[p…r]: i represents the wall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subarray p… i:       less than x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subarray i+1…j-1:  greater than x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subarray j…r:        not yet processed</a:t>
            </a:r>
          </a:p>
        </p:txBody>
      </p:sp>
      <p:sp>
        <p:nvSpPr>
          <p:cNvPr id="223" name="Shape 223"/>
          <p:cNvSpPr/>
          <p:nvPr/>
        </p:nvSpPr>
        <p:spPr>
          <a:xfrm>
            <a:off x="2827913" y="1873148"/>
            <a:ext cx="647521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/>
            </a:pPr>
            <a:r>
              <a:rPr sz="1400"/>
              <a:t>//i: wall</a:t>
            </a:r>
          </a:p>
        </p:txBody>
      </p:sp>
      <p:sp>
        <p:nvSpPr>
          <p:cNvPr id="224" name="Shape 224"/>
          <p:cNvSpPr/>
          <p:nvPr/>
        </p:nvSpPr>
        <p:spPr>
          <a:xfrm>
            <a:off x="6913233" y="4776005"/>
            <a:ext cx="459737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/>
            </a:pPr>
            <a:r>
              <a:rPr sz="1400"/>
              <a:t>——</a:t>
            </a:r>
          </a:p>
        </p:txBody>
      </p:sp>
      <p:sp>
        <p:nvSpPr>
          <p:cNvPr id="225" name="Shape 225"/>
          <p:cNvSpPr/>
          <p:nvPr/>
        </p:nvSpPr>
        <p:spPr>
          <a:xfrm>
            <a:off x="7610675" y="4776005"/>
            <a:ext cx="682160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/>
            </a:pPr>
            <a:r>
              <a:rPr sz="1400"/>
              <a:t>i+1  —-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Outline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xfrm>
            <a:off x="350838" y="1214436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Sorting problems and algorithms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Divide-and-conquer paradigm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Merge sort algorithm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Master Theorem</a:t>
            </a:r>
            <a:endParaRPr sz="2800">
              <a:solidFill>
                <a:srgbClr val="262626"/>
              </a:solidFill>
            </a:endParaRPr>
          </a:p>
          <a:p>
            <a:pPr lvl="1" marL="1286933" indent="-8297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recursion tree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Median and Selection Problem </a:t>
            </a:r>
            <a:endParaRPr sz="2800">
              <a:solidFill>
                <a:srgbClr val="262626"/>
              </a:solidFill>
            </a:endParaRPr>
          </a:p>
          <a:p>
            <a:pPr lvl="1" marL="1286933" indent="-8297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randomized algorithms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Quicksort algorithm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Lower bound of comparison based sorting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xfrm>
            <a:off x="6553200" y="6397623"/>
            <a:ext cx="2133600" cy="203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00"/>
            </a:lvl1pPr>
          </a:lstStyle>
          <a:p>
            <a:pPr lvl="0">
              <a:defRPr sz="1800"/>
            </a:pPr>
            <a:fld id="{86CB4B4D-7CA3-9044-876B-883B54F8677D}" type="slidenum">
              <a:rPr sz="1300"/>
            </a:fld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2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738" y="1595352"/>
            <a:ext cx="6879630" cy="1571022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>
            <p:ph type="body" idx="1"/>
          </p:nvPr>
        </p:nvSpPr>
        <p:spPr>
          <a:xfrm>
            <a:off x="341313" y="1226267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15433" indent="-7154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T(n)=T(?)+O(n)  //</a:t>
            </a:r>
            <a:r>
              <a:rPr sz="2600"/>
              <a:t>// linear time to partition</a:t>
            </a:r>
            <a:endParaRPr sz="2600"/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/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/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/>
          </a:p>
          <a:p>
            <a:pPr lvl="1" marL="1172633" indent="-715433">
              <a:buChar char="•"/>
              <a:defRPr sz="1800">
                <a:solidFill>
                  <a:srgbClr val="000000"/>
                </a:solidFill>
              </a:defRPr>
            </a:pPr>
            <a:r>
              <a:rPr sz="2600"/>
              <a:t>How big is subproblem? </a:t>
            </a:r>
            <a:endParaRPr sz="2600"/>
          </a:p>
          <a:p>
            <a:pPr lvl="2" marL="1524000" indent="-609600">
              <a:defRPr sz="1800">
                <a:solidFill>
                  <a:srgbClr val="000000"/>
                </a:solidFill>
              </a:defRPr>
            </a:pPr>
            <a:r>
              <a:rPr sz="2400"/>
              <a:t>Depending on choice of </a:t>
            </a:r>
            <a:r>
              <a:rPr sz="2400">
                <a:solidFill>
                  <a:srgbClr val="FF2600"/>
                </a:solidFill>
              </a:rPr>
              <a:t>p, </a:t>
            </a:r>
            <a:r>
              <a:rPr sz="2400"/>
              <a:t>and value of </a:t>
            </a:r>
            <a:r>
              <a:rPr sz="2400">
                <a:solidFill>
                  <a:srgbClr val="FF2600"/>
                </a:solidFill>
              </a:rPr>
              <a:t>k</a:t>
            </a:r>
            <a:endParaRPr sz="2400"/>
          </a:p>
          <a:p>
            <a:pPr lvl="1" marL="1172633" indent="-715433">
              <a:buChar char="•"/>
              <a:defRPr sz="1800">
                <a:solidFill>
                  <a:srgbClr val="000000"/>
                </a:solidFill>
              </a:defRPr>
            </a:pPr>
            <a:r>
              <a:rPr sz="2600"/>
              <a:t>Worst case: p is largest value, k is 1; or p is smallest value, k is k…, </a:t>
            </a:r>
            <a:endParaRPr sz="2600"/>
          </a:p>
          <a:p>
            <a:pPr lvl="2" marL="1474258" indent="-559858">
              <a:defRPr sz="1800">
                <a:solidFill>
                  <a:srgbClr val="000000"/>
                </a:solidFill>
              </a:defRPr>
            </a:pPr>
            <a:r>
              <a:rPr sz="2300"/>
              <a:t>T(n)=T(n-1)+O(n)  =&gt; T(n)=n</a:t>
            </a:r>
            <a:r>
              <a:rPr baseline="31999" sz="2300"/>
              <a:t>2</a:t>
            </a:r>
            <a:endParaRPr sz="2300"/>
          </a:p>
          <a:p>
            <a:pPr lvl="1" marL="1172633" indent="-715433">
              <a:buChar char="•"/>
              <a:defRPr sz="1800">
                <a:solidFill>
                  <a:srgbClr val="000000"/>
                </a:solidFill>
              </a:defRPr>
            </a:pPr>
            <a:r>
              <a:rPr sz="2600"/>
              <a:t> As k is unknown, best case is to cut size by half</a:t>
            </a:r>
            <a:endParaRPr sz="2600"/>
          </a:p>
          <a:p>
            <a:pPr lvl="2" marL="1524000" indent="-609600">
              <a:defRPr sz="1800">
                <a:solidFill>
                  <a:srgbClr val="000000"/>
                </a:solidFill>
              </a:defRPr>
            </a:pPr>
            <a:r>
              <a:rPr sz="2400"/>
              <a:t>T(n)=T(n/2)+O(n)  </a:t>
            </a:r>
            <a:endParaRPr sz="2400"/>
          </a:p>
          <a:p>
            <a:pPr lvl="2" marL="1524000" indent="-609600">
              <a:defRPr sz="1800">
                <a:solidFill>
                  <a:srgbClr val="000000"/>
                </a:solidFill>
              </a:defRPr>
            </a:pPr>
            <a:r>
              <a:rPr sz="2400"/>
              <a:t>By Master Theorem, T(n)=? </a:t>
            </a:r>
          </a:p>
        </p:txBody>
      </p:sp>
      <p:sp>
        <p:nvSpPr>
          <p:cNvPr id="229" name="Shape 229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Selection Problem: Running Time</a:t>
            </a:r>
          </a:p>
        </p:txBody>
      </p:sp>
      <p:sp>
        <p:nvSpPr>
          <p:cNvPr id="230" name="Shape 230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body" idx="1"/>
          </p:nvPr>
        </p:nvSpPr>
        <p:spPr>
          <a:xfrm>
            <a:off x="341313" y="1226267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Observation: with deterministic way to choose pivot value, there will be some input that deterministically yield worst performance</a:t>
            </a:r>
            <a:endParaRPr sz="2400"/>
          </a:p>
          <a:p>
            <a:pPr lvl="1" marL="969433" indent="-5122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if choose last element as pivot, input where elements in sorted order will yield worst performance </a:t>
            </a:r>
            <a:endParaRPr sz="2200"/>
          </a:p>
          <a:p>
            <a:pPr lvl="1" marL="969433" indent="-5122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if choose first element as pivot, same</a:t>
            </a:r>
            <a:endParaRPr sz="2200"/>
          </a:p>
          <a:p>
            <a:pPr lvl="1" marL="969433" indent="-5122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If choose 3rd element as pivot, what if the largest element is always in 3rd position</a:t>
            </a:r>
            <a:endParaRPr sz="2200"/>
          </a:p>
          <a:p>
            <a:pPr lvl="1" marL="969433" indent="-5122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… </a:t>
            </a:r>
          </a:p>
        </p:txBody>
      </p:sp>
      <p:sp>
        <p:nvSpPr>
          <p:cNvPr id="233" name="Shape 233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Selection Algorithm</a:t>
            </a:r>
          </a:p>
        </p:txBody>
      </p:sp>
      <p:sp>
        <p:nvSpPr>
          <p:cNvPr id="234" name="Shape 234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body" idx="1"/>
          </p:nvPr>
        </p:nvSpPr>
        <p:spPr>
          <a:xfrm>
            <a:off x="320673" y="1143449"/>
            <a:ext cx="8250243" cy="521721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40266" indent="-440266" defTabSz="731519">
              <a:spcBef>
                <a:spcPts val="4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How to achieve good “average” performance in face of all inputs? </a:t>
            </a:r>
            <a:r>
              <a:rPr sz="2000">
                <a:solidFill>
                  <a:srgbClr val="FF2600"/>
                </a:solidFill>
              </a:rPr>
              <a:t>(Answer: Randomization!) </a:t>
            </a:r>
            <a:endParaRPr sz="2000">
              <a:solidFill>
                <a:srgbClr val="FF2600"/>
              </a:solidFill>
            </a:endParaRPr>
          </a:p>
          <a:p>
            <a:pPr lvl="1" marL="751839" indent="-386079" defTabSz="731519">
              <a:spcBef>
                <a:spcPts val="4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262626"/>
                </a:solidFill>
              </a:rPr>
              <a:t>Choose pivot element uniformly randomly (i.e., choose each element with equal prob)</a:t>
            </a:r>
            <a:endParaRPr sz="1900"/>
          </a:p>
          <a:p>
            <a:pPr lvl="1" marL="751839" indent="-386079" defTabSz="731519">
              <a:spcBef>
                <a:spcPts val="4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262626"/>
                </a:solidFill>
              </a:rPr>
              <a:t>Given any input, we might still choose “bad” pivot, but we are equally likely to choose “good” pivot </a:t>
            </a:r>
            <a:endParaRPr sz="1900"/>
          </a:p>
          <a:p>
            <a:pPr lvl="2" marL="1117600" indent="-386079" defTabSz="731519">
              <a:spcBef>
                <a:spcPts val="400"/>
              </a:spcBef>
              <a:buClr>
                <a:srgbClr val="FF2600"/>
              </a:buClr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2600"/>
                </a:solidFill>
              </a:rPr>
              <a:t>with prob. 1/2 the pivot chosen lies within 25% - 75% percentile of data</a:t>
            </a:r>
            <a:r>
              <a:rPr sz="1900">
                <a:solidFill>
                  <a:srgbClr val="262626"/>
                </a:solidFill>
              </a:rPr>
              <a:t>, shrinking prob. size to 3/4 (which is good enough!) </a:t>
            </a:r>
            <a:endParaRPr sz="1900"/>
          </a:p>
          <a:p>
            <a:pPr lvl="2" marL="1117600" indent="-386079" defTabSz="731519">
              <a:spcBef>
                <a:spcPts val="400"/>
              </a:spcBef>
              <a:buClr>
                <a:srgbClr val="FF2600"/>
              </a:buClr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2600"/>
                </a:solidFill>
              </a:rPr>
              <a:t>in average, it takes 2 partition to shrink to 3/4</a:t>
            </a:r>
            <a:endParaRPr sz="1900">
              <a:solidFill>
                <a:srgbClr val="FF2600"/>
              </a:solidFill>
            </a:endParaRPr>
          </a:p>
          <a:p>
            <a:pPr lvl="1" marL="640080" indent="-274320" defTabSz="731519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1900"/>
          </a:p>
          <a:p>
            <a:pPr lvl="1" marL="751839" indent="-386079" defTabSz="731519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1900"/>
              <a:t>By Master Theorem, T(n)=O(n)</a:t>
            </a:r>
            <a:endParaRPr sz="1900">
              <a:solidFill>
                <a:srgbClr val="FF2600"/>
              </a:solidFill>
            </a:endParaRPr>
          </a:p>
          <a:p>
            <a:pPr lvl="1" marL="640080" indent="-274320" defTabSz="731519">
              <a:spcBef>
                <a:spcPts val="400"/>
              </a:spcBef>
              <a:buClr>
                <a:srgbClr val="FF2600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1900">
              <a:solidFill>
                <a:srgbClr val="FF2600"/>
              </a:solidFill>
            </a:endParaRPr>
          </a:p>
          <a:p>
            <a:pPr lvl="1" marL="640080" indent="-274320" defTabSz="731519">
              <a:spcBef>
                <a:spcPts val="400"/>
              </a:spcBef>
              <a:buClr>
                <a:srgbClr val="FF2600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1900">
              <a:solidFill>
                <a:srgbClr val="FF2600"/>
              </a:solidFill>
            </a:endParaRPr>
          </a:p>
          <a:p>
            <a:pPr lvl="1" marL="640080" indent="-274320" defTabSz="731519">
              <a:spcBef>
                <a:spcPts val="400"/>
              </a:spcBef>
              <a:buClr>
                <a:srgbClr val="FF2600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1900">
              <a:solidFill>
                <a:srgbClr val="FF2600"/>
              </a:solidFill>
            </a:endParaRPr>
          </a:p>
          <a:p>
            <a:pPr lvl="1" marL="640080" indent="-274320" defTabSz="731519">
              <a:spcBef>
                <a:spcPts val="400"/>
              </a:spcBef>
              <a:buClr>
                <a:srgbClr val="FF2600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1900">
              <a:solidFill>
                <a:srgbClr val="FF2600"/>
              </a:solidFill>
            </a:endParaRPr>
          </a:p>
          <a:p>
            <a:pPr lvl="1" marL="751839" indent="-386079" defTabSz="731519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1900"/>
              <a:t>By Master Theorem: T(n)=O(n) </a:t>
            </a:r>
          </a:p>
        </p:txBody>
      </p:sp>
      <p:sp>
        <p:nvSpPr>
          <p:cNvPr id="237" name="Shape 237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Randomized Selection Algorithm</a:t>
            </a:r>
          </a:p>
        </p:txBody>
      </p:sp>
      <p:sp>
        <p:nvSpPr>
          <p:cNvPr id="238" name="Shape 238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239" name="image2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864" y="5255393"/>
            <a:ext cx="3479401" cy="3479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age2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571" y="4233719"/>
            <a:ext cx="6879628" cy="1571022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>
            <p:ph type="body" idx="1"/>
          </p:nvPr>
        </p:nvSpPr>
        <p:spPr>
          <a:xfrm>
            <a:off x="341313" y="1332750"/>
            <a:ext cx="8014070" cy="391985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25193" indent="-725193">
              <a:buClr>
                <a:srgbClr val="262626"/>
              </a:buClr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randomly choose an element </a:t>
            </a:r>
            <a:r>
              <a:rPr sz="2600">
                <a:solidFill>
                  <a:srgbClr val="FF2600"/>
                </a:solidFill>
              </a:rPr>
              <a:t>v</a:t>
            </a:r>
            <a:r>
              <a:rPr sz="2600">
                <a:solidFill>
                  <a:srgbClr val="262626"/>
                </a:solidFill>
              </a:rPr>
              <a:t> in S: </a:t>
            </a:r>
            <a:endParaRPr sz="2600"/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       int  index=random() % inputArraySize; </a:t>
            </a:r>
            <a:endParaRPr sz="2600"/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       v = S[index];</a:t>
            </a:r>
            <a:endParaRPr sz="2600"/>
          </a:p>
          <a:p>
            <a:pPr lvl="0" marL="725193" indent="-725193">
              <a:buClr>
                <a:srgbClr val="262626"/>
              </a:buClr>
              <a:buAutoNum type="arabicPeriod" startAt="2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partition S into three parts: </a:t>
            </a:r>
            <a:r>
              <a:rPr sz="2600">
                <a:solidFill>
                  <a:srgbClr val="FF2600"/>
                </a:solidFill>
              </a:rPr>
              <a:t>S</a:t>
            </a:r>
            <a:r>
              <a:rPr baseline="-5998" sz="2600">
                <a:solidFill>
                  <a:srgbClr val="FF2600"/>
                </a:solidFill>
              </a:rPr>
              <a:t>L </a:t>
            </a:r>
            <a:r>
              <a:rPr sz="2600">
                <a:solidFill>
                  <a:srgbClr val="FF2600"/>
                </a:solidFill>
              </a:rPr>
              <a:t>(those less than v), S</a:t>
            </a:r>
            <a:r>
              <a:rPr baseline="-5998" sz="2600">
                <a:solidFill>
                  <a:srgbClr val="FF2600"/>
                </a:solidFill>
              </a:rPr>
              <a:t>v </a:t>
            </a:r>
            <a:r>
              <a:rPr sz="2600">
                <a:solidFill>
                  <a:srgbClr val="FF2600"/>
                </a:solidFill>
              </a:rPr>
              <a:t>(those equal to v), S</a:t>
            </a:r>
            <a:r>
              <a:rPr baseline="-5998" sz="2600">
                <a:solidFill>
                  <a:srgbClr val="FF2600"/>
                </a:solidFill>
              </a:rPr>
              <a:t>R </a:t>
            </a:r>
            <a:r>
              <a:rPr sz="2600">
                <a:solidFill>
                  <a:srgbClr val="FF2600"/>
                </a:solidFill>
              </a:rPr>
              <a:t>(those greater than v)</a:t>
            </a:r>
            <a:endParaRPr sz="2600">
              <a:solidFill>
                <a:srgbClr val="FF2600"/>
              </a:solidFill>
            </a:endParaRPr>
          </a:p>
          <a:p>
            <a:pPr lvl="0" marL="725193" indent="-725193">
              <a:buAutoNum type="arabicPeriod" startAt="3"/>
              <a:defRPr sz="1800">
                <a:solidFill>
                  <a:srgbClr val="000000"/>
                </a:solidFill>
              </a:defRPr>
            </a:pPr>
            <a:r>
              <a:rPr sz="2600"/>
              <a:t>Recursively select from S</a:t>
            </a:r>
            <a:r>
              <a:rPr baseline="-5998" sz="2600"/>
              <a:t>L</a:t>
            </a:r>
            <a:r>
              <a:rPr sz="2600"/>
              <a:t> or S</a:t>
            </a:r>
            <a:r>
              <a:rPr baseline="-5998" sz="2600"/>
              <a:t>R </a:t>
            </a:r>
            <a:r>
              <a:rPr sz="2600"/>
              <a:t>as below</a:t>
            </a:r>
          </a:p>
        </p:txBody>
      </p:sp>
      <p:sp>
        <p:nvSpPr>
          <p:cNvPr id="243" name="Shape 243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Randomized Selection Problem</a:t>
            </a:r>
          </a:p>
        </p:txBody>
      </p:sp>
      <p:sp>
        <p:nvSpPr>
          <p:cNvPr id="244" name="Shape 244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245" name="image2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53947" y="2255801"/>
            <a:ext cx="4078455" cy="5333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Partitioning array</a:t>
            </a:r>
          </a:p>
        </p:txBody>
      </p:sp>
      <p:sp>
        <p:nvSpPr>
          <p:cNvPr id="248" name="Shape 248"/>
          <p:cNvSpPr/>
          <p:nvPr>
            <p:ph type="body" idx="1"/>
          </p:nvPr>
        </p:nvSpPr>
        <p:spPr>
          <a:xfrm>
            <a:off x="350838" y="1214436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249" name="Shape 249"/>
          <p:cNvSpPr/>
          <p:nvPr>
            <p:ph type="sldNum" sz="quarter" idx="2"/>
          </p:nvPr>
        </p:nvSpPr>
        <p:spPr>
          <a:xfrm>
            <a:off x="6553200" y="6397623"/>
            <a:ext cx="2133600" cy="203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00"/>
            </a:lvl1pPr>
          </a:lstStyle>
          <a:p>
            <a:pPr lvl="0">
              <a:defRPr sz="1800"/>
            </a:pPr>
            <a:fld id="{86CB4B4D-7CA3-9044-876B-883B54F8677D}" type="slidenum">
              <a:rPr sz="1300"/>
            </a:fld>
          </a:p>
        </p:txBody>
      </p:sp>
      <p:pic>
        <p:nvPicPr>
          <p:cNvPr id="250" name="image2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092" y="1194763"/>
            <a:ext cx="4348139" cy="2912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2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5760" y="1159461"/>
            <a:ext cx="4581315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/>
        </p:nvSpPr>
        <p:spPr>
          <a:xfrm>
            <a:off x="734550" y="4825772"/>
            <a:ext cx="2705771" cy="967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l">
              <a:defRPr sz="1800"/>
            </a:pPr>
            <a:r>
              <a:rPr sz="1900">
                <a:latin typeface="Century Gothic"/>
                <a:ea typeface="Century Gothic"/>
                <a:cs typeface="Century Gothic"/>
                <a:sym typeface="Century Gothic"/>
              </a:rPr>
              <a:t>p… i: less than x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l">
              <a:defRPr sz="1800"/>
            </a:pPr>
            <a:r>
              <a:rPr sz="1900">
                <a:latin typeface="Century Gothic"/>
                <a:ea typeface="Century Gothic"/>
                <a:cs typeface="Century Gothic"/>
                <a:sym typeface="Century Gothic"/>
              </a:rPr>
              <a:t>i…j: greater than x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l">
              <a:defRPr sz="1800"/>
            </a:pPr>
            <a:r>
              <a:rPr sz="1900">
                <a:latin typeface="Century Gothic"/>
                <a:ea typeface="Century Gothic"/>
                <a:cs typeface="Century Gothic"/>
                <a:sym typeface="Century Gothic"/>
              </a:rPr>
              <a:t>j…r: not yet processed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age3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1030" y="1663081"/>
            <a:ext cx="4868989" cy="1627841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quicksort</a:t>
            </a:r>
          </a:p>
        </p:txBody>
      </p:sp>
      <p:sp>
        <p:nvSpPr>
          <p:cNvPr id="256" name="Shape 256"/>
          <p:cNvSpPr/>
          <p:nvPr>
            <p:ph type="body" idx="1"/>
          </p:nvPr>
        </p:nvSpPr>
        <p:spPr>
          <a:xfrm>
            <a:off x="350838" y="1214436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257" name="Shape 257"/>
          <p:cNvSpPr/>
          <p:nvPr>
            <p:ph type="sldNum" sz="quarter" idx="2"/>
          </p:nvPr>
        </p:nvSpPr>
        <p:spPr>
          <a:xfrm>
            <a:off x="6553200" y="6397623"/>
            <a:ext cx="2133600" cy="203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00"/>
            </a:lvl1pPr>
          </a:lstStyle>
          <a:p>
            <a:pPr lvl="0">
              <a:defRPr sz="1800"/>
            </a:pPr>
            <a:fld id="{86CB4B4D-7CA3-9044-876B-883B54F8677D}" type="slidenum">
              <a:rPr sz="1300"/>
            </a:fld>
          </a:p>
        </p:txBody>
      </p:sp>
      <p:pic>
        <p:nvPicPr>
          <p:cNvPr id="258" name="image2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092" y="1194763"/>
            <a:ext cx="4348139" cy="2912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3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8912" y="4444824"/>
            <a:ext cx="5289770" cy="189282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5035910" y="2905124"/>
            <a:ext cx="3979777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1900">
                <a:latin typeface="Century Gothic"/>
                <a:ea typeface="Century Gothic"/>
                <a:cs typeface="Century Gothic"/>
                <a:sym typeface="Century Gothic"/>
              </a:rPr>
              <a:t>Observation: after partition, pivot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l">
              <a:defRPr sz="1800"/>
            </a:pPr>
            <a:r>
              <a:rPr sz="1900">
                <a:latin typeface="Century Gothic"/>
                <a:ea typeface="Century Gothic"/>
                <a:cs typeface="Century Gothic"/>
                <a:sym typeface="Century Gothic"/>
              </a:rPr>
              <a:t>is in the correct sorted position 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l">
              <a:defRPr sz="1800"/>
            </a:pPr>
            <a:r>
              <a:rPr sz="1900">
                <a:latin typeface="Century Gothic"/>
                <a:ea typeface="Century Gothic"/>
                <a:cs typeface="Century Gothic"/>
                <a:sym typeface="Century Gothic"/>
              </a:rPr>
              <a:t>We now just need to sort left and 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l">
              <a:defRPr sz="1800"/>
            </a:pPr>
            <a:r>
              <a:rPr sz="1900">
                <a:latin typeface="Century Gothic"/>
                <a:ea typeface="Century Gothic"/>
                <a:cs typeface="Century Gothic"/>
                <a:sym typeface="Century Gothic"/>
              </a:rPr>
              <a:t>right partition! 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l">
              <a:defRPr sz="1800"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l">
              <a:defRPr sz="1800"/>
            </a:pPr>
            <a:r>
              <a:rPr sz="1900">
                <a:latin typeface="Century Gothic"/>
                <a:ea typeface="Century Gothic"/>
                <a:cs typeface="Century Gothic"/>
                <a:sym typeface="Century Gothic"/>
              </a:rPr>
              <a:t>That’s quicksort! 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quicksort: running time</a:t>
            </a:r>
          </a:p>
        </p:txBody>
      </p:sp>
      <p:sp>
        <p:nvSpPr>
          <p:cNvPr id="263" name="Shape 263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264" name="image3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313" y="1368340"/>
            <a:ext cx="5289770" cy="1892827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>
            <p:ph type="body" idx="1"/>
          </p:nvPr>
        </p:nvSpPr>
        <p:spPr>
          <a:xfrm>
            <a:off x="438759" y="3261243"/>
            <a:ext cx="8014069" cy="391985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T(n)=O(n)+T(?) + T(?) </a:t>
            </a:r>
            <a:endParaRPr sz="2600"/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The size of subproblems depend on choice of pivot</a:t>
            </a:r>
            <a:endParaRPr sz="2600"/>
          </a:p>
          <a:p>
            <a:pPr lvl="0" marL="543895" indent="-543895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If pivot is smallest (or largest) element: </a:t>
            </a:r>
            <a:endParaRPr sz="2600"/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  T(n)=T(n-1)+T(1)+O(n)  =&gt; T(n)=O(n</a:t>
            </a:r>
            <a:r>
              <a:rPr baseline="31999" sz="2600">
                <a:solidFill>
                  <a:srgbClr val="262626"/>
                </a:solidFill>
              </a:rPr>
              <a:t>2</a:t>
            </a:r>
            <a:r>
              <a:rPr sz="2600">
                <a:solidFill>
                  <a:srgbClr val="262626"/>
                </a:solidFill>
              </a:rPr>
              <a:t>)</a:t>
            </a:r>
            <a:endParaRPr sz="2600"/>
          </a:p>
          <a:p>
            <a:pPr lvl="0" marL="543895" indent="-543895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If pivot is median element:</a:t>
            </a:r>
            <a:endParaRPr sz="2600"/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  T(n)=2T(n/2)+O(n)  =&gt; T(n)=O(n logn)</a:t>
            </a:r>
            <a:endParaRPr sz="2600"/>
          </a:p>
          <a:p>
            <a:pPr lvl="0" marL="543895" indent="-543895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Similar to selection problem, choose pivot randomly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Outline</a:t>
            </a:r>
          </a:p>
        </p:txBody>
      </p:sp>
      <p:sp>
        <p:nvSpPr>
          <p:cNvPr id="268" name="Shape 268"/>
          <p:cNvSpPr/>
          <p:nvPr>
            <p:ph type="body" idx="1"/>
          </p:nvPr>
        </p:nvSpPr>
        <p:spPr>
          <a:xfrm>
            <a:off x="350838" y="1214436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Sorting problems and algorithms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Divide-and-conquer paradigm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Merge sort algorithm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Master Theorem</a:t>
            </a:r>
            <a:endParaRPr sz="2800">
              <a:solidFill>
                <a:srgbClr val="262626"/>
              </a:solidFill>
            </a:endParaRPr>
          </a:p>
          <a:p>
            <a:pPr lvl="1" marL="1286933" indent="-8297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recursion tree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Median and Selection Problem </a:t>
            </a:r>
            <a:endParaRPr sz="2800">
              <a:solidFill>
                <a:srgbClr val="262626"/>
              </a:solidFill>
            </a:endParaRPr>
          </a:p>
          <a:p>
            <a:pPr lvl="1" marL="1286933" indent="-8297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randomized algorithms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Quicksort algorithm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Lower bound of comparison based sorting</a:t>
            </a:r>
          </a:p>
        </p:txBody>
      </p:sp>
      <p:sp>
        <p:nvSpPr>
          <p:cNvPr id="269" name="Shape 269"/>
          <p:cNvSpPr/>
          <p:nvPr>
            <p:ph type="sldNum" sz="quarter" idx="2"/>
          </p:nvPr>
        </p:nvSpPr>
        <p:spPr>
          <a:xfrm>
            <a:off x="6553200" y="6397623"/>
            <a:ext cx="2133600" cy="203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00"/>
            </a:lvl1pPr>
          </a:lstStyle>
          <a:p>
            <a:pPr lvl="0">
              <a:defRPr sz="1800"/>
            </a:pPr>
            <a:fld id="{86CB4B4D-7CA3-9044-876B-883B54F8677D}" type="slidenum">
              <a:rPr sz="1300"/>
            </a:fld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sorting: can we do better? </a:t>
            </a:r>
          </a:p>
        </p:txBody>
      </p:sp>
      <p:sp>
        <p:nvSpPr>
          <p:cNvPr id="272" name="Shape 272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73" name="Shape 273"/>
          <p:cNvSpPr/>
          <p:nvPr>
            <p:ph type="body" idx="1"/>
          </p:nvPr>
        </p:nvSpPr>
        <p:spPr>
          <a:xfrm>
            <a:off x="438759" y="1273593"/>
            <a:ext cx="8034709" cy="50156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33457" indent="-433457" defTabSz="823782">
              <a:spcBef>
                <a:spcPts val="4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277">
                <a:solidFill>
                  <a:srgbClr val="262626"/>
                </a:solidFill>
              </a:rPr>
              <a:t>MergeSort and quicksort both have average performance of O(n log n)</a:t>
            </a:r>
            <a:endParaRPr sz="2277"/>
          </a:p>
          <a:p>
            <a:pPr lvl="0" marL="433457" indent="-433457" defTabSz="823782">
              <a:spcBef>
                <a:spcPts val="4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277">
                <a:solidFill>
                  <a:srgbClr val="262626"/>
                </a:solidFill>
              </a:rPr>
              <a:t>quicksort performs better than merge sort </a:t>
            </a:r>
            <a:endParaRPr sz="2277">
              <a:solidFill>
                <a:srgbClr val="262626"/>
              </a:solidFill>
            </a:endParaRPr>
          </a:p>
          <a:p>
            <a:pPr lvl="1" marL="776700" indent="-433457" defTabSz="823782">
              <a:spcBef>
                <a:spcPts val="4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77">
                <a:solidFill>
                  <a:srgbClr val="262626"/>
                </a:solidFill>
              </a:rPr>
              <a:t>perform less copying of data  </a:t>
            </a:r>
            <a:endParaRPr sz="2277"/>
          </a:p>
          <a:p>
            <a:pPr lvl="0" marL="433457" indent="-433457" defTabSz="823782">
              <a:spcBef>
                <a:spcPts val="400"/>
              </a:spcBef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277">
                <a:solidFill>
                  <a:srgbClr val="262626"/>
                </a:solidFill>
              </a:rPr>
              <a:t>Can we do better than this?</a:t>
            </a:r>
            <a:endParaRPr sz="2277"/>
          </a:p>
          <a:p>
            <a:pPr lvl="1" marL="776700" indent="-433457" defTabSz="823782">
              <a:spcBef>
                <a:spcPts val="4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77">
                <a:solidFill>
                  <a:srgbClr val="262626"/>
                </a:solidFill>
              </a:rPr>
              <a:t>no, if </a:t>
            </a:r>
            <a:r>
              <a:rPr sz="2277" u="sng">
                <a:solidFill>
                  <a:srgbClr val="262626"/>
                </a:solidFill>
              </a:rPr>
              <a:t>sorting based on comparison operation </a:t>
            </a:r>
            <a:r>
              <a:rPr sz="2277">
                <a:solidFill>
                  <a:srgbClr val="262626"/>
                </a:solidFill>
              </a:rPr>
              <a:t>(i.e., merge sort and quick sort are </a:t>
            </a:r>
            <a:r>
              <a:rPr sz="2277">
                <a:solidFill>
                  <a:srgbClr val="0433FF"/>
                </a:solidFill>
              </a:rPr>
              <a:t>asymptotically optimal sorting algorithm</a:t>
            </a:r>
            <a:r>
              <a:rPr sz="2277">
                <a:solidFill>
                  <a:srgbClr val="262626"/>
                </a:solidFill>
              </a:rPr>
              <a:t>)</a:t>
            </a:r>
            <a:endParaRPr sz="2277"/>
          </a:p>
          <a:p>
            <a:pPr lvl="1" marL="776700" indent="-433457" defTabSz="823782">
              <a:spcBef>
                <a:spcPts val="4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77">
                <a:solidFill>
                  <a:srgbClr val="262626"/>
                </a:solidFill>
              </a:rPr>
              <a:t>if (a[i]&gt;a[i+1]) in bubblesort</a:t>
            </a:r>
            <a:endParaRPr sz="2277"/>
          </a:p>
          <a:p>
            <a:pPr lvl="1" marL="776700" indent="-433457" defTabSz="823782">
              <a:spcBef>
                <a:spcPts val="4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77">
                <a:solidFill>
                  <a:srgbClr val="262626"/>
                </a:solidFill>
              </a:rPr>
              <a:t>if (a[i]&gt;max) in selection sort … </a:t>
            </a:r>
            <a:endParaRPr sz="2277"/>
          </a:p>
          <a:p>
            <a:pPr lvl="1" marL="578092" indent="-234849" defTabSz="823782">
              <a:spcBef>
                <a:spcPts val="400"/>
              </a:spcBef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2277"/>
          </a:p>
          <a:p>
            <a:pPr lvl="0" marL="0" indent="0" defTabSz="82378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277"/>
          </a:p>
          <a:p>
            <a:pPr lvl="0" marL="0" indent="0" defTabSz="82378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77">
                <a:solidFill>
                  <a:srgbClr val="262626"/>
                </a:solidFill>
              </a:rPr>
              <a:t> 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Lower bound on sorting </a:t>
            </a:r>
          </a:p>
        </p:txBody>
      </p:sp>
      <p:sp>
        <p:nvSpPr>
          <p:cNvPr id="276" name="Shape 276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77" name="Shape 277"/>
          <p:cNvSpPr/>
          <p:nvPr>
            <p:ph type="body" idx="1"/>
          </p:nvPr>
        </p:nvSpPr>
        <p:spPr>
          <a:xfrm>
            <a:off x="438759" y="1133332"/>
            <a:ext cx="8034709" cy="50156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63437" indent="-463437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Comparison based sorting algorithm as a decision tree:</a:t>
            </a:r>
            <a:endParaRPr sz="2400"/>
          </a:p>
          <a:p>
            <a:pPr lvl="1" marL="770415" indent="-389415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leaves: sorting outcome (true order of array elements)</a:t>
            </a:r>
            <a:endParaRPr sz="2200"/>
          </a:p>
          <a:p>
            <a:pPr lvl="1" marL="770415" indent="-389415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nodes: comparison operations</a:t>
            </a:r>
            <a:endParaRPr sz="2200"/>
          </a:p>
          <a:p>
            <a:pPr lvl="1" marL="770415" indent="-389415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binary tree: two outcomes for comparison</a:t>
            </a:r>
            <a:endParaRPr sz="2200"/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Ex: Consider sorting an array of three elements a</a:t>
            </a:r>
            <a:r>
              <a:rPr baseline="-5998" sz="2400">
                <a:solidFill>
                  <a:srgbClr val="262626"/>
                </a:solidFill>
              </a:rPr>
              <a:t>1</a:t>
            </a:r>
            <a:r>
              <a:rPr sz="2400">
                <a:solidFill>
                  <a:srgbClr val="262626"/>
                </a:solidFill>
              </a:rPr>
              <a:t>, a</a:t>
            </a:r>
            <a:r>
              <a:rPr baseline="-5998" sz="2400">
                <a:solidFill>
                  <a:srgbClr val="262626"/>
                </a:solidFill>
              </a:rPr>
              <a:t>2</a:t>
            </a:r>
            <a:r>
              <a:rPr sz="2400">
                <a:solidFill>
                  <a:srgbClr val="262626"/>
                </a:solidFill>
              </a:rPr>
              <a:t>, a</a:t>
            </a:r>
            <a:r>
              <a:rPr baseline="-5998" sz="2400">
                <a:solidFill>
                  <a:srgbClr val="262626"/>
                </a:solidFill>
              </a:rPr>
              <a:t>3</a:t>
            </a:r>
            <a:endParaRPr sz="2400"/>
          </a:p>
          <a:p>
            <a:pPr lvl="1" marL="735819" indent="-354819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</a:rPr>
              <a:t>number of possible true orders? (P(3,3)= 3! )</a:t>
            </a:r>
            <a:endParaRPr sz="2100"/>
          </a:p>
          <a:p>
            <a:pPr lvl="1" marL="924895" indent="-543895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62626"/>
                </a:solidFill>
              </a:rPr>
              <a:t> </a:t>
            </a:r>
            <a:r>
              <a:rPr sz="2200">
                <a:solidFill>
                  <a:srgbClr val="262626"/>
                </a:solidFill>
              </a:rPr>
              <a:t>if input is 4,1,3, which path is taken? how about 2, 1, 5?</a:t>
            </a:r>
          </a:p>
        </p:txBody>
      </p:sp>
      <p:pic>
        <p:nvPicPr>
          <p:cNvPr id="278" name="image3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915" y="4189776"/>
            <a:ext cx="7069069" cy="2832021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hape 279"/>
          <p:cNvSpPr/>
          <p:nvPr/>
        </p:nvSpPr>
        <p:spPr>
          <a:xfrm>
            <a:off x="5807052" y="6007193"/>
            <a:ext cx="2133603" cy="77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b="1" sz="15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 sz="1800"/>
            </a:pPr>
            <a:r>
              <a:rPr b="1" sz="1500"/>
              <a:t>This means sorted order should be a1, a3, a2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3124200" y="6397623"/>
            <a:ext cx="289560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1400"/>
              <a:t>CS 477/677 - Lecture 1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79" name="Shape 79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Sorting Problem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xfrm>
            <a:off x="350838" y="1214436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829733" indent="-829733">
              <a:buClr>
                <a:srgbClr val="262626"/>
              </a:buCl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Problem: Given a list of n elements from a totally-ordered universe, rearrange them in ascending order. </a:t>
            </a:r>
          </a:p>
        </p:txBody>
      </p:sp>
      <p:pic>
        <p:nvPicPr>
          <p:cNvPr id="81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2658" y="2120645"/>
            <a:ext cx="4161600" cy="47373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age3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9794" y="4680732"/>
            <a:ext cx="5012795" cy="2008234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hape 282"/>
          <p:cNvSpPr/>
          <p:nvPr>
            <p:ph type="body" idx="1"/>
          </p:nvPr>
        </p:nvSpPr>
        <p:spPr>
          <a:xfrm>
            <a:off x="428439" y="1195786"/>
            <a:ext cx="8034709" cy="377355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63437" indent="-463437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When sorting an array of n elements: a</a:t>
            </a:r>
            <a:r>
              <a:rPr baseline="-5998" sz="2400">
                <a:solidFill>
                  <a:srgbClr val="262626"/>
                </a:solidFill>
              </a:rPr>
              <a:t>1</a:t>
            </a:r>
            <a:r>
              <a:rPr sz="2400">
                <a:solidFill>
                  <a:srgbClr val="262626"/>
                </a:solidFill>
              </a:rPr>
              <a:t>, a</a:t>
            </a:r>
            <a:r>
              <a:rPr baseline="-5998" sz="2400">
                <a:solidFill>
                  <a:srgbClr val="262626"/>
                </a:solidFill>
              </a:rPr>
              <a:t>2</a:t>
            </a:r>
            <a:r>
              <a:rPr sz="2400">
                <a:solidFill>
                  <a:srgbClr val="262626"/>
                </a:solidFill>
              </a:rPr>
              <a:t>, …, a</a:t>
            </a:r>
            <a:r>
              <a:rPr baseline="-5998" sz="2400">
                <a:solidFill>
                  <a:srgbClr val="262626"/>
                </a:solidFill>
              </a:rPr>
              <a:t>n</a:t>
            </a:r>
            <a:endParaRPr baseline="-5998" sz="2400"/>
          </a:p>
          <a:p>
            <a:pPr lvl="1" marL="770415" indent="-389415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Total possible true orders is: n! </a:t>
            </a:r>
            <a:endParaRPr sz="2200"/>
          </a:p>
          <a:p>
            <a:pPr lvl="1" marL="770415" indent="-389415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Decision tree is a binary tree with n! leaf nodes </a:t>
            </a:r>
            <a:endParaRPr sz="2200"/>
          </a:p>
          <a:p>
            <a:pPr lvl="1" marL="770415" indent="-389415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Height of tree: worst case performance </a:t>
            </a:r>
            <a:endParaRPr sz="2200"/>
          </a:p>
          <a:p>
            <a:pPr lvl="0" marL="463437" indent="-463437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Recall: a tree of height n has at most 2</a:t>
            </a:r>
            <a:r>
              <a:rPr baseline="31999" sz="2400">
                <a:solidFill>
                  <a:srgbClr val="262626"/>
                </a:solidFill>
              </a:rPr>
              <a:t>n</a:t>
            </a:r>
            <a:r>
              <a:rPr sz="2400">
                <a:solidFill>
                  <a:srgbClr val="262626"/>
                </a:solidFill>
              </a:rPr>
              <a:t> leaf nodes</a:t>
            </a:r>
            <a:endParaRPr sz="2400"/>
          </a:p>
          <a:p>
            <a:pPr lvl="0" marL="463437" indent="-463437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So a tree with n! leaf nodes has height of at least log</a:t>
            </a:r>
            <a:r>
              <a:rPr baseline="-5998" sz="2400">
                <a:solidFill>
                  <a:srgbClr val="262626"/>
                </a:solidFill>
              </a:rPr>
              <a:t>2(</a:t>
            </a:r>
            <a:r>
              <a:rPr sz="2400">
                <a:solidFill>
                  <a:srgbClr val="262626"/>
                </a:solidFill>
              </a:rPr>
              <a:t>n!)=O(nlog</a:t>
            </a:r>
            <a:r>
              <a:rPr baseline="-5998" sz="2400">
                <a:solidFill>
                  <a:srgbClr val="262626"/>
                </a:solidFill>
              </a:rPr>
              <a:t>2</a:t>
            </a:r>
            <a:r>
              <a:rPr sz="2400">
                <a:solidFill>
                  <a:srgbClr val="262626"/>
                </a:solidFill>
              </a:rPr>
              <a:t>n)</a:t>
            </a:r>
            <a:endParaRPr sz="2400"/>
          </a:p>
          <a:p>
            <a:pPr lvl="0" marL="463437" indent="-463437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Any sorting algorithm must make in the worst case   (nlog</a:t>
            </a:r>
            <a:r>
              <a:rPr baseline="-5998" sz="2400">
                <a:solidFill>
                  <a:srgbClr val="262626"/>
                </a:solidFill>
              </a:rPr>
              <a:t>2</a:t>
            </a:r>
            <a:r>
              <a:rPr sz="2400">
                <a:solidFill>
                  <a:srgbClr val="262626"/>
                </a:solidFill>
              </a:rPr>
              <a:t>n) comparison. </a:t>
            </a:r>
          </a:p>
        </p:txBody>
      </p:sp>
      <p:sp>
        <p:nvSpPr>
          <p:cNvPr id="283" name="Shape 283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lower bound on sorting </a:t>
            </a:r>
          </a:p>
        </p:txBody>
      </p:sp>
      <p:sp>
        <p:nvSpPr>
          <p:cNvPr id="284" name="Shape 284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285" name="image3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3359" y="4554677"/>
            <a:ext cx="273194" cy="307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Comment</a:t>
            </a:r>
          </a:p>
        </p:txBody>
      </p:sp>
      <p:sp>
        <p:nvSpPr>
          <p:cNvPr id="288" name="Shape 288"/>
          <p:cNvSpPr/>
          <p:nvPr>
            <p:ph type="body" idx="1"/>
          </p:nvPr>
        </p:nvSpPr>
        <p:spPr>
          <a:xfrm>
            <a:off x="350838" y="1214436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Such lower bound analysis applies to the problem itself, not to particular algorithms </a:t>
            </a:r>
            <a:endParaRPr sz="2800">
              <a:solidFill>
                <a:srgbClr val="262626"/>
              </a:solidFill>
            </a:endParaRPr>
          </a:p>
          <a:p>
            <a:pPr lvl="1" marL="1286933" indent="-8297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reveal fundamental lower bound on running time, i.e., you cannot do better than this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Can you apply same idea to show a lower bound on searching an sorted array for a given element, assuming that you can only use comparison operation? </a:t>
            </a:r>
          </a:p>
        </p:txBody>
      </p:sp>
      <p:sp>
        <p:nvSpPr>
          <p:cNvPr id="289" name="Shape 289"/>
          <p:cNvSpPr/>
          <p:nvPr>
            <p:ph type="sldNum" sz="quarter" idx="2"/>
          </p:nvPr>
        </p:nvSpPr>
        <p:spPr>
          <a:xfrm>
            <a:off x="6553200" y="6397623"/>
            <a:ext cx="2133600" cy="203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00"/>
            </a:lvl1pPr>
          </a:lstStyle>
          <a:p>
            <a:pPr lvl="0">
              <a:defRPr sz="1800"/>
            </a:pPr>
            <a:fld id="{86CB4B4D-7CA3-9044-876B-883B54F8677D}" type="slidenum">
              <a:rPr sz="1300"/>
            </a:fld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Outline</a:t>
            </a:r>
          </a:p>
        </p:txBody>
      </p:sp>
      <p:sp>
        <p:nvSpPr>
          <p:cNvPr id="292" name="Shape 292"/>
          <p:cNvSpPr/>
          <p:nvPr>
            <p:ph type="body" idx="1"/>
          </p:nvPr>
        </p:nvSpPr>
        <p:spPr>
          <a:xfrm>
            <a:off x="350838" y="1214436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Sorting problems and algorithms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Divide-and-conquer paradigm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Merge sort algorithm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Master Theorem</a:t>
            </a:r>
            <a:endParaRPr sz="2800">
              <a:solidFill>
                <a:srgbClr val="262626"/>
              </a:solidFill>
            </a:endParaRPr>
          </a:p>
          <a:p>
            <a:pPr lvl="1" marL="1286933" indent="-8297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recursion tree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Median and Selection Problem </a:t>
            </a:r>
            <a:endParaRPr sz="2800">
              <a:solidFill>
                <a:srgbClr val="262626"/>
              </a:solidFill>
            </a:endParaRPr>
          </a:p>
          <a:p>
            <a:pPr lvl="1" marL="1286933" indent="-8297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randomized algorithms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Quicksort algorithm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Lower bound of comparison based sorting</a:t>
            </a:r>
          </a:p>
        </p:txBody>
      </p:sp>
      <p:sp>
        <p:nvSpPr>
          <p:cNvPr id="293" name="Shape 293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Non-Comparison based sorting</a:t>
            </a:r>
          </a:p>
        </p:txBody>
      </p:sp>
      <p:sp>
        <p:nvSpPr>
          <p:cNvPr id="296" name="Shape 296"/>
          <p:cNvSpPr/>
          <p:nvPr>
            <p:ph type="body" idx="1"/>
          </p:nvPr>
        </p:nvSpPr>
        <p:spPr>
          <a:xfrm>
            <a:off x="350838" y="1214436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Example: sort 100 kids by their ages (taken value between 1-9)</a:t>
            </a:r>
            <a:endParaRPr sz="2800">
              <a:solidFill>
                <a:srgbClr val="262626"/>
              </a:solidFill>
            </a:endParaRPr>
          </a:p>
          <a:p>
            <a:pPr lvl="1" marL="1286933" indent="-8297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comparison based sorting: at least nlogn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Counting sort: </a:t>
            </a:r>
            <a:endParaRPr sz="2800">
              <a:solidFill>
                <a:srgbClr val="262626"/>
              </a:solidFill>
            </a:endParaRPr>
          </a:p>
          <a:p>
            <a:pPr lvl="1" marL="1286933" indent="-8297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count how many kids are of each age</a:t>
            </a:r>
            <a:endParaRPr sz="2800">
              <a:solidFill>
                <a:srgbClr val="262626"/>
              </a:solidFill>
            </a:endParaRPr>
          </a:p>
          <a:p>
            <a:pPr lvl="1" marL="1286933" indent="-8297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and then output each kid based upon how many kids are of younger than him/her</a:t>
            </a:r>
            <a:endParaRPr sz="2800">
              <a:solidFill>
                <a:srgbClr val="262626"/>
              </a:solidFill>
            </a:endParaRPr>
          </a:p>
          <a:p>
            <a:pPr lvl="1" marL="1286933" indent="-8297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Running time: a linear time sorting algorithm that sort in O(n+k) time when elements are in range from 1 to k.</a:t>
            </a:r>
          </a:p>
        </p:txBody>
      </p:sp>
      <p:sp>
        <p:nvSpPr>
          <p:cNvPr id="297" name="Shape 297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Counting Sort</a:t>
            </a:r>
          </a:p>
        </p:txBody>
      </p:sp>
      <p:sp>
        <p:nvSpPr>
          <p:cNvPr id="300" name="Shape 300"/>
          <p:cNvSpPr/>
          <p:nvPr>
            <p:ph type="body" idx="1"/>
          </p:nvPr>
        </p:nvSpPr>
        <p:spPr>
          <a:xfrm>
            <a:off x="350838" y="1214436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301" name="Shape 301"/>
          <p:cNvSpPr/>
          <p:nvPr>
            <p:ph type="sldNum" sz="quarter" idx="2"/>
          </p:nvPr>
        </p:nvSpPr>
        <p:spPr>
          <a:xfrm>
            <a:off x="6553200" y="6397623"/>
            <a:ext cx="2133600" cy="203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00"/>
            </a:lvl1pPr>
          </a:lstStyle>
          <a:p>
            <a:pPr lvl="0">
              <a:defRPr sz="1800"/>
            </a:pPr>
            <a:fld id="{86CB4B4D-7CA3-9044-876B-883B54F8677D}" type="slidenum">
              <a:rPr sz="1300"/>
            </a:fld>
          </a:p>
        </p:txBody>
      </p:sp>
      <p:pic>
        <p:nvPicPr>
          <p:cNvPr id="302" name="image3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58347"/>
            <a:ext cx="9144000" cy="4341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Counting Sorting</a:t>
            </a:r>
          </a:p>
        </p:txBody>
      </p:sp>
      <p:sp>
        <p:nvSpPr>
          <p:cNvPr id="305" name="Shape 305"/>
          <p:cNvSpPr/>
          <p:nvPr>
            <p:ph type="body" idx="1"/>
          </p:nvPr>
        </p:nvSpPr>
        <p:spPr>
          <a:xfrm>
            <a:off x="350838" y="1214436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306" name="Shape 306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307" name="image3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9" y="1192892"/>
            <a:ext cx="8237542" cy="5177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Recall: stable vs unstable sorting</a:t>
            </a:r>
          </a:p>
        </p:txBody>
      </p:sp>
      <p:sp>
        <p:nvSpPr>
          <p:cNvPr id="310" name="Shape 310"/>
          <p:cNvSpPr/>
          <p:nvPr>
            <p:ph type="body" idx="1"/>
          </p:nvPr>
        </p:nvSpPr>
        <p:spPr>
          <a:xfrm>
            <a:off x="350838" y="1214436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311" name="Shape 311"/>
          <p:cNvSpPr/>
          <p:nvPr>
            <p:ph type="sldNum" sz="quarter" idx="2"/>
          </p:nvPr>
        </p:nvSpPr>
        <p:spPr>
          <a:xfrm>
            <a:off x="6553200" y="6397623"/>
            <a:ext cx="2133600" cy="203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00"/>
            </a:lvl1pPr>
          </a:lstStyle>
          <a:p>
            <a:pPr lvl="0">
              <a:defRPr sz="1800"/>
            </a:pPr>
            <a:fld id="{86CB4B4D-7CA3-9044-876B-883B54F8677D}" type="slidenum">
              <a:rPr sz="1300"/>
            </a:fld>
          </a:p>
        </p:txBody>
      </p:sp>
      <p:pic>
        <p:nvPicPr>
          <p:cNvPr id="312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847" y="1142425"/>
            <a:ext cx="7985130" cy="5219263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Shape 313"/>
          <p:cNvSpPr/>
          <p:nvPr/>
        </p:nvSpPr>
        <p:spPr>
          <a:xfrm>
            <a:off x="382594" y="5669834"/>
            <a:ext cx="2420387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/>
            <a:r>
              <a:t>therefore, not stable!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Radix Sorting</a:t>
            </a:r>
          </a:p>
        </p:txBody>
      </p:sp>
      <p:sp>
        <p:nvSpPr>
          <p:cNvPr id="316" name="Shape 316"/>
          <p:cNvSpPr/>
          <p:nvPr>
            <p:ph type="body" idx="1"/>
          </p:nvPr>
        </p:nvSpPr>
        <p:spPr>
          <a:xfrm>
            <a:off x="350838" y="1214436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What if range of value, k, is large?</a:t>
            </a:r>
            <a:endParaRPr sz="2800">
              <a:solidFill>
                <a:srgbClr val="262626"/>
              </a:solidFill>
            </a:endParaRPr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Radix Sort: sort digit by digit </a:t>
            </a:r>
            <a:endParaRPr sz="2800">
              <a:solidFill>
                <a:srgbClr val="262626"/>
              </a:solidFill>
            </a:endParaRPr>
          </a:p>
          <a:p>
            <a:pPr lvl="1" marL="1286933" indent="-8297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starting from least significant digit to most significant digit, uses counting sort (or other </a:t>
            </a:r>
            <a:r>
              <a:rPr sz="2800">
                <a:solidFill>
                  <a:srgbClr val="FF2600"/>
                </a:solidFill>
              </a:rPr>
              <a:t>stable</a:t>
            </a:r>
            <a:r>
              <a:rPr sz="2800">
                <a:solidFill>
                  <a:srgbClr val="262626"/>
                </a:solidFill>
              </a:rPr>
              <a:t> sorting algorithm) to sort by each digit</a:t>
            </a:r>
          </a:p>
        </p:txBody>
      </p:sp>
      <p:sp>
        <p:nvSpPr>
          <p:cNvPr id="317" name="Shape 317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318" name="image3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997" y="3492791"/>
            <a:ext cx="6767633" cy="3048901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/>
          <p:nvPr/>
        </p:nvSpPr>
        <p:spPr>
          <a:xfrm>
            <a:off x="6553200" y="4249837"/>
            <a:ext cx="2133600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/>
            <a:r>
              <a:t>What if unstable soring is used? 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322" name="Shape 322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Readings</a:t>
            </a:r>
          </a:p>
        </p:txBody>
      </p:sp>
      <p:sp>
        <p:nvSpPr>
          <p:cNvPr id="323" name="Shape 323"/>
          <p:cNvSpPr/>
          <p:nvPr>
            <p:ph type="body" idx="1"/>
          </p:nvPr>
        </p:nvSpPr>
        <p:spPr>
          <a:xfrm>
            <a:off x="4502150" y="2776538"/>
            <a:ext cx="4038600" cy="203993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522513" indent="-522513">
              <a:spcBef>
                <a:spcPts val="500"/>
              </a:spcBef>
              <a:buClr>
                <a:srgbClr val="262626"/>
              </a:buCl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Chapter 2</a:t>
            </a:r>
          </a:p>
        </p:txBody>
      </p:sp>
      <p:pic>
        <p:nvPicPr>
          <p:cNvPr id="324" name="image37.png" descr="mrayztno[1]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1587" y="2141538"/>
            <a:ext cx="3095626" cy="2708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Sorting applications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xfrm>
            <a:off x="350838" y="1214436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Straightforward applications:</a:t>
            </a:r>
            <a:endParaRPr sz="2400"/>
          </a:p>
          <a:p>
            <a:pPr lvl="1" marL="880533" indent="-4233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organize an MP3 library</a:t>
            </a:r>
            <a:endParaRPr sz="2000"/>
          </a:p>
          <a:p>
            <a:pPr lvl="1" marL="880533" indent="-4233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Display Google PageRank results</a:t>
            </a:r>
            <a:endParaRPr sz="2000"/>
          </a:p>
          <a:p>
            <a:pPr lvl="1" marL="880533" indent="-4233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List RSS news items in reverse chronological order</a:t>
            </a:r>
            <a:endParaRPr sz="2000"/>
          </a:p>
          <a:p>
            <a:pPr lvl="0" marL="609600" indent="-6096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Some problems become easier once elements are sorted</a:t>
            </a:r>
            <a:endParaRPr sz="2400"/>
          </a:p>
          <a:p>
            <a:pPr lvl="1" marL="880533" indent="-4233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identify statistical outlier</a:t>
            </a:r>
            <a:endParaRPr sz="2000"/>
          </a:p>
          <a:p>
            <a:pPr lvl="1" marL="880533" indent="-4233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binary search </a:t>
            </a:r>
            <a:endParaRPr sz="2000"/>
          </a:p>
          <a:p>
            <a:pPr lvl="1" marL="880533" indent="-42333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remove duplicates </a:t>
            </a:r>
            <a:endParaRPr sz="2000"/>
          </a:p>
          <a:p>
            <a:pPr lvl="0" marL="609600" indent="-609600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Less-obvious applications</a:t>
            </a:r>
            <a:endParaRPr sz="2400"/>
          </a:p>
          <a:p>
            <a:pPr lvl="1" marL="820056" indent="-362856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convex hull</a:t>
            </a:r>
            <a:endParaRPr sz="2000"/>
          </a:p>
          <a:p>
            <a:pPr lvl="1" marL="820056" indent="-362856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closest pair of points</a:t>
            </a:r>
            <a:endParaRPr sz="2000"/>
          </a:p>
          <a:p>
            <a:pPr lvl="1" marL="820056" indent="-362856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interval scheduling/partitioning</a:t>
            </a:r>
            <a:endParaRPr sz="2000"/>
          </a:p>
          <a:p>
            <a:pPr lvl="1" marL="820056" indent="-362856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minimum spanning tree algorithms</a:t>
            </a:r>
            <a:endParaRPr sz="2000"/>
          </a:p>
          <a:p>
            <a:pPr lvl="1" marL="820056" indent="-362856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…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xfrm>
            <a:off x="6553200" y="6397623"/>
            <a:ext cx="2133600" cy="203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00"/>
            </a:lvl1pPr>
          </a:lstStyle>
          <a:p>
            <a:pPr lvl="0">
              <a:defRPr sz="1800"/>
            </a:pPr>
            <a:fld id="{86CB4B4D-7CA3-9044-876B-883B54F8677D}" type="slidenum">
              <a:rPr sz="1300"/>
            </a:fld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body" idx="1"/>
          </p:nvPr>
        </p:nvSpPr>
        <p:spPr>
          <a:xfrm>
            <a:off x="350838" y="1214436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Use what operations?</a:t>
            </a:r>
            <a:endParaRPr sz="2800">
              <a:solidFill>
                <a:srgbClr val="262626"/>
              </a:solidFill>
            </a:endParaRPr>
          </a:p>
          <a:p>
            <a:pPr lvl="1" marL="1066800" indent="-6096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Comparison based sorting: bubble sort, Selection sort, Insertion sort, Mergesort, Quicksort, Heapsort, …</a:t>
            </a:r>
            <a:endParaRPr sz="2400"/>
          </a:p>
          <a:p>
            <a:pPr lvl="1" marL="1066800" indent="-6096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Non-comparison based sort: counting sort, radix sort, bucket sort</a:t>
            </a:r>
            <a:endParaRPr sz="2400"/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Memory (space) requirement:</a:t>
            </a:r>
            <a:endParaRPr sz="2800">
              <a:solidFill>
                <a:srgbClr val="262626"/>
              </a:solidFill>
            </a:endParaRPr>
          </a:p>
          <a:p>
            <a:pPr lvl="1" marL="979713" indent="-52251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in place: require O(1), O(log n) memory </a:t>
            </a:r>
            <a:endParaRPr sz="2400"/>
          </a:p>
          <a:p>
            <a:pPr lvl="1" marL="979713" indent="-522513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out of place: more memory required, e.g., O(n)</a:t>
            </a:r>
            <a:endParaRPr sz="2400"/>
          </a:p>
          <a:p>
            <a:pPr lvl="0" marL="829733" indent="-829733">
              <a:buClr>
                <a:srgbClr val="262626"/>
              </a:buClr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Stability: </a:t>
            </a:r>
            <a:endParaRPr sz="2800">
              <a:solidFill>
                <a:srgbClr val="262626"/>
              </a:solidFill>
            </a:endParaRPr>
          </a:p>
          <a:p>
            <a:pPr lvl="1" marL="1066800" indent="-6096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stable sorting: elements with equal key values keep their original order</a:t>
            </a:r>
            <a:endParaRPr sz="2400"/>
          </a:p>
          <a:p>
            <a:pPr lvl="1" marL="1066800" indent="-609600">
              <a:buClr>
                <a:srgbClr val="262626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unstable sorting: otherwise</a:t>
            </a:r>
          </a:p>
        </p:txBody>
      </p:sp>
      <p:sp>
        <p:nvSpPr>
          <p:cNvPr id="88" name="Shape 88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Classification of Sorting Algorithms</a:t>
            </a:r>
          </a:p>
        </p:txBody>
      </p:sp>
      <p:sp>
        <p:nvSpPr>
          <p:cNvPr id="89" name="Shape 89"/>
          <p:cNvSpPr/>
          <p:nvPr>
            <p:ph type="sldNum" sz="quarter" idx="2"/>
          </p:nvPr>
        </p:nvSpPr>
        <p:spPr>
          <a:xfrm>
            <a:off x="6553200" y="6397623"/>
            <a:ext cx="2133600" cy="203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00"/>
            </a:lvl1pPr>
          </a:lstStyle>
          <a:p>
            <a:pPr lvl="0">
              <a:defRPr sz="1800"/>
            </a:pPr>
            <a:fld id="{86CB4B4D-7CA3-9044-876B-883B54F8677D}" type="slidenum">
              <a:rPr sz="1300"/>
            </a:fld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Stable vs Unstable sorting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xfrm>
            <a:off x="350838" y="1214436"/>
            <a:ext cx="8229601" cy="56435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93" name="Shape 93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94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847" y="1142425"/>
            <a:ext cx="7985130" cy="5219263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428316" y="5669834"/>
            <a:ext cx="232895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/>
            <a:r>
              <a:t>therefore, not stable!</a:t>
            </a:r>
          </a:p>
        </p:txBody>
      </p:sp>
      <p:sp>
        <p:nvSpPr>
          <p:cNvPr id="96" name="Shape 96"/>
          <p:cNvSpPr/>
          <p:nvPr/>
        </p:nvSpPr>
        <p:spPr>
          <a:xfrm>
            <a:off x="503382" y="1964749"/>
            <a:ext cx="2569150" cy="10810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Bubble Sort High-level Idea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341313" y="1214437"/>
            <a:ext cx="8229601" cy="5643565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01" name="Screen Shot 2018-09-11 at 11.24.21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686" y="1147323"/>
            <a:ext cx="7378728" cy="436267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417326" y="5794592"/>
            <a:ext cx="7684867" cy="815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l">
              <a:defRPr sz="1800"/>
            </a:pPr>
            <a:r>
              <a:rPr sz="1600"/>
              <a:t>Questions: </a:t>
            </a:r>
            <a:endParaRPr sz="1600"/>
          </a:p>
          <a:p>
            <a:pPr lvl="0" marL="187157" indent="-187157" algn="l">
              <a:buSzPct val="100000"/>
              <a:buAutoNum type="arabicPeriod" startAt="1"/>
              <a:defRPr sz="1800"/>
            </a:pPr>
            <a:r>
              <a:rPr sz="1600"/>
              <a:t>How many passes are needed? </a:t>
            </a:r>
            <a:endParaRPr sz="1600"/>
          </a:p>
          <a:p>
            <a:pPr lvl="0" marL="187157" indent="-187157" algn="l">
              <a:buSzPct val="100000"/>
              <a:buAutoNum type="arabicPeriod" startAt="1"/>
              <a:defRPr sz="1800"/>
            </a:pPr>
            <a:r>
              <a:rPr sz="1600"/>
              <a:t>No need to scan/process whole array on second pass, third pass… 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sldNum" sz="quarter" idx="2"/>
          </p:nvPr>
        </p:nvSpPr>
        <p:spPr>
          <a:xfrm>
            <a:off x="6553200" y="6397623"/>
            <a:ext cx="2133600" cy="215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05" name="Shape 105"/>
          <p:cNvSpPr/>
          <p:nvPr>
            <p:ph type="title"/>
          </p:nvPr>
        </p:nvSpPr>
        <p:spPr>
          <a:xfrm>
            <a:off x="341313" y="100012"/>
            <a:ext cx="8229601" cy="9064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Algorithm Analysis: bubble sort</a:t>
            </a:r>
          </a:p>
        </p:txBody>
      </p:sp>
      <p:sp>
        <p:nvSpPr>
          <p:cNvPr id="106" name="Shape 106"/>
          <p:cNvSpPr/>
          <p:nvPr>
            <p:ph type="body" idx="1"/>
          </p:nvPr>
        </p:nvSpPr>
        <p:spPr>
          <a:xfrm>
            <a:off x="341313" y="1206726"/>
            <a:ext cx="8229601" cy="548005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defTabSz="877822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DD0111"/>
                </a:solidFill>
                <a:latin typeface="Gill Sans"/>
                <a:ea typeface="Gill Sans"/>
                <a:cs typeface="Gill Sans"/>
                <a:sym typeface="Gill Sans"/>
              </a:rPr>
              <a:t>Algorithm/Function.:</a:t>
            </a:r>
            <a:r>
              <a:rPr sz="21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bubblesort (a[1…n])</a:t>
            </a:r>
            <a:endParaRPr sz="2100">
              <a:latin typeface="Gill Sans"/>
              <a:ea typeface="Gill Sans"/>
              <a:cs typeface="Gill Sans"/>
              <a:sym typeface="Gill Sans"/>
            </a:endParaRPr>
          </a:p>
          <a:p>
            <a:pPr lvl="0" marL="0" indent="0" defTabSz="877822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input: an array of numbers a[1…n]</a:t>
            </a:r>
            <a:endParaRPr sz="2100">
              <a:latin typeface="Gill Sans"/>
              <a:ea typeface="Gill Sans"/>
              <a:cs typeface="Gill Sans"/>
              <a:sym typeface="Gill Sans"/>
            </a:endParaRPr>
          </a:p>
          <a:p>
            <a:pPr lvl="0" marL="0" indent="0" defTabSz="877822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output: a sorted version of this array</a:t>
            </a:r>
            <a:endParaRPr sz="2100">
              <a:latin typeface="Gill Sans"/>
              <a:ea typeface="Gill Sans"/>
              <a:cs typeface="Gill Sans"/>
              <a:sym typeface="Gill Sans"/>
            </a:endParaRPr>
          </a:p>
          <a:p>
            <a:pPr lvl="1" marL="0" indent="219456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	for e=n-1 to 2:			</a:t>
            </a:r>
            <a:endParaRPr sz="21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0" indent="219456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        swapCnt=0;</a:t>
            </a:r>
            <a:endParaRPr sz="21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0" indent="219456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 	</a:t>
            </a:r>
            <a:r>
              <a:rPr sz="2100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rPr>
              <a:t>for j=1 to e:  //no need to scan whole list every time </a:t>
            </a:r>
            <a:endParaRPr sz="21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0" indent="219456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	 	     if a[j] &gt; a[j+1]:  swap (a[j], a[j+1]); swapCnt++;</a:t>
            </a:r>
            <a:endParaRPr sz="21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0" indent="219456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0" indent="219456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		if (!swapCnt==0) </a:t>
            </a:r>
            <a:r>
              <a:rPr sz="2100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rPr>
              <a:t>//if no swap, then already sorted </a:t>
            </a:r>
            <a:endParaRPr sz="2100">
              <a:solidFill>
                <a:srgbClr val="FF2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0" indent="219456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               break; </a:t>
            </a:r>
            <a:endParaRPr sz="21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0" indent="219456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return	</a:t>
            </a:r>
            <a:endParaRPr sz="21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0" indent="219456" defTabSz="877822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18157" indent="-298701" defTabSz="877822">
              <a:spcBef>
                <a:spcPts val="400"/>
              </a:spcBef>
              <a:buClr>
                <a:srgbClr val="595959"/>
              </a:buClr>
              <a:buFont typeface="Gill Sans"/>
              <a:buChar char="•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Memory requirement: memory used (note that input/output does not count)</a:t>
            </a:r>
            <a:endParaRPr sz="210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1" marL="518157" indent="-298701" defTabSz="877822">
              <a:spcBef>
                <a:spcPts val="400"/>
              </a:spcBef>
              <a:buClr>
                <a:srgbClr val="595959"/>
              </a:buClr>
              <a:buFont typeface="Gill Sans"/>
              <a:buChar char="•"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Is it stable?</a:t>
            </a:r>
          </a:p>
        </p:txBody>
      </p:sp>
      <p:sp>
        <p:nvSpPr>
          <p:cNvPr id="107" name="Shape 107"/>
          <p:cNvSpPr/>
          <p:nvPr/>
        </p:nvSpPr>
        <p:spPr>
          <a:xfrm>
            <a:off x="5276162" y="1765299"/>
            <a:ext cx="3087158" cy="818022"/>
          </a:xfrm>
          <a:prstGeom prst="rect">
            <a:avLst/>
          </a:prstGeom>
          <a:solidFill>
            <a:srgbClr val="E5F3F5"/>
          </a:solidFill>
          <a:ln w="25400"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worst case: always swap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assume the </a:t>
            </a:r>
            <a:r>
              <a:rPr u="sng">
                <a:latin typeface="Arial"/>
                <a:ea typeface="Arial"/>
                <a:cs typeface="Arial"/>
                <a:sym typeface="Arial"/>
              </a:rPr>
              <a:t>if … swap …</a:t>
            </a:r>
            <a:r>
              <a:rPr>
                <a:latin typeface="Arial"/>
                <a:ea typeface="Arial"/>
                <a:cs typeface="Arial"/>
                <a:sym typeface="Arial"/>
              </a:rPr>
              <a:t> takes c time/steps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