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</p:sldIdLst>
  <p:sldSz cx="9144000" cy="6858000"/>
  <p:notesSz cx="6858000" cy="9144000"/>
  <p:defaultTextStyle>
    <a:lvl1pPr algn="ctr">
      <a:defRPr sz="1400">
        <a:latin typeface="+mn-lt"/>
        <a:ea typeface="+mn-ea"/>
        <a:cs typeface="+mn-cs"/>
        <a:sym typeface="Helvetica"/>
      </a:defRPr>
    </a:lvl1pPr>
    <a:lvl2pPr algn="ctr">
      <a:defRPr sz="1400">
        <a:latin typeface="+mn-lt"/>
        <a:ea typeface="+mn-ea"/>
        <a:cs typeface="+mn-cs"/>
        <a:sym typeface="Helvetica"/>
      </a:defRPr>
    </a:lvl2pPr>
    <a:lvl3pPr algn="ctr">
      <a:defRPr sz="1400">
        <a:latin typeface="+mn-lt"/>
        <a:ea typeface="+mn-ea"/>
        <a:cs typeface="+mn-cs"/>
        <a:sym typeface="Helvetica"/>
      </a:defRPr>
    </a:lvl3pPr>
    <a:lvl4pPr algn="ctr">
      <a:defRPr sz="1400">
        <a:latin typeface="+mn-lt"/>
        <a:ea typeface="+mn-ea"/>
        <a:cs typeface="+mn-cs"/>
        <a:sym typeface="Helvetica"/>
      </a:defRPr>
    </a:lvl4pPr>
    <a:lvl5pPr algn="ctr">
      <a:defRPr sz="1400">
        <a:latin typeface="+mn-lt"/>
        <a:ea typeface="+mn-ea"/>
        <a:cs typeface="+mn-cs"/>
        <a:sym typeface="Helvetica"/>
      </a:defRPr>
    </a:lvl5pPr>
    <a:lvl6pPr algn="ctr">
      <a:defRPr sz="1400">
        <a:latin typeface="+mn-lt"/>
        <a:ea typeface="+mn-ea"/>
        <a:cs typeface="+mn-cs"/>
        <a:sym typeface="Helvetica"/>
      </a:defRPr>
    </a:lvl6pPr>
    <a:lvl7pPr algn="ctr">
      <a:defRPr sz="1400">
        <a:latin typeface="+mn-lt"/>
        <a:ea typeface="+mn-ea"/>
        <a:cs typeface="+mn-cs"/>
        <a:sym typeface="Helvetica"/>
      </a:defRPr>
    </a:lvl7pPr>
    <a:lvl8pPr algn="ctr">
      <a:defRPr sz="1400">
        <a:latin typeface="+mn-lt"/>
        <a:ea typeface="+mn-ea"/>
        <a:cs typeface="+mn-cs"/>
        <a:sym typeface="Helvetica"/>
      </a:defRPr>
    </a:lvl8pPr>
    <a:lvl9pPr algn="ctr">
      <a:defRPr sz="1400"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3" name="Shape 8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>
            <a:lvl1pPr>
              <a:defRPr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latin typeface="Chalkboard"/>
                <a:ea typeface="Chalkboard"/>
                <a:cs typeface="Chalkboard"/>
                <a:sym typeface="Chalkboard"/>
              </a:defRPr>
            </a:lvl1pPr>
            <a:lvl2pPr algn="ctr"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 algn="ctr"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 algn="ctr"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 algn="ctr">
              <a:defRPr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6553200" y="6245225"/>
            <a:ext cx="2133600" cy="307337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0" name="Shape 10"/>
          <p:cNvSpPr/>
          <p:nvPr/>
        </p:nvSpPr>
        <p:spPr>
          <a:xfrm>
            <a:off x="327025" y="3671887"/>
            <a:ext cx="8237540" cy="17621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43" name="Shape 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6521450" y="0"/>
            <a:ext cx="2058991" cy="6391277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341313" y="100013"/>
            <a:ext cx="6027738" cy="675799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60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1pPr>
            <a:lvl2pPr marL="800100" indent="-3429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2pPr>
            <a:lvl3pPr marL="1188719" indent="-274319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3pPr>
            <a:lvl4pPr marL="1645920" indent="-274319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4pPr>
            <a:lvl5pPr marL="2103120" indent="-27432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327025" y="989012"/>
            <a:ext cx="8237539" cy="1762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65" name="Shape 65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350838" y="1214437"/>
            <a:ext cx="4038601" cy="564356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34439" indent="-320039"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327025" y="989012"/>
            <a:ext cx="8237539" cy="1762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0" name="Shape 70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350838" y="1214437"/>
            <a:ext cx="8229601" cy="564356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34439" indent="-320039"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327025" y="989012"/>
            <a:ext cx="8237540" cy="17621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350838" y="1214437"/>
            <a:ext cx="8229601" cy="5643565"/>
          </a:xfrm>
          <a:prstGeom prst="rect">
            <a:avLst/>
          </a:prstGeom>
        </p:spPr>
        <p:txBody>
          <a:bodyPr lIns="0" tIns="0" rIns="0" bIns="0"/>
          <a:lstStyle>
            <a:lvl3pPr marL="1234438" indent="-320038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77" name="Shape 7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60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1pPr>
            <a:lvl2pPr marL="800100" indent="-3429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2pPr>
            <a:lvl3pPr marL="1219200" indent="-3048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3pPr>
            <a:lvl4pPr marL="1714500" indent="-3429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4pPr>
            <a:lvl5pPr marL="2171700" indent="-3429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xfrm>
            <a:off x="6553200" y="6404294"/>
            <a:ext cx="2133600" cy="269237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One</a:t>
            </a:r>
            <a:endParaRPr sz="20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Two</a:t>
            </a:r>
            <a:endParaRPr sz="20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Three</a:t>
            </a:r>
            <a:endParaRPr sz="20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Four</a:t>
            </a:r>
            <a:endParaRPr sz="20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350838" y="1214437"/>
            <a:ext cx="4038602" cy="564356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84400" indent="-355600"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457200" y="1435464"/>
            <a:ext cx="4040188" cy="73941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One</a:t>
            </a:r>
            <a:endParaRPr b="1" sz="2400">
              <a:solidFill>
                <a:srgbClr val="262626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Two</a:t>
            </a:r>
            <a:endParaRPr b="1" sz="2400">
              <a:solidFill>
                <a:srgbClr val="262626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Three</a:t>
            </a:r>
            <a:endParaRPr b="1" sz="2400">
              <a:solidFill>
                <a:srgbClr val="262626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Four</a:t>
            </a:r>
            <a:endParaRPr b="1" sz="2400">
              <a:solidFill>
                <a:srgbClr val="262626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457200" y="0"/>
            <a:ext cx="3008316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83771" indent="-326571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19200" indent="-30480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737360" indent="-36576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94560" indent="-36576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One</a:t>
            </a:r>
            <a:endParaRPr sz="32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Two</a:t>
            </a:r>
            <a:endParaRPr sz="32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Three</a:t>
            </a:r>
            <a:endParaRPr sz="32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Four</a:t>
            </a:r>
            <a:endParaRPr sz="32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One</a:t>
            </a:r>
            <a:endParaRPr sz="14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Two</a:t>
            </a:r>
            <a:endParaRPr sz="14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Three</a:t>
            </a:r>
            <a:endParaRPr sz="14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Four</a:t>
            </a:r>
            <a:endParaRPr sz="14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27025" y="989012"/>
            <a:ext cx="8237540" cy="176215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0838" y="1214437"/>
            <a:ext cx="8229601" cy="5643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553200" y="6397625"/>
            <a:ext cx="2133600" cy="3073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 algn="r"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spd="med" advClick="1"/>
  <p:txStyles>
    <p:titleStyle>
      <a:lvl1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1pPr>
      <a:lvl2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2pPr>
      <a:lvl3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3pPr>
      <a:lvl4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4pPr>
      <a:lvl5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5pPr>
      <a:lvl6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6pPr>
      <a:lvl7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7pPr>
      <a:lvl8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8pPr>
      <a:lvl9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600"/>
        </a:spcBef>
        <a:buSzPct val="100000"/>
        <a:buChar char="•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1pPr>
      <a:lvl2pPr marL="790575" indent="-333375">
        <a:spcBef>
          <a:spcPts val="600"/>
        </a:spcBef>
        <a:buSzPct val="100000"/>
        <a:buChar char="–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2pPr>
      <a:lvl3pPr marL="1234438" indent="-320038">
        <a:spcBef>
          <a:spcPts val="600"/>
        </a:spcBef>
        <a:buSzPct val="100000"/>
        <a:buChar char="•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3pPr>
      <a:lvl4pPr marL="1727200" indent="-355600">
        <a:spcBef>
          <a:spcPts val="600"/>
        </a:spcBef>
        <a:buSzPct val="100000"/>
        <a:buChar char="–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4pPr>
      <a:lvl5pPr marL="22288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5pPr>
      <a:lvl6pPr marL="26860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6pPr>
      <a:lvl7pPr marL="31432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7pPr>
      <a:lvl8pPr marL="36004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8pPr>
      <a:lvl9pPr marL="40576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685800" y="1101725"/>
            <a:ext cx="7772400" cy="222885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886968">
              <a:defRPr sz="1800">
                <a:solidFill>
                  <a:srgbClr val="000000"/>
                </a:solidFill>
              </a:defRPr>
            </a:pPr>
            <a:r>
              <a:rPr sz="3880">
                <a:solidFill>
                  <a:srgbClr val="262626"/>
                </a:solidFill>
              </a:rPr>
              <a:t>Dynamic Programming</a:t>
            </a:r>
            <a:endParaRPr sz="3880">
              <a:solidFill>
                <a:srgbClr val="262626"/>
              </a:solidFill>
            </a:endParaRPr>
          </a:p>
          <a:p>
            <a:pPr lvl="0" defTabSz="886968">
              <a:defRPr sz="1800">
                <a:solidFill>
                  <a:srgbClr val="000000"/>
                </a:solidFill>
              </a:defRPr>
            </a:pPr>
            <a:r>
              <a:rPr sz="3880">
                <a:solidFill>
                  <a:srgbClr val="262626"/>
                </a:solidFill>
              </a:rPr>
              <a:t>CISC5835, Algorithms for Big Data</a:t>
            </a:r>
            <a:endParaRPr sz="3880">
              <a:solidFill>
                <a:srgbClr val="262626"/>
              </a:solidFill>
            </a:endParaRPr>
          </a:p>
          <a:p>
            <a:pPr lvl="0" defTabSz="886968">
              <a:defRPr sz="1800">
                <a:solidFill>
                  <a:srgbClr val="000000"/>
                </a:solidFill>
              </a:defRPr>
            </a:pPr>
            <a:r>
              <a:rPr sz="3880">
                <a:solidFill>
                  <a:srgbClr val="262626"/>
                </a:solidFill>
              </a:rPr>
              <a:t>CIS, Fordham Univ.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1371600" y="4259262"/>
            <a:ext cx="6400800" cy="175260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740662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2200"/>
          </a:p>
          <a:p>
            <a:pPr lvl="0" defTabSz="740662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Instructor: X. Zhang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Subproblems Graph 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36" name="Screen Shot 2018-04-15 at 4.33.19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0881" y="1278556"/>
            <a:ext cx="2903465" cy="5059714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hape 137"/>
          <p:cNvSpPr/>
          <p:nvPr>
            <p:ph type="body" idx="1"/>
          </p:nvPr>
        </p:nvSpPr>
        <p:spPr>
          <a:xfrm>
            <a:off x="2847380" y="1214437"/>
            <a:ext cx="5733059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Avoid recomputing subproblems again and again by </a:t>
            </a:r>
            <a:r>
              <a:rPr sz="2800">
                <a:solidFill>
                  <a:srgbClr val="FF2600"/>
                </a:solidFill>
              </a:rPr>
              <a:t>storing subproblems solutions in memory/table (hence “programming”)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trade-off between space and time 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Overlapping of subproblems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Avoid recomputing subproblems again and again by </a:t>
            </a:r>
            <a:r>
              <a:rPr sz="2800">
                <a:solidFill>
                  <a:srgbClr val="FF2600"/>
                </a:solidFill>
              </a:rPr>
              <a:t>storing subproblems solutions in memory/table (hence “programming”)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trade-off between space and time 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Two-way to organize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top-down with memoization</a:t>
            </a:r>
            <a:endParaRPr sz="28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Before recursive function call, check if subproblem has been solved before</a:t>
            </a:r>
            <a:endParaRPr sz="24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After recursive function call, store result in table 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bottom-up method </a:t>
            </a:r>
            <a:endParaRPr sz="28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Iteratively solve smaller problems first, move the way up to larger problems </a:t>
            </a:r>
          </a:p>
        </p:txBody>
      </p:sp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Dynamic Programming</a:t>
            </a:r>
          </a:p>
        </p:txBody>
      </p:sp>
      <p:sp>
        <p:nvSpPr>
          <p:cNvPr id="141" name="Shape 14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Memoized Cut-Rod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5" name="Shape 14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46" name="Screen Shot 2018-04-15 at 4.19.29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451" y="1172518"/>
            <a:ext cx="6007906" cy="22151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Screen Shot 2018-04-15 at 4.19.56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6266" y="3134490"/>
            <a:ext cx="9144001" cy="3603154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/>
          <p:nvPr/>
        </p:nvSpPr>
        <p:spPr>
          <a:xfrm>
            <a:off x="3740337" y="1717465"/>
            <a:ext cx="31195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2600"/>
                </a:solidFill>
              </a:rPr>
              <a:t>// stores solutions to all problems </a:t>
            </a:r>
          </a:p>
        </p:txBody>
      </p:sp>
      <p:sp>
        <p:nvSpPr>
          <p:cNvPr id="149" name="Shape 149"/>
          <p:cNvSpPr/>
          <p:nvPr/>
        </p:nvSpPr>
        <p:spPr>
          <a:xfrm>
            <a:off x="3058357" y="2425977"/>
            <a:ext cx="400095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2600"/>
                </a:solidFill>
              </a:rPr>
              <a:t>// initialize to an impossible negative value  </a:t>
            </a:r>
          </a:p>
        </p:txBody>
      </p:sp>
      <p:sp>
        <p:nvSpPr>
          <p:cNvPr id="150" name="Shape 150"/>
          <p:cNvSpPr/>
          <p:nvPr/>
        </p:nvSpPr>
        <p:spPr>
          <a:xfrm>
            <a:off x="5279914" y="3368465"/>
            <a:ext cx="214863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2600"/>
                </a:solidFill>
              </a:rPr>
              <a:t>// A recursive function  </a:t>
            </a:r>
          </a:p>
        </p:txBody>
      </p:sp>
      <p:sp>
        <p:nvSpPr>
          <p:cNvPr id="151" name="Shape 151"/>
          <p:cNvSpPr/>
          <p:nvPr/>
        </p:nvSpPr>
        <p:spPr>
          <a:xfrm>
            <a:off x="2803034" y="3749201"/>
            <a:ext cx="3910465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600">
                <a:solidFill>
                  <a:srgbClr val="FF2600"/>
                </a:solidFill>
              </a:rPr>
              <a:t>// If problem of given size (n) has been </a:t>
            </a:r>
            <a:endParaRPr sz="1600">
              <a:solidFill>
                <a:srgbClr val="FF2600"/>
              </a:solidFill>
            </a:endParaRPr>
          </a:p>
          <a:p>
            <a:pPr lvl="0">
              <a:defRPr sz="1800"/>
            </a:pPr>
            <a:r>
              <a:rPr sz="1600">
                <a:solidFill>
                  <a:srgbClr val="FF2600"/>
                </a:solidFill>
              </a:rPr>
              <a:t>solved before, just return the stored result </a:t>
            </a:r>
          </a:p>
        </p:txBody>
      </p:sp>
      <p:sp>
        <p:nvSpPr>
          <p:cNvPr id="152" name="Shape 152"/>
          <p:cNvSpPr/>
          <p:nvPr/>
        </p:nvSpPr>
        <p:spPr>
          <a:xfrm>
            <a:off x="4762240" y="5313724"/>
            <a:ext cx="1990187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2600"/>
                </a:solidFill>
              </a:rPr>
              <a:t>// same as before…  </a:t>
            </a:r>
          </a:p>
        </p:txBody>
      </p:sp>
      <p:sp>
        <p:nvSpPr>
          <p:cNvPr id="153" name="Shape 153"/>
          <p:cNvSpPr/>
          <p:nvPr/>
        </p:nvSpPr>
        <p:spPr>
          <a:xfrm flipV="1">
            <a:off x="3815284" y="5494448"/>
            <a:ext cx="846486" cy="271353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Memoized Cut-Rod: running time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/>
          </a:p>
        </p:txBody>
      </p:sp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58" name="Screen Shot 2018-04-15 at 4.19.29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3451" y="1172518"/>
            <a:ext cx="6007906" cy="22151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Screen Shot 2018-04-15 at 4.19.56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6266" y="3134490"/>
            <a:ext cx="9144001" cy="3603154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3740337" y="1717465"/>
            <a:ext cx="31195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2600"/>
                </a:solidFill>
              </a:rPr>
              <a:t>// stores solutions to all problems </a:t>
            </a:r>
          </a:p>
        </p:txBody>
      </p:sp>
      <p:sp>
        <p:nvSpPr>
          <p:cNvPr id="161" name="Shape 161"/>
          <p:cNvSpPr/>
          <p:nvPr/>
        </p:nvSpPr>
        <p:spPr>
          <a:xfrm>
            <a:off x="3058357" y="2425977"/>
            <a:ext cx="400095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2600"/>
                </a:solidFill>
              </a:rPr>
              <a:t>// initialize to an impossible negative value  </a:t>
            </a:r>
          </a:p>
        </p:txBody>
      </p:sp>
      <p:sp>
        <p:nvSpPr>
          <p:cNvPr id="162" name="Shape 162"/>
          <p:cNvSpPr/>
          <p:nvPr/>
        </p:nvSpPr>
        <p:spPr>
          <a:xfrm>
            <a:off x="5279914" y="3368465"/>
            <a:ext cx="2148639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2600"/>
                </a:solidFill>
              </a:rPr>
              <a:t>// A recursive function  </a:t>
            </a:r>
          </a:p>
        </p:txBody>
      </p:sp>
      <p:sp>
        <p:nvSpPr>
          <p:cNvPr id="163" name="Shape 163"/>
          <p:cNvSpPr/>
          <p:nvPr/>
        </p:nvSpPr>
        <p:spPr>
          <a:xfrm>
            <a:off x="2803034" y="3749201"/>
            <a:ext cx="3910465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600">
                <a:solidFill>
                  <a:srgbClr val="FF2600"/>
                </a:solidFill>
              </a:rPr>
              <a:t>// If problem of given size (n) has been </a:t>
            </a:r>
            <a:endParaRPr sz="1600">
              <a:solidFill>
                <a:srgbClr val="FF2600"/>
              </a:solidFill>
            </a:endParaRPr>
          </a:p>
          <a:p>
            <a:pPr lvl="0">
              <a:defRPr sz="1800"/>
            </a:pPr>
            <a:r>
              <a:rPr sz="1600">
                <a:solidFill>
                  <a:srgbClr val="FF2600"/>
                </a:solidFill>
              </a:rPr>
              <a:t>solved before, just return the stored result </a:t>
            </a:r>
          </a:p>
        </p:txBody>
      </p:sp>
      <p:sp>
        <p:nvSpPr>
          <p:cNvPr id="164" name="Shape 164"/>
          <p:cNvSpPr/>
          <p:nvPr/>
        </p:nvSpPr>
        <p:spPr>
          <a:xfrm>
            <a:off x="4762240" y="5313724"/>
            <a:ext cx="1990187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2600"/>
                </a:solidFill>
              </a:rPr>
              <a:t>// same as before…  </a:t>
            </a:r>
          </a:p>
        </p:txBody>
      </p:sp>
      <p:sp>
        <p:nvSpPr>
          <p:cNvPr id="165" name="Shape 165"/>
          <p:cNvSpPr/>
          <p:nvPr/>
        </p:nvSpPr>
        <p:spPr>
          <a:xfrm flipV="1">
            <a:off x="3815284" y="5494448"/>
            <a:ext cx="846486" cy="271353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creen Shot 2018-04-15 at 4.27.09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100" y="1146388"/>
            <a:ext cx="6871382" cy="3564209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hape 168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Bottom-up Cut-Rod</a:t>
            </a:r>
          </a:p>
        </p:txBody>
      </p:sp>
      <p:sp>
        <p:nvSpPr>
          <p:cNvPr id="169" name="Shape 16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70" name="Shape 170"/>
          <p:cNvSpPr/>
          <p:nvPr/>
        </p:nvSpPr>
        <p:spPr>
          <a:xfrm>
            <a:off x="4527737" y="1806365"/>
            <a:ext cx="31195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2600"/>
                </a:solidFill>
              </a:rPr>
              <a:t>// stores solutions to all problems </a:t>
            </a:r>
          </a:p>
        </p:txBody>
      </p:sp>
      <p:sp>
        <p:nvSpPr>
          <p:cNvPr id="171" name="Shape 171"/>
          <p:cNvSpPr/>
          <p:nvPr/>
        </p:nvSpPr>
        <p:spPr>
          <a:xfrm flipV="1">
            <a:off x="5460168" y="2946471"/>
            <a:ext cx="1" cy="1106489"/>
          </a:xfrm>
          <a:prstGeom prst="line">
            <a:avLst/>
          </a:pr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  <p:sp>
        <p:nvSpPr>
          <p:cNvPr id="172" name="Shape 172"/>
          <p:cNvSpPr/>
          <p:nvPr/>
        </p:nvSpPr>
        <p:spPr>
          <a:xfrm>
            <a:off x="5619937" y="3192782"/>
            <a:ext cx="3017993" cy="815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600">
                <a:solidFill>
                  <a:srgbClr val="FF2600"/>
                </a:solidFill>
              </a:rPr>
              <a:t>// Solve subproblem j, using</a:t>
            </a:r>
            <a:endParaRPr sz="1600">
              <a:solidFill>
                <a:srgbClr val="FF2600"/>
              </a:solidFill>
            </a:endParaRPr>
          </a:p>
          <a:p>
            <a:pPr lvl="0">
              <a:defRPr sz="1800"/>
            </a:pPr>
            <a:r>
              <a:rPr sz="1600">
                <a:solidFill>
                  <a:srgbClr val="FF2600"/>
                </a:solidFill>
              </a:rPr>
              <a:t>solution to smaller subproblems</a:t>
            </a:r>
            <a:endParaRPr sz="1600">
              <a:solidFill>
                <a:srgbClr val="FF2600"/>
              </a:solidFill>
            </a:endParaRPr>
          </a:p>
          <a:p>
            <a:pPr lvl="0">
              <a:defRPr sz="1800"/>
            </a:pPr>
            <a:r>
              <a:rPr sz="1600">
                <a:solidFill>
                  <a:srgbClr val="FF2600"/>
                </a:solidFill>
              </a:rPr>
              <a:t> </a:t>
            </a:r>
          </a:p>
        </p:txBody>
      </p:sp>
      <p:sp>
        <p:nvSpPr>
          <p:cNvPr id="173" name="Shape 173"/>
          <p:cNvSpPr/>
          <p:nvPr/>
        </p:nvSpPr>
        <p:spPr>
          <a:xfrm>
            <a:off x="955229" y="4979097"/>
            <a:ext cx="4185542" cy="39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b="1" sz="2000"/>
              <a:t>Running time: 1+2+3+..+n-1=O(n</a:t>
            </a:r>
            <a:r>
              <a:rPr b="1" baseline="31999" sz="2000"/>
              <a:t>2</a:t>
            </a:r>
            <a:r>
              <a:rPr b="1" sz="2000"/>
              <a:t>)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Screen Shot 2018-04-15 at 4.27.09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100" y="1146388"/>
            <a:ext cx="6871382" cy="3564209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Bottom-up Cut-Rod (2)</a:t>
            </a:r>
          </a:p>
        </p:txBody>
      </p:sp>
      <p:sp>
        <p:nvSpPr>
          <p:cNvPr id="177" name="Shape 17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78" name="Shape 178"/>
          <p:cNvSpPr/>
          <p:nvPr/>
        </p:nvSpPr>
        <p:spPr>
          <a:xfrm>
            <a:off x="4527737" y="1806365"/>
            <a:ext cx="311959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2600"/>
                </a:solidFill>
              </a:rPr>
              <a:t>// stores solutions to all problems </a:t>
            </a:r>
          </a:p>
        </p:txBody>
      </p:sp>
      <p:sp>
        <p:nvSpPr>
          <p:cNvPr id="179" name="Shape 179"/>
          <p:cNvSpPr/>
          <p:nvPr/>
        </p:nvSpPr>
        <p:spPr>
          <a:xfrm flipV="1">
            <a:off x="5460168" y="2946471"/>
            <a:ext cx="1" cy="1106489"/>
          </a:xfrm>
          <a:prstGeom prst="line">
            <a:avLst/>
          </a:pr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  <p:sp>
        <p:nvSpPr>
          <p:cNvPr id="180" name="Shape 180"/>
          <p:cNvSpPr/>
          <p:nvPr/>
        </p:nvSpPr>
        <p:spPr>
          <a:xfrm>
            <a:off x="521268" y="5313360"/>
            <a:ext cx="7441736" cy="1005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 algn="l">
              <a:defRPr sz="1800"/>
            </a:pPr>
            <a:r>
              <a:rPr b="1" sz="2000"/>
              <a:t>What if we want to know who to achieve r[n]? </a:t>
            </a:r>
            <a:endParaRPr b="1" sz="2000"/>
          </a:p>
          <a:p>
            <a:pPr lvl="0" algn="l">
              <a:defRPr sz="1800"/>
            </a:pPr>
            <a:r>
              <a:rPr b="1" sz="2000"/>
              <a:t>i.e., how to cut? </a:t>
            </a:r>
            <a:endParaRPr b="1" sz="2000"/>
          </a:p>
          <a:p>
            <a:pPr lvl="0" algn="l">
              <a:defRPr sz="1800"/>
            </a:pPr>
            <a:r>
              <a:rPr b="1" sz="2000"/>
              <a:t>i.e., n=n_1+n_2+…n_k, such that p[n_1]+p[n_2]+…+p[n_k]=r</a:t>
            </a:r>
            <a:r>
              <a:rPr b="1" baseline="-5999" sz="2000"/>
              <a:t>n</a:t>
            </a:r>
          </a:p>
        </p:txBody>
      </p:sp>
      <p:pic>
        <p:nvPicPr>
          <p:cNvPr id="181" name="Screen Shot 2018-04-15 at 5.17.55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1592" y="3051574"/>
            <a:ext cx="2782491" cy="8962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Screen Shot 2018-04-15 at 5.18.37 PM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68909" y="1754714"/>
            <a:ext cx="5167857" cy="4360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Recap</a:t>
            </a:r>
          </a:p>
        </p:txBody>
      </p:sp>
      <p:sp>
        <p:nvSpPr>
          <p:cNvPr id="185" name="Shape 1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We analyze rod cutting problem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Optimal way to cut a rod of size n is found by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 1) comparing optimal revenues achievable after cutting out the first rod of varying len, </a:t>
            </a:r>
            <a:endParaRPr sz="28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This relates solution to larger problem to solutions to subproblems </a:t>
            </a:r>
            <a:endParaRPr sz="28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2) choose the one yield largest revenue </a:t>
            </a:r>
          </a:p>
        </p:txBody>
      </p:sp>
      <p:sp>
        <p:nvSpPr>
          <p:cNvPr id="186" name="Shape 18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maximum (contiguous) subarray </a:t>
            </a:r>
          </a:p>
        </p:txBody>
      </p:sp>
      <p:sp>
        <p:nvSpPr>
          <p:cNvPr id="189" name="Shape 189"/>
          <p:cNvSpPr/>
          <p:nvPr>
            <p:ph type="body" idx="1"/>
          </p:nvPr>
        </p:nvSpPr>
        <p:spPr>
          <a:xfrm>
            <a:off x="341313" y="1303337"/>
            <a:ext cx="8229601" cy="564356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2600"/>
                </a:solidFill>
              </a:rPr>
              <a:t>Problem</a:t>
            </a:r>
            <a:r>
              <a:rPr sz="2800">
                <a:solidFill>
                  <a:srgbClr val="262626"/>
                </a:solidFill>
              </a:rPr>
              <a:t>: find the contiguous subarray within an array (</a:t>
            </a:r>
            <a:r>
              <a:rPr i="1" sz="2800">
                <a:solidFill>
                  <a:srgbClr val="262626"/>
                </a:solidFill>
              </a:rPr>
              <a:t>containing at least one number</a:t>
            </a:r>
            <a:r>
              <a:rPr sz="2800">
                <a:solidFill>
                  <a:srgbClr val="262626"/>
                </a:solidFill>
              </a:rPr>
              <a:t>) which has  largest sum (midterm lab)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If given the array [-2,1,-3,4,-1,2,1,-5,4],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contiguous subarray [4,-1,2,1] has largest sum = 6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Solution to midterm lab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brute-force: n</a:t>
            </a:r>
            <a:r>
              <a:rPr baseline="31999" sz="2400">
                <a:solidFill>
                  <a:srgbClr val="262626"/>
                </a:solidFill>
              </a:rPr>
              <a:t>2</a:t>
            </a:r>
            <a:r>
              <a:rPr sz="2400">
                <a:solidFill>
                  <a:srgbClr val="262626"/>
                </a:solidFill>
              </a:rPr>
              <a:t> or n</a:t>
            </a:r>
            <a:r>
              <a:rPr baseline="31999" sz="2400">
                <a:solidFill>
                  <a:srgbClr val="262626"/>
                </a:solidFill>
              </a:rPr>
              <a:t>3</a:t>
            </a:r>
            <a:endParaRPr baseline="31999"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Divide-and-conquer: T(n)=2 T(n/2)+O(n), T(n)=nlogn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Dynamic programming?</a:t>
            </a:r>
          </a:p>
        </p:txBody>
      </p:sp>
      <p:sp>
        <p:nvSpPr>
          <p:cNvPr id="190" name="Shape 19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91" name="Shape 191"/>
          <p:cNvSpPr/>
          <p:nvPr/>
        </p:nvSpPr>
        <p:spPr>
          <a:xfrm>
            <a:off x="4546600" y="2603500"/>
            <a:ext cx="1105049" cy="384820"/>
          </a:xfrm>
          <a:prstGeom prst="rect">
            <a:avLst/>
          </a:pr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Analyze optimal solution</a:t>
            </a:r>
          </a:p>
        </p:txBody>
      </p:sp>
      <p:sp>
        <p:nvSpPr>
          <p:cNvPr id="194" name="Shape 194"/>
          <p:cNvSpPr/>
          <p:nvPr>
            <p:ph type="body" idx="1"/>
          </p:nvPr>
        </p:nvSpPr>
        <p:spPr>
          <a:xfrm>
            <a:off x="341313" y="1303337"/>
            <a:ext cx="8229601" cy="5284989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2600"/>
                </a:solidFill>
              </a:rPr>
              <a:t>Problem</a:t>
            </a:r>
            <a:r>
              <a:rPr sz="2600">
                <a:solidFill>
                  <a:srgbClr val="262626"/>
                </a:solidFill>
              </a:rPr>
              <a:t>: find contiguous subarray with largest sum</a:t>
            </a: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Sample Input:  [-2,1,-3,4,-1,2,1,-5,4]  (array of size n=9) 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2600"/>
                </a:solidFill>
              </a:rPr>
              <a:t>How does solution to this problem relates to smaller subproblem? </a:t>
            </a:r>
            <a:endParaRPr sz="2400">
              <a:solidFill>
                <a:srgbClr val="FF2600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If we divide-up array (as in midterm)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[-2,1,-3,4,-1,2,1,-5,4]  //find MaxSub in this array 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2" marL="0" indent="4572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[-2,1,-3,4,-1]          [2,1,-5,4]</a:t>
            </a:r>
            <a:endParaRPr sz="2400">
              <a:solidFill>
                <a:srgbClr val="262626"/>
              </a:solidFill>
            </a:endParaRPr>
          </a:p>
          <a:p>
            <a:pPr lvl="2" marL="0" indent="4572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still need to consider subarray that spans both halves</a:t>
            </a:r>
            <a:endParaRPr sz="2400">
              <a:solidFill>
                <a:srgbClr val="262626"/>
              </a:solidFill>
            </a:endParaRPr>
          </a:p>
          <a:p>
            <a:pPr lvl="2" marL="0" indent="4572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This does not lead to a dynamic programming sol. 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Need a different way to define smaller subproblems! </a:t>
            </a:r>
          </a:p>
        </p:txBody>
      </p:sp>
      <p:sp>
        <p:nvSpPr>
          <p:cNvPr id="195" name="Shape 19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96" name="Shape 196"/>
          <p:cNvSpPr/>
          <p:nvPr/>
        </p:nvSpPr>
        <p:spPr>
          <a:xfrm flipH="1">
            <a:off x="1974942" y="3978663"/>
            <a:ext cx="301892" cy="301893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  <p:sp>
        <p:nvSpPr>
          <p:cNvPr id="197" name="Shape 197"/>
          <p:cNvSpPr/>
          <p:nvPr/>
        </p:nvSpPr>
        <p:spPr>
          <a:xfrm>
            <a:off x="2941885" y="3886485"/>
            <a:ext cx="1405130" cy="470192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Screen Shot 2018-04-15 at 6.16.52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4915" y="2113022"/>
            <a:ext cx="5765548" cy="1658319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Shape 200"/>
          <p:cNvSpPr/>
          <p:nvPr>
            <p:ph type="body" idx="1"/>
          </p:nvPr>
        </p:nvSpPr>
        <p:spPr>
          <a:xfrm>
            <a:off x="330994" y="1303337"/>
            <a:ext cx="8229602" cy="5284989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2600"/>
                </a:solidFill>
              </a:rPr>
              <a:t>Problem</a:t>
            </a:r>
            <a:r>
              <a:rPr sz="2600">
                <a:solidFill>
                  <a:srgbClr val="262626"/>
                </a:solidFill>
              </a:rPr>
              <a:t>: find contiguous subarray with largest sum</a:t>
            </a:r>
            <a:endParaRPr sz="26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    </a:t>
            </a:r>
            <a:endParaRPr sz="24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A</a:t>
            </a:r>
            <a:endParaRPr sz="24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Index 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2600"/>
                </a:solidFill>
              </a:rPr>
              <a:t>MSE(k), max.</a:t>
            </a:r>
            <a:r>
              <a:rPr sz="2400">
                <a:solidFill>
                  <a:srgbClr val="262626"/>
                </a:solidFill>
              </a:rPr>
              <a:t> </a:t>
            </a:r>
            <a:r>
              <a:rPr sz="2400">
                <a:solidFill>
                  <a:srgbClr val="FF2600"/>
                </a:solidFill>
              </a:rPr>
              <a:t>subarray ending at pos k,</a:t>
            </a:r>
            <a:r>
              <a:rPr sz="2400">
                <a:solidFill>
                  <a:srgbClr val="262626"/>
                </a:solidFill>
              </a:rPr>
              <a:t> among all subarray ending at k (A[i…k] where i&lt;=k), the one with largest sum </a:t>
            </a:r>
            <a:endParaRPr sz="2400">
              <a:solidFill>
                <a:srgbClr val="262626"/>
              </a:solidFill>
            </a:endParaRPr>
          </a:p>
          <a:p>
            <a:pPr lvl="1" marL="800099" indent="-342899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MSE(1), max. subarray ending at pos 1, is A[1..1], sum is -2</a:t>
            </a:r>
            <a:endParaRPr sz="2100">
              <a:solidFill>
                <a:srgbClr val="262626"/>
              </a:solidFill>
            </a:endParaRPr>
          </a:p>
          <a:p>
            <a:pPr lvl="1" marL="800099" indent="-342899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MSE(2), max. subarray ending at pos 2, is A[2..2], sum is 1</a:t>
            </a:r>
            <a:endParaRPr sz="2100">
              <a:solidFill>
                <a:srgbClr val="262626"/>
              </a:solidFill>
            </a:endParaRPr>
          </a:p>
          <a:p>
            <a:pPr lvl="1" marL="800099" indent="-342899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MSE(3) is A[2..3], sum is -2 </a:t>
            </a:r>
            <a:endParaRPr sz="2200">
              <a:solidFill>
                <a:srgbClr val="262626"/>
              </a:solidFill>
            </a:endParaRPr>
          </a:p>
          <a:p>
            <a:pPr lvl="1" marL="771525" indent="-314325"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MSE(4)? </a:t>
            </a:r>
          </a:p>
        </p:txBody>
      </p:sp>
      <p:sp>
        <p:nvSpPr>
          <p:cNvPr id="201" name="Shape 201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Analyze optimal solution</a:t>
            </a:r>
          </a:p>
        </p:txBody>
      </p:sp>
      <p:sp>
        <p:nvSpPr>
          <p:cNvPr id="202" name="Shape 20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03" name="Shape 203"/>
          <p:cNvSpPr/>
          <p:nvPr/>
        </p:nvSpPr>
        <p:spPr>
          <a:xfrm>
            <a:off x="2030734" y="2209948"/>
            <a:ext cx="586732" cy="916485"/>
          </a:xfrm>
          <a:prstGeom prst="rect">
            <a:avLst/>
          </a:prstGeom>
          <a:ln w="25400">
            <a:solidFill>
              <a:srgbClr val="FF26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4" name="Shape 204"/>
          <p:cNvSpPr/>
          <p:nvPr/>
        </p:nvSpPr>
        <p:spPr>
          <a:xfrm>
            <a:off x="2657549" y="2172344"/>
            <a:ext cx="586731" cy="991693"/>
          </a:xfrm>
          <a:prstGeom prst="rect">
            <a:avLst/>
          </a:prstGeom>
          <a:ln w="25400">
            <a:solidFill>
              <a:srgbClr val="0433FF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05" name="Shape 205"/>
          <p:cNvSpPr/>
          <p:nvPr/>
        </p:nvSpPr>
        <p:spPr>
          <a:xfrm>
            <a:off x="2634423" y="1989038"/>
            <a:ext cx="1199623" cy="1219250"/>
          </a:xfrm>
          <a:prstGeom prst="rect">
            <a:avLst/>
          </a:prstGeom>
          <a:ln w="50800">
            <a:solidFill>
              <a:srgbClr val="FF93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Rod Cutting Problem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 company buys long steel rods (of length n), and cuts them into shorter one to sell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integral length only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cutting is free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rods of diff lengths sold for diff. price, e.g.,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Best way to cut the rods?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n=4: no cutting: $9, 1 and 3: 1+8=$9, </a:t>
            </a:r>
            <a:r>
              <a:rPr sz="2800">
                <a:solidFill>
                  <a:srgbClr val="FF2600"/>
                </a:solidFill>
              </a:rPr>
              <a:t>2 and 2: 5+5=$10</a:t>
            </a:r>
            <a:endParaRPr sz="2800">
              <a:solidFill>
                <a:srgbClr val="FF2600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/>
              <a:t>n=5: ? </a:t>
            </a:r>
          </a:p>
        </p:txBody>
      </p:sp>
      <p:sp>
        <p:nvSpPr>
          <p:cNvPr id="90" name="Shape 9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91" name="Screen Shot 2018-04-12 at 8.05.29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1849" y="3573580"/>
            <a:ext cx="5827892" cy="10326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Screen Shot 2018-04-15 at 6.16.52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9226" y="982722"/>
            <a:ext cx="5765548" cy="1658319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Shape 208"/>
          <p:cNvSpPr/>
          <p:nvPr>
            <p:ph type="body" idx="1"/>
          </p:nvPr>
        </p:nvSpPr>
        <p:spPr>
          <a:xfrm>
            <a:off x="328613" y="1150937"/>
            <a:ext cx="8229601" cy="5284989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    A </a:t>
            </a: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Index 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  MSE(k) and optimal substructure </a:t>
            </a:r>
            <a:endParaRPr sz="2400">
              <a:solidFill>
                <a:srgbClr val="262626"/>
              </a:solidFill>
            </a:endParaRPr>
          </a:p>
          <a:p>
            <a:pPr lvl="1" marL="800099" indent="-342899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MSE(3): </a:t>
            </a:r>
            <a:r>
              <a:rPr sz="2100">
                <a:solidFill>
                  <a:srgbClr val="FF2600"/>
                </a:solidFill>
              </a:rPr>
              <a:t>A[2..3]</a:t>
            </a:r>
            <a:r>
              <a:rPr sz="2100">
                <a:solidFill>
                  <a:srgbClr val="262626"/>
                </a:solidFill>
              </a:rPr>
              <a:t>, sum is </a:t>
            </a:r>
            <a:r>
              <a:rPr sz="2100">
                <a:solidFill>
                  <a:srgbClr val="FF2600"/>
                </a:solidFill>
              </a:rPr>
              <a:t>-2</a:t>
            </a:r>
            <a:r>
              <a:rPr sz="2100">
                <a:solidFill>
                  <a:srgbClr val="262626"/>
                </a:solidFill>
              </a:rPr>
              <a:t> (red box)</a:t>
            </a:r>
            <a:endParaRPr sz="2100">
              <a:solidFill>
                <a:srgbClr val="262626"/>
              </a:solidFill>
            </a:endParaRPr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MSE(4): two options to choose</a:t>
            </a:r>
            <a:endParaRPr sz="2100">
              <a:solidFill>
                <a:srgbClr val="262626"/>
              </a:solidFill>
            </a:endParaRPr>
          </a:p>
          <a:p>
            <a:pPr lvl="2" marL="1214437" indent="-300037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(1) either grow MSE(3) to include pos 4</a:t>
            </a:r>
            <a:endParaRPr sz="2100">
              <a:solidFill>
                <a:srgbClr val="262626"/>
              </a:solidFill>
            </a:endParaRPr>
          </a:p>
          <a:p>
            <a:pPr lvl="3" marL="16716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subarray is then A[2..</a:t>
            </a:r>
            <a:r>
              <a:rPr sz="2100">
                <a:solidFill>
                  <a:srgbClr val="0433FF"/>
                </a:solidFill>
              </a:rPr>
              <a:t>4</a:t>
            </a:r>
            <a:r>
              <a:rPr sz="2100">
                <a:solidFill>
                  <a:srgbClr val="262626"/>
                </a:solidFill>
              </a:rPr>
              <a:t>], sum is</a:t>
            </a:r>
            <a:r>
              <a:rPr sz="2100">
                <a:solidFill>
                  <a:srgbClr val="FF2600"/>
                </a:solidFill>
              </a:rPr>
              <a:t> MSE(3)+A[4]=-2</a:t>
            </a:r>
            <a:r>
              <a:rPr sz="2100">
                <a:solidFill>
                  <a:srgbClr val="262626"/>
                </a:solidFill>
              </a:rPr>
              <a:t>+A[</a:t>
            </a:r>
            <a:r>
              <a:rPr sz="2100">
                <a:solidFill>
                  <a:srgbClr val="0433FF"/>
                </a:solidFill>
              </a:rPr>
              <a:t>4</a:t>
            </a:r>
            <a:r>
              <a:rPr sz="2100">
                <a:solidFill>
                  <a:srgbClr val="262626"/>
                </a:solidFill>
              </a:rPr>
              <a:t>]=2</a:t>
            </a:r>
            <a:endParaRPr sz="2100">
              <a:solidFill>
                <a:srgbClr val="262626"/>
              </a:solidFill>
            </a:endParaRPr>
          </a:p>
          <a:p>
            <a:pPr lvl="2" marL="1214437" indent="-300037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(2) or start afresh from pos 4 </a:t>
            </a:r>
            <a:endParaRPr sz="2100">
              <a:solidFill>
                <a:srgbClr val="262626"/>
              </a:solidFill>
            </a:endParaRPr>
          </a:p>
          <a:p>
            <a:pPr lvl="3" marL="16716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subarray is then A[4…4], sum is A[</a:t>
            </a:r>
            <a:r>
              <a:rPr sz="2100">
                <a:solidFill>
                  <a:srgbClr val="0433FF"/>
                </a:solidFill>
              </a:rPr>
              <a:t>4</a:t>
            </a:r>
            <a:r>
              <a:rPr sz="2100">
                <a:solidFill>
                  <a:srgbClr val="262626"/>
                </a:solidFill>
              </a:rPr>
              <a:t>]=4 (better) </a:t>
            </a:r>
            <a:endParaRPr sz="2100">
              <a:solidFill>
                <a:srgbClr val="262626"/>
              </a:solidFill>
            </a:endParaRPr>
          </a:p>
          <a:p>
            <a:pPr lvl="2" marL="1214437" indent="-300037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Choose the one with larger sum, i.e., </a:t>
            </a:r>
            <a:endParaRPr sz="2100">
              <a:solidFill>
                <a:srgbClr val="262626"/>
              </a:solidFill>
            </a:endParaRPr>
          </a:p>
          <a:p>
            <a:pPr lvl="3" marL="16716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b="1" sz="2100">
                <a:solidFill>
                  <a:srgbClr val="0433FF"/>
                </a:solidFill>
              </a:rPr>
              <a:t>MSE(4) = max (A[4], MSE(3)+A[4]) </a:t>
            </a:r>
            <a:endParaRPr b="1" sz="2100">
              <a:solidFill>
                <a:srgbClr val="0433FF"/>
              </a:solidFill>
            </a:endParaRPr>
          </a:p>
        </p:txBody>
      </p:sp>
      <p:sp>
        <p:nvSpPr>
          <p:cNvPr id="209" name="Shape 209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Analyze optimal solution</a:t>
            </a:r>
          </a:p>
        </p:txBody>
      </p:sp>
      <p:sp>
        <p:nvSpPr>
          <p:cNvPr id="210" name="Shape 21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11" name="Shape 211"/>
          <p:cNvSpPr/>
          <p:nvPr/>
        </p:nvSpPr>
        <p:spPr>
          <a:xfrm>
            <a:off x="2501900" y="1287760"/>
            <a:ext cx="1270000" cy="816025"/>
          </a:xfrm>
          <a:prstGeom prst="rect">
            <a:avLst/>
          </a:prstGeom>
          <a:ln w="25400">
            <a:solidFill>
              <a:srgbClr val="FF26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2" name="Shape 212"/>
          <p:cNvSpPr/>
          <p:nvPr/>
        </p:nvSpPr>
        <p:spPr>
          <a:xfrm>
            <a:off x="6266169" y="3642838"/>
            <a:ext cx="3096761" cy="1107437"/>
          </a:xfrm>
          <a:prstGeom prst="rect">
            <a:avLst/>
          </a:prstGeom>
          <a:solidFill>
            <a:srgbClr val="CCE8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1700"/>
              <a:t>How a problem’s optimal solution can be derived from optimal solution to smaller </a:t>
            </a:r>
            <a:endParaRPr sz="1700"/>
          </a:p>
          <a:p>
            <a:pPr lvl="0" algn="l">
              <a:defRPr sz="1800"/>
            </a:pPr>
            <a:r>
              <a:rPr sz="1700"/>
              <a:t>problem 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creen Shot 2018-04-15 at 6.16.52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9226" y="982722"/>
            <a:ext cx="5765548" cy="1658319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Shape 215"/>
          <p:cNvSpPr/>
          <p:nvPr>
            <p:ph type="body" idx="1"/>
          </p:nvPr>
        </p:nvSpPr>
        <p:spPr>
          <a:xfrm>
            <a:off x="328613" y="1150937"/>
            <a:ext cx="8229601" cy="5284989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    A </a:t>
            </a: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Index 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  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MSE(k) and optimal substructure </a:t>
            </a:r>
            <a:endParaRPr sz="2400">
              <a:solidFill>
                <a:srgbClr val="262626"/>
              </a:solidFill>
            </a:endParaRPr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sz="2100" u="sng">
                <a:solidFill>
                  <a:srgbClr val="FF2600"/>
                </a:solidFill>
              </a:rPr>
              <a:t>Max. subarray ending at k</a:t>
            </a:r>
            <a:r>
              <a:rPr sz="2100">
                <a:solidFill>
                  <a:srgbClr val="262626"/>
                </a:solidFill>
              </a:rPr>
              <a:t> is the larger between A[k…k] and Max. subarray ending at k-1 extended to include A[k]</a:t>
            </a:r>
            <a:endParaRPr sz="2100">
              <a:solidFill>
                <a:srgbClr val="262626"/>
              </a:solidFill>
            </a:endParaRPr>
          </a:p>
          <a:p>
            <a:pPr lvl="1" marL="0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              MSE(k) = max (A[k], MSE(k-1)+A[k]) </a:t>
            </a:r>
            <a:endParaRPr sz="2100">
              <a:solidFill>
                <a:srgbClr val="262626"/>
              </a:solidFill>
            </a:endParaRPr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b="1" sz="2100">
                <a:solidFill>
                  <a:srgbClr val="0433FF"/>
                </a:solidFill>
              </a:rPr>
              <a:t>MSE(5)=                     , subarray is  </a:t>
            </a:r>
            <a:endParaRPr b="1" sz="2100">
              <a:solidFill>
                <a:srgbClr val="0433FF"/>
              </a:solidFill>
            </a:endParaRPr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b="1" sz="2100">
                <a:solidFill>
                  <a:srgbClr val="0433FF"/>
                </a:solidFill>
              </a:rPr>
              <a:t>MSE(6)</a:t>
            </a:r>
            <a:endParaRPr b="1" sz="2100">
              <a:solidFill>
                <a:srgbClr val="0433FF"/>
              </a:solidFill>
            </a:endParaRPr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b="1" sz="2100">
                <a:solidFill>
                  <a:srgbClr val="0433FF"/>
                </a:solidFill>
              </a:rPr>
              <a:t>MSE(7)</a:t>
            </a:r>
            <a:endParaRPr b="1" sz="2100">
              <a:solidFill>
                <a:srgbClr val="0433FF"/>
              </a:solidFill>
            </a:endParaRPr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b="1" sz="2100">
                <a:solidFill>
                  <a:srgbClr val="0433FF"/>
                </a:solidFill>
              </a:rPr>
              <a:t>MSE(8)</a:t>
            </a:r>
            <a:endParaRPr b="1" sz="2100">
              <a:solidFill>
                <a:srgbClr val="0433FF"/>
              </a:solidFill>
            </a:endParaRPr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b="1" sz="2100">
                <a:solidFill>
                  <a:srgbClr val="0433FF"/>
                </a:solidFill>
              </a:rPr>
              <a:t>MSE(9)</a:t>
            </a:r>
            <a:endParaRPr b="1" sz="2100">
              <a:solidFill>
                <a:srgbClr val="0433FF"/>
              </a:solidFill>
            </a:endParaRPr>
          </a:p>
        </p:txBody>
      </p:sp>
      <p:sp>
        <p:nvSpPr>
          <p:cNvPr id="216" name="Shape 216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Analyze optimal solution</a:t>
            </a:r>
          </a:p>
        </p:txBody>
      </p:sp>
      <p:sp>
        <p:nvSpPr>
          <p:cNvPr id="217" name="Shape 21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18" name="Shape 218"/>
          <p:cNvSpPr/>
          <p:nvPr/>
        </p:nvSpPr>
        <p:spPr>
          <a:xfrm>
            <a:off x="3771900" y="1170781"/>
            <a:ext cx="538858" cy="933004"/>
          </a:xfrm>
          <a:prstGeom prst="rect">
            <a:avLst/>
          </a:prstGeom>
          <a:ln w="25400">
            <a:solidFill>
              <a:srgbClr val="0433FF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9" name="Shape 219"/>
          <p:cNvSpPr/>
          <p:nvPr/>
        </p:nvSpPr>
        <p:spPr>
          <a:xfrm>
            <a:off x="2778047" y="2564132"/>
            <a:ext cx="2526563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6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0433FF"/>
                </a:solidFill>
              </a:rPr>
              <a:t>MSE(4)=4, array is A[4…4]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body" idx="1"/>
          </p:nvPr>
        </p:nvSpPr>
        <p:spPr>
          <a:xfrm>
            <a:off x="328613" y="1150937"/>
            <a:ext cx="8229601" cy="5592220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    A </a:t>
            </a: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Index   </a:t>
            </a:r>
            <a:endParaRPr sz="2400">
              <a:solidFill>
                <a:srgbClr val="262626"/>
              </a:solidFill>
            </a:endParaRPr>
          </a:p>
          <a:p>
            <a:pPr lvl="0" marL="342899" indent="-342899">
              <a:defRPr sz="1800">
                <a:solidFill>
                  <a:srgbClr val="000000"/>
                </a:solidFill>
              </a:defRPr>
            </a:pPr>
            <a:endParaRPr sz="2100">
              <a:solidFill>
                <a:srgbClr val="262626"/>
              </a:solidFill>
            </a:endParaRPr>
          </a:p>
          <a:p>
            <a:pPr lvl="0" marL="342899" indent="-342899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Once we calculate MSE(1) … MSE(9) </a:t>
            </a:r>
            <a:endParaRPr sz="22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1700"/>
              <a:t>MSE(1)=-2, the subarray is A[1..1]</a:t>
            </a:r>
            <a:endParaRPr sz="1700"/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1700"/>
              <a:t>MSE(2)=1, the subarray is A[2..2]</a:t>
            </a:r>
            <a:endParaRPr sz="1700"/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1700"/>
              <a:t>MSE(3)=-2, the subarray is A[2..3] </a:t>
            </a:r>
            <a:endParaRPr sz="1700"/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1700"/>
              <a:t>MSE(4)=4, the subarray is A[4…4] </a:t>
            </a:r>
            <a:endParaRPr sz="1700"/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sz="1700"/>
              <a:t>… MSE(7)=6, the subarray is A[4…7]</a:t>
            </a:r>
            <a:endParaRPr sz="1700"/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rPr sz="1700"/>
              <a:t>MSE(9)=4, the subarray is A[9…9]</a:t>
            </a:r>
            <a:endParaRPr sz="1700"/>
          </a:p>
          <a:p>
            <a:pPr lvl="0" marL="300037" indent="-300037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2600"/>
                </a:solidFill>
              </a:rPr>
              <a:t>What’s the maximum subarray of A?</a:t>
            </a:r>
            <a:r>
              <a:rPr sz="2200"/>
              <a:t> </a:t>
            </a:r>
            <a:endParaRPr sz="2200"/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t>well, it either ends at 1, or ends at 2, …, or ends at 9</a:t>
            </a:r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r>
              <a:t>Whichever yields the largest sum! </a:t>
            </a:r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endParaRPr sz="1700"/>
          </a:p>
          <a:p>
            <a:pPr lvl="1" marL="757237" indent="-300037">
              <a:buChar char="•"/>
              <a:defRPr sz="1800">
                <a:solidFill>
                  <a:srgbClr val="000000"/>
                </a:solidFill>
              </a:defRPr>
            </a:pPr>
            <a:endParaRPr sz="1700"/>
          </a:p>
        </p:txBody>
      </p:sp>
      <p:pic>
        <p:nvPicPr>
          <p:cNvPr id="222" name="Screen Shot 2018-04-15 at 6.16.52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9226" y="817622"/>
            <a:ext cx="5077373" cy="1460382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Shape 22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Analyze optimal solution</a:t>
            </a:r>
          </a:p>
        </p:txBody>
      </p:sp>
      <p:sp>
        <p:nvSpPr>
          <p:cNvPr id="224" name="Shape 22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Screen Shot 2018-04-15 at 6.16.52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36826" y="1046222"/>
            <a:ext cx="4286348" cy="1232864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Shape 22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28" name="Shape 228"/>
          <p:cNvSpPr/>
          <p:nvPr>
            <p:ph type="body" idx="1"/>
          </p:nvPr>
        </p:nvSpPr>
        <p:spPr>
          <a:xfrm>
            <a:off x="328613" y="1150937"/>
            <a:ext cx="8229601" cy="5592220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    A </a:t>
            </a: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Index   </a:t>
            </a:r>
            <a:endParaRPr sz="2400">
              <a:solidFill>
                <a:srgbClr val="262626"/>
              </a:solidFill>
            </a:endParaRPr>
          </a:p>
          <a:p>
            <a:pPr lvl="0" marL="342899" indent="-342899">
              <a:defRPr sz="1800">
                <a:solidFill>
                  <a:srgbClr val="000000"/>
                </a:solidFill>
              </a:defRPr>
            </a:pPr>
            <a:endParaRPr sz="2100">
              <a:solidFill>
                <a:srgbClr val="262626"/>
              </a:solidFill>
            </a:endParaRPr>
          </a:p>
          <a:p>
            <a:pPr lvl="0" marL="342899" indent="-342899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Calculate MSE(1) … MSE(n)</a:t>
            </a:r>
            <a:endParaRPr sz="20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1700"/>
              <a:t>MSE(1)= A[1]</a:t>
            </a:r>
            <a:endParaRPr sz="1700"/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1700"/>
              <a:t>MSE(i) = max (A[i], A[i]+MSE(i-1));</a:t>
            </a:r>
            <a:endParaRPr sz="1700"/>
          </a:p>
          <a:p>
            <a:pPr lvl="0" marL="300037" indent="-300037">
              <a:defRPr sz="1800">
                <a:solidFill>
                  <a:srgbClr val="000000"/>
                </a:solidFill>
              </a:defRPr>
            </a:pPr>
            <a:r>
              <a:rPr sz="2000"/>
              <a:t> Return maximum among all MSE(i), </a:t>
            </a:r>
            <a:endParaRPr sz="2000"/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/>
              <a:t>for i=1, 2, …n  </a:t>
            </a:r>
          </a:p>
        </p:txBody>
      </p:sp>
      <p:sp>
        <p:nvSpPr>
          <p:cNvPr id="229" name="Shape 229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Idea to Pseudocode</a:t>
            </a:r>
          </a:p>
        </p:txBody>
      </p:sp>
      <p:sp>
        <p:nvSpPr>
          <p:cNvPr id="230" name="Shape 230"/>
          <p:cNvSpPr/>
          <p:nvPr/>
        </p:nvSpPr>
        <p:spPr>
          <a:xfrm>
            <a:off x="4978400" y="2221232"/>
            <a:ext cx="4073234" cy="4411898"/>
          </a:xfrm>
          <a:prstGeom prst="rect">
            <a:avLst/>
          </a:prstGeom>
          <a:solidFill>
            <a:srgbClr val="CCE8EA"/>
          </a:solidFill>
          <a:ln>
            <a:solidFill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(int, start,end) MaxSubArray (int A[1…n])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{ 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// Use array MSE to store the MSE(i)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MSE[1]=A[1];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max_MSE = MSE[1];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for (int i=2;i&lt;=n;i++)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{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    MSE[i] = ??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    if (MSE[i] &gt; max_MSE) {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        max_MSE = MSE[i];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        end = i;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    } 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}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return (max_MSE, start, end)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231" name="Shape 231"/>
          <p:cNvSpPr/>
          <p:nvPr/>
        </p:nvSpPr>
        <p:spPr>
          <a:xfrm>
            <a:off x="359404" y="5015231"/>
            <a:ext cx="4348132" cy="1107437"/>
          </a:xfrm>
          <a:prstGeom prst="rect">
            <a:avLst/>
          </a:prstGeom>
          <a:solidFill>
            <a:srgbClr val="CCE8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1700"/>
              <a:t>Practice: </a:t>
            </a:r>
            <a:endParaRPr sz="1700"/>
          </a:p>
          <a:p>
            <a:pPr lvl="0" algn="l">
              <a:defRPr sz="1800"/>
            </a:pPr>
            <a:r>
              <a:rPr sz="1700"/>
              <a:t>1) fill in ?? </a:t>
            </a:r>
            <a:endParaRPr sz="1700"/>
          </a:p>
          <a:p>
            <a:pPr lvl="0" algn="l">
              <a:defRPr sz="1800"/>
            </a:pPr>
            <a:r>
              <a:rPr sz="1700"/>
              <a:t>2) How to find out the starting index of </a:t>
            </a:r>
            <a:endParaRPr sz="1700"/>
          </a:p>
          <a:p>
            <a:pPr lvl="0" algn="l">
              <a:defRPr sz="1800"/>
            </a:pPr>
            <a:r>
              <a:rPr sz="1700"/>
              <a:t>the max. subarray, i.e., the start parameter? 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34" name="Shape 234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Running time Analysis</a:t>
            </a:r>
          </a:p>
        </p:txBody>
      </p:sp>
      <p:sp>
        <p:nvSpPr>
          <p:cNvPr id="235" name="Shape 235"/>
          <p:cNvSpPr/>
          <p:nvPr/>
        </p:nvSpPr>
        <p:spPr>
          <a:xfrm>
            <a:off x="538810" y="1268732"/>
            <a:ext cx="4300966" cy="4665899"/>
          </a:xfrm>
          <a:prstGeom prst="rect">
            <a:avLst/>
          </a:prstGeom>
          <a:solidFill>
            <a:srgbClr val="CCE8EA"/>
          </a:solidFill>
          <a:ln>
            <a:solidFill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int MaxSubArray (int A[1…n], int &amp; start,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int &amp; end)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{ 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// Use array MSE to store the MSE(i)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MSE[1]=A[1];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max_MSE = MSE[1];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for (int i=2;i&lt;=n;i++)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{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    MSE[i] = ?? 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    if (MSE[i] &gt; max_MSE) {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        max_MSE = MSE[i];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        end = i;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     } 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 }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   return max_MSE;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236" name="Shape 236"/>
          <p:cNvSpPr/>
          <p:nvPr>
            <p:ph type="body" idx="1"/>
          </p:nvPr>
        </p:nvSpPr>
        <p:spPr>
          <a:xfrm>
            <a:off x="4757440" y="1303337"/>
            <a:ext cx="3813474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It’s easy to see that running time is O(n)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a loop that iterates for n-1 times 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Recall other solutions: 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brute-force: n</a:t>
            </a:r>
            <a:r>
              <a:rPr baseline="31999" sz="2400">
                <a:solidFill>
                  <a:srgbClr val="262626"/>
                </a:solidFill>
              </a:rPr>
              <a:t>2</a:t>
            </a:r>
            <a:r>
              <a:rPr sz="2400">
                <a:solidFill>
                  <a:srgbClr val="262626"/>
                </a:solidFill>
              </a:rPr>
              <a:t> or n</a:t>
            </a:r>
            <a:r>
              <a:rPr baseline="31999" sz="2400">
                <a:solidFill>
                  <a:srgbClr val="262626"/>
                </a:solidFill>
              </a:rPr>
              <a:t>3</a:t>
            </a:r>
            <a:endParaRPr baseline="31999"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Divide-and-conquer: nlogn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Dynamic programming wins! 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What is DP? When to use? </a:t>
            </a:r>
          </a:p>
        </p:txBody>
      </p:sp>
      <p:sp>
        <p:nvSpPr>
          <p:cNvPr id="239" name="Shape 239"/>
          <p:cNvSpPr/>
          <p:nvPr>
            <p:ph type="body" idx="1"/>
          </p:nvPr>
        </p:nvSpPr>
        <p:spPr>
          <a:xfrm>
            <a:off x="340213" y="1251094"/>
            <a:ext cx="8229602" cy="56435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We have seen several optimization problems</a:t>
            </a:r>
            <a:endParaRPr sz="27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brute force solution</a:t>
            </a:r>
            <a:endParaRPr sz="27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divide and conquer</a:t>
            </a:r>
            <a:endParaRPr sz="27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dynamic programming </a:t>
            </a:r>
            <a:endParaRPr sz="27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To what kinds of problem is DP applicable? </a:t>
            </a:r>
            <a:endParaRPr sz="27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FF2600"/>
                </a:solidFill>
              </a:rPr>
              <a:t>Optimal substructure</a:t>
            </a:r>
            <a:r>
              <a:rPr sz="2500">
                <a:solidFill>
                  <a:srgbClr val="262626"/>
                </a:solidFill>
              </a:rPr>
              <a:t>: Optimal solution to a problem of size n incorporates optimal solution to problem of smaller size (1, 2, 3, … n-1). </a:t>
            </a:r>
            <a:endParaRPr sz="25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FF2600"/>
                </a:solidFill>
              </a:rPr>
              <a:t>Overlapping subproblems</a:t>
            </a:r>
            <a:r>
              <a:rPr sz="2500">
                <a:solidFill>
                  <a:srgbClr val="262626"/>
                </a:solidFill>
              </a:rPr>
              <a:t>: small subproblem space and common subproblems </a:t>
            </a:r>
          </a:p>
        </p:txBody>
      </p:sp>
      <p:sp>
        <p:nvSpPr>
          <p:cNvPr id="240" name="Shape 24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Optimal substructure</a:t>
            </a:r>
          </a:p>
        </p:txBody>
      </p:sp>
      <p:sp>
        <p:nvSpPr>
          <p:cNvPr id="243" name="Shape 243"/>
          <p:cNvSpPr/>
          <p:nvPr>
            <p:ph type="body" idx="1"/>
          </p:nvPr>
        </p:nvSpPr>
        <p:spPr>
          <a:xfrm>
            <a:off x="340213" y="1251094"/>
            <a:ext cx="8229602" cy="5643566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2700">
                <a:solidFill>
                  <a:srgbClr val="FF2600"/>
                </a:solidFill>
              </a:rPr>
              <a:t>Optimal substructure</a:t>
            </a:r>
            <a:r>
              <a:rPr sz="2700">
                <a:solidFill>
                  <a:srgbClr val="262626"/>
                </a:solidFill>
              </a:rPr>
              <a:t>: Optimal solution to a problem of size n incorporates optimal solution to problem of smaller size (1, 2, 3, … n-1). </a:t>
            </a:r>
            <a:endParaRPr sz="27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Rod cutting: find r</a:t>
            </a:r>
            <a:r>
              <a:rPr baseline="-5999" sz="2700">
                <a:solidFill>
                  <a:srgbClr val="262626"/>
                </a:solidFill>
              </a:rPr>
              <a:t>n</a:t>
            </a:r>
            <a:r>
              <a:rPr sz="2700">
                <a:solidFill>
                  <a:srgbClr val="262626"/>
                </a:solidFill>
              </a:rPr>
              <a:t> (max. revenue for rod of len n) </a:t>
            </a:r>
            <a:endParaRPr sz="27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1" marL="0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 </a:t>
            </a:r>
            <a:r>
              <a:rPr sz="2200">
                <a:solidFill>
                  <a:srgbClr val="FF2600"/>
                </a:solidFill>
              </a:rPr>
              <a:t>r</a:t>
            </a:r>
            <a:r>
              <a:rPr baseline="-5999" sz="2200">
                <a:solidFill>
                  <a:srgbClr val="FF2600"/>
                </a:solidFill>
              </a:rPr>
              <a:t>n</a:t>
            </a:r>
            <a:r>
              <a:rPr sz="2200">
                <a:solidFill>
                  <a:srgbClr val="FF2600"/>
                </a:solidFill>
              </a:rPr>
              <a:t> </a:t>
            </a:r>
            <a:r>
              <a:rPr sz="2200">
                <a:solidFill>
                  <a:srgbClr val="262626"/>
                </a:solidFill>
              </a:rPr>
              <a:t>= max (p[1]+</a:t>
            </a:r>
            <a:r>
              <a:rPr sz="2200">
                <a:solidFill>
                  <a:srgbClr val="FF2600"/>
                </a:solidFill>
              </a:rPr>
              <a:t>r</a:t>
            </a:r>
            <a:r>
              <a:rPr baseline="-5999" sz="2200">
                <a:solidFill>
                  <a:srgbClr val="FF2600"/>
                </a:solidFill>
              </a:rPr>
              <a:t>n-1</a:t>
            </a:r>
            <a:r>
              <a:rPr sz="2200">
                <a:solidFill>
                  <a:srgbClr val="262626"/>
                </a:solidFill>
              </a:rPr>
              <a:t>, p[2]+</a:t>
            </a:r>
            <a:r>
              <a:rPr sz="2200">
                <a:solidFill>
                  <a:srgbClr val="FF2600"/>
                </a:solidFill>
              </a:rPr>
              <a:t>r</a:t>
            </a:r>
            <a:r>
              <a:rPr baseline="-5999" sz="2200">
                <a:solidFill>
                  <a:srgbClr val="FF2600"/>
                </a:solidFill>
              </a:rPr>
              <a:t>n-2</a:t>
            </a:r>
            <a:r>
              <a:rPr sz="2200">
                <a:solidFill>
                  <a:srgbClr val="262626"/>
                </a:solidFill>
              </a:rPr>
              <a:t>, p[3]+</a:t>
            </a:r>
            <a:r>
              <a:rPr sz="2200">
                <a:solidFill>
                  <a:srgbClr val="FF2600"/>
                </a:solidFill>
              </a:rPr>
              <a:t>r</a:t>
            </a:r>
            <a:r>
              <a:rPr baseline="-5999" sz="2200">
                <a:solidFill>
                  <a:srgbClr val="FF2600"/>
                </a:solidFill>
              </a:rPr>
              <a:t>n-3</a:t>
            </a:r>
            <a:r>
              <a:rPr sz="2200">
                <a:solidFill>
                  <a:srgbClr val="262626"/>
                </a:solidFill>
              </a:rPr>
              <a:t>,…, p[n-1]+</a:t>
            </a:r>
            <a:r>
              <a:rPr sz="2200">
                <a:solidFill>
                  <a:srgbClr val="FF2600"/>
                </a:solidFill>
              </a:rPr>
              <a:t>r</a:t>
            </a:r>
            <a:r>
              <a:rPr baseline="-5999" sz="2200">
                <a:solidFill>
                  <a:srgbClr val="FF2600"/>
                </a:solidFill>
              </a:rPr>
              <a:t>1</a:t>
            </a:r>
            <a:r>
              <a:rPr baseline="-5999" sz="2200">
                <a:solidFill>
                  <a:srgbClr val="262626"/>
                </a:solidFill>
              </a:rPr>
              <a:t>, </a:t>
            </a:r>
            <a:r>
              <a:rPr sz="2200">
                <a:solidFill>
                  <a:srgbClr val="262626"/>
                </a:solidFill>
              </a:rPr>
              <a:t>p[n])</a:t>
            </a:r>
            <a:endParaRPr sz="22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2600"/>
                </a:solidFill>
              </a:rPr>
              <a:t>A recurrence relation (recursive formula)</a:t>
            </a:r>
            <a:endParaRPr sz="2300">
              <a:solidFill>
                <a:srgbClr val="FF2600"/>
              </a:solidFill>
            </a:endParaRPr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lvl="0" marL="223630" indent="-223630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600"/>
              <a:t>=&gt; </a:t>
            </a:r>
            <a:r>
              <a:rPr sz="2600">
                <a:solidFill>
                  <a:srgbClr val="0433FF"/>
                </a:solidFill>
              </a:rPr>
              <a:t>Dynamic Programming</a:t>
            </a:r>
            <a:r>
              <a:rPr sz="2600"/>
              <a:t>: Build an optimal solution to the problem from solutions to subproblems </a:t>
            </a:r>
            <a:endParaRPr sz="2600"/>
          </a:p>
          <a:p>
            <a:pPr lvl="1" marL="680830" indent="-223630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/>
              <a:t>We solve a range of sub-problems as needed </a:t>
            </a:r>
          </a:p>
        </p:txBody>
      </p:sp>
      <p:sp>
        <p:nvSpPr>
          <p:cNvPr id="244" name="Shape 24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45" name="Shape 245"/>
          <p:cNvSpPr/>
          <p:nvPr/>
        </p:nvSpPr>
        <p:spPr>
          <a:xfrm>
            <a:off x="463258" y="2947661"/>
            <a:ext cx="1477920" cy="523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Sol to problem</a:t>
            </a:r>
            <a:endParaRPr sz="1400"/>
          </a:p>
          <a:p>
            <a:pPr lvl="0">
              <a:defRPr sz="1800"/>
            </a:pPr>
            <a:r>
              <a:rPr sz="1400"/>
              <a:t>instance of size n</a:t>
            </a:r>
          </a:p>
        </p:txBody>
      </p:sp>
      <p:sp>
        <p:nvSpPr>
          <p:cNvPr id="246" name="Shape 246"/>
          <p:cNvSpPr/>
          <p:nvPr/>
        </p:nvSpPr>
        <p:spPr>
          <a:xfrm>
            <a:off x="4181102" y="2947661"/>
            <a:ext cx="2466064" cy="523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Sol to problem</a:t>
            </a:r>
            <a:endParaRPr sz="1400"/>
          </a:p>
          <a:p>
            <a:pPr lvl="0">
              <a:defRPr sz="1800"/>
            </a:pPr>
            <a:r>
              <a:rPr sz="1400"/>
              <a:t>instance of size n-1, n-2, … 1 </a:t>
            </a:r>
          </a:p>
        </p:txBody>
      </p:sp>
      <p:sp>
        <p:nvSpPr>
          <p:cNvPr id="247" name="Shape 247"/>
          <p:cNvSpPr/>
          <p:nvPr/>
        </p:nvSpPr>
        <p:spPr>
          <a:xfrm flipH="1">
            <a:off x="3827115" y="3445542"/>
            <a:ext cx="498916" cy="137154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  <p:sp>
        <p:nvSpPr>
          <p:cNvPr id="248" name="Shape 248"/>
          <p:cNvSpPr/>
          <p:nvPr/>
        </p:nvSpPr>
        <p:spPr>
          <a:xfrm>
            <a:off x="5130806" y="3404404"/>
            <a:ext cx="186756" cy="301763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  <p:sp>
        <p:nvSpPr>
          <p:cNvPr id="249" name="Shape 249"/>
          <p:cNvSpPr/>
          <p:nvPr/>
        </p:nvSpPr>
        <p:spPr>
          <a:xfrm>
            <a:off x="460100" y="2924543"/>
            <a:ext cx="7040447" cy="1017507"/>
          </a:xfrm>
          <a:prstGeom prst="rect">
            <a:avLst/>
          </a:prstGeom>
          <a:ln w="25400">
            <a:solidFill>
              <a:srgbClr val="FF26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262626"/>
                </a:solidFill>
              </a:rPr>
              <a:t>Optimal substructure in Max.</a:t>
            </a:r>
            <a:r>
              <a:rPr sz="4000">
                <a:solidFill>
                  <a:srgbClr val="262626"/>
                </a:solidFill>
              </a:rPr>
              <a:t> </a:t>
            </a:r>
            <a:r>
              <a:rPr sz="3400">
                <a:solidFill>
                  <a:srgbClr val="262626"/>
                </a:solidFill>
              </a:rPr>
              <a:t>Subarray </a:t>
            </a:r>
            <a:r>
              <a:rPr sz="4000">
                <a:solidFill>
                  <a:srgbClr val="262626"/>
                </a:solidFill>
              </a:rPr>
              <a:t>Problem</a:t>
            </a:r>
          </a:p>
        </p:txBody>
      </p:sp>
      <p:sp>
        <p:nvSpPr>
          <p:cNvPr id="252" name="Shape 2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2600"/>
                </a:solidFill>
              </a:rPr>
              <a:t>Optimal substructure</a:t>
            </a:r>
            <a:r>
              <a:rPr sz="2800">
                <a:solidFill>
                  <a:srgbClr val="262626"/>
                </a:solidFill>
              </a:rPr>
              <a:t>: Optimal solution to a problem of size n incorporates optimal solution to problem of smaller size (1, 2, 3, … n-1).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Max. Subarray Problem: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2600"/>
                </a:solidFill>
              </a:rPr>
              <a:t>MSE(i)</a:t>
            </a:r>
            <a:r>
              <a:rPr sz="2600">
                <a:solidFill>
                  <a:srgbClr val="262626"/>
                </a:solidFill>
              </a:rPr>
              <a:t> = max (A[i], </a:t>
            </a:r>
            <a:r>
              <a:rPr sz="2600">
                <a:solidFill>
                  <a:srgbClr val="FF2600"/>
                </a:solidFill>
              </a:rPr>
              <a:t>MSE(i-1)</a:t>
            </a:r>
            <a:r>
              <a:rPr sz="2600">
                <a:solidFill>
                  <a:srgbClr val="262626"/>
                </a:solidFill>
              </a:rPr>
              <a:t>+A[i])</a:t>
            </a:r>
            <a:endParaRPr sz="26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Max Subarray = max (MSE(1), MSE(2), …MSE(n))</a:t>
            </a:r>
          </a:p>
        </p:txBody>
      </p:sp>
      <p:sp>
        <p:nvSpPr>
          <p:cNvPr id="253" name="Shape 25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254" name="Screen Shot 2018-04-15 at 6.16.52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64173" y="2452323"/>
            <a:ext cx="3846977" cy="1106489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Shape 255"/>
          <p:cNvSpPr/>
          <p:nvPr/>
        </p:nvSpPr>
        <p:spPr>
          <a:xfrm>
            <a:off x="1763871" y="3991762"/>
            <a:ext cx="5005791" cy="893583"/>
          </a:xfrm>
          <a:prstGeom prst="rect">
            <a:avLst/>
          </a:prstGeom>
          <a:solidFill>
            <a:srgbClr val="CCE8EA"/>
          </a:solidFill>
          <a:ln>
            <a:solidFill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 algn="l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Max. Subarray Ending at position i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is the either the max. subarray ending at pos i-1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extended to pos i; or just made up of A[i]</a:t>
            </a:r>
          </a:p>
        </p:txBody>
      </p:sp>
      <p:sp>
        <p:nvSpPr>
          <p:cNvPr id="256" name="Shape 256"/>
          <p:cNvSpPr/>
          <p:nvPr/>
        </p:nvSpPr>
        <p:spPr>
          <a:xfrm>
            <a:off x="645720" y="3305226"/>
            <a:ext cx="6132138" cy="636824"/>
          </a:xfrm>
          <a:prstGeom prst="rect">
            <a:avLst/>
          </a:prstGeom>
          <a:ln w="25400">
            <a:solidFill>
              <a:srgbClr val="FF260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Overlapping Subproblems</a:t>
            </a:r>
          </a:p>
        </p:txBody>
      </p:sp>
      <p:sp>
        <p:nvSpPr>
          <p:cNvPr id="259" name="Shape 259"/>
          <p:cNvSpPr/>
          <p:nvPr>
            <p:ph type="body" idx="1"/>
          </p:nvPr>
        </p:nvSpPr>
        <p:spPr>
          <a:xfrm>
            <a:off x="556114" y="1263794"/>
            <a:ext cx="8229601" cy="5643566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space of subproblems must be “small”</a:t>
            </a:r>
            <a:endParaRPr sz="27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total number of distinct subproblems is a polynomial in input size (n)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a recursive algorithm revisits same problem repeatedly, i.e., optimization problem has </a:t>
            </a:r>
            <a:r>
              <a:rPr b="1" i="1" sz="2400">
                <a:solidFill>
                  <a:srgbClr val="FF2600"/>
                </a:solidFill>
              </a:rPr>
              <a:t>overlapping subproblems</a:t>
            </a:r>
            <a:r>
              <a:rPr sz="2400">
                <a:solidFill>
                  <a:srgbClr val="FF2600"/>
                </a:solidFill>
              </a:rPr>
              <a:t>.</a:t>
            </a:r>
            <a:endParaRPr baseline="55555" sz="900">
              <a:solidFill>
                <a:srgbClr val="FF260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2600"/>
                </a:solidFill>
              </a:rPr>
              <a:t>DP algorithms take advantage of this property</a:t>
            </a:r>
            <a:endParaRPr sz="2700">
              <a:solidFill>
                <a:srgbClr val="FF2600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solve each subproblem once, store solutions in a table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Look up table for sol. to repeated subproblem using constant time per lookup.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In contrast: divide-and-conquer solves new subproblems at each step of recursion</a:t>
            </a:r>
            <a:r>
              <a:rPr sz="1200">
                <a:solidFill>
                  <a:srgbClr val="262626"/>
                </a:solidFill>
              </a:rPr>
              <a:t>.</a:t>
            </a:r>
          </a:p>
        </p:txBody>
      </p:sp>
      <p:sp>
        <p:nvSpPr>
          <p:cNvPr id="260" name="Shape 26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Longest Increasing Subsequence</a:t>
            </a:r>
          </a:p>
        </p:txBody>
      </p:sp>
      <p:sp>
        <p:nvSpPr>
          <p:cNvPr id="263" name="Shape 2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</a:t>
            </a:r>
            <a:r>
              <a:rPr sz="2700">
                <a:solidFill>
                  <a:srgbClr val="262626"/>
                </a:solidFill>
              </a:rPr>
              <a:t>nput: a sequence of numbers given by an array a</a:t>
            </a:r>
            <a:endParaRPr sz="27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Output: a </a:t>
            </a:r>
            <a:r>
              <a:rPr sz="2700">
                <a:solidFill>
                  <a:srgbClr val="FF2600"/>
                </a:solidFill>
              </a:rPr>
              <a:t>longest </a:t>
            </a:r>
            <a:r>
              <a:rPr b="1" sz="2700">
                <a:solidFill>
                  <a:srgbClr val="FF2600"/>
                </a:solidFill>
              </a:rPr>
              <a:t>subsequence</a:t>
            </a:r>
            <a:r>
              <a:rPr sz="2700">
                <a:solidFill>
                  <a:srgbClr val="262626"/>
                </a:solidFill>
              </a:rPr>
              <a:t> (a subset of the numbers taken in order) that is </a:t>
            </a:r>
            <a:r>
              <a:rPr sz="2700">
                <a:solidFill>
                  <a:srgbClr val="FF2600"/>
                </a:solidFill>
              </a:rPr>
              <a:t>increasing </a:t>
            </a:r>
            <a:r>
              <a:rPr sz="2700">
                <a:solidFill>
                  <a:srgbClr val="262626"/>
                </a:solidFill>
              </a:rPr>
              <a:t>(ascending order) </a:t>
            </a:r>
            <a:endParaRPr sz="27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Example,  given a sequence</a:t>
            </a:r>
            <a:endParaRPr sz="27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 </a:t>
            </a:r>
            <a:r>
              <a:rPr sz="2500">
                <a:solidFill>
                  <a:srgbClr val="262626"/>
                </a:solidFill>
              </a:rPr>
              <a:t>5,  2,  8,   6,   3,   6,   9,   7 </a:t>
            </a:r>
            <a:endParaRPr sz="2500">
              <a:solidFill>
                <a:srgbClr val="262626"/>
              </a:solidFill>
            </a:endParaRPr>
          </a:p>
          <a:p>
            <a:pPr lvl="1" marL="840153" indent="-382953"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There are many increasing subsequence: 5, 8, 9;  or 2, 9; or 8 </a:t>
            </a:r>
            <a:endParaRPr sz="2500">
              <a:solidFill>
                <a:srgbClr val="262626"/>
              </a:solidFill>
            </a:endParaRPr>
          </a:p>
          <a:p>
            <a:pPr lvl="1" marL="840153" indent="-382953"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The longest increasing subsequence is:</a:t>
            </a:r>
            <a:endParaRPr sz="2500">
              <a:solidFill>
                <a:srgbClr val="262626"/>
              </a:solidFill>
            </a:endParaRPr>
          </a:p>
          <a:p>
            <a:pPr lvl="1" marL="0" indent="22860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      2, 3, 6, 9   (length is 4)</a:t>
            </a:r>
          </a:p>
        </p:txBody>
      </p:sp>
      <p:sp>
        <p:nvSpPr>
          <p:cNvPr id="264" name="Shape 26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Rod Cutting Problem Formulation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Input: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a rod of length n</a:t>
            </a:r>
            <a:endParaRPr sz="25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a table of prices p[1…n] where p[i] is price for rod of length i</a:t>
            </a:r>
            <a:endParaRPr sz="25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Output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determine maximum revenue r</a:t>
            </a:r>
            <a:r>
              <a:rPr baseline="-5999" sz="2400">
                <a:solidFill>
                  <a:srgbClr val="262626"/>
                </a:solidFill>
              </a:rPr>
              <a:t>n</a:t>
            </a:r>
            <a:r>
              <a:rPr sz="2400">
                <a:solidFill>
                  <a:srgbClr val="262626"/>
                </a:solidFill>
              </a:rPr>
              <a:t> obtained by cutting up the rod and selling all pieces 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Analysis solution space (how many possibilities?)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how many ways to write n as sum of positive integers? </a:t>
            </a:r>
            <a:endParaRPr sz="28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4=4, 4=1+3, 4=2+2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# of ways to cut n: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96" name="Screen Shot 2018-04-12 at 8.18.42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38837" y="6021441"/>
            <a:ext cx="3149601" cy="736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Screen Shot 2018-04-15 at 10.19.3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1649" y="2370148"/>
            <a:ext cx="6469251" cy="2314555"/>
          </a:xfrm>
          <a:prstGeom prst="rect">
            <a:avLst/>
          </a:prstGeom>
          <a:ln w="12700">
            <a:miter lim="400000"/>
          </a:ln>
        </p:spPr>
      </p:pic>
      <p:sp>
        <p:nvSpPr>
          <p:cNvPr id="267" name="Shape 267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LIS as a DAG</a:t>
            </a:r>
          </a:p>
        </p:txBody>
      </p:sp>
      <p:sp>
        <p:nvSpPr>
          <p:cNvPr id="268" name="Shape 268"/>
          <p:cNvSpPr/>
          <p:nvPr>
            <p:ph type="body" idx="1"/>
          </p:nvPr>
        </p:nvSpPr>
        <p:spPr>
          <a:xfrm>
            <a:off x="341313" y="1176337"/>
            <a:ext cx="8229601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/>
              <a:t>Find </a:t>
            </a:r>
            <a:r>
              <a:rPr sz="2800">
                <a:solidFill>
                  <a:srgbClr val="FF2600"/>
                </a:solidFill>
              </a:rPr>
              <a:t>longest increasing subsequence</a:t>
            </a:r>
            <a:r>
              <a:rPr sz="2700">
                <a:solidFill>
                  <a:srgbClr val="262626"/>
                </a:solidFill>
              </a:rPr>
              <a:t> of a sequence of numbers given by an array </a:t>
            </a:r>
            <a:r>
              <a:rPr b="1" sz="2700">
                <a:solidFill>
                  <a:srgbClr val="FF2600"/>
                </a:solidFill>
              </a:rPr>
              <a:t>a</a:t>
            </a:r>
            <a:endParaRPr sz="27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       </a:t>
            </a:r>
            <a:r>
              <a:rPr sz="2500">
                <a:solidFill>
                  <a:srgbClr val="262626"/>
                </a:solidFill>
              </a:rPr>
              <a:t>5,  2,  8,   6,   3,   6,   9,   7 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Observation:</a:t>
            </a:r>
            <a:endParaRPr sz="2500">
              <a:solidFill>
                <a:srgbClr val="262626"/>
              </a:solidFill>
            </a:endParaRPr>
          </a:p>
          <a:p>
            <a:pPr lvl="0" marL="210552" indent="-210552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If we add directed edge from smaller number to larger one, we get a DAG.</a:t>
            </a:r>
            <a:endParaRPr sz="2100">
              <a:solidFill>
                <a:srgbClr val="262626"/>
              </a:solidFill>
            </a:endParaRPr>
          </a:p>
          <a:p>
            <a:pPr lvl="0" marL="210552" indent="-210552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 A path (such as 2,6,7) connects nodes in increasing order</a:t>
            </a:r>
            <a:endParaRPr sz="2100">
              <a:solidFill>
                <a:srgbClr val="262626"/>
              </a:solidFill>
            </a:endParaRPr>
          </a:p>
          <a:p>
            <a:pPr lvl="0" marL="210552" indent="-210552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 LIS corresponds to longest path in the graph. </a:t>
            </a:r>
          </a:p>
        </p:txBody>
      </p:sp>
      <p:sp>
        <p:nvSpPr>
          <p:cNvPr id="269" name="Shape 26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Screen Shot 2018-04-15 at 10.19.3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1649" y="2370148"/>
            <a:ext cx="6469251" cy="2314555"/>
          </a:xfrm>
          <a:prstGeom prst="rect">
            <a:avLst/>
          </a:prstGeom>
          <a:ln w="12700">
            <a:miter lim="400000"/>
          </a:ln>
        </p:spPr>
      </p:pic>
      <p:sp>
        <p:nvSpPr>
          <p:cNvPr id="272" name="Shape 272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Graph Traversal for LIS</a:t>
            </a:r>
          </a:p>
        </p:txBody>
      </p:sp>
      <p:sp>
        <p:nvSpPr>
          <p:cNvPr id="273" name="Shape 273"/>
          <p:cNvSpPr/>
          <p:nvPr>
            <p:ph type="body" idx="1"/>
          </p:nvPr>
        </p:nvSpPr>
        <p:spPr>
          <a:xfrm>
            <a:off x="341313" y="1176337"/>
            <a:ext cx="8229601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/>
              <a:t>Find </a:t>
            </a:r>
            <a:r>
              <a:rPr sz="2800">
                <a:solidFill>
                  <a:srgbClr val="FF2600"/>
                </a:solidFill>
              </a:rPr>
              <a:t>longest increasing subsequence</a:t>
            </a:r>
            <a:r>
              <a:rPr sz="2700">
                <a:solidFill>
                  <a:srgbClr val="262626"/>
                </a:solidFill>
              </a:rPr>
              <a:t> of a sequence of numbers given by an array </a:t>
            </a:r>
            <a:r>
              <a:rPr b="1" sz="2700">
                <a:solidFill>
                  <a:srgbClr val="FF2600"/>
                </a:solidFill>
              </a:rPr>
              <a:t>a</a:t>
            </a:r>
            <a:endParaRPr sz="27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       </a:t>
            </a:r>
            <a:r>
              <a:rPr sz="2500">
                <a:solidFill>
                  <a:srgbClr val="262626"/>
                </a:solidFill>
              </a:rPr>
              <a:t>5,  2,  8,   6,   3,   6,   9,   7 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Observation:</a:t>
            </a:r>
            <a:endParaRPr sz="2800">
              <a:solidFill>
                <a:srgbClr val="262626"/>
              </a:solidFill>
            </a:endParaRPr>
          </a:p>
          <a:p>
            <a:pPr lvl="0" marL="210552" indent="-210552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LIS corresponds to longest path in the graph. </a:t>
            </a:r>
            <a:endParaRPr sz="2100">
              <a:solidFill>
                <a:srgbClr val="262626"/>
              </a:solidFill>
            </a:endParaRPr>
          </a:p>
          <a:p>
            <a:pPr lvl="0" marL="210552" indent="-210552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Can we use graph traversal algorithms here? </a:t>
            </a:r>
            <a:endParaRPr sz="2100">
              <a:solidFill>
                <a:srgbClr val="262626"/>
              </a:solidFill>
            </a:endParaRPr>
          </a:p>
          <a:p>
            <a:pPr lvl="1" marL="591552" indent="-210552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BFS or DFS? </a:t>
            </a:r>
            <a:endParaRPr sz="2100">
              <a:solidFill>
                <a:srgbClr val="262626"/>
              </a:solidFill>
            </a:endParaRPr>
          </a:p>
          <a:p>
            <a:pPr lvl="1" marL="591552" indent="-210552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Running time</a:t>
            </a:r>
          </a:p>
        </p:txBody>
      </p:sp>
      <p:sp>
        <p:nvSpPr>
          <p:cNvPr id="274" name="Shape 27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type="body" idx="1"/>
          </p:nvPr>
        </p:nvSpPr>
        <p:spPr>
          <a:xfrm>
            <a:off x="330994" y="1125537"/>
            <a:ext cx="8229602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Find Longest Increasing Subsequence of </a:t>
            </a:r>
            <a:r>
              <a:rPr sz="2700">
                <a:solidFill>
                  <a:srgbClr val="262626"/>
                </a:solidFill>
              </a:rPr>
              <a:t> a sequence of numbers given by an array </a:t>
            </a:r>
            <a:r>
              <a:rPr b="1" sz="2700">
                <a:solidFill>
                  <a:srgbClr val="FF2600"/>
                </a:solidFill>
              </a:rPr>
              <a:t>a</a:t>
            </a:r>
            <a:endParaRPr sz="27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      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Let L(n) be the </a:t>
            </a:r>
            <a:r>
              <a:rPr sz="2500">
                <a:solidFill>
                  <a:srgbClr val="FF2600"/>
                </a:solidFill>
              </a:rPr>
              <a:t>length </a:t>
            </a:r>
            <a:r>
              <a:rPr sz="2500">
                <a:solidFill>
                  <a:srgbClr val="262626"/>
                </a:solidFill>
              </a:rPr>
              <a:t>of LIS ending at n-th number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  </a:t>
            </a:r>
            <a:r>
              <a:rPr sz="2100">
                <a:solidFill>
                  <a:srgbClr val="262626"/>
                </a:solidFill>
              </a:rPr>
              <a:t>     L(1) = 1, LIS ending at pos 1 is 5  </a:t>
            </a:r>
            <a:endParaRPr sz="21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       L(2) = 1, LIS ending at pos 2 is 2 </a:t>
            </a:r>
            <a:endParaRPr sz="21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       L(7)= // how to relate to L(1), …L(6)? </a:t>
            </a:r>
            <a:endParaRPr sz="2100">
              <a:solidFill>
                <a:srgbClr val="262626"/>
              </a:solidFill>
            </a:endParaRPr>
          </a:p>
          <a:p>
            <a:pPr lvl="0" marL="210552" indent="-210552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Consider LIS ending at a[7] (i.e., 9). What’s the number before 9?</a:t>
            </a:r>
            <a:endParaRPr sz="21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                                         .… ? ,9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          </a:t>
            </a:r>
          </a:p>
        </p:txBody>
      </p:sp>
      <p:pic>
        <p:nvPicPr>
          <p:cNvPr id="277" name="Screen Shot 2018-04-15 at 10.19.3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2886" y="2022775"/>
            <a:ext cx="5291515" cy="1893187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Shape 278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Dynamic Programming Sol: LIS</a:t>
            </a:r>
          </a:p>
        </p:txBody>
      </p:sp>
      <p:sp>
        <p:nvSpPr>
          <p:cNvPr id="279" name="Shape 27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80" name="Shape 280"/>
          <p:cNvSpPr/>
          <p:nvPr/>
        </p:nvSpPr>
        <p:spPr>
          <a:xfrm>
            <a:off x="1166828" y="2019135"/>
            <a:ext cx="5291515" cy="320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>
              <a:defRPr sz="1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0433FF"/>
                </a:solidFill>
              </a:rPr>
              <a:t>1            2          3          4          5           6         7          8</a:t>
            </a:r>
          </a:p>
        </p:txBody>
      </p:sp>
      <p:sp>
        <p:nvSpPr>
          <p:cNvPr id="281" name="Shape 281"/>
          <p:cNvSpPr/>
          <p:nvPr/>
        </p:nvSpPr>
        <p:spPr>
          <a:xfrm flipV="1">
            <a:off x="5182581" y="3251819"/>
            <a:ext cx="1" cy="574131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Screen Shot 2018-04-15 at 10.19.3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7305" y="1827426"/>
            <a:ext cx="5002279" cy="1789705"/>
          </a:xfrm>
          <a:prstGeom prst="rect">
            <a:avLst/>
          </a:prstGeom>
          <a:ln w="12700">
            <a:miter lim="400000"/>
          </a:ln>
        </p:spPr>
      </p:pic>
      <p:sp>
        <p:nvSpPr>
          <p:cNvPr id="284" name="Shape 284"/>
          <p:cNvSpPr/>
          <p:nvPr>
            <p:ph type="body" idx="1"/>
          </p:nvPr>
        </p:nvSpPr>
        <p:spPr>
          <a:xfrm>
            <a:off x="330994" y="1125537"/>
            <a:ext cx="8229602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Given </a:t>
            </a:r>
            <a:r>
              <a:rPr sz="2700">
                <a:solidFill>
                  <a:srgbClr val="262626"/>
                </a:solidFill>
              </a:rPr>
              <a:t>a sequence of numbers given by an array </a:t>
            </a:r>
            <a:r>
              <a:rPr b="1" sz="2700">
                <a:solidFill>
                  <a:srgbClr val="FF2600"/>
                </a:solidFill>
              </a:rPr>
              <a:t>a</a:t>
            </a:r>
            <a:endParaRPr sz="27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      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Let L(n) be </a:t>
            </a:r>
            <a:r>
              <a:rPr sz="2300">
                <a:solidFill>
                  <a:srgbClr val="FF2600"/>
                </a:solidFill>
              </a:rPr>
              <a:t>length </a:t>
            </a:r>
            <a:r>
              <a:rPr sz="2300">
                <a:solidFill>
                  <a:srgbClr val="262626"/>
                </a:solidFill>
              </a:rPr>
              <a:t>of LIS ending at n-th number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 </a:t>
            </a:r>
            <a:r>
              <a:rPr sz="2100">
                <a:solidFill>
                  <a:srgbClr val="262626"/>
                </a:solidFill>
              </a:rPr>
              <a:t>Consider </a:t>
            </a:r>
            <a:r>
              <a:rPr b="1" sz="2100">
                <a:solidFill>
                  <a:srgbClr val="0433FF"/>
                </a:solidFill>
              </a:rPr>
              <a:t>all increasing subsequence</a:t>
            </a:r>
            <a:r>
              <a:rPr sz="2100">
                <a:solidFill>
                  <a:srgbClr val="262626"/>
                </a:solidFill>
              </a:rPr>
              <a:t> ending at a[7] (i.e., 9).</a:t>
            </a:r>
            <a:r>
              <a:rPr sz="2800">
                <a:solidFill>
                  <a:srgbClr val="262626"/>
                </a:solidFill>
              </a:rPr>
              <a:t> </a:t>
            </a:r>
            <a:endParaRPr sz="2800">
              <a:solidFill>
                <a:srgbClr val="262626"/>
              </a:solidFill>
            </a:endParaRPr>
          </a:p>
          <a:p>
            <a:pPr lvl="0" marL="280736" indent="-280736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   </a:t>
            </a:r>
            <a:r>
              <a:rPr sz="2100">
                <a:solidFill>
                  <a:srgbClr val="262626"/>
                </a:solidFill>
              </a:rPr>
              <a:t>What’s the number before 9? </a:t>
            </a:r>
            <a:endParaRPr sz="2100">
              <a:solidFill>
                <a:srgbClr val="262626"/>
              </a:solidFill>
            </a:endParaRPr>
          </a:p>
          <a:p>
            <a:pPr lvl="1" marL="591552" indent="-210552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It can be either </a:t>
            </a:r>
            <a:r>
              <a:rPr sz="1900">
                <a:solidFill>
                  <a:srgbClr val="262626"/>
                </a:solidFill>
              </a:rPr>
              <a:t>NULL, or 6, or 3, or 6, 8, 2, 5 (all those numbers pointing to 9)</a:t>
            </a:r>
            <a:endParaRPr sz="2100">
              <a:solidFill>
                <a:srgbClr val="262626"/>
              </a:solidFill>
            </a:endParaRPr>
          </a:p>
          <a:p>
            <a:pPr lvl="1" marL="591552" indent="-210552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If the number before 9 is 3 (a[5]), what’s max. length of this seq?   L(5)+1 where the seq is </a:t>
            </a:r>
            <a:r>
              <a:rPr sz="2100" u="sng">
                <a:solidFill>
                  <a:srgbClr val="262626"/>
                </a:solidFill>
              </a:rPr>
              <a:t>…. 3</a:t>
            </a:r>
            <a:r>
              <a:rPr sz="2100">
                <a:solidFill>
                  <a:srgbClr val="262626"/>
                </a:solidFill>
              </a:rPr>
              <a:t>, 9             </a:t>
            </a:r>
            <a:endParaRPr sz="21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    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          </a:t>
            </a:r>
          </a:p>
        </p:txBody>
      </p:sp>
      <p:sp>
        <p:nvSpPr>
          <p:cNvPr id="285" name="Shape 285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Dynamic Programming Sol: LIS</a:t>
            </a:r>
          </a:p>
        </p:txBody>
      </p:sp>
      <p:sp>
        <p:nvSpPr>
          <p:cNvPr id="286" name="Shape 28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87" name="Shape 287"/>
          <p:cNvSpPr/>
          <p:nvPr/>
        </p:nvSpPr>
        <p:spPr>
          <a:xfrm>
            <a:off x="1130200" y="1689483"/>
            <a:ext cx="5291514" cy="320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>
              <a:defRPr sz="1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0433FF"/>
                </a:solidFill>
              </a:rPr>
              <a:t>1            2          3          4          5           6         7          8</a:t>
            </a:r>
          </a:p>
        </p:txBody>
      </p:sp>
      <p:sp>
        <p:nvSpPr>
          <p:cNvPr id="288" name="Shape 288"/>
          <p:cNvSpPr/>
          <p:nvPr/>
        </p:nvSpPr>
        <p:spPr>
          <a:xfrm>
            <a:off x="4999441" y="2145331"/>
            <a:ext cx="1" cy="406347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289" name="Shape 289"/>
          <p:cNvSpPr/>
          <p:nvPr/>
        </p:nvSpPr>
        <p:spPr>
          <a:xfrm>
            <a:off x="4291032" y="6266623"/>
            <a:ext cx="1636360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400"/>
              <a:t>LIS ending at pos 5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creen Shot 2018-04-15 at 10.19.3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7305" y="1827426"/>
            <a:ext cx="5002279" cy="1789705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Shape 292"/>
          <p:cNvSpPr/>
          <p:nvPr>
            <p:ph type="body" idx="1"/>
          </p:nvPr>
        </p:nvSpPr>
        <p:spPr>
          <a:xfrm>
            <a:off x="330994" y="1125537"/>
            <a:ext cx="8229602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Given </a:t>
            </a:r>
            <a:r>
              <a:rPr sz="2700">
                <a:solidFill>
                  <a:srgbClr val="262626"/>
                </a:solidFill>
              </a:rPr>
              <a:t>a sequence of numbers given by an array </a:t>
            </a:r>
            <a:r>
              <a:rPr b="1" sz="2700">
                <a:solidFill>
                  <a:srgbClr val="FF2600"/>
                </a:solidFill>
              </a:rPr>
              <a:t>a</a:t>
            </a:r>
            <a:endParaRPr sz="27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      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Let L(n) be </a:t>
            </a:r>
            <a:r>
              <a:rPr sz="2300">
                <a:solidFill>
                  <a:srgbClr val="FF2600"/>
                </a:solidFill>
              </a:rPr>
              <a:t>length </a:t>
            </a:r>
            <a:r>
              <a:rPr sz="2300">
                <a:solidFill>
                  <a:srgbClr val="262626"/>
                </a:solidFill>
              </a:rPr>
              <a:t>of LIS ending at n-th number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 </a:t>
            </a:r>
            <a:r>
              <a:rPr sz="2100">
                <a:solidFill>
                  <a:srgbClr val="262626"/>
                </a:solidFill>
              </a:rPr>
              <a:t>Consider </a:t>
            </a:r>
            <a:r>
              <a:rPr b="1" sz="2100">
                <a:solidFill>
                  <a:srgbClr val="0433FF"/>
                </a:solidFill>
              </a:rPr>
              <a:t>all increasing subsequence</a:t>
            </a:r>
            <a:r>
              <a:rPr sz="2100">
                <a:solidFill>
                  <a:srgbClr val="262626"/>
                </a:solidFill>
              </a:rPr>
              <a:t> ending at a[7] (i.e., 9).</a:t>
            </a:r>
            <a:r>
              <a:rPr sz="2800">
                <a:solidFill>
                  <a:srgbClr val="262626"/>
                </a:solidFill>
              </a:rPr>
              <a:t> </a:t>
            </a:r>
            <a:endParaRPr sz="2800">
              <a:solidFill>
                <a:srgbClr val="262626"/>
              </a:solidFill>
            </a:endParaRPr>
          </a:p>
          <a:p>
            <a:pPr lvl="0" marL="280736" indent="-280736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 </a:t>
            </a:r>
            <a:r>
              <a:rPr sz="2100">
                <a:solidFill>
                  <a:srgbClr val="262626"/>
                </a:solidFill>
              </a:rPr>
              <a:t>It can be either </a:t>
            </a:r>
            <a:r>
              <a:rPr sz="1900">
                <a:solidFill>
                  <a:srgbClr val="262626"/>
                </a:solidFill>
              </a:rPr>
              <a:t>NULL, or 6, or 3, or 6, 8, 2, 5 (all those numbers pointing to 9)</a:t>
            </a:r>
            <a:endParaRPr sz="2100">
              <a:solidFill>
                <a:srgbClr val="262626"/>
              </a:solidFill>
            </a:endParaRPr>
          </a:p>
          <a:p>
            <a:pPr lvl="1" marL="591552" indent="-210552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L(7)=max(1, L(6)+1, L(5)+1, L(4)+1, L(3)+1, L(2)+1, L(1)+1)</a:t>
            </a:r>
            <a:endParaRPr sz="2100">
              <a:solidFill>
                <a:srgbClr val="262626"/>
              </a:solidFill>
            </a:endParaRPr>
          </a:p>
          <a:p>
            <a:pPr lvl="1" marL="661736" indent="-280736">
              <a:buChar char="•"/>
              <a:defRPr sz="1800">
                <a:solidFill>
                  <a:srgbClr val="000000"/>
                </a:solidFill>
              </a:defRPr>
            </a:pPr>
            <a:endParaRPr sz="2100">
              <a:solidFill>
                <a:srgbClr val="262626"/>
              </a:solidFill>
            </a:endParaRPr>
          </a:p>
          <a:p>
            <a:pPr lvl="1" marL="661736" indent="-280736">
              <a:buChar char="•"/>
              <a:defRPr sz="1800">
                <a:solidFill>
                  <a:srgbClr val="000000"/>
                </a:solidFill>
              </a:defRPr>
            </a:pPr>
            <a:endParaRPr sz="2100">
              <a:solidFill>
                <a:srgbClr val="262626"/>
              </a:solidFill>
            </a:endParaRPr>
          </a:p>
          <a:p>
            <a:pPr lvl="1" marL="591552" indent="-210552"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L(8)=?    </a:t>
            </a:r>
            <a:endParaRPr sz="21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    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          </a:t>
            </a:r>
          </a:p>
        </p:txBody>
      </p:sp>
      <p:sp>
        <p:nvSpPr>
          <p:cNvPr id="293" name="Shape 29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Dynamic Programming Sol: LIS</a:t>
            </a:r>
          </a:p>
        </p:txBody>
      </p:sp>
      <p:sp>
        <p:nvSpPr>
          <p:cNvPr id="294" name="Shape 29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295" name="Shape 295"/>
          <p:cNvSpPr/>
          <p:nvPr/>
        </p:nvSpPr>
        <p:spPr>
          <a:xfrm>
            <a:off x="927000" y="1689483"/>
            <a:ext cx="5291514" cy="320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l">
              <a:defRPr sz="1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0433FF"/>
                </a:solidFill>
              </a:rPr>
              <a:t>Pos: 1       2          3          4          5         6         7        8</a:t>
            </a:r>
          </a:p>
        </p:txBody>
      </p:sp>
      <p:sp>
        <p:nvSpPr>
          <p:cNvPr id="296" name="Shape 296"/>
          <p:cNvSpPr/>
          <p:nvPr/>
        </p:nvSpPr>
        <p:spPr>
          <a:xfrm>
            <a:off x="4999441" y="2145331"/>
            <a:ext cx="1" cy="406347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Screen Shot 2018-04-15 at 10.19.3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7305" y="1827426"/>
            <a:ext cx="5002279" cy="1789705"/>
          </a:xfrm>
          <a:prstGeom prst="rect">
            <a:avLst/>
          </a:prstGeom>
          <a:ln w="12700">
            <a:miter lim="400000"/>
          </a:ln>
        </p:spPr>
      </p:pic>
      <p:sp>
        <p:nvSpPr>
          <p:cNvPr id="299" name="Shape 299"/>
          <p:cNvSpPr/>
          <p:nvPr>
            <p:ph type="body" idx="1"/>
          </p:nvPr>
        </p:nvSpPr>
        <p:spPr>
          <a:xfrm>
            <a:off x="330994" y="1125537"/>
            <a:ext cx="8229602" cy="564356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Given </a:t>
            </a:r>
            <a:r>
              <a:rPr sz="2700">
                <a:solidFill>
                  <a:srgbClr val="262626"/>
                </a:solidFill>
              </a:rPr>
              <a:t>a sequence of numbers given by an array </a:t>
            </a:r>
            <a:r>
              <a:rPr b="1" sz="2700">
                <a:solidFill>
                  <a:srgbClr val="FF2600"/>
                </a:solidFill>
              </a:rPr>
              <a:t>a</a:t>
            </a:r>
            <a:endParaRPr sz="27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262626"/>
                </a:solidFill>
              </a:rPr>
              <a:t>      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Let L(n) be </a:t>
            </a:r>
            <a:r>
              <a:rPr sz="2300">
                <a:solidFill>
                  <a:srgbClr val="FF2600"/>
                </a:solidFill>
              </a:rPr>
              <a:t>length </a:t>
            </a:r>
            <a:r>
              <a:rPr sz="2300">
                <a:solidFill>
                  <a:srgbClr val="262626"/>
                </a:solidFill>
              </a:rPr>
              <a:t>of LIS ending at n-th number.</a:t>
            </a:r>
            <a:endParaRPr sz="23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Recurrence relation: </a:t>
            </a:r>
            <a:endParaRPr sz="23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 Note that the i’s in RHS is always smaller than the j </a:t>
            </a:r>
            <a:endParaRPr sz="2300">
              <a:solidFill>
                <a:srgbClr val="262626"/>
              </a:solidFill>
            </a:endParaRPr>
          </a:p>
          <a:p>
            <a:pPr lvl="0" marL="230605" indent="-230605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 </a:t>
            </a:r>
            <a:r>
              <a:rPr sz="2500">
                <a:solidFill>
                  <a:srgbClr val="262626"/>
                </a:solidFill>
              </a:rPr>
              <a:t>How to implement? Running time? </a:t>
            </a:r>
            <a:endParaRPr sz="2500">
              <a:solidFill>
                <a:srgbClr val="262626"/>
              </a:solidFill>
            </a:endParaRPr>
          </a:p>
          <a:p>
            <a:pPr lvl="0" marL="250657" indent="-250657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LIS of sequence = Max (L(i), 1&lt;=i&lt;=n)   // the longest among all</a:t>
            </a:r>
            <a:endParaRPr sz="21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     </a:t>
            </a:r>
            <a:endParaRPr sz="2500">
              <a:solidFill>
                <a:srgbClr val="26262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           </a:t>
            </a:r>
          </a:p>
        </p:txBody>
      </p:sp>
      <p:sp>
        <p:nvSpPr>
          <p:cNvPr id="300" name="Shape 300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Dynamic Programming Sol: LIS</a:t>
            </a:r>
          </a:p>
        </p:txBody>
      </p:sp>
      <p:sp>
        <p:nvSpPr>
          <p:cNvPr id="301" name="Shape 30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302" name="Shape 302"/>
          <p:cNvSpPr/>
          <p:nvPr/>
        </p:nvSpPr>
        <p:spPr>
          <a:xfrm>
            <a:off x="927000" y="1689483"/>
            <a:ext cx="5291514" cy="320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1500">
                <a:solidFill>
                  <a:srgbClr val="0433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0433FF"/>
                </a:solidFill>
              </a:rPr>
              <a:t>Pos: 1       2          3          4          5         6         7        8</a:t>
            </a:r>
          </a:p>
        </p:txBody>
      </p:sp>
      <p:sp>
        <p:nvSpPr>
          <p:cNvPr id="303" name="Shape 303"/>
          <p:cNvSpPr/>
          <p:nvPr/>
        </p:nvSpPr>
        <p:spPr>
          <a:xfrm>
            <a:off x="4999441" y="2145331"/>
            <a:ext cx="1" cy="406347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pic>
        <p:nvPicPr>
          <p:cNvPr id="304" name="Screen Shot 2018-04-18 at 10.59.06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2571" y="4338068"/>
            <a:ext cx="5191748" cy="4924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62626"/>
                </a:solidFill>
              </a:rPr>
              <a:t>Next, two-dimensional subproblem space</a:t>
            </a:r>
          </a:p>
        </p:txBody>
      </p:sp>
      <p:sp>
        <p:nvSpPr>
          <p:cNvPr id="307" name="Shape 30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i.e., expect to use two-dimensional table </a:t>
            </a:r>
          </a:p>
        </p:txBody>
      </p:sp>
      <p:sp>
        <p:nvSpPr>
          <p:cNvPr id="308" name="Shape 30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Longest Common Subseq.</a:t>
            </a:r>
          </a:p>
        </p:txBody>
      </p:sp>
      <p:sp>
        <p:nvSpPr>
          <p:cNvPr id="311" name="Shape 3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 Given two sequences</a:t>
            </a:r>
            <a:endParaRPr sz="2200">
              <a:solidFill>
                <a:srgbClr val="262626"/>
              </a:solidFill>
            </a:endParaRPr>
          </a:p>
          <a:p>
            <a:pPr lvl="0">
              <a:lnSpc>
                <a:spcPct val="81000"/>
              </a:lnSpc>
              <a:spcBef>
                <a:spcPts val="500"/>
              </a:spcBef>
              <a:buSzTx/>
              <a:buFont typeface="Arial"/>
              <a:buNone/>
              <a:defRPr sz="1800">
                <a:solidFill>
                  <a:srgbClr val="000000"/>
                </a:solidFill>
              </a:defRPr>
            </a:pPr>
            <a:r>
              <a:rPr sz="2200"/>
              <a:t>		X = 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200"/>
              <a:t>x</a:t>
            </a:r>
            <a:r>
              <a:rPr baseline="-25000" sz="2200"/>
              <a:t>1</a:t>
            </a:r>
            <a:r>
              <a:rPr sz="2200"/>
              <a:t>, x</a:t>
            </a:r>
            <a:r>
              <a:rPr baseline="-25000" sz="2200"/>
              <a:t>2</a:t>
            </a:r>
            <a:r>
              <a:rPr sz="2200"/>
              <a:t>, …, x</a:t>
            </a:r>
            <a:r>
              <a:rPr baseline="-25000" sz="2200">
                <a:solidFill>
                  <a:srgbClr val="FF0000"/>
                </a:solidFill>
                <a:latin typeface="Arial Bold"/>
                <a:ea typeface="Arial Bold"/>
                <a:cs typeface="Arial Bold"/>
                <a:sym typeface="Arial Bold"/>
              </a:rPr>
              <a:t>m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〉</a:t>
            </a:r>
            <a:endParaRPr sz="2200"/>
          </a:p>
          <a:p>
            <a:pPr lvl="0">
              <a:lnSpc>
                <a:spcPct val="81000"/>
              </a:lnSpc>
              <a:spcBef>
                <a:spcPts val="500"/>
              </a:spcBef>
              <a:buSzTx/>
              <a:buFont typeface="Arial"/>
              <a:buNone/>
              <a:defRPr sz="1800">
                <a:solidFill>
                  <a:srgbClr val="000000"/>
                </a:solidFill>
              </a:defRPr>
            </a:pPr>
            <a:r>
              <a:rPr sz="2200"/>
              <a:t>		Y = 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200"/>
              <a:t>y</a:t>
            </a:r>
            <a:r>
              <a:rPr baseline="-25000" sz="2200"/>
              <a:t>1</a:t>
            </a:r>
            <a:r>
              <a:rPr sz="2200"/>
              <a:t>, y</a:t>
            </a:r>
            <a:r>
              <a:rPr baseline="-25000" sz="2200"/>
              <a:t>2</a:t>
            </a:r>
            <a:r>
              <a:rPr sz="2200"/>
              <a:t>, …, y</a:t>
            </a:r>
            <a:r>
              <a:rPr baseline="-25000" sz="2200">
                <a:solidFill>
                  <a:srgbClr val="FF0000"/>
                </a:solidFill>
                <a:latin typeface="Arial Bold"/>
                <a:ea typeface="Arial Bold"/>
                <a:cs typeface="Arial Bold"/>
                <a:sym typeface="Arial Bold"/>
              </a:rPr>
              <a:t>n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〉</a:t>
            </a:r>
            <a:endParaRPr sz="1200"/>
          </a:p>
          <a:p>
            <a:pPr lvl="0">
              <a:lnSpc>
                <a:spcPct val="81000"/>
              </a:lnSpc>
              <a:spcBef>
                <a:spcPts val="500"/>
              </a:spcBef>
              <a:buSzTx/>
              <a:buFont typeface="Arial"/>
              <a:buNone/>
              <a:defRPr sz="1800">
                <a:solidFill>
                  <a:srgbClr val="000000"/>
                </a:solidFill>
              </a:defRPr>
            </a:pPr>
            <a:r>
              <a:rPr sz="2200"/>
              <a:t>	find </a:t>
            </a:r>
            <a:r>
              <a:rPr b="1" i="1" sz="2200">
                <a:solidFill>
                  <a:srgbClr val="C00000"/>
                </a:solidFill>
              </a:rPr>
              <a:t>a</a:t>
            </a:r>
            <a:r>
              <a:rPr sz="2200"/>
              <a:t> maximum length common subsequence (LCS) of X and Y</a:t>
            </a:r>
            <a:endParaRPr sz="2200"/>
          </a:p>
          <a:p>
            <a:pPr lvl="0">
              <a:lnSpc>
                <a:spcPct val="81000"/>
              </a:lnSpc>
              <a:spcBef>
                <a:spcPts val="500"/>
              </a:spcBef>
              <a:buClr>
                <a:srgbClr val="FF0000"/>
              </a:buClr>
              <a:buFont typeface="Arial"/>
              <a:defRPr sz="1800">
                <a:solidFill>
                  <a:srgbClr val="000000"/>
                </a:solidFill>
              </a:defRPr>
            </a:pPr>
            <a:r>
              <a:rPr i="1" sz="2200">
                <a:solidFill>
                  <a:srgbClr val="FF0000"/>
                </a:solidFill>
                <a:latin typeface="Monotype Corsiva"/>
                <a:ea typeface="Monotype Corsiva"/>
                <a:cs typeface="Monotype Corsiva"/>
                <a:sym typeface="Monotype Corsiva"/>
              </a:rPr>
              <a:t>E.g.:</a:t>
            </a:r>
            <a:r>
              <a:rPr sz="2200"/>
              <a:t> </a:t>
            </a:r>
            <a:endParaRPr sz="2200"/>
          </a:p>
          <a:p>
            <a:pPr lvl="0">
              <a:lnSpc>
                <a:spcPct val="81000"/>
              </a:lnSpc>
              <a:spcBef>
                <a:spcPts val="500"/>
              </a:spcBef>
              <a:buSzTx/>
              <a:buFont typeface="Arial"/>
              <a:buNone/>
              <a:defRPr sz="1800">
                <a:solidFill>
                  <a:srgbClr val="000000"/>
                </a:solidFill>
              </a:defRPr>
            </a:pPr>
            <a:r>
              <a:rPr sz="2200"/>
              <a:t>		X = 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200"/>
              <a:t>A, B, C, B, D, A, B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〉</a:t>
            </a:r>
            <a:endParaRPr sz="2200">
              <a:latin typeface="Symbol"/>
              <a:ea typeface="Symbol"/>
              <a:cs typeface="Symbol"/>
              <a:sym typeface="Symbol"/>
            </a:endParaRPr>
          </a:p>
          <a:p>
            <a:pPr lvl="0">
              <a:lnSpc>
                <a:spcPct val="81000"/>
              </a:lnSpc>
              <a:spcBef>
                <a:spcPts val="500"/>
              </a:spcBef>
              <a:buSzTx/>
              <a:buFont typeface="Arial"/>
              <a:buNone/>
              <a:defRPr sz="1800">
                <a:solidFill>
                  <a:srgbClr val="000000"/>
                </a:solidFill>
              </a:defRPr>
            </a:pPr>
            <a:endParaRPr sz="2200"/>
          </a:p>
          <a:p>
            <a:pPr lvl="0">
              <a:lnSpc>
                <a:spcPct val="81000"/>
              </a:lnSpc>
              <a:spcBef>
                <a:spcPts val="500"/>
              </a:spcBef>
              <a:buFont typeface="Arial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2600"/>
                </a:solidFill>
              </a:rPr>
              <a:t>Subsequence</a:t>
            </a:r>
            <a:r>
              <a:rPr sz="2200"/>
              <a:t> of X:</a:t>
            </a:r>
            <a:endParaRPr sz="2200"/>
          </a:p>
          <a:p>
            <a:pPr lvl="1" marL="742950" indent="-285750">
              <a:lnSpc>
                <a:spcPct val="81000"/>
              </a:lnSpc>
              <a:spcBef>
                <a:spcPts val="400"/>
              </a:spcBef>
              <a:buFont typeface="Arial"/>
              <a:defRPr sz="1800">
                <a:solidFill>
                  <a:srgbClr val="000000"/>
                </a:solidFill>
              </a:defRPr>
            </a:pPr>
            <a:r>
              <a:t>A subset of elements in the sequence taken in order but not necessarily consecutive</a:t>
            </a:r>
          </a:p>
          <a:p>
            <a:pPr lvl="0">
              <a:lnSpc>
                <a:spcPct val="81000"/>
              </a:lnSpc>
              <a:spcBef>
                <a:spcPts val="500"/>
              </a:spcBef>
              <a:buSzTx/>
              <a:buFont typeface="Arial"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latin typeface="Symbol"/>
                <a:ea typeface="Symbol"/>
                <a:cs typeface="Symbol"/>
                <a:sym typeface="Symbol"/>
              </a:rPr>
              <a:t>	 	〈</a:t>
            </a:r>
            <a:r>
              <a:rPr sz="2200"/>
              <a:t>A, B, D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〉</a:t>
            </a:r>
            <a:r>
              <a:rPr sz="2200"/>
              <a:t>, 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200"/>
              <a:t>B, C, D, B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〉</a:t>
            </a:r>
            <a:r>
              <a:rPr sz="2200"/>
              <a:t>, etc</a:t>
            </a:r>
            <a:endParaRPr sz="2200"/>
          </a:p>
        </p:txBody>
      </p:sp>
      <p:sp>
        <p:nvSpPr>
          <p:cNvPr id="312" name="Shape 312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Example</a:t>
            </a:r>
          </a:p>
        </p:txBody>
      </p:sp>
      <p:sp>
        <p:nvSpPr>
          <p:cNvPr id="315" name="Shape 315"/>
          <p:cNvSpPr/>
          <p:nvPr>
            <p:ph type="body" idx="1"/>
          </p:nvPr>
        </p:nvSpPr>
        <p:spPr>
          <a:xfrm>
            <a:off x="350838" y="1214437"/>
            <a:ext cx="8621712" cy="5643563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endParaRPr sz="2800"/>
          </a:p>
          <a:p>
            <a:pPr lvl="0">
              <a:spcBef>
                <a:spcPts val="600"/>
              </a:spcBef>
              <a:buSzTx/>
              <a:buNone/>
              <a:defRPr sz="1800"/>
            </a:pPr>
            <a:r>
              <a:rPr sz="2800"/>
              <a:t>X =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800"/>
              <a:t>A, B, C, B, D, A, B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〉       </a:t>
            </a:r>
            <a:r>
              <a:rPr sz="2800"/>
              <a:t>X =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800"/>
              <a:t>A, B, C, B, D, A, B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〉</a:t>
            </a:r>
            <a:endParaRPr sz="2800">
              <a:latin typeface="Symbol"/>
              <a:ea typeface="Symbol"/>
              <a:cs typeface="Symbol"/>
              <a:sym typeface="Symbol"/>
            </a:endParaRPr>
          </a:p>
          <a:p>
            <a:pPr lvl="0">
              <a:buSzTx/>
              <a:buNone/>
              <a:defRPr sz="1800"/>
            </a:pPr>
            <a:endParaRPr sz="2800"/>
          </a:p>
          <a:p>
            <a:pPr lvl="0">
              <a:spcBef>
                <a:spcPts val="600"/>
              </a:spcBef>
              <a:buSzTx/>
              <a:buNone/>
              <a:defRPr sz="1800"/>
            </a:pPr>
            <a:r>
              <a:rPr sz="2800"/>
              <a:t>Y =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800"/>
              <a:t>B, D, C, A, B, A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〉	        </a:t>
            </a:r>
            <a:r>
              <a:rPr sz="2800"/>
              <a:t>Y =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800"/>
              <a:t>B, D, C, A, B, A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〉</a:t>
            </a:r>
            <a:endParaRPr sz="2800">
              <a:latin typeface="Symbol"/>
              <a:ea typeface="Symbol"/>
              <a:cs typeface="Symbol"/>
              <a:sym typeface="Symbol"/>
            </a:endParaRP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4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00"/>
              <a:t>B, C, B, A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〉 </a:t>
            </a:r>
            <a:r>
              <a:rPr sz="2400"/>
              <a:t>and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00"/>
              <a:t>B, D, A, B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〉 </a:t>
            </a:r>
            <a:r>
              <a:rPr sz="2400"/>
              <a:t>are longest common subsequences of X and Y (length = 4) </a:t>
            </a:r>
            <a:endParaRPr sz="2400"/>
          </a:p>
          <a:p>
            <a:pPr lvl="0">
              <a:defRPr sz="1800"/>
            </a:pPr>
            <a:endParaRPr sz="1100"/>
          </a:p>
          <a:p>
            <a:pPr lvl="0">
              <a:defRPr sz="1800"/>
            </a:pPr>
            <a:r>
              <a:rPr sz="2400"/>
              <a:t>BCBA = LCS(X,Y): functional notation, but is it not a function</a:t>
            </a:r>
            <a:endParaRPr sz="2400"/>
          </a:p>
          <a:p>
            <a:pPr lvl="0">
              <a:defRPr sz="1800"/>
            </a:pPr>
            <a:endParaRPr sz="1000"/>
          </a:p>
          <a:p>
            <a:pPr lvl="0">
              <a:defRPr sz="1800"/>
            </a:pPr>
            <a:r>
              <a:rPr sz="24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00"/>
              <a:t>B, C, A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〉</a:t>
            </a:r>
            <a:r>
              <a:rPr sz="2400"/>
              <a:t>, however is not a LCS of X and Y</a:t>
            </a:r>
          </a:p>
        </p:txBody>
      </p:sp>
      <p:sp>
        <p:nvSpPr>
          <p:cNvPr id="316" name="Shape 316"/>
          <p:cNvSpPr/>
          <p:nvPr/>
        </p:nvSpPr>
        <p:spPr>
          <a:xfrm flipH="1">
            <a:off x="1295400" y="2162175"/>
            <a:ext cx="377826" cy="636588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17" name="Shape 317"/>
          <p:cNvSpPr/>
          <p:nvPr/>
        </p:nvSpPr>
        <p:spPr>
          <a:xfrm>
            <a:off x="2159000" y="2141536"/>
            <a:ext cx="0" cy="657226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18" name="Shape 318"/>
          <p:cNvSpPr/>
          <p:nvPr/>
        </p:nvSpPr>
        <p:spPr>
          <a:xfrm>
            <a:off x="2601912" y="2184400"/>
            <a:ext cx="400052" cy="6350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19" name="Shape 319"/>
          <p:cNvSpPr/>
          <p:nvPr/>
        </p:nvSpPr>
        <p:spPr>
          <a:xfrm flipH="1">
            <a:off x="3473450" y="2133600"/>
            <a:ext cx="22226" cy="665163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20" name="Shape 320"/>
          <p:cNvSpPr/>
          <p:nvPr/>
        </p:nvSpPr>
        <p:spPr>
          <a:xfrm flipH="1">
            <a:off x="5772150" y="2174875"/>
            <a:ext cx="422276" cy="657225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21" name="Shape 321"/>
          <p:cNvSpPr/>
          <p:nvPr/>
        </p:nvSpPr>
        <p:spPr>
          <a:xfrm flipH="1">
            <a:off x="6243638" y="2152649"/>
            <a:ext cx="1271588" cy="72231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22" name="Shape 322"/>
          <p:cNvSpPr/>
          <p:nvPr/>
        </p:nvSpPr>
        <p:spPr>
          <a:xfrm flipH="1">
            <a:off x="7094538" y="2132013"/>
            <a:ext cx="877888" cy="706438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23" name="Shape 323"/>
          <p:cNvSpPr/>
          <p:nvPr/>
        </p:nvSpPr>
        <p:spPr>
          <a:xfrm flipH="1">
            <a:off x="7586663" y="2146299"/>
            <a:ext cx="808038" cy="706439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24" name="Shape 324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6" grpId="2"/>
      <p:bldP build="whole" bldLvl="1" animBg="1" rev="0" advAuto="0" spid="321" grpId="7"/>
      <p:bldP build="whole" bldLvl="1" animBg="1" rev="0" advAuto="0" spid="320" grpId="6"/>
      <p:bldP build="whole" bldLvl="1" animBg="1" rev="0" advAuto="0" spid="323" grpId="9"/>
      <p:bldP build="whole" bldLvl="1" animBg="1" rev="0" advAuto="0" spid="319" grpId="5"/>
      <p:bldP build="p" bldLvl="1" animBg="1" rev="0" advAuto="0" spid="315" grpId="1"/>
      <p:bldP build="whole" bldLvl="1" animBg="1" rev="0" advAuto="0" spid="322" grpId="8"/>
      <p:bldP build="whole" bldLvl="1" animBg="1" rev="0" advAuto="0" spid="318" grpId="4"/>
      <p:bldP build="whole" bldLvl="1" animBg="1" rev="0" advAuto="0" spid="317" grpId="3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Brute-Force Solution</a:t>
            </a:r>
          </a:p>
        </p:txBody>
      </p:sp>
      <p:sp>
        <p:nvSpPr>
          <p:cNvPr id="327" name="Shape 327"/>
          <p:cNvSpPr/>
          <p:nvPr>
            <p:ph type="body" idx="1"/>
          </p:nvPr>
        </p:nvSpPr>
        <p:spPr>
          <a:xfrm>
            <a:off x="350385" y="1333162"/>
            <a:ext cx="8229601" cy="4525964"/>
          </a:xfrm>
          <a:prstGeom prst="rect">
            <a:avLst/>
          </a:prstGeom>
        </p:spPr>
        <p:txBody>
          <a:bodyPr/>
          <a:lstStyle/>
          <a:p>
            <a:pPr lvl="0" marL="342900" indent="-342900">
              <a:defRPr sz="1800"/>
            </a:pPr>
            <a:r>
              <a:rPr sz="2500"/>
              <a:t>Check every subsequence of </a:t>
            </a:r>
            <a:r>
              <a:rPr i="1" sz="2500">
                <a:solidFill>
                  <a:srgbClr val="C00000"/>
                </a:solidFill>
              </a:rPr>
              <a:t>X[1 . . m] </a:t>
            </a:r>
            <a:r>
              <a:rPr sz="2500"/>
              <a:t>to see if it is also a subsequence of </a:t>
            </a:r>
            <a:r>
              <a:rPr i="1" sz="2500">
                <a:solidFill>
                  <a:srgbClr val="C00000"/>
                </a:solidFill>
              </a:rPr>
              <a:t>Y[1 .. n]</a:t>
            </a:r>
            <a:r>
              <a:rPr i="1" sz="2500"/>
              <a:t>. </a:t>
            </a:r>
            <a:endParaRPr sz="2500"/>
          </a:p>
          <a:p>
            <a:pPr lvl="0" marL="342900" indent="-342900">
              <a:defRPr sz="1800"/>
            </a:pPr>
            <a:r>
              <a:rPr sz="2500"/>
              <a:t>There are </a:t>
            </a:r>
            <a:r>
              <a:rPr sz="2500">
                <a:solidFill>
                  <a:srgbClr val="C00000"/>
                </a:solidFill>
              </a:rPr>
              <a:t>2</a:t>
            </a:r>
            <a:r>
              <a:rPr baseline="30239" sz="2500">
                <a:solidFill>
                  <a:srgbClr val="C00000"/>
                </a:solidFill>
              </a:rPr>
              <a:t>m</a:t>
            </a:r>
            <a:r>
              <a:rPr sz="2500"/>
              <a:t> subsequences of </a:t>
            </a:r>
            <a:r>
              <a:rPr i="1" sz="2500">
                <a:solidFill>
                  <a:srgbClr val="C00000"/>
                </a:solidFill>
              </a:rPr>
              <a:t>X</a:t>
            </a:r>
            <a:r>
              <a:rPr sz="2500"/>
              <a:t> to check</a:t>
            </a:r>
            <a:endParaRPr sz="2500"/>
          </a:p>
          <a:p>
            <a:pPr lvl="0" marL="342900" indent="-342900">
              <a:lnSpc>
                <a:spcPct val="150000"/>
              </a:lnSpc>
              <a:defRPr sz="1800"/>
            </a:pPr>
            <a:r>
              <a:rPr sz="2500"/>
              <a:t>Each subsequence takes </a:t>
            </a:r>
            <a:r>
              <a:rPr sz="2500">
                <a:solidFill>
                  <a:srgbClr val="C00000"/>
                </a:solidFill>
              </a:rPr>
              <a:t>O(n) </a:t>
            </a:r>
            <a:r>
              <a:rPr sz="2500"/>
              <a:t>time to check</a:t>
            </a:r>
            <a:endParaRPr sz="2500"/>
          </a:p>
          <a:p>
            <a:pPr lvl="1" marL="742950" indent="-285750">
              <a:lnSpc>
                <a:spcPct val="150000"/>
              </a:lnSpc>
              <a:spcBef>
                <a:spcPts val="400"/>
              </a:spcBef>
              <a:defRPr sz="1800"/>
            </a:pPr>
            <a:r>
              <a:rPr sz="2500"/>
              <a:t>scan </a:t>
            </a:r>
            <a:r>
              <a:rPr i="1" sz="2500">
                <a:solidFill>
                  <a:srgbClr val="C00000"/>
                </a:solidFill>
              </a:rPr>
              <a:t>Y </a:t>
            </a:r>
            <a:r>
              <a:rPr sz="2500"/>
              <a:t>for first letter, from there scan for second, and so on</a:t>
            </a:r>
            <a:endParaRPr sz="2500"/>
          </a:p>
          <a:p>
            <a:pPr lvl="0" marL="342900" indent="-342900">
              <a:lnSpc>
                <a:spcPct val="150000"/>
              </a:lnSpc>
              <a:defRPr sz="1800"/>
            </a:pPr>
            <a:r>
              <a:rPr sz="2500"/>
              <a:t>Worst-case running  time: </a:t>
            </a:r>
            <a:r>
              <a:rPr sz="2500">
                <a:solidFill>
                  <a:srgbClr val="C00000"/>
                </a:solidFill>
              </a:rPr>
              <a:t>O(n2</a:t>
            </a:r>
            <a:r>
              <a:rPr baseline="30239" sz="2500">
                <a:solidFill>
                  <a:srgbClr val="C00000"/>
                </a:solidFill>
              </a:rPr>
              <a:t>m</a:t>
            </a:r>
            <a:r>
              <a:rPr sz="2500">
                <a:solidFill>
                  <a:srgbClr val="C00000"/>
                </a:solidFill>
              </a:rPr>
              <a:t>)</a:t>
            </a:r>
            <a:endParaRPr sz="2500">
              <a:solidFill>
                <a:srgbClr val="C00000"/>
              </a:solidFill>
            </a:endParaRPr>
          </a:p>
          <a:p>
            <a:pPr lvl="1" marL="742950" indent="-285750">
              <a:lnSpc>
                <a:spcPct val="150000"/>
              </a:lnSpc>
              <a:spcBef>
                <a:spcPts val="400"/>
              </a:spcBef>
              <a:defRPr sz="1800"/>
            </a:pPr>
            <a:r>
              <a:rPr sz="2500"/>
              <a:t>Exponential time too slow</a:t>
            </a:r>
          </a:p>
        </p:txBody>
      </p:sp>
      <p:sp>
        <p:nvSpPr>
          <p:cNvPr id="328" name="Shape 328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2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Rod Cutting Problem Formulation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// return r_n: max. revenue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int Cut_Rod (int p[1…n], int n) 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Divide-and-conquer?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how to divide it into smaller one?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we don’t know we want to cut in half… </a:t>
            </a:r>
          </a:p>
        </p:txBody>
      </p:sp>
      <p:sp>
        <p:nvSpPr>
          <p:cNvPr id="100" name="Shape 10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Towards a better algorithm</a:t>
            </a:r>
          </a:p>
        </p:txBody>
      </p:sp>
      <p:sp>
        <p:nvSpPr>
          <p:cNvPr id="331" name="Shape 331"/>
          <p:cNvSpPr/>
          <p:nvPr>
            <p:ph type="body" idx="1"/>
          </p:nvPr>
        </p:nvSpPr>
        <p:spPr>
          <a:xfrm>
            <a:off x="419100" y="1409700"/>
            <a:ext cx="8305800" cy="4953000"/>
          </a:xfrm>
          <a:prstGeom prst="rect">
            <a:avLst/>
          </a:prstGeom>
        </p:spPr>
        <p:txBody>
          <a:bodyPr/>
          <a:lstStyle/>
          <a:p>
            <a:pPr lvl="0" marL="329184" indent="-329184" defTabSz="877823">
              <a:lnSpc>
                <a:spcPct val="80000"/>
              </a:lnSpc>
              <a:buSzTx/>
              <a:buNone/>
              <a:defRPr sz="1800"/>
            </a:pPr>
            <a:r>
              <a:rPr sz="2496">
                <a:solidFill>
                  <a:srgbClr val="C00000"/>
                </a:solidFill>
              </a:rPr>
              <a:t>Simplification:</a:t>
            </a:r>
            <a:endParaRPr sz="2112"/>
          </a:p>
          <a:p>
            <a:pPr lvl="1" marL="975359" indent="-536447" defTabSz="877823">
              <a:lnSpc>
                <a:spcPct val="80000"/>
              </a:lnSpc>
              <a:buFontTx/>
              <a:buAutoNum type="arabicPeriod" startAt="1"/>
              <a:defRPr sz="1800"/>
            </a:pPr>
            <a:r>
              <a:rPr sz="2112"/>
              <a:t>Look at </a:t>
            </a:r>
            <a:r>
              <a:rPr sz="2112">
                <a:solidFill>
                  <a:srgbClr val="C00000"/>
                </a:solidFill>
              </a:rPr>
              <a:t>length</a:t>
            </a:r>
            <a:r>
              <a:rPr sz="2112"/>
              <a:t> of a longest-common subsequence</a:t>
            </a:r>
            <a:endParaRPr sz="1727"/>
          </a:p>
          <a:p>
            <a:pPr lvl="1" marL="975359" indent="-536447" defTabSz="877823">
              <a:lnSpc>
                <a:spcPct val="80000"/>
              </a:lnSpc>
              <a:buFontTx/>
              <a:buAutoNum type="arabicPeriod" startAt="1"/>
              <a:defRPr sz="1800"/>
            </a:pPr>
            <a:r>
              <a:rPr sz="2112"/>
              <a:t>Extend algorithm to find the LCS itself later </a:t>
            </a:r>
            <a:endParaRPr sz="1727"/>
          </a:p>
          <a:p>
            <a:pPr lvl="0" marL="438911" indent="-384047" defTabSz="877823">
              <a:lnSpc>
                <a:spcPct val="80000"/>
              </a:lnSpc>
              <a:buSzTx/>
              <a:buNone/>
              <a:defRPr sz="1800"/>
            </a:pPr>
            <a:endParaRPr sz="1248">
              <a:solidFill>
                <a:srgbClr val="C00000"/>
              </a:solidFill>
            </a:endParaRPr>
          </a:p>
          <a:p>
            <a:pPr lvl="0" marL="438911" indent="-384047" defTabSz="877823">
              <a:lnSpc>
                <a:spcPct val="80000"/>
              </a:lnSpc>
              <a:buSzTx/>
              <a:buNone/>
              <a:defRPr sz="1800"/>
            </a:pPr>
            <a:r>
              <a:rPr sz="2496">
                <a:solidFill>
                  <a:srgbClr val="C00000"/>
                </a:solidFill>
              </a:rPr>
              <a:t>Notation:</a:t>
            </a:r>
            <a:endParaRPr sz="2112"/>
          </a:p>
          <a:p>
            <a:pPr lvl="1" marL="774191" indent="-335279" defTabSz="877823">
              <a:lnSpc>
                <a:spcPct val="96000"/>
              </a:lnSpc>
              <a:defRPr sz="1800"/>
            </a:pPr>
            <a:r>
              <a:rPr sz="2112"/>
              <a:t>Denote </a:t>
            </a:r>
            <a:r>
              <a:rPr b="1" sz="2112">
                <a:solidFill>
                  <a:srgbClr val="FF2600"/>
                </a:solidFill>
              </a:rPr>
              <a:t>length of a sequence </a:t>
            </a:r>
            <a:r>
              <a:rPr b="1" i="1" sz="2112">
                <a:solidFill>
                  <a:srgbClr val="FF2600"/>
                </a:solidFill>
              </a:rPr>
              <a:t>s</a:t>
            </a:r>
            <a:r>
              <a:rPr i="1" sz="2112"/>
              <a:t> </a:t>
            </a:r>
            <a:r>
              <a:rPr sz="2112"/>
              <a:t>by </a:t>
            </a:r>
            <a:r>
              <a:rPr i="1" sz="2112">
                <a:solidFill>
                  <a:srgbClr val="C00000"/>
                </a:solidFill>
              </a:rPr>
              <a:t>|s|</a:t>
            </a:r>
            <a:endParaRPr sz="1727"/>
          </a:p>
          <a:p>
            <a:pPr lvl="1" marL="774191" indent="-335279" defTabSz="877823">
              <a:lnSpc>
                <a:spcPct val="96000"/>
              </a:lnSpc>
              <a:defRPr sz="1800"/>
            </a:pPr>
            <a:r>
              <a:rPr sz="2112"/>
              <a:t>Given a sequence X = </a:t>
            </a:r>
            <a:r>
              <a:rPr sz="2112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112"/>
              <a:t>x</a:t>
            </a:r>
            <a:r>
              <a:rPr baseline="-25791" sz="2112"/>
              <a:t>1</a:t>
            </a:r>
            <a:r>
              <a:rPr sz="2112"/>
              <a:t>, x</a:t>
            </a:r>
            <a:r>
              <a:rPr baseline="-25791" sz="2112"/>
              <a:t>2</a:t>
            </a:r>
            <a:r>
              <a:rPr sz="2112"/>
              <a:t>, …, x</a:t>
            </a:r>
            <a:r>
              <a:rPr baseline="-25791" sz="2112">
                <a:solidFill>
                  <a:srgbClr val="C00000"/>
                </a:solidFill>
              </a:rPr>
              <a:t>m</a:t>
            </a:r>
            <a:r>
              <a:rPr sz="2112">
                <a:latin typeface="Symbol"/>
                <a:ea typeface="Symbol"/>
                <a:cs typeface="Symbol"/>
                <a:sym typeface="Symbol"/>
              </a:rPr>
              <a:t>〉 </a:t>
            </a:r>
            <a:r>
              <a:rPr sz="2112"/>
              <a:t>we define the </a:t>
            </a:r>
            <a:r>
              <a:rPr b="1" i="1" sz="2112">
                <a:solidFill>
                  <a:srgbClr val="FF2600"/>
                </a:solidFill>
              </a:rPr>
              <a:t>i</a:t>
            </a:r>
            <a:r>
              <a:rPr b="1" sz="2112">
                <a:solidFill>
                  <a:srgbClr val="FF2600"/>
                </a:solidFill>
              </a:rPr>
              <a:t>-th prefix of </a:t>
            </a:r>
            <a:r>
              <a:rPr b="1" i="1" sz="2112">
                <a:solidFill>
                  <a:srgbClr val="FF2600"/>
                </a:solidFill>
              </a:rPr>
              <a:t>X</a:t>
            </a:r>
            <a:r>
              <a:rPr i="1" sz="2112">
                <a:solidFill>
                  <a:srgbClr val="C00000"/>
                </a:solidFill>
              </a:rPr>
              <a:t> as (</a:t>
            </a:r>
            <a:r>
              <a:rPr sz="2112"/>
              <a:t>for </a:t>
            </a:r>
            <a:r>
              <a:rPr sz="2112">
                <a:solidFill>
                  <a:srgbClr val="C00000"/>
                </a:solidFill>
              </a:rPr>
              <a:t>i = 0, 1, 2, …, m)</a:t>
            </a:r>
            <a:endParaRPr sz="1727">
              <a:solidFill>
                <a:srgbClr val="C00000"/>
              </a:solidFill>
            </a:endParaRPr>
          </a:p>
          <a:p>
            <a:pPr lvl="0" marL="329184" indent="-329184" defTabSz="877823">
              <a:lnSpc>
                <a:spcPct val="96000"/>
              </a:lnSpc>
              <a:buSzTx/>
              <a:buNone/>
              <a:defRPr sz="1800"/>
            </a:pPr>
            <a:r>
              <a:rPr sz="2112"/>
              <a:t>		</a:t>
            </a:r>
            <a:r>
              <a:rPr sz="2112">
                <a:solidFill>
                  <a:srgbClr val="C00000"/>
                </a:solidFill>
              </a:rPr>
              <a:t>X</a:t>
            </a:r>
            <a:r>
              <a:rPr baseline="-25791" sz="2112">
                <a:solidFill>
                  <a:srgbClr val="C00000"/>
                </a:solidFill>
              </a:rPr>
              <a:t>i</a:t>
            </a:r>
            <a:r>
              <a:rPr sz="2112">
                <a:solidFill>
                  <a:srgbClr val="C00000"/>
                </a:solidFill>
              </a:rPr>
              <a:t> = </a:t>
            </a:r>
            <a:r>
              <a:rPr sz="2112">
                <a:solidFill>
                  <a:srgbClr val="C00000"/>
                </a:solidFill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112">
                <a:solidFill>
                  <a:srgbClr val="C00000"/>
                </a:solidFill>
              </a:rPr>
              <a:t>x</a:t>
            </a:r>
            <a:r>
              <a:rPr baseline="-25791" sz="2112">
                <a:solidFill>
                  <a:srgbClr val="C00000"/>
                </a:solidFill>
              </a:rPr>
              <a:t>1</a:t>
            </a:r>
            <a:r>
              <a:rPr sz="2112">
                <a:solidFill>
                  <a:srgbClr val="C00000"/>
                </a:solidFill>
              </a:rPr>
              <a:t>, x</a:t>
            </a:r>
            <a:r>
              <a:rPr baseline="-25791" sz="2112">
                <a:solidFill>
                  <a:srgbClr val="C00000"/>
                </a:solidFill>
              </a:rPr>
              <a:t>2</a:t>
            </a:r>
            <a:r>
              <a:rPr sz="2112">
                <a:solidFill>
                  <a:srgbClr val="C00000"/>
                </a:solidFill>
              </a:rPr>
              <a:t>, …, x</a:t>
            </a:r>
            <a:r>
              <a:rPr baseline="-25791" sz="2112">
                <a:solidFill>
                  <a:srgbClr val="C00000"/>
                </a:solidFill>
              </a:rPr>
              <a:t>i</a:t>
            </a:r>
            <a:r>
              <a:rPr sz="2112">
                <a:solidFill>
                  <a:srgbClr val="C00000"/>
                </a:solidFill>
                <a:latin typeface="Symbol"/>
                <a:ea typeface="Symbol"/>
                <a:cs typeface="Symbol"/>
                <a:sym typeface="Symbol"/>
              </a:rPr>
              <a:t>〉</a:t>
            </a:r>
            <a:endParaRPr sz="2112"/>
          </a:p>
          <a:p>
            <a:pPr lvl="1" marL="774191" indent="-335279" defTabSz="877823">
              <a:lnSpc>
                <a:spcPct val="96000"/>
              </a:lnSpc>
              <a:defRPr sz="1800"/>
            </a:pPr>
            <a:r>
              <a:rPr sz="2112"/>
              <a:t>Define: </a:t>
            </a:r>
            <a:endParaRPr sz="2112"/>
          </a:p>
          <a:p>
            <a:pPr lvl="1" marL="0" indent="219455" defTabSz="877823">
              <a:lnSpc>
                <a:spcPct val="96000"/>
              </a:lnSpc>
              <a:buSzTx/>
              <a:buFontTx/>
              <a:buNone/>
              <a:defRPr sz="1800"/>
            </a:pPr>
            <a:r>
              <a:rPr sz="2112"/>
              <a:t>           </a:t>
            </a:r>
            <a:r>
              <a:rPr sz="2112">
                <a:solidFill>
                  <a:srgbClr val="C00000"/>
                </a:solidFill>
              </a:rPr>
              <a:t>c[i, j] = | LCS (X</a:t>
            </a:r>
            <a:r>
              <a:rPr baseline="-5999" sz="2112">
                <a:solidFill>
                  <a:srgbClr val="C00000"/>
                </a:solidFill>
              </a:rPr>
              <a:t>i</a:t>
            </a:r>
            <a:r>
              <a:rPr sz="2112">
                <a:solidFill>
                  <a:srgbClr val="C00000"/>
                </a:solidFill>
              </a:rPr>
              <a:t>, Y</a:t>
            </a:r>
            <a:r>
              <a:rPr baseline="-5999" sz="2112">
                <a:solidFill>
                  <a:srgbClr val="C00000"/>
                </a:solidFill>
              </a:rPr>
              <a:t>j</a:t>
            </a:r>
            <a:r>
              <a:rPr sz="2112">
                <a:solidFill>
                  <a:srgbClr val="C00000"/>
                </a:solidFill>
              </a:rPr>
              <a:t>) = |LCS(X[1..i], Y[1..j])|</a:t>
            </a:r>
            <a:r>
              <a:rPr sz="2112"/>
              <a:t>:</a:t>
            </a:r>
            <a:endParaRPr sz="2112"/>
          </a:p>
          <a:p>
            <a:pPr lvl="1" marL="0" indent="219455" defTabSz="877823">
              <a:lnSpc>
                <a:spcPct val="96000"/>
              </a:lnSpc>
              <a:buSzTx/>
              <a:buFontTx/>
              <a:buNone/>
              <a:defRPr sz="1800"/>
            </a:pPr>
            <a:r>
              <a:rPr sz="2112"/>
              <a:t>        the length of a LCS of sequences  </a:t>
            </a:r>
            <a:r>
              <a:rPr sz="2112">
                <a:solidFill>
                  <a:srgbClr val="C00000"/>
                </a:solidFill>
              </a:rPr>
              <a:t>X</a:t>
            </a:r>
            <a:r>
              <a:rPr baseline="-25791" sz="2112">
                <a:solidFill>
                  <a:srgbClr val="C00000"/>
                </a:solidFill>
              </a:rPr>
              <a:t>i</a:t>
            </a:r>
            <a:r>
              <a:rPr sz="2112">
                <a:solidFill>
                  <a:srgbClr val="C00000"/>
                </a:solidFill>
              </a:rPr>
              <a:t> = </a:t>
            </a:r>
            <a:r>
              <a:rPr sz="2112">
                <a:solidFill>
                  <a:srgbClr val="C00000"/>
                </a:solidFill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112">
                <a:solidFill>
                  <a:srgbClr val="C00000"/>
                </a:solidFill>
              </a:rPr>
              <a:t>x</a:t>
            </a:r>
            <a:r>
              <a:rPr baseline="-25791" sz="2112">
                <a:solidFill>
                  <a:srgbClr val="C00000"/>
                </a:solidFill>
              </a:rPr>
              <a:t>1</a:t>
            </a:r>
            <a:r>
              <a:rPr sz="2112">
                <a:solidFill>
                  <a:srgbClr val="C00000"/>
                </a:solidFill>
              </a:rPr>
              <a:t>, x</a:t>
            </a:r>
            <a:r>
              <a:rPr baseline="-25791" sz="2112">
                <a:solidFill>
                  <a:srgbClr val="C00000"/>
                </a:solidFill>
              </a:rPr>
              <a:t>2</a:t>
            </a:r>
            <a:r>
              <a:rPr sz="2112">
                <a:solidFill>
                  <a:srgbClr val="C00000"/>
                </a:solidFill>
              </a:rPr>
              <a:t>, …, x</a:t>
            </a:r>
            <a:r>
              <a:rPr baseline="-25791" sz="2112">
                <a:solidFill>
                  <a:srgbClr val="C00000"/>
                </a:solidFill>
              </a:rPr>
              <a:t>i</a:t>
            </a:r>
            <a:r>
              <a:rPr sz="2112">
                <a:solidFill>
                  <a:srgbClr val="C00000"/>
                </a:solidFill>
                <a:latin typeface="Symbol"/>
                <a:ea typeface="Symbol"/>
                <a:cs typeface="Symbol"/>
                <a:sym typeface="Symbol"/>
              </a:rPr>
              <a:t>〉</a:t>
            </a:r>
            <a:r>
              <a:rPr sz="2112">
                <a:solidFill>
                  <a:srgbClr val="C00000"/>
                </a:solidFill>
              </a:rPr>
              <a:t> </a:t>
            </a:r>
            <a:r>
              <a:rPr sz="2112"/>
              <a:t>and </a:t>
            </a:r>
            <a:r>
              <a:rPr sz="2112">
                <a:solidFill>
                  <a:srgbClr val="C00000"/>
                </a:solidFill>
              </a:rPr>
              <a:t>Y</a:t>
            </a:r>
            <a:r>
              <a:rPr baseline="-25791" sz="2112">
                <a:solidFill>
                  <a:srgbClr val="C00000"/>
                </a:solidFill>
              </a:rPr>
              <a:t>j</a:t>
            </a:r>
            <a:r>
              <a:rPr sz="2112">
                <a:solidFill>
                  <a:srgbClr val="C00000"/>
                </a:solidFill>
              </a:rPr>
              <a:t> = </a:t>
            </a:r>
            <a:r>
              <a:rPr sz="2112">
                <a:solidFill>
                  <a:srgbClr val="C00000"/>
                </a:solidFill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112">
                <a:solidFill>
                  <a:srgbClr val="C00000"/>
                </a:solidFill>
              </a:rPr>
              <a:t>y</a:t>
            </a:r>
            <a:r>
              <a:rPr baseline="-25791" sz="2112">
                <a:solidFill>
                  <a:srgbClr val="C00000"/>
                </a:solidFill>
              </a:rPr>
              <a:t>1</a:t>
            </a:r>
            <a:r>
              <a:rPr sz="2112">
                <a:solidFill>
                  <a:srgbClr val="C00000"/>
                </a:solidFill>
              </a:rPr>
              <a:t>, y</a:t>
            </a:r>
            <a:r>
              <a:rPr baseline="-25791" sz="2112">
                <a:solidFill>
                  <a:srgbClr val="C00000"/>
                </a:solidFill>
              </a:rPr>
              <a:t>2</a:t>
            </a:r>
            <a:r>
              <a:rPr sz="2112">
                <a:solidFill>
                  <a:srgbClr val="C00000"/>
                </a:solidFill>
              </a:rPr>
              <a:t>, …, y</a:t>
            </a:r>
            <a:r>
              <a:rPr baseline="-25791" sz="2112">
                <a:solidFill>
                  <a:srgbClr val="C00000"/>
                </a:solidFill>
              </a:rPr>
              <a:t>j</a:t>
            </a:r>
            <a:r>
              <a:rPr sz="2112">
                <a:solidFill>
                  <a:srgbClr val="C00000"/>
                </a:solidFill>
                <a:latin typeface="Symbol"/>
                <a:ea typeface="Symbol"/>
                <a:cs typeface="Symbol"/>
                <a:sym typeface="Symbol"/>
              </a:rPr>
              <a:t>〉</a:t>
            </a:r>
            <a:endParaRPr sz="1727"/>
          </a:p>
          <a:p>
            <a:pPr lvl="1" marL="774191" indent="-335279" defTabSz="877823">
              <a:lnSpc>
                <a:spcPct val="96000"/>
              </a:lnSpc>
              <a:defRPr sz="1800"/>
            </a:pPr>
            <a:r>
              <a:rPr sz="2112">
                <a:solidFill>
                  <a:srgbClr val="C00000"/>
                </a:solidFill>
              </a:rPr>
              <a:t>|LCS(X,Y)| = c[m,n]  </a:t>
            </a:r>
            <a:r>
              <a:rPr sz="2112"/>
              <a:t>//this is the problem we want to solve</a:t>
            </a:r>
          </a:p>
        </p:txBody>
      </p:sp>
      <p:sp>
        <p:nvSpPr>
          <p:cNvPr id="332" name="Shape 332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31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Find Optimal Substructure</a:t>
            </a:r>
          </a:p>
        </p:txBody>
      </p:sp>
      <p:sp>
        <p:nvSpPr>
          <p:cNvPr id="335" name="Shape 335"/>
          <p:cNvSpPr/>
          <p:nvPr>
            <p:ph type="body" idx="1"/>
          </p:nvPr>
        </p:nvSpPr>
        <p:spPr>
          <a:xfrm>
            <a:off x="419100" y="1409700"/>
            <a:ext cx="8305800" cy="4953000"/>
          </a:xfrm>
          <a:prstGeom prst="rect">
            <a:avLst/>
          </a:prstGeom>
        </p:spPr>
        <p:txBody>
          <a:bodyPr/>
          <a:lstStyle/>
          <a:p>
            <a:pPr lvl="0" marL="171450" indent="-171450" defTabSz="868680">
              <a:lnSpc>
                <a:spcPct val="96000"/>
              </a:lnSpc>
              <a:buFontTx/>
              <a:defRPr sz="1800"/>
            </a:pPr>
            <a:r>
              <a:rPr sz="2470"/>
              <a:t>Given a sequence X = </a:t>
            </a:r>
            <a:r>
              <a:rPr sz="247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70"/>
              <a:t>x</a:t>
            </a:r>
            <a:r>
              <a:rPr baseline="-22923" sz="2470"/>
              <a:t>1</a:t>
            </a:r>
            <a:r>
              <a:rPr sz="2470"/>
              <a:t>, x</a:t>
            </a:r>
            <a:r>
              <a:rPr baseline="-22923" sz="2470"/>
              <a:t>2</a:t>
            </a:r>
            <a:r>
              <a:rPr sz="2470"/>
              <a:t>, …, x</a:t>
            </a:r>
            <a:r>
              <a:rPr baseline="-22923" sz="2470">
                <a:solidFill>
                  <a:srgbClr val="C00000"/>
                </a:solidFill>
              </a:rPr>
              <a:t>m</a:t>
            </a:r>
            <a:r>
              <a:rPr sz="2470">
                <a:latin typeface="Symbol"/>
                <a:ea typeface="Symbol"/>
                <a:cs typeface="Symbol"/>
                <a:sym typeface="Symbol"/>
              </a:rPr>
              <a:t>〉, </a:t>
            </a:r>
            <a:r>
              <a:rPr sz="2470">
                <a:solidFill>
                  <a:srgbClr val="C00000"/>
                </a:solidFill>
              </a:rPr>
              <a:t>Y = </a:t>
            </a:r>
            <a:r>
              <a:rPr sz="2470">
                <a:solidFill>
                  <a:srgbClr val="C00000"/>
                </a:solidFill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70">
                <a:solidFill>
                  <a:srgbClr val="C00000"/>
                </a:solidFill>
              </a:rPr>
              <a:t>y</a:t>
            </a:r>
            <a:r>
              <a:rPr baseline="-22923" sz="2470">
                <a:solidFill>
                  <a:srgbClr val="C00000"/>
                </a:solidFill>
              </a:rPr>
              <a:t>1</a:t>
            </a:r>
            <a:r>
              <a:rPr sz="2470">
                <a:solidFill>
                  <a:srgbClr val="C00000"/>
                </a:solidFill>
              </a:rPr>
              <a:t>, y</a:t>
            </a:r>
            <a:r>
              <a:rPr baseline="-22923" sz="2470">
                <a:solidFill>
                  <a:srgbClr val="C00000"/>
                </a:solidFill>
              </a:rPr>
              <a:t>2</a:t>
            </a:r>
            <a:r>
              <a:rPr sz="2470">
                <a:solidFill>
                  <a:srgbClr val="C00000"/>
                </a:solidFill>
              </a:rPr>
              <a:t>, …, y</a:t>
            </a:r>
            <a:r>
              <a:rPr baseline="-22923" sz="2470">
                <a:solidFill>
                  <a:srgbClr val="C00000"/>
                </a:solidFill>
              </a:rPr>
              <a:t>n</a:t>
            </a:r>
            <a:r>
              <a:rPr sz="2470">
                <a:solidFill>
                  <a:srgbClr val="C00000"/>
                </a:solidFill>
                <a:latin typeface="Symbol"/>
                <a:ea typeface="Symbol"/>
                <a:cs typeface="Symbol"/>
                <a:sym typeface="Symbol"/>
              </a:rPr>
              <a:t>〉</a:t>
            </a:r>
            <a:endParaRPr sz="2470"/>
          </a:p>
          <a:p>
            <a:pPr lvl="0" marL="209550" indent="-209550" defTabSz="868680">
              <a:lnSpc>
                <a:spcPct val="96000"/>
              </a:lnSpc>
              <a:buFontTx/>
              <a:defRPr sz="1800"/>
            </a:pPr>
            <a:r>
              <a:rPr sz="2470"/>
              <a:t>To find LCS (X,Y) is to find c[m,n] </a:t>
            </a:r>
            <a:endParaRPr sz="2470"/>
          </a:p>
          <a:p>
            <a:pPr lvl="0" marL="209550" indent="-209550" defTabSz="868680">
              <a:lnSpc>
                <a:spcPct val="96000"/>
              </a:lnSpc>
              <a:buFontTx/>
              <a:defRPr sz="1800"/>
            </a:pPr>
            <a:endParaRPr sz="2090"/>
          </a:p>
          <a:p>
            <a:pPr lvl="1" marL="0" indent="217170" defTabSz="868680">
              <a:lnSpc>
                <a:spcPct val="96000"/>
              </a:lnSpc>
              <a:buSzTx/>
              <a:buFontTx/>
              <a:buNone/>
              <a:defRPr sz="1800"/>
            </a:pPr>
            <a:r>
              <a:rPr sz="2090"/>
              <a:t>   </a:t>
            </a:r>
            <a:r>
              <a:rPr sz="2280"/>
              <a:t>   </a:t>
            </a:r>
            <a:r>
              <a:rPr sz="2280">
                <a:solidFill>
                  <a:srgbClr val="C00000"/>
                </a:solidFill>
              </a:rPr>
              <a:t>c[i, j] = | LCS (X</a:t>
            </a:r>
            <a:r>
              <a:rPr baseline="-5999" sz="2280">
                <a:solidFill>
                  <a:srgbClr val="C00000"/>
                </a:solidFill>
              </a:rPr>
              <a:t>i</a:t>
            </a:r>
            <a:r>
              <a:rPr sz="2280">
                <a:solidFill>
                  <a:srgbClr val="C00000"/>
                </a:solidFill>
              </a:rPr>
              <a:t>, Y</a:t>
            </a:r>
            <a:r>
              <a:rPr baseline="-5999" sz="2280">
                <a:solidFill>
                  <a:srgbClr val="C00000"/>
                </a:solidFill>
              </a:rPr>
              <a:t>j</a:t>
            </a:r>
            <a:r>
              <a:rPr sz="2280">
                <a:solidFill>
                  <a:srgbClr val="C00000"/>
                </a:solidFill>
              </a:rPr>
              <a:t>) |</a:t>
            </a:r>
            <a:endParaRPr sz="2280">
              <a:solidFill>
                <a:srgbClr val="C00000"/>
              </a:solidFill>
            </a:endParaRPr>
          </a:p>
          <a:p>
            <a:pPr lvl="1" marL="0" indent="217170" defTabSz="868680">
              <a:lnSpc>
                <a:spcPct val="96000"/>
              </a:lnSpc>
              <a:buSzTx/>
              <a:buFontTx/>
              <a:buNone/>
              <a:defRPr sz="1800"/>
            </a:pPr>
            <a:r>
              <a:rPr sz="2090">
                <a:solidFill>
                  <a:srgbClr val="C00000"/>
                </a:solidFill>
              </a:rPr>
              <a:t>                  //length LCS of i-th prefix of X and j-th prefix of Y </a:t>
            </a:r>
            <a:endParaRPr sz="2090">
              <a:solidFill>
                <a:srgbClr val="C00000"/>
              </a:solidFill>
            </a:endParaRPr>
          </a:p>
          <a:p>
            <a:pPr lvl="1" marL="0" indent="217170" defTabSz="868680">
              <a:lnSpc>
                <a:spcPct val="96000"/>
              </a:lnSpc>
              <a:buSzTx/>
              <a:buFontTx/>
              <a:buNone/>
              <a:defRPr sz="1800"/>
            </a:pPr>
            <a:r>
              <a:rPr sz="2090">
                <a:solidFill>
                  <a:srgbClr val="C00000"/>
                </a:solidFill>
              </a:rPr>
              <a:t>                  //  X[1..i], Y[1..j]  </a:t>
            </a:r>
            <a:endParaRPr sz="2090">
              <a:solidFill>
                <a:srgbClr val="C00000"/>
              </a:solidFill>
            </a:endParaRPr>
          </a:p>
          <a:p>
            <a:pPr lvl="1" marL="0" indent="217170" defTabSz="868680">
              <a:lnSpc>
                <a:spcPct val="96000"/>
              </a:lnSpc>
              <a:buSzTx/>
              <a:buFontTx/>
              <a:buNone/>
              <a:defRPr sz="1800"/>
            </a:pPr>
            <a:endParaRPr sz="2090">
              <a:solidFill>
                <a:srgbClr val="C00000"/>
              </a:solidFill>
            </a:endParaRPr>
          </a:p>
          <a:p>
            <a:pPr lvl="0" marL="219075" indent="-219075" defTabSz="868680">
              <a:lnSpc>
                <a:spcPct val="96000"/>
              </a:lnSpc>
              <a:buFontTx/>
              <a:defRPr sz="1800"/>
            </a:pPr>
            <a:r>
              <a:rPr sz="2565"/>
              <a:t>How to solve c[i,j] using sol. to smaller problems? </a:t>
            </a:r>
            <a:endParaRPr sz="2565"/>
          </a:p>
          <a:p>
            <a:pPr lvl="1" marL="581025" indent="-219075" defTabSz="868680">
              <a:lnSpc>
                <a:spcPct val="96000"/>
              </a:lnSpc>
              <a:buFontTx/>
              <a:buChar char="•"/>
              <a:defRPr sz="1800"/>
            </a:pPr>
            <a:r>
              <a:rPr sz="2185"/>
              <a:t>what’s the smallest (base) case that we can answer right away? </a:t>
            </a:r>
            <a:endParaRPr sz="2185"/>
          </a:p>
          <a:p>
            <a:pPr lvl="1" marL="581025" indent="-219075" defTabSz="868680">
              <a:lnSpc>
                <a:spcPct val="96000"/>
              </a:lnSpc>
              <a:buFontTx/>
              <a:buChar char="•"/>
              <a:defRPr sz="1800"/>
            </a:pPr>
            <a:r>
              <a:rPr sz="2185"/>
              <a:t>How does c[i,j] relate to c[i-1,j-1], c[i,j-1] or c[i-1,j]? </a:t>
            </a:r>
            <a:endParaRPr sz="2185"/>
          </a:p>
          <a:p>
            <a:pPr lvl="1" marL="0" indent="217170" defTabSz="868680">
              <a:lnSpc>
                <a:spcPct val="96000"/>
              </a:lnSpc>
              <a:buSzTx/>
              <a:buFontTx/>
              <a:buNone/>
              <a:defRPr sz="1800"/>
            </a:pPr>
            <a:endParaRPr sz="2090"/>
          </a:p>
        </p:txBody>
      </p:sp>
      <p:sp>
        <p:nvSpPr>
          <p:cNvPr id="336" name="Shape 336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35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Recursive Formulation</a:t>
            </a:r>
          </a:p>
        </p:txBody>
      </p:sp>
      <p:sp>
        <p:nvSpPr>
          <p:cNvPr id="339" name="Shape 339"/>
          <p:cNvSpPr/>
          <p:nvPr>
            <p:ph type="body" idx="1"/>
          </p:nvPr>
        </p:nvSpPr>
        <p:spPr>
          <a:xfrm>
            <a:off x="350838" y="2386802"/>
            <a:ext cx="8229601" cy="1544638"/>
          </a:xfrm>
          <a:prstGeom prst="rect">
            <a:avLst/>
          </a:prstGeom>
        </p:spPr>
        <p:txBody>
          <a:bodyPr/>
          <a:lstStyle/>
          <a:p>
            <a:pPr lvl="1" marL="277177" indent="166306" defTabSz="886968">
              <a:spcBef>
                <a:spcPts val="400"/>
              </a:spcBef>
              <a:buSzTx/>
              <a:buNone/>
              <a:defRPr sz="1800"/>
            </a:pPr>
            <a:endParaRPr sz="2134"/>
          </a:p>
          <a:p>
            <a:pPr lvl="1" marL="277177" indent="166306" defTabSz="886968">
              <a:spcBef>
                <a:spcPts val="400"/>
              </a:spcBef>
              <a:buSzTx/>
              <a:buNone/>
              <a:defRPr sz="1800"/>
            </a:pPr>
            <a:r>
              <a:rPr sz="2134"/>
              <a:t>		c[i-1, j-1] + 1		if X[i]= Y[j]</a:t>
            </a:r>
            <a:endParaRPr baseline="-23806" sz="2134"/>
          </a:p>
          <a:p>
            <a:pPr lvl="1" marL="277177" indent="166306" defTabSz="886968">
              <a:spcBef>
                <a:spcPts val="400"/>
              </a:spcBef>
              <a:buSzTx/>
              <a:buNone/>
              <a:defRPr sz="1800"/>
            </a:pPr>
            <a:r>
              <a:rPr sz="2134"/>
              <a:t>c[i, j] =</a:t>
            </a:r>
            <a:endParaRPr baseline="-23806" sz="2134"/>
          </a:p>
          <a:p>
            <a:pPr lvl="1" marL="277177" indent="166306" defTabSz="886968">
              <a:spcBef>
                <a:spcPts val="400"/>
              </a:spcBef>
              <a:buSzTx/>
              <a:buNone/>
              <a:defRPr sz="1800"/>
            </a:pPr>
            <a:r>
              <a:rPr sz="2134"/>
              <a:t>		max(c[i, j-1], c[i-1, j])	otherwise (i.e., if X[i] ≠ Y[j])</a:t>
            </a:r>
          </a:p>
        </p:txBody>
      </p:sp>
      <p:sp>
        <p:nvSpPr>
          <p:cNvPr id="340" name="Shape 340"/>
          <p:cNvSpPr/>
          <p:nvPr/>
        </p:nvSpPr>
        <p:spPr>
          <a:xfrm>
            <a:off x="2020395" y="2975954"/>
            <a:ext cx="115078" cy="8695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0794"/>
                  <a:pt x="10800" y="19800"/>
                </a:cubicBezTo>
                <a:lnTo>
                  <a:pt x="10800" y="12600"/>
                </a:lnTo>
                <a:cubicBezTo>
                  <a:pt x="10800" y="11606"/>
                  <a:pt x="5965" y="10800"/>
                  <a:pt x="0" y="10800"/>
                </a:cubicBezTo>
                <a:cubicBezTo>
                  <a:pt x="5965" y="10800"/>
                  <a:pt x="10800" y="9994"/>
                  <a:pt x="10800" y="9000"/>
                </a:cubicBezTo>
                <a:lnTo>
                  <a:pt x="10800" y="1800"/>
                </a:lnTo>
                <a:cubicBezTo>
                  <a:pt x="10800" y="806"/>
                  <a:pt x="15635" y="0"/>
                  <a:pt x="21600" y="0"/>
                </a:cubicBezTo>
              </a:path>
            </a:pathLst>
          </a:custGeom>
          <a:ln w="25400">
            <a:solidFill/>
            <a:round/>
          </a:ln>
        </p:spPr>
        <p:txBody>
          <a:bodyPr lIns="0" tIns="0" rIns="0" bIns="0" anchor="ctr"/>
          <a:lstStyle/>
          <a:p>
            <a:pPr lvl="0" algn="l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aphicFrame>
        <p:nvGraphicFramePr>
          <p:cNvPr id="341" name="Table 341"/>
          <p:cNvGraphicFramePr/>
          <p:nvPr/>
        </p:nvGraphicFramePr>
        <p:xfrm>
          <a:off x="1600200" y="4495800"/>
          <a:ext cx="6096000" cy="39243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9600"/>
                <a:gridCol w="609600"/>
                <a:gridCol w="18288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2" name="Table 342"/>
          <p:cNvGraphicFramePr/>
          <p:nvPr/>
        </p:nvGraphicFramePr>
        <p:xfrm>
          <a:off x="1600200" y="5410200"/>
          <a:ext cx="4572002" cy="39243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53143"/>
                <a:gridCol w="653143"/>
                <a:gridCol w="1306286"/>
                <a:gridCol w="653143"/>
                <a:gridCol w="653143"/>
                <a:gridCol w="653143"/>
              </a:tblGrid>
              <a:tr h="381000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3810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  <p:sp>
        <p:nvSpPr>
          <p:cNvPr id="343" name="Shape 343"/>
          <p:cNvSpPr/>
          <p:nvPr/>
        </p:nvSpPr>
        <p:spPr>
          <a:xfrm>
            <a:off x="1143000" y="4114800"/>
            <a:ext cx="6388516" cy="358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X:         1          2                            i                                  m</a:t>
            </a:r>
          </a:p>
        </p:txBody>
      </p:sp>
      <p:sp>
        <p:nvSpPr>
          <p:cNvPr id="344" name="Shape 344"/>
          <p:cNvSpPr/>
          <p:nvPr/>
        </p:nvSpPr>
        <p:spPr>
          <a:xfrm>
            <a:off x="1062888" y="5078937"/>
            <a:ext cx="4948046" cy="358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Y:         1          2                      j                    n</a:t>
            </a:r>
          </a:p>
        </p:txBody>
      </p:sp>
      <p:grpSp>
        <p:nvGrpSpPr>
          <p:cNvPr id="347" name="Group 347"/>
          <p:cNvGrpSpPr/>
          <p:nvPr/>
        </p:nvGrpSpPr>
        <p:grpSpPr>
          <a:xfrm>
            <a:off x="5451559" y="4240080"/>
            <a:ext cx="1564641" cy="894980"/>
            <a:chOff x="0" y="0"/>
            <a:chExt cx="1564640" cy="894978"/>
          </a:xfrm>
        </p:grpSpPr>
        <p:sp>
          <p:nvSpPr>
            <p:cNvPr id="345" name="Shape 345"/>
            <p:cNvSpPr/>
            <p:nvPr/>
          </p:nvSpPr>
          <p:spPr>
            <a:xfrm>
              <a:off x="0" y="0"/>
              <a:ext cx="1564641" cy="89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09"/>
                  </a:moveTo>
                  <a:cubicBezTo>
                    <a:pt x="66" y="1661"/>
                    <a:pt x="229" y="6095"/>
                    <a:pt x="561" y="7827"/>
                  </a:cubicBezTo>
                  <a:cubicBezTo>
                    <a:pt x="900" y="9596"/>
                    <a:pt x="1191" y="9743"/>
                    <a:pt x="1683" y="11241"/>
                  </a:cubicBezTo>
                  <a:cubicBezTo>
                    <a:pt x="2559" y="13908"/>
                    <a:pt x="1764" y="12636"/>
                    <a:pt x="3086" y="14168"/>
                  </a:cubicBezTo>
                  <a:cubicBezTo>
                    <a:pt x="3791" y="17847"/>
                    <a:pt x="2758" y="13455"/>
                    <a:pt x="4208" y="16608"/>
                  </a:cubicBezTo>
                  <a:cubicBezTo>
                    <a:pt x="5756" y="19974"/>
                    <a:pt x="2918" y="16251"/>
                    <a:pt x="5330" y="19047"/>
                  </a:cubicBezTo>
                  <a:cubicBezTo>
                    <a:pt x="5610" y="18884"/>
                    <a:pt x="5876" y="18559"/>
                    <a:pt x="6171" y="18559"/>
                  </a:cubicBezTo>
                  <a:cubicBezTo>
                    <a:pt x="6467" y="18559"/>
                    <a:pt x="6729" y="18906"/>
                    <a:pt x="7013" y="19047"/>
                  </a:cubicBezTo>
                  <a:cubicBezTo>
                    <a:pt x="7384" y="19231"/>
                    <a:pt x="7759" y="19389"/>
                    <a:pt x="8135" y="19535"/>
                  </a:cubicBezTo>
                  <a:cubicBezTo>
                    <a:pt x="8601" y="19715"/>
                    <a:pt x="9067" y="19886"/>
                    <a:pt x="9538" y="20022"/>
                  </a:cubicBezTo>
                  <a:cubicBezTo>
                    <a:pt x="10432" y="20282"/>
                    <a:pt x="12253" y="20638"/>
                    <a:pt x="13184" y="20998"/>
                  </a:cubicBezTo>
                  <a:cubicBezTo>
                    <a:pt x="13473" y="21110"/>
                    <a:pt x="13745" y="21323"/>
                    <a:pt x="14026" y="21486"/>
                  </a:cubicBezTo>
                  <a:lnTo>
                    <a:pt x="15429" y="20998"/>
                  </a:lnTo>
                  <a:cubicBezTo>
                    <a:pt x="15988" y="20821"/>
                    <a:pt x="16638" y="21059"/>
                    <a:pt x="17112" y="20510"/>
                  </a:cubicBezTo>
                  <a:cubicBezTo>
                    <a:pt x="17221" y="20383"/>
                    <a:pt x="14266" y="19151"/>
                    <a:pt x="17392" y="20510"/>
                  </a:cubicBezTo>
                  <a:cubicBezTo>
                    <a:pt x="17673" y="20185"/>
                    <a:pt x="17924" y="19766"/>
                    <a:pt x="18234" y="19535"/>
                  </a:cubicBezTo>
                  <a:cubicBezTo>
                    <a:pt x="20770" y="17645"/>
                    <a:pt x="18085" y="20521"/>
                    <a:pt x="20197" y="18071"/>
                  </a:cubicBezTo>
                  <a:cubicBezTo>
                    <a:pt x="20291" y="17095"/>
                    <a:pt x="20259" y="16057"/>
                    <a:pt x="20478" y="15144"/>
                  </a:cubicBezTo>
                  <a:cubicBezTo>
                    <a:pt x="20737" y="14062"/>
                    <a:pt x="21600" y="12217"/>
                    <a:pt x="21600" y="12217"/>
                  </a:cubicBezTo>
                  <a:cubicBezTo>
                    <a:pt x="21506" y="10916"/>
                    <a:pt x="21599" y="9532"/>
                    <a:pt x="21319" y="8314"/>
                  </a:cubicBezTo>
                  <a:cubicBezTo>
                    <a:pt x="21194" y="7770"/>
                    <a:pt x="20788" y="7570"/>
                    <a:pt x="20478" y="7339"/>
                  </a:cubicBezTo>
                  <a:cubicBezTo>
                    <a:pt x="20124" y="7075"/>
                    <a:pt x="19717" y="7086"/>
                    <a:pt x="19356" y="6851"/>
                  </a:cubicBezTo>
                  <a:cubicBezTo>
                    <a:pt x="18964" y="6596"/>
                    <a:pt x="18608" y="6201"/>
                    <a:pt x="18234" y="5875"/>
                  </a:cubicBezTo>
                  <a:cubicBezTo>
                    <a:pt x="18140" y="5225"/>
                    <a:pt x="18226" y="4398"/>
                    <a:pt x="17953" y="3924"/>
                  </a:cubicBezTo>
                  <a:cubicBezTo>
                    <a:pt x="17337" y="2852"/>
                    <a:pt x="16589" y="3576"/>
                    <a:pt x="15990" y="3924"/>
                  </a:cubicBezTo>
                  <a:cubicBezTo>
                    <a:pt x="14587" y="3761"/>
                    <a:pt x="13180" y="3692"/>
                    <a:pt x="11782" y="3436"/>
                  </a:cubicBezTo>
                  <a:cubicBezTo>
                    <a:pt x="11398" y="3366"/>
                    <a:pt x="11039" y="3068"/>
                    <a:pt x="10660" y="2948"/>
                  </a:cubicBezTo>
                  <a:cubicBezTo>
                    <a:pt x="8918" y="2398"/>
                    <a:pt x="8844" y="2647"/>
                    <a:pt x="7294" y="1973"/>
                  </a:cubicBezTo>
                  <a:cubicBezTo>
                    <a:pt x="5767" y="1309"/>
                    <a:pt x="7117" y="1446"/>
                    <a:pt x="5049" y="997"/>
                  </a:cubicBezTo>
                  <a:cubicBezTo>
                    <a:pt x="4025" y="774"/>
                    <a:pt x="2992" y="672"/>
                    <a:pt x="1964" y="509"/>
                  </a:cubicBezTo>
                  <a:cubicBezTo>
                    <a:pt x="1777" y="997"/>
                    <a:pt x="1716" y="1755"/>
                    <a:pt x="1403" y="1973"/>
                  </a:cubicBezTo>
                  <a:cubicBezTo>
                    <a:pt x="418" y="2657"/>
                    <a:pt x="517" y="638"/>
                    <a:pt x="281" y="21"/>
                  </a:cubicBezTo>
                  <a:cubicBezTo>
                    <a:pt x="229" y="-114"/>
                    <a:pt x="47" y="428"/>
                    <a:pt x="0" y="509"/>
                  </a:cubicBezTo>
                  <a:close/>
                </a:path>
              </a:pathLst>
            </a:custGeom>
            <a:solidFill>
              <a:srgbClr val="DCE6F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46" name="Shape 346"/>
            <p:cNvSpPr/>
            <p:nvPr/>
          </p:nvSpPr>
          <p:spPr>
            <a:xfrm>
              <a:off x="0" y="266053"/>
              <a:ext cx="1564641" cy="358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 …</a:t>
              </a:r>
            </a:p>
          </p:txBody>
        </p:sp>
      </p:grpSp>
      <p:grpSp>
        <p:nvGrpSpPr>
          <p:cNvPr id="350" name="Group 350"/>
          <p:cNvGrpSpPr/>
          <p:nvPr/>
        </p:nvGrpSpPr>
        <p:grpSpPr>
          <a:xfrm>
            <a:off x="4989144" y="5306880"/>
            <a:ext cx="381001" cy="743382"/>
            <a:chOff x="0" y="0"/>
            <a:chExt cx="381000" cy="743381"/>
          </a:xfrm>
        </p:grpSpPr>
        <p:sp>
          <p:nvSpPr>
            <p:cNvPr id="348" name="Shape 348"/>
            <p:cNvSpPr/>
            <p:nvPr/>
          </p:nvSpPr>
          <p:spPr>
            <a:xfrm>
              <a:off x="0" y="-1"/>
              <a:ext cx="381000" cy="74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09"/>
                  </a:moveTo>
                  <a:cubicBezTo>
                    <a:pt x="66" y="1661"/>
                    <a:pt x="229" y="6095"/>
                    <a:pt x="561" y="7827"/>
                  </a:cubicBezTo>
                  <a:cubicBezTo>
                    <a:pt x="900" y="9596"/>
                    <a:pt x="1191" y="9743"/>
                    <a:pt x="1683" y="11241"/>
                  </a:cubicBezTo>
                  <a:cubicBezTo>
                    <a:pt x="2559" y="13908"/>
                    <a:pt x="1764" y="12636"/>
                    <a:pt x="3086" y="14168"/>
                  </a:cubicBezTo>
                  <a:cubicBezTo>
                    <a:pt x="3791" y="17847"/>
                    <a:pt x="2758" y="13455"/>
                    <a:pt x="4208" y="16608"/>
                  </a:cubicBezTo>
                  <a:cubicBezTo>
                    <a:pt x="5756" y="19974"/>
                    <a:pt x="2918" y="16251"/>
                    <a:pt x="5330" y="19047"/>
                  </a:cubicBezTo>
                  <a:cubicBezTo>
                    <a:pt x="5610" y="18884"/>
                    <a:pt x="5876" y="18559"/>
                    <a:pt x="6171" y="18559"/>
                  </a:cubicBezTo>
                  <a:cubicBezTo>
                    <a:pt x="6467" y="18559"/>
                    <a:pt x="6729" y="18906"/>
                    <a:pt x="7013" y="19047"/>
                  </a:cubicBezTo>
                  <a:cubicBezTo>
                    <a:pt x="7384" y="19231"/>
                    <a:pt x="7759" y="19389"/>
                    <a:pt x="8135" y="19535"/>
                  </a:cubicBezTo>
                  <a:cubicBezTo>
                    <a:pt x="8601" y="19715"/>
                    <a:pt x="9067" y="19886"/>
                    <a:pt x="9538" y="20022"/>
                  </a:cubicBezTo>
                  <a:cubicBezTo>
                    <a:pt x="10432" y="20282"/>
                    <a:pt x="12253" y="20638"/>
                    <a:pt x="13184" y="20998"/>
                  </a:cubicBezTo>
                  <a:cubicBezTo>
                    <a:pt x="13473" y="21110"/>
                    <a:pt x="13745" y="21323"/>
                    <a:pt x="14026" y="21486"/>
                  </a:cubicBezTo>
                  <a:lnTo>
                    <a:pt x="15429" y="20998"/>
                  </a:lnTo>
                  <a:cubicBezTo>
                    <a:pt x="15988" y="20821"/>
                    <a:pt x="16638" y="21059"/>
                    <a:pt x="17112" y="20510"/>
                  </a:cubicBezTo>
                  <a:cubicBezTo>
                    <a:pt x="17221" y="20383"/>
                    <a:pt x="14266" y="19151"/>
                    <a:pt x="17392" y="20510"/>
                  </a:cubicBezTo>
                  <a:cubicBezTo>
                    <a:pt x="17673" y="20185"/>
                    <a:pt x="17924" y="19766"/>
                    <a:pt x="18234" y="19535"/>
                  </a:cubicBezTo>
                  <a:cubicBezTo>
                    <a:pt x="20770" y="17645"/>
                    <a:pt x="18085" y="20521"/>
                    <a:pt x="20197" y="18071"/>
                  </a:cubicBezTo>
                  <a:cubicBezTo>
                    <a:pt x="20291" y="17095"/>
                    <a:pt x="20259" y="16057"/>
                    <a:pt x="20478" y="15144"/>
                  </a:cubicBezTo>
                  <a:cubicBezTo>
                    <a:pt x="20737" y="14062"/>
                    <a:pt x="21600" y="12217"/>
                    <a:pt x="21600" y="12217"/>
                  </a:cubicBezTo>
                  <a:cubicBezTo>
                    <a:pt x="21506" y="10916"/>
                    <a:pt x="21599" y="9532"/>
                    <a:pt x="21319" y="8314"/>
                  </a:cubicBezTo>
                  <a:cubicBezTo>
                    <a:pt x="21194" y="7770"/>
                    <a:pt x="20788" y="7570"/>
                    <a:pt x="20478" y="7339"/>
                  </a:cubicBezTo>
                  <a:cubicBezTo>
                    <a:pt x="20124" y="7075"/>
                    <a:pt x="19717" y="7086"/>
                    <a:pt x="19356" y="6851"/>
                  </a:cubicBezTo>
                  <a:cubicBezTo>
                    <a:pt x="18964" y="6596"/>
                    <a:pt x="18608" y="6201"/>
                    <a:pt x="18234" y="5875"/>
                  </a:cubicBezTo>
                  <a:cubicBezTo>
                    <a:pt x="18140" y="5225"/>
                    <a:pt x="18226" y="4398"/>
                    <a:pt x="17953" y="3924"/>
                  </a:cubicBezTo>
                  <a:cubicBezTo>
                    <a:pt x="17337" y="2852"/>
                    <a:pt x="16589" y="3576"/>
                    <a:pt x="15990" y="3924"/>
                  </a:cubicBezTo>
                  <a:cubicBezTo>
                    <a:pt x="14587" y="3761"/>
                    <a:pt x="13180" y="3692"/>
                    <a:pt x="11782" y="3436"/>
                  </a:cubicBezTo>
                  <a:cubicBezTo>
                    <a:pt x="11398" y="3366"/>
                    <a:pt x="11039" y="3068"/>
                    <a:pt x="10660" y="2948"/>
                  </a:cubicBezTo>
                  <a:cubicBezTo>
                    <a:pt x="8918" y="2398"/>
                    <a:pt x="8844" y="2647"/>
                    <a:pt x="7294" y="1973"/>
                  </a:cubicBezTo>
                  <a:cubicBezTo>
                    <a:pt x="5767" y="1309"/>
                    <a:pt x="7117" y="1446"/>
                    <a:pt x="5049" y="997"/>
                  </a:cubicBezTo>
                  <a:cubicBezTo>
                    <a:pt x="4025" y="774"/>
                    <a:pt x="2992" y="672"/>
                    <a:pt x="1964" y="509"/>
                  </a:cubicBezTo>
                  <a:cubicBezTo>
                    <a:pt x="1777" y="997"/>
                    <a:pt x="1716" y="1755"/>
                    <a:pt x="1403" y="1973"/>
                  </a:cubicBezTo>
                  <a:cubicBezTo>
                    <a:pt x="418" y="2657"/>
                    <a:pt x="517" y="638"/>
                    <a:pt x="281" y="21"/>
                  </a:cubicBezTo>
                  <a:cubicBezTo>
                    <a:pt x="229" y="-114"/>
                    <a:pt x="47" y="428"/>
                    <a:pt x="0" y="509"/>
                  </a:cubicBezTo>
                  <a:close/>
                </a:path>
              </a:pathLst>
            </a:custGeom>
            <a:solidFill>
              <a:srgbClr val="DCE6F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49" name="Shape 349"/>
            <p:cNvSpPr/>
            <p:nvPr/>
          </p:nvSpPr>
          <p:spPr>
            <a:xfrm>
              <a:off x="0" y="190655"/>
              <a:ext cx="381001" cy="358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…</a:t>
              </a:r>
            </a:p>
          </p:txBody>
        </p:sp>
      </p:grpSp>
      <p:sp>
        <p:nvSpPr>
          <p:cNvPr id="351" name="Shape 351"/>
          <p:cNvSpPr/>
          <p:nvPr/>
        </p:nvSpPr>
        <p:spPr>
          <a:xfrm flipH="1">
            <a:off x="4594792" y="4900603"/>
            <a:ext cx="381001" cy="381001"/>
          </a:xfrm>
          <a:prstGeom prst="line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352" name="Shape 352"/>
          <p:cNvSpPr/>
          <p:nvPr/>
        </p:nvSpPr>
        <p:spPr>
          <a:xfrm>
            <a:off x="4823392" y="5129203"/>
            <a:ext cx="2805169" cy="486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00000"/>
                </a:solidFill>
              </a:rPr>
              <a:t>compare X[i], Y[j]</a:t>
            </a:r>
          </a:p>
        </p:txBody>
      </p:sp>
      <p:sp>
        <p:nvSpPr>
          <p:cNvPr id="353" name="Shape 353"/>
          <p:cNvSpPr/>
          <p:nvPr/>
        </p:nvSpPr>
        <p:spPr>
          <a:xfrm>
            <a:off x="350838" y="1251819"/>
            <a:ext cx="8229601" cy="1110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300">
                <a:latin typeface="Arial"/>
                <a:ea typeface="Arial"/>
                <a:cs typeface="Arial"/>
                <a:sym typeface="Arial"/>
              </a:rPr>
              <a:t>Base case</a:t>
            </a:r>
            <a:r>
              <a:rPr sz="23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: c[i, j]  = 0  if i = 0 or j = 0</a:t>
            </a:r>
            <a:endParaRPr sz="23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3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2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LCS</a:t>
            </a:r>
            <a:r>
              <a:rPr sz="2000">
                <a:latin typeface="Arial"/>
                <a:ea typeface="Arial"/>
                <a:cs typeface="Arial"/>
                <a:sym typeface="Arial"/>
              </a:rPr>
              <a:t> of an empty sequence, and any sequence is empty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b="1" sz="2300">
                <a:latin typeface="Arial"/>
                <a:ea typeface="Arial"/>
                <a:cs typeface="Arial"/>
                <a:sym typeface="Arial"/>
              </a:rPr>
              <a:t>General case: </a:t>
            </a:r>
          </a:p>
        </p:txBody>
      </p:sp>
      <p:sp>
        <p:nvSpPr>
          <p:cNvPr id="354" name="Shape 354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Recursive Solution. Case 1</a:t>
            </a:r>
          </a:p>
        </p:txBody>
      </p:sp>
      <p:sp>
        <p:nvSpPr>
          <p:cNvPr id="357" name="Shape 357"/>
          <p:cNvSpPr/>
          <p:nvPr>
            <p:ph type="body" idx="1"/>
          </p:nvPr>
        </p:nvSpPr>
        <p:spPr>
          <a:xfrm>
            <a:off x="457200" y="1600200"/>
            <a:ext cx="8229600" cy="50292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16999"/>
              </a:lnSpc>
              <a:buSzTx/>
              <a:buNone/>
              <a:defRPr sz="1800"/>
            </a:pPr>
            <a:r>
              <a:rPr sz="2400"/>
              <a:t>Case 1: X[i] ==Y[j]</a:t>
            </a:r>
            <a:endParaRPr baseline="-25000" sz="2400"/>
          </a:p>
          <a:p>
            <a:pPr lvl="0">
              <a:lnSpc>
                <a:spcPct val="116999"/>
              </a:lnSpc>
              <a:buSzTx/>
              <a:buNone/>
              <a:defRPr sz="1800"/>
            </a:pPr>
            <a:r>
              <a:rPr i="1" sz="2400">
                <a:solidFill>
                  <a:srgbClr val="DD0111"/>
                </a:solidFill>
                <a:latin typeface="Monotype Corsiva"/>
                <a:ea typeface="Monotype Corsiva"/>
                <a:cs typeface="Monotype Corsiva"/>
                <a:sym typeface="Monotype Corsiva"/>
              </a:rPr>
              <a:t>e.g.: 	</a:t>
            </a:r>
            <a:r>
              <a:rPr sz="2400"/>
              <a:t>X</a:t>
            </a:r>
            <a:r>
              <a:rPr baseline="-25000" sz="2400"/>
              <a:t>4 </a:t>
            </a:r>
            <a:r>
              <a:rPr sz="2400"/>
              <a:t>=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00"/>
              <a:t>A, B, D, E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〉</a:t>
            </a:r>
            <a:endParaRPr sz="2400">
              <a:latin typeface="Symbol"/>
              <a:ea typeface="Symbol"/>
              <a:cs typeface="Symbol"/>
              <a:sym typeface="Symbol"/>
            </a:endParaRPr>
          </a:p>
          <a:p>
            <a:pPr lvl="0">
              <a:lnSpc>
                <a:spcPct val="116999"/>
              </a:lnSpc>
              <a:buSzTx/>
              <a:buNone/>
              <a:defRPr sz="1800"/>
            </a:pPr>
            <a:r>
              <a:rPr sz="2400"/>
              <a:t>		 Y</a:t>
            </a:r>
            <a:r>
              <a:rPr baseline="-25000" sz="2400"/>
              <a:t>3</a:t>
            </a:r>
            <a:r>
              <a:rPr sz="2400"/>
              <a:t> =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00"/>
              <a:t>Z, B, E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〉</a:t>
            </a:r>
            <a:endParaRPr sz="2400">
              <a:latin typeface="Symbol"/>
              <a:ea typeface="Symbol"/>
              <a:cs typeface="Symbol"/>
              <a:sym typeface="Symbol"/>
            </a:endParaRPr>
          </a:p>
          <a:p>
            <a:pPr lvl="0">
              <a:defRPr sz="1800"/>
            </a:pPr>
            <a:r>
              <a:rPr sz="2400"/>
              <a:t>Choice: include one element into common sequence (E) and solve resulting subproblem</a:t>
            </a:r>
            <a:endParaRPr sz="2400"/>
          </a:p>
          <a:p>
            <a:pPr lvl="0">
              <a:lnSpc>
                <a:spcPct val="130000"/>
              </a:lnSpc>
              <a:buSzTx/>
              <a:buNone/>
              <a:defRPr sz="1800"/>
            </a:pPr>
            <a:r>
              <a:rPr sz="2400"/>
              <a:t>		</a:t>
            </a:r>
            <a:endParaRPr sz="2400"/>
          </a:p>
          <a:p>
            <a:pPr lvl="0">
              <a:lnSpc>
                <a:spcPct val="130000"/>
              </a:lnSpc>
              <a:buSzTx/>
              <a:buNone/>
              <a:defRPr sz="1800"/>
            </a:pPr>
            <a:r>
              <a:rPr sz="2400"/>
              <a:t>            LCS of X</a:t>
            </a:r>
            <a:r>
              <a:rPr baseline="-5999" sz="2400"/>
              <a:t>3</a:t>
            </a:r>
            <a:r>
              <a:rPr baseline="-25000" sz="2400"/>
              <a:t> </a:t>
            </a:r>
            <a:r>
              <a:rPr sz="2400"/>
              <a:t>=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00"/>
              <a:t>A, B, D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〉 and </a:t>
            </a:r>
            <a:r>
              <a:rPr sz="2400"/>
              <a:t>Y</a:t>
            </a:r>
            <a:r>
              <a:rPr baseline="-5999" sz="2400"/>
              <a:t>2</a:t>
            </a:r>
            <a:r>
              <a:rPr sz="2400"/>
              <a:t> =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00"/>
              <a:t>Z, B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〉</a:t>
            </a:r>
            <a:endParaRPr sz="2400">
              <a:latin typeface="Symbol"/>
              <a:ea typeface="Symbol"/>
              <a:cs typeface="Symbol"/>
              <a:sym typeface="Symbol"/>
            </a:endParaRPr>
          </a:p>
          <a:p>
            <a:pPr lvl="1" marL="742950" indent="-285750">
              <a:lnSpc>
                <a:spcPct val="116999"/>
              </a:lnSpc>
              <a:spcBef>
                <a:spcPts val="400"/>
              </a:spcBef>
              <a:defRPr sz="1800"/>
            </a:pPr>
            <a:r>
              <a:rPr sz="2000"/>
              <a:t>Append X[i] = Y[j] to the LCS of X</a:t>
            </a:r>
            <a:r>
              <a:rPr baseline="-25000" sz="2000"/>
              <a:t>i-1</a:t>
            </a:r>
            <a:r>
              <a:rPr sz="2000"/>
              <a:t> and Y</a:t>
            </a:r>
            <a:r>
              <a:rPr baseline="-25000" sz="2000"/>
              <a:t>j-1</a:t>
            </a:r>
            <a:endParaRPr baseline="-25000"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 marL="742950" indent="-285750">
              <a:lnSpc>
                <a:spcPct val="116999"/>
              </a:lnSpc>
              <a:spcBef>
                <a:spcPts val="400"/>
              </a:spcBef>
              <a:defRPr sz="1800"/>
            </a:pPr>
            <a:r>
              <a:rPr sz="2000"/>
              <a:t>Must find a LCS of X</a:t>
            </a:r>
            <a:r>
              <a:rPr baseline="-25000" sz="2000"/>
              <a:t>i-1 </a:t>
            </a:r>
            <a:r>
              <a:rPr sz="2000"/>
              <a:t>and Y</a:t>
            </a:r>
            <a:r>
              <a:rPr baseline="-25000" sz="2000"/>
              <a:t>j-1</a:t>
            </a:r>
          </a:p>
        </p:txBody>
      </p:sp>
      <p:sp>
        <p:nvSpPr>
          <p:cNvPr id="358" name="Shape 358"/>
          <p:cNvSpPr/>
          <p:nvPr/>
        </p:nvSpPr>
        <p:spPr>
          <a:xfrm rot="21128157">
            <a:off x="2723504" y="2013489"/>
            <a:ext cx="1030845" cy="1157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7" h="21600" fill="norm" stroke="1" extrusionOk="0">
                <a:moveTo>
                  <a:pt x="12829" y="191"/>
                </a:moveTo>
                <a:cubicBezTo>
                  <a:pt x="12279" y="1943"/>
                  <a:pt x="11935" y="3696"/>
                  <a:pt x="11282" y="5416"/>
                </a:cubicBezTo>
                <a:cubicBezTo>
                  <a:pt x="11075" y="7296"/>
                  <a:pt x="11247" y="9621"/>
                  <a:pt x="8943" y="10258"/>
                </a:cubicBezTo>
                <a:cubicBezTo>
                  <a:pt x="7223" y="11278"/>
                  <a:pt x="4884" y="11533"/>
                  <a:pt x="2924" y="11692"/>
                </a:cubicBezTo>
                <a:cubicBezTo>
                  <a:pt x="2305" y="11883"/>
                  <a:pt x="1789" y="12234"/>
                  <a:pt x="1170" y="12425"/>
                </a:cubicBezTo>
                <a:cubicBezTo>
                  <a:pt x="791" y="12966"/>
                  <a:pt x="619" y="13444"/>
                  <a:pt x="413" y="14050"/>
                </a:cubicBezTo>
                <a:cubicBezTo>
                  <a:pt x="275" y="14400"/>
                  <a:pt x="0" y="15133"/>
                  <a:pt x="0" y="15133"/>
                </a:cubicBezTo>
                <a:cubicBezTo>
                  <a:pt x="103" y="16407"/>
                  <a:pt x="-103" y="18255"/>
                  <a:pt x="998" y="19274"/>
                </a:cubicBezTo>
                <a:cubicBezTo>
                  <a:pt x="1410" y="20517"/>
                  <a:pt x="791" y="19051"/>
                  <a:pt x="1754" y="20166"/>
                </a:cubicBezTo>
                <a:cubicBezTo>
                  <a:pt x="1892" y="20326"/>
                  <a:pt x="1823" y="20581"/>
                  <a:pt x="1961" y="20708"/>
                </a:cubicBezTo>
                <a:cubicBezTo>
                  <a:pt x="2201" y="20931"/>
                  <a:pt x="4368" y="21536"/>
                  <a:pt x="4678" y="21600"/>
                </a:cubicBezTo>
                <a:cubicBezTo>
                  <a:pt x="6088" y="21473"/>
                  <a:pt x="6294" y="21504"/>
                  <a:pt x="7395" y="21250"/>
                </a:cubicBezTo>
                <a:cubicBezTo>
                  <a:pt x="7911" y="21122"/>
                  <a:pt x="8427" y="20995"/>
                  <a:pt x="8943" y="20867"/>
                </a:cubicBezTo>
                <a:cubicBezTo>
                  <a:pt x="9149" y="20804"/>
                  <a:pt x="9528" y="20708"/>
                  <a:pt x="9528" y="20708"/>
                </a:cubicBezTo>
                <a:cubicBezTo>
                  <a:pt x="10112" y="20135"/>
                  <a:pt x="10766" y="19688"/>
                  <a:pt x="11075" y="18892"/>
                </a:cubicBezTo>
                <a:cubicBezTo>
                  <a:pt x="11591" y="17554"/>
                  <a:pt x="11213" y="18064"/>
                  <a:pt x="12073" y="17267"/>
                </a:cubicBezTo>
                <a:cubicBezTo>
                  <a:pt x="12486" y="15579"/>
                  <a:pt x="12933" y="13412"/>
                  <a:pt x="14584" y="12425"/>
                </a:cubicBezTo>
                <a:cubicBezTo>
                  <a:pt x="15306" y="11405"/>
                  <a:pt x="17335" y="10067"/>
                  <a:pt x="18470" y="9366"/>
                </a:cubicBezTo>
                <a:cubicBezTo>
                  <a:pt x="18814" y="8857"/>
                  <a:pt x="19193" y="8538"/>
                  <a:pt x="19640" y="8092"/>
                </a:cubicBezTo>
                <a:cubicBezTo>
                  <a:pt x="19949" y="7168"/>
                  <a:pt x="20809" y="6531"/>
                  <a:pt x="21187" y="5575"/>
                </a:cubicBezTo>
                <a:cubicBezTo>
                  <a:pt x="21015" y="3536"/>
                  <a:pt x="21497" y="2644"/>
                  <a:pt x="19812" y="1625"/>
                </a:cubicBezTo>
                <a:cubicBezTo>
                  <a:pt x="19021" y="510"/>
                  <a:pt x="15478" y="127"/>
                  <a:pt x="14205" y="0"/>
                </a:cubicBezTo>
                <a:cubicBezTo>
                  <a:pt x="13930" y="64"/>
                  <a:pt x="12829" y="573"/>
                  <a:pt x="12829" y="191"/>
                </a:cubicBezTo>
                <a:close/>
              </a:path>
            </a:pathLst>
          </a:custGeom>
          <a:solidFill>
            <a:srgbClr val="EAEAEA">
              <a:alpha val="39999"/>
            </a:srgbClr>
          </a:solidFill>
          <a:ln w="12700">
            <a:solidFill/>
            <a:round/>
          </a:ln>
        </p:spPr>
        <p:txBody>
          <a:bodyPr lIns="0" tIns="0" rIns="0" bIns="0"/>
          <a:lstStyle/>
          <a:p>
            <a:pPr lvl="0" algn="l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59" name="Shape 359"/>
          <p:cNvSpPr/>
          <p:nvPr/>
        </p:nvSpPr>
        <p:spPr>
          <a:xfrm>
            <a:off x="1631413" y="3986591"/>
            <a:ext cx="1379123" cy="486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800"/>
              <a:t>c[4, 3] =</a:t>
            </a:r>
          </a:p>
        </p:txBody>
      </p:sp>
      <p:sp>
        <p:nvSpPr>
          <p:cNvPr id="360" name="Shape 360"/>
          <p:cNvSpPr/>
          <p:nvPr/>
        </p:nvSpPr>
        <p:spPr>
          <a:xfrm>
            <a:off x="3076113" y="3986591"/>
            <a:ext cx="2703247" cy="486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2800" u="sng">
                <a:latin typeface="Arial"/>
                <a:ea typeface="Arial"/>
                <a:cs typeface="Arial"/>
                <a:sym typeface="Arial"/>
              </a:rPr>
              <a:t>c[4 - 1, 3 - 1] 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+ 1</a:t>
            </a:r>
          </a:p>
        </p:txBody>
      </p:sp>
      <p:sp>
        <p:nvSpPr>
          <p:cNvPr id="361" name="Shape 361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sp>
        <p:nvSpPr>
          <p:cNvPr id="362" name="Shape 362"/>
          <p:cNvSpPr/>
          <p:nvPr/>
        </p:nvSpPr>
        <p:spPr>
          <a:xfrm flipH="1">
            <a:off x="3396354" y="4424500"/>
            <a:ext cx="260257" cy="260257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57" grpId="3"/>
      <p:bldP build="whole" bldLvl="1" animBg="1" rev="0" advAuto="0" spid="358" grpId="1"/>
      <p:bldP build="whole" bldLvl="1" animBg="1" rev="0" advAuto="0" spid="359" grpId="2"/>
      <p:bldP build="whole" bldLvl="1" animBg="1" rev="0" advAuto="0" spid="360" grpId="4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Recursive Solution. Case 2</a:t>
            </a:r>
          </a:p>
        </p:txBody>
      </p:sp>
      <p:sp>
        <p:nvSpPr>
          <p:cNvPr id="365" name="Shape 365"/>
          <p:cNvSpPr/>
          <p:nvPr>
            <p:ph type="body" idx="1"/>
          </p:nvPr>
        </p:nvSpPr>
        <p:spPr>
          <a:xfrm>
            <a:off x="350838" y="1214437"/>
            <a:ext cx="8229601" cy="5551488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30000"/>
              </a:lnSpc>
              <a:buSzTx/>
              <a:buNone/>
              <a:defRPr sz="1800"/>
            </a:pPr>
            <a:r>
              <a:rPr sz="2400"/>
              <a:t>Case 2: X[i]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≠ </a:t>
            </a:r>
            <a:r>
              <a:rPr sz="2400"/>
              <a:t>Y[j]</a:t>
            </a:r>
            <a:endParaRPr baseline="-25000" sz="2400"/>
          </a:p>
          <a:p>
            <a:pPr lvl="0">
              <a:lnSpc>
                <a:spcPct val="130000"/>
              </a:lnSpc>
              <a:buSzTx/>
              <a:buNone/>
              <a:defRPr sz="1800"/>
            </a:pPr>
            <a:r>
              <a:rPr i="1" sz="2400">
                <a:solidFill>
                  <a:srgbClr val="DD0111"/>
                </a:solidFill>
                <a:latin typeface="Monotype Corsiva"/>
                <a:ea typeface="Monotype Corsiva"/>
                <a:cs typeface="Monotype Corsiva"/>
                <a:sym typeface="Monotype Corsiva"/>
              </a:rPr>
              <a:t>e.g.: 	</a:t>
            </a:r>
            <a:r>
              <a:rPr sz="2400"/>
              <a:t>X</a:t>
            </a:r>
            <a:r>
              <a:rPr baseline="-25000" sz="2400"/>
              <a:t>4 </a:t>
            </a:r>
            <a:r>
              <a:rPr sz="2400"/>
              <a:t>=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00"/>
              <a:t>A, B, D, G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〉</a:t>
            </a:r>
            <a:endParaRPr sz="2400">
              <a:latin typeface="Symbol"/>
              <a:ea typeface="Symbol"/>
              <a:cs typeface="Symbol"/>
              <a:sym typeface="Symbol"/>
            </a:endParaRPr>
          </a:p>
          <a:p>
            <a:pPr lvl="0">
              <a:lnSpc>
                <a:spcPct val="130000"/>
              </a:lnSpc>
              <a:buSzTx/>
              <a:buNone/>
              <a:defRPr sz="1800"/>
            </a:pPr>
            <a:r>
              <a:rPr sz="2400"/>
              <a:t>		Y</a:t>
            </a:r>
            <a:r>
              <a:rPr baseline="-25000" sz="2400"/>
              <a:t>3</a:t>
            </a:r>
            <a:r>
              <a:rPr sz="2400"/>
              <a:t> =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400"/>
              <a:t>Z, B, D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〉</a:t>
            </a:r>
            <a:endParaRPr sz="2400">
              <a:latin typeface="Symbol"/>
              <a:ea typeface="Symbol"/>
              <a:cs typeface="Symbol"/>
              <a:sym typeface="Symbol"/>
            </a:endParaRPr>
          </a:p>
          <a:p>
            <a:pPr lvl="0">
              <a:lnSpc>
                <a:spcPct val="130000"/>
              </a:lnSpc>
              <a:buSzTx/>
              <a:buNone/>
              <a:defRPr sz="1800"/>
            </a:pPr>
            <a:endParaRPr sz="2400">
              <a:latin typeface="Symbol"/>
              <a:ea typeface="Symbol"/>
              <a:cs typeface="Symbol"/>
              <a:sym typeface="Symbol"/>
            </a:endParaRPr>
          </a:p>
          <a:p>
            <a:pPr lvl="1" marL="742950" indent="-285750">
              <a:lnSpc>
                <a:spcPct val="130000"/>
              </a:lnSpc>
              <a:spcBef>
                <a:spcPts val="400"/>
              </a:spcBef>
              <a:defRPr sz="1800"/>
            </a:pPr>
            <a:endParaRPr sz="2000"/>
          </a:p>
          <a:p>
            <a:pPr lvl="0" marL="220578" indent="-220578">
              <a:lnSpc>
                <a:spcPct val="130000"/>
              </a:lnSpc>
              <a:spcBef>
                <a:spcPts val="400"/>
              </a:spcBef>
              <a:buFontTx/>
              <a:defRPr sz="1800"/>
            </a:pPr>
            <a:endParaRPr sz="2000"/>
          </a:p>
          <a:p>
            <a:pPr lvl="0" marL="220578" indent="-220578">
              <a:lnSpc>
                <a:spcPct val="130000"/>
              </a:lnSpc>
              <a:spcBef>
                <a:spcPts val="400"/>
              </a:spcBef>
              <a:buFontTx/>
              <a:defRPr sz="1800"/>
            </a:pPr>
            <a:r>
              <a:rPr sz="2200"/>
              <a:t>Must solve two problems</a:t>
            </a:r>
            <a:endParaRPr sz="2200"/>
          </a:p>
          <a:p>
            <a:pPr lvl="1" marL="685800" indent="-228600">
              <a:lnSpc>
                <a:spcPct val="130000"/>
              </a:lnSpc>
              <a:spcBef>
                <a:spcPts val="400"/>
              </a:spcBef>
              <a:buChar char="•"/>
              <a:defRPr sz="1800"/>
            </a:pPr>
            <a:r>
              <a:rPr sz="2200"/>
              <a:t>find a LCS of X</a:t>
            </a:r>
            <a:r>
              <a:rPr baseline="-21545" sz="2200"/>
              <a:t>i-1</a:t>
            </a:r>
            <a:r>
              <a:rPr sz="2200"/>
              <a:t> and Y</a:t>
            </a:r>
            <a:r>
              <a:rPr baseline="-21545" sz="2200"/>
              <a:t>j</a:t>
            </a:r>
            <a:r>
              <a:rPr sz="2200"/>
              <a:t>:   X</a:t>
            </a:r>
            <a:r>
              <a:rPr baseline="-21545" sz="2200"/>
              <a:t>i-1 </a:t>
            </a:r>
            <a:r>
              <a:rPr sz="2200"/>
              <a:t>= 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200"/>
              <a:t>A, B, D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〉    </a:t>
            </a:r>
            <a:r>
              <a:rPr sz="2200"/>
              <a:t>and Y</a:t>
            </a:r>
            <a:r>
              <a:rPr baseline="-21545" sz="2200"/>
              <a:t>j</a:t>
            </a:r>
            <a:r>
              <a:rPr sz="2200"/>
              <a:t> = 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200"/>
              <a:t>Z, B, D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〉</a:t>
            </a:r>
            <a:endParaRPr sz="2200"/>
          </a:p>
          <a:p>
            <a:pPr lvl="1" marL="685800" indent="-228600">
              <a:lnSpc>
                <a:spcPct val="130000"/>
              </a:lnSpc>
              <a:spcBef>
                <a:spcPts val="400"/>
              </a:spcBef>
              <a:buChar char="•"/>
              <a:defRPr sz="1800"/>
            </a:pPr>
            <a:r>
              <a:rPr sz="2200"/>
              <a:t>find a LCS of X</a:t>
            </a:r>
            <a:r>
              <a:rPr baseline="-21545" sz="2200"/>
              <a:t>i    </a:t>
            </a:r>
            <a:r>
              <a:rPr sz="2200"/>
              <a:t>and Y</a:t>
            </a:r>
            <a:r>
              <a:rPr baseline="-21545" sz="2200"/>
              <a:t>j-1 </a:t>
            </a:r>
            <a:r>
              <a:rPr sz="2200"/>
              <a:t>: X</a:t>
            </a:r>
            <a:r>
              <a:rPr baseline="-21545" sz="2200"/>
              <a:t>i </a:t>
            </a:r>
            <a:r>
              <a:rPr sz="2200"/>
              <a:t>= 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200"/>
              <a:t>A, B, D, G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〉 </a:t>
            </a:r>
            <a:r>
              <a:rPr sz="2200"/>
              <a:t>and Y</a:t>
            </a:r>
            <a:r>
              <a:rPr baseline="-21545" sz="2200"/>
              <a:t>j-1</a:t>
            </a:r>
            <a:r>
              <a:rPr sz="2200"/>
              <a:t> = 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〈</a:t>
            </a:r>
            <a:r>
              <a:rPr sz="2200"/>
              <a:t>Z, B</a:t>
            </a:r>
            <a:r>
              <a:rPr sz="2200">
                <a:latin typeface="Symbol"/>
                <a:ea typeface="Symbol"/>
                <a:cs typeface="Symbol"/>
                <a:sym typeface="Symbol"/>
              </a:rPr>
              <a:t>〉</a:t>
            </a:r>
          </a:p>
        </p:txBody>
      </p:sp>
      <p:sp>
        <p:nvSpPr>
          <p:cNvPr id="366" name="Shape 366"/>
          <p:cNvSpPr/>
          <p:nvPr/>
        </p:nvSpPr>
        <p:spPr>
          <a:xfrm>
            <a:off x="1676400" y="3254857"/>
            <a:ext cx="1141593" cy="486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800"/>
              <a:t>c[i, j] =</a:t>
            </a:r>
          </a:p>
        </p:txBody>
      </p:sp>
      <p:sp>
        <p:nvSpPr>
          <p:cNvPr id="367" name="Shape 367"/>
          <p:cNvSpPr/>
          <p:nvPr/>
        </p:nvSpPr>
        <p:spPr>
          <a:xfrm>
            <a:off x="2937913" y="3254857"/>
            <a:ext cx="3898188" cy="486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max { </a:t>
            </a:r>
            <a:r>
              <a:rPr sz="2800" u="sng">
                <a:latin typeface="Arial"/>
                <a:ea typeface="Arial"/>
                <a:cs typeface="Arial"/>
                <a:sym typeface="Arial"/>
              </a:rPr>
              <a:t>c[i - 1, j]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sz="2800" u="sng">
                <a:latin typeface="Arial"/>
                <a:ea typeface="Arial"/>
                <a:cs typeface="Arial"/>
                <a:sym typeface="Arial"/>
              </a:rPr>
              <a:t>c[i, j-1]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} </a:t>
            </a:r>
          </a:p>
        </p:txBody>
      </p:sp>
      <p:sp>
        <p:nvSpPr>
          <p:cNvPr id="368" name="Shape 368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sp>
        <p:nvSpPr>
          <p:cNvPr id="369" name="Shape 369"/>
          <p:cNvSpPr/>
          <p:nvPr/>
        </p:nvSpPr>
        <p:spPr>
          <a:xfrm>
            <a:off x="3944670" y="1833329"/>
            <a:ext cx="3337552" cy="1005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2000"/>
              <a:t>Either the G or the D</a:t>
            </a:r>
            <a:endParaRPr sz="2000"/>
          </a:p>
          <a:p>
            <a:pPr lvl="0">
              <a:defRPr sz="1800"/>
            </a:pPr>
            <a:r>
              <a:rPr sz="2000"/>
              <a:t> is not in the LCS</a:t>
            </a:r>
            <a:endParaRPr sz="2000"/>
          </a:p>
          <a:p>
            <a:pPr lvl="0">
              <a:defRPr sz="1800"/>
            </a:pPr>
            <a:r>
              <a:rPr sz="2000"/>
              <a:t>(they cannot be both in LCS)</a:t>
            </a:r>
          </a:p>
        </p:txBody>
      </p:sp>
      <p:sp>
        <p:nvSpPr>
          <p:cNvPr id="370" name="Shape 370"/>
          <p:cNvSpPr/>
          <p:nvPr/>
        </p:nvSpPr>
        <p:spPr>
          <a:xfrm>
            <a:off x="3069128" y="1605683"/>
            <a:ext cx="659465" cy="675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1" name="Shape 371"/>
          <p:cNvSpPr/>
          <p:nvPr/>
        </p:nvSpPr>
        <p:spPr>
          <a:xfrm>
            <a:off x="2688757" y="2266758"/>
            <a:ext cx="659465" cy="675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72" name="Shape 372"/>
          <p:cNvSpPr/>
          <p:nvPr/>
        </p:nvSpPr>
        <p:spPr>
          <a:xfrm>
            <a:off x="1304552" y="3836513"/>
            <a:ext cx="3090113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"/>
            </a:lvl1pPr>
          </a:lstStyle>
          <a:p>
            <a:pPr lvl="0"/>
            <a:r>
              <a:t>If we ignore last element in Xi</a:t>
            </a:r>
          </a:p>
        </p:txBody>
      </p:sp>
      <p:sp>
        <p:nvSpPr>
          <p:cNvPr id="373" name="Shape 373"/>
          <p:cNvSpPr/>
          <p:nvPr/>
        </p:nvSpPr>
        <p:spPr>
          <a:xfrm>
            <a:off x="5361733" y="3836513"/>
            <a:ext cx="2920430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700"/>
            </a:lvl1pPr>
          </a:lstStyle>
          <a:p>
            <a:pPr lvl="0">
              <a:defRPr sz="1800"/>
            </a:pPr>
            <a:r>
              <a:rPr sz="1700"/>
              <a:t>If we ignore last element in Yj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6" grpId="1"/>
      <p:bldP build="p" bldLvl="5" animBg="1" rev="0" advAuto="0" spid="365" grpId="2"/>
      <p:bldP build="whole" bldLvl="1" animBg="1" rev="0" advAuto="0" spid="367" grpId="3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Recursive algorithm for LCS</a:t>
            </a:r>
          </a:p>
        </p:txBody>
      </p:sp>
      <p:sp>
        <p:nvSpPr>
          <p:cNvPr id="376" name="Shape 37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233172" indent="-233172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// X, Y are sequences, i, j integers</a:t>
            </a:r>
            <a:endParaRPr sz="2108"/>
          </a:p>
          <a:p>
            <a:pPr lvl="0" marL="233172" indent="-233172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//return length of LCS of X[1…i], Y[1…j] </a:t>
            </a:r>
            <a:endParaRPr sz="2108"/>
          </a:p>
          <a:p>
            <a:pPr lvl="0" marL="233172" indent="-233172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LCS(X, Y, i, j)</a:t>
            </a:r>
            <a:endParaRPr sz="2108"/>
          </a:p>
          <a:p>
            <a:pPr lvl="1" marL="194310" indent="116586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if i==0 or j ==0</a:t>
            </a:r>
            <a:endParaRPr sz="2108"/>
          </a:p>
          <a:p>
            <a:pPr lvl="1" marL="194310" indent="116586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      return 0;</a:t>
            </a:r>
            <a:endParaRPr sz="2108"/>
          </a:p>
          <a:p>
            <a:pPr lvl="1" marL="194310" indent="116586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if X[i] == Y[ j] // if last element match</a:t>
            </a:r>
            <a:endParaRPr sz="2108"/>
          </a:p>
          <a:p>
            <a:pPr lvl="1" marL="194310" indent="116586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then</a:t>
            </a:r>
            <a:r>
              <a:rPr sz="2108"/>
              <a:t> </a:t>
            </a:r>
            <a:endParaRPr sz="2108"/>
          </a:p>
          <a:p>
            <a:pPr lvl="1" marL="194310" indent="116586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       </a:t>
            </a:r>
            <a:r>
              <a:rPr sz="2108"/>
              <a:t>c[i, j] ←LCS(</a:t>
            </a:r>
            <a:r>
              <a:rPr sz="2108"/>
              <a:t>X</a:t>
            </a:r>
            <a:r>
              <a:rPr sz="2108"/>
              <a:t>, </a:t>
            </a:r>
            <a:r>
              <a:rPr sz="2108"/>
              <a:t>Y</a:t>
            </a:r>
            <a:r>
              <a:rPr sz="2108"/>
              <a:t>, i–1, j–1) + 1</a:t>
            </a:r>
            <a:endParaRPr sz="2108"/>
          </a:p>
          <a:p>
            <a:pPr lvl="1" marL="194310" indent="116586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else </a:t>
            </a:r>
            <a:endParaRPr sz="2108"/>
          </a:p>
          <a:p>
            <a:pPr lvl="1" marL="194310" indent="116586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    c[i, j] ←max{LCS(X, Y, i–1, j),</a:t>
            </a:r>
            <a:endParaRPr sz="2108"/>
          </a:p>
          <a:p>
            <a:pPr lvl="1" marL="194310" indent="116586" defTabSz="621791">
              <a:spcBef>
                <a:spcPts val="300"/>
              </a:spcBef>
              <a:buSzTx/>
              <a:buNone/>
              <a:defRPr sz="1800"/>
            </a:pPr>
            <a:r>
              <a:rPr sz="2108"/>
              <a:t>                        LCS(X, Y, i, j–1)}</a:t>
            </a:r>
            <a:endParaRPr sz="1360"/>
          </a:p>
          <a:p>
            <a:pPr lvl="0" marL="233172" indent="-233172" defTabSz="621791">
              <a:spcBef>
                <a:spcPts val="300"/>
              </a:spcBef>
              <a:buSzTx/>
              <a:buNone/>
              <a:defRPr sz="1800"/>
            </a:pPr>
            <a:endParaRPr sz="1360"/>
          </a:p>
        </p:txBody>
      </p:sp>
      <p:sp>
        <p:nvSpPr>
          <p:cNvPr id="377" name="Shape 377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6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905255">
              <a:defRPr sz="1800"/>
            </a:pPr>
            <a:r>
              <a:rPr sz="3564">
                <a:solidFill>
                  <a:srgbClr val="C00000"/>
                </a:solidFill>
              </a:rPr>
              <a:t>Optimal substructure &amp; </a:t>
            </a:r>
            <a:endParaRPr sz="3564">
              <a:solidFill>
                <a:srgbClr val="C00000"/>
              </a:solidFill>
            </a:endParaRPr>
          </a:p>
          <a:p>
            <a:pPr lvl="0" defTabSz="905255">
              <a:defRPr sz="1800"/>
            </a:pPr>
            <a:r>
              <a:rPr sz="3564">
                <a:solidFill>
                  <a:srgbClr val="C00000"/>
                </a:solidFill>
              </a:rPr>
              <a:t>Overlapping Subproblems</a:t>
            </a:r>
          </a:p>
        </p:txBody>
      </p:sp>
      <p:sp>
        <p:nvSpPr>
          <p:cNvPr id="380" name="Shape 38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 recursive solution contains a “small” number of distinct subproblems repeated many times.</a:t>
            </a:r>
            <a:endParaRPr sz="2400"/>
          </a:p>
          <a:p>
            <a:pPr lvl="1">
              <a:buChar char="•"/>
              <a:defRPr sz="1800"/>
            </a:pPr>
            <a:r>
              <a:rPr sz="2400"/>
              <a:t>e.g., C[5,5] depends on C[4,4], C[4,5], C[5,4]</a:t>
            </a:r>
            <a:endParaRPr sz="2400"/>
          </a:p>
          <a:p>
            <a:pPr lvl="1">
              <a:buChar char="•"/>
              <a:defRPr sz="1800"/>
            </a:pPr>
            <a:r>
              <a:rPr sz="2400"/>
              <a:t>Exercise: Draw there subproblem dependence graph</a:t>
            </a:r>
            <a:endParaRPr sz="2400"/>
          </a:p>
          <a:p>
            <a:pPr lvl="2" marL="1257300" indent="-342900">
              <a:defRPr sz="1800"/>
            </a:pPr>
            <a:r>
              <a:rPr sz="2400"/>
              <a:t>each node is a subproblem</a:t>
            </a:r>
            <a:endParaRPr sz="2400"/>
          </a:p>
          <a:p>
            <a:pPr lvl="2" marL="1257300" indent="-342900">
              <a:defRPr sz="1800"/>
            </a:pPr>
            <a:r>
              <a:rPr sz="2400"/>
              <a:t>directed edge represents “calling”, “uses solution of” relation </a:t>
            </a:r>
            <a:endParaRPr sz="2400"/>
          </a:p>
          <a:p>
            <a:pPr lvl="0">
              <a:defRPr sz="1800"/>
            </a:pPr>
            <a:r>
              <a:rPr sz="2400"/>
              <a:t>Small number of distinct subproblems:</a:t>
            </a:r>
            <a:endParaRPr sz="2400"/>
          </a:p>
          <a:p>
            <a:pPr lvl="1">
              <a:buChar char="•"/>
              <a:defRPr sz="1800"/>
            </a:pPr>
            <a:r>
              <a:rPr sz="2400"/>
              <a:t>total number of distinct LCS subproblems for two strings of lengths </a:t>
            </a:r>
            <a:r>
              <a:rPr i="1" sz="2400">
                <a:solidFill>
                  <a:srgbClr val="C00000"/>
                </a:solidFill>
              </a:rPr>
              <a:t>m</a:t>
            </a:r>
            <a:r>
              <a:rPr sz="2400"/>
              <a:t> and </a:t>
            </a:r>
            <a:r>
              <a:rPr i="1" sz="2400">
                <a:solidFill>
                  <a:srgbClr val="C00000"/>
                </a:solidFill>
              </a:rPr>
              <a:t>n</a:t>
            </a:r>
            <a:r>
              <a:rPr sz="2400"/>
              <a:t> is </a:t>
            </a:r>
            <a:r>
              <a:rPr i="1" sz="2400">
                <a:solidFill>
                  <a:srgbClr val="C00000"/>
                </a:solidFill>
              </a:rPr>
              <a:t>mn</a:t>
            </a:r>
            <a:r>
              <a:rPr sz="2400"/>
              <a:t>.</a:t>
            </a:r>
          </a:p>
        </p:txBody>
      </p:sp>
      <p:sp>
        <p:nvSpPr>
          <p:cNvPr id="381" name="Shape 381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Memoization algorithm</a:t>
            </a:r>
          </a:p>
        </p:txBody>
      </p:sp>
      <p:sp>
        <p:nvSpPr>
          <p:cNvPr id="384" name="Shape 384"/>
          <p:cNvSpPr/>
          <p:nvPr>
            <p:ph type="body" idx="1"/>
          </p:nvPr>
        </p:nvSpPr>
        <p:spPr>
          <a:xfrm>
            <a:off x="381000" y="1295400"/>
            <a:ext cx="8305800" cy="51816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b="1" i="1" sz="2400"/>
              <a:t>	</a:t>
            </a:r>
            <a:r>
              <a:rPr b="1" i="1" sz="2400">
                <a:solidFill>
                  <a:srgbClr val="C00000"/>
                </a:solidFill>
              </a:rPr>
              <a:t>Memoization</a:t>
            </a:r>
            <a:r>
              <a:rPr sz="2400"/>
              <a:t>: After computing a solution to a subproblem, store it in a table. Subsequent calls check the table to avoid redoing work.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400"/>
              <a:t>LCS(X, Y, i, j)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400"/>
              <a:t>	if c[i, j] = NIL   // LCS(i,j) has not been solved yet 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400"/>
              <a:t>		then if x[i] = y[j]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400"/>
              <a:t>			then c[i, j] ←LCS(x, y, i–1, j–1) + 1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400"/>
              <a:t>			else c[i, j] ←max{LCS(x, y, i–1, j), 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400"/>
              <a:t>					      LCS(x, y, i, j–1)}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2400"/>
              <a:t> </a:t>
            </a:r>
          </a:p>
        </p:txBody>
      </p:sp>
      <p:sp>
        <p:nvSpPr>
          <p:cNvPr id="385" name="Shape 385"/>
          <p:cNvSpPr/>
          <p:nvPr/>
        </p:nvSpPr>
        <p:spPr>
          <a:xfrm>
            <a:off x="7772400" y="3810000"/>
            <a:ext cx="1219200" cy="67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C00000"/>
                </a:solidFill>
              </a:rPr>
              <a:t>Same as before</a:t>
            </a:r>
          </a:p>
        </p:txBody>
      </p:sp>
      <p:sp>
        <p:nvSpPr>
          <p:cNvPr id="386" name="Shape 386"/>
          <p:cNvSpPr/>
          <p:nvPr/>
        </p:nvSpPr>
        <p:spPr>
          <a:xfrm>
            <a:off x="7239000" y="3505200"/>
            <a:ext cx="228600" cy="1828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101"/>
                  <a:pt x="10800" y="225"/>
                </a:cubicBezTo>
                <a:lnTo>
                  <a:pt x="10800" y="10575"/>
                </a:lnTo>
                <a:cubicBezTo>
                  <a:pt x="10800" y="10699"/>
                  <a:pt x="15635" y="10800"/>
                  <a:pt x="21600" y="10800"/>
                </a:cubicBezTo>
                <a:cubicBezTo>
                  <a:pt x="15635" y="10800"/>
                  <a:pt x="10800" y="10901"/>
                  <a:pt x="10800" y="11025"/>
                </a:cubicBezTo>
                <a:lnTo>
                  <a:pt x="10800" y="21375"/>
                </a:lnTo>
                <a:cubicBezTo>
                  <a:pt x="10800" y="21499"/>
                  <a:pt x="5965" y="21600"/>
                  <a:pt x="0" y="21600"/>
                </a:cubicBezTo>
              </a:path>
            </a:pathLst>
          </a:custGeom>
          <a:ln>
            <a:solidFill>
              <a:srgbClr val="C0000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87" name="Shape 387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Bottom-Up </a:t>
            </a:r>
          </a:p>
        </p:txBody>
      </p:sp>
      <p:graphicFrame>
        <p:nvGraphicFramePr>
          <p:cNvPr id="390" name="Table 390"/>
          <p:cNvGraphicFramePr/>
          <p:nvPr/>
        </p:nvGraphicFramePr>
        <p:xfrm>
          <a:off x="4191000" y="1669970"/>
          <a:ext cx="4572000" cy="434340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C[2,3]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C[2,4]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C[3,3]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1300">
                          <a:solidFill>
                            <a:srgbClr val="FF26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
C[3,4]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91" name="Shape 391"/>
          <p:cNvSpPr/>
          <p:nvPr/>
        </p:nvSpPr>
        <p:spPr>
          <a:xfrm>
            <a:off x="4310668" y="1212771"/>
            <a:ext cx="4667866" cy="486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>
                <a:solidFill>
                  <a:srgbClr val="FF2600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A      B    C     B    D    A     B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  </a:t>
            </a:r>
          </a:p>
        </p:txBody>
      </p:sp>
      <p:sp>
        <p:nvSpPr>
          <p:cNvPr id="392" name="Shape 392"/>
          <p:cNvSpPr/>
          <p:nvPr/>
        </p:nvSpPr>
        <p:spPr>
          <a:xfrm>
            <a:off x="3737429" y="1663620"/>
            <a:ext cx="533401" cy="4374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200">
                <a:solidFill>
                  <a:srgbClr val="FF26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2200">
              <a:solidFill>
                <a:srgbClr val="FF2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defRPr sz="1800"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B   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D  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C 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A  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B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393" name="Shape 393"/>
          <p:cNvSpPr/>
          <p:nvPr/>
        </p:nvSpPr>
        <p:spPr>
          <a:xfrm>
            <a:off x="221861" y="1523920"/>
            <a:ext cx="2971801" cy="5252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Initialization: base case c[i,j] = 0 if i=0, or j=0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b="1" sz="2000">
                <a:latin typeface="Arial"/>
                <a:ea typeface="Arial"/>
                <a:cs typeface="Arial"/>
                <a:sym typeface="Arial"/>
              </a:rPr>
              <a:t>//Fill table row by row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b="1" sz="2000">
                <a:latin typeface="Arial"/>
                <a:ea typeface="Arial"/>
                <a:cs typeface="Arial"/>
                <a:sym typeface="Arial"/>
              </a:rPr>
              <a:t>//  from left to right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for (int i=1; i&lt;=m;i++)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    for (int j=1;j&lt;=n;j++)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       update c[i,j]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return c[m, n]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Running </a:t>
            </a:r>
            <a:r>
              <a:rPr sz="2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time = </a:t>
            </a:r>
            <a:r>
              <a:rPr sz="2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Θ</a:t>
            </a:r>
            <a:r>
              <a:rPr sz="20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(mn)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Shape 394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sp>
        <p:nvSpPr>
          <p:cNvPr id="395" name="Shape 395"/>
          <p:cNvSpPr/>
          <p:nvPr/>
        </p:nvSpPr>
        <p:spPr>
          <a:xfrm>
            <a:off x="4260363" y="931435"/>
            <a:ext cx="4667867" cy="486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1700">
                <a:latin typeface="Calibri"/>
                <a:ea typeface="Calibri"/>
                <a:cs typeface="Calibri"/>
                <a:sym typeface="Calibri"/>
              </a:rPr>
              <a:t>0       1</a:t>
            </a:r>
            <a:r>
              <a:rPr sz="1700">
                <a:latin typeface="Arial"/>
                <a:ea typeface="Arial"/>
                <a:cs typeface="Arial"/>
                <a:sym typeface="Arial"/>
              </a:rPr>
              <a:t>         2        3         4       5       6        7  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96" name="Shape 396"/>
          <p:cNvSpPr/>
          <p:nvPr/>
        </p:nvSpPr>
        <p:spPr>
          <a:xfrm>
            <a:off x="3287679" y="1655007"/>
            <a:ext cx="533401" cy="4374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200">
                <a:latin typeface="Calibri"/>
                <a:ea typeface="Calibri"/>
                <a:cs typeface="Calibri"/>
                <a:sym typeface="Calibri"/>
              </a:rPr>
              <a:t>0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defRPr sz="1800"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1   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2  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3 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4  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5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397" name="Shape 397"/>
          <p:cNvSpPr/>
          <p:nvPr/>
        </p:nvSpPr>
        <p:spPr>
          <a:xfrm>
            <a:off x="5134166" y="5751831"/>
            <a:ext cx="2920262" cy="1008715"/>
          </a:xfrm>
          <a:prstGeom prst="rect">
            <a:avLst/>
          </a:prstGeom>
          <a:solidFill>
            <a:srgbClr val="CCE8EA"/>
          </a:solidFill>
          <a:ln>
            <a:solidFill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 algn="l"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C[3,4]= length of LCS (X</a:t>
            </a:r>
            <a:r>
              <a:rPr baseline="-5999" sz="160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, Y</a:t>
            </a:r>
            <a:r>
              <a:rPr baseline="-5999" sz="1600">
                <a:latin typeface="Arial"/>
                <a:ea typeface="Arial"/>
                <a:cs typeface="Arial"/>
                <a:sym typeface="Arial"/>
              </a:rPr>
              <a:t>4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)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= Length of LCS (BDC, ABCB)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1600">
                <a:latin typeface="Arial"/>
                <a:ea typeface="Arial"/>
                <a:cs typeface="Arial"/>
                <a:sym typeface="Arial"/>
              </a:rPr>
              <a:t>i-th row, 4-th column element</a:t>
            </a:r>
          </a:p>
        </p:txBody>
      </p:sp>
      <p:sp>
        <p:nvSpPr>
          <p:cNvPr id="398" name="Shape 398"/>
          <p:cNvSpPr/>
          <p:nvPr/>
        </p:nvSpPr>
        <p:spPr>
          <a:xfrm flipH="1">
            <a:off x="3973808" y="3819685"/>
            <a:ext cx="2584303" cy="1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  <p:sp>
        <p:nvSpPr>
          <p:cNvPr id="399" name="Shape 399"/>
          <p:cNvSpPr/>
          <p:nvPr/>
        </p:nvSpPr>
        <p:spPr>
          <a:xfrm flipV="1">
            <a:off x="6771799" y="1394646"/>
            <a:ext cx="1" cy="2224601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3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Dynamic-Programming Algorithm</a:t>
            </a:r>
          </a:p>
        </p:txBody>
      </p:sp>
      <p:graphicFrame>
        <p:nvGraphicFramePr>
          <p:cNvPr id="402" name="Table 402"/>
          <p:cNvGraphicFramePr/>
          <p:nvPr/>
        </p:nvGraphicFramePr>
        <p:xfrm>
          <a:off x="4191000" y="1676400"/>
          <a:ext cx="4572000" cy="434340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 i="1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95B3D7">
                        <a:alpha val="69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03" name="Shape 403"/>
          <p:cNvSpPr/>
          <p:nvPr/>
        </p:nvSpPr>
        <p:spPr>
          <a:xfrm>
            <a:off x="4800600" y="1219200"/>
            <a:ext cx="4017126" cy="486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    </a:t>
            </a:r>
            <a:r>
              <a:rPr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B    C   B   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D   </a:t>
            </a:r>
            <a:r>
              <a:rPr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   B   </a:t>
            </a:r>
          </a:p>
        </p:txBody>
      </p:sp>
      <p:sp>
        <p:nvSpPr>
          <p:cNvPr id="404" name="Shape 404"/>
          <p:cNvSpPr/>
          <p:nvPr/>
        </p:nvSpPr>
        <p:spPr>
          <a:xfrm>
            <a:off x="3810001" y="2286000"/>
            <a:ext cx="533401" cy="3559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B    </a:t>
            </a:r>
            <a:endParaRPr sz="28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16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28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14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  </a:t>
            </a:r>
            <a:endParaRPr sz="28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12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A   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14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28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endParaRPr sz="16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405" name="Shape 405"/>
          <p:cNvSpPr/>
          <p:nvPr/>
        </p:nvSpPr>
        <p:spPr>
          <a:xfrm>
            <a:off x="4343400" y="1828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06" name="Shape 406"/>
          <p:cNvSpPr/>
          <p:nvPr/>
        </p:nvSpPr>
        <p:spPr>
          <a:xfrm>
            <a:off x="4901612" y="1828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07" name="Shape 407"/>
          <p:cNvSpPr/>
          <p:nvPr/>
        </p:nvSpPr>
        <p:spPr>
          <a:xfrm>
            <a:off x="5486400" y="1828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08" name="Shape 408"/>
          <p:cNvSpPr/>
          <p:nvPr/>
        </p:nvSpPr>
        <p:spPr>
          <a:xfrm>
            <a:off x="6044612" y="1828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09" name="Shape 409"/>
          <p:cNvSpPr/>
          <p:nvPr/>
        </p:nvSpPr>
        <p:spPr>
          <a:xfrm>
            <a:off x="6553200" y="1828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10" name="Shape 410"/>
          <p:cNvSpPr/>
          <p:nvPr/>
        </p:nvSpPr>
        <p:spPr>
          <a:xfrm>
            <a:off x="7111411" y="1828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11" name="Shape 411"/>
          <p:cNvSpPr/>
          <p:nvPr/>
        </p:nvSpPr>
        <p:spPr>
          <a:xfrm>
            <a:off x="7696200" y="1828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12" name="Shape 412"/>
          <p:cNvSpPr/>
          <p:nvPr/>
        </p:nvSpPr>
        <p:spPr>
          <a:xfrm>
            <a:off x="8254411" y="1828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13" name="Shape 413"/>
          <p:cNvSpPr/>
          <p:nvPr/>
        </p:nvSpPr>
        <p:spPr>
          <a:xfrm>
            <a:off x="4419600" y="23622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14" name="Shape 414"/>
          <p:cNvSpPr/>
          <p:nvPr/>
        </p:nvSpPr>
        <p:spPr>
          <a:xfrm>
            <a:off x="4977812" y="23622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15" name="Shape 415"/>
          <p:cNvSpPr/>
          <p:nvPr/>
        </p:nvSpPr>
        <p:spPr>
          <a:xfrm>
            <a:off x="5562600" y="23622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16" name="Shape 416"/>
          <p:cNvSpPr/>
          <p:nvPr/>
        </p:nvSpPr>
        <p:spPr>
          <a:xfrm>
            <a:off x="6120812" y="23622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17" name="Shape 417"/>
          <p:cNvSpPr/>
          <p:nvPr/>
        </p:nvSpPr>
        <p:spPr>
          <a:xfrm>
            <a:off x="6629400" y="23622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18" name="Shape 418"/>
          <p:cNvSpPr/>
          <p:nvPr/>
        </p:nvSpPr>
        <p:spPr>
          <a:xfrm>
            <a:off x="7162800" y="23622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19" name="Shape 419"/>
          <p:cNvSpPr/>
          <p:nvPr/>
        </p:nvSpPr>
        <p:spPr>
          <a:xfrm>
            <a:off x="7721011" y="23622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20" name="Shape 420"/>
          <p:cNvSpPr/>
          <p:nvPr/>
        </p:nvSpPr>
        <p:spPr>
          <a:xfrm>
            <a:off x="8229600" y="23622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21" name="Shape 421"/>
          <p:cNvSpPr/>
          <p:nvPr/>
        </p:nvSpPr>
        <p:spPr>
          <a:xfrm>
            <a:off x="5587412" y="2971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22" name="Shape 422"/>
          <p:cNvSpPr/>
          <p:nvPr/>
        </p:nvSpPr>
        <p:spPr>
          <a:xfrm>
            <a:off x="6145624" y="2971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23" name="Shape 423"/>
          <p:cNvSpPr/>
          <p:nvPr/>
        </p:nvSpPr>
        <p:spPr>
          <a:xfrm>
            <a:off x="6654211" y="2971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24" name="Shape 424"/>
          <p:cNvSpPr/>
          <p:nvPr/>
        </p:nvSpPr>
        <p:spPr>
          <a:xfrm>
            <a:off x="7187611" y="2971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25" name="Shape 425"/>
          <p:cNvSpPr/>
          <p:nvPr/>
        </p:nvSpPr>
        <p:spPr>
          <a:xfrm>
            <a:off x="7745824" y="2971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26" name="Shape 426"/>
          <p:cNvSpPr/>
          <p:nvPr/>
        </p:nvSpPr>
        <p:spPr>
          <a:xfrm>
            <a:off x="8254411" y="2971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27" name="Shape 427"/>
          <p:cNvSpPr/>
          <p:nvPr/>
        </p:nvSpPr>
        <p:spPr>
          <a:xfrm>
            <a:off x="4419600" y="2971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28" name="Shape 428"/>
          <p:cNvSpPr/>
          <p:nvPr/>
        </p:nvSpPr>
        <p:spPr>
          <a:xfrm>
            <a:off x="4977812" y="2971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29" name="Shape 429"/>
          <p:cNvSpPr/>
          <p:nvPr/>
        </p:nvSpPr>
        <p:spPr>
          <a:xfrm>
            <a:off x="5587412" y="35814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30" name="Shape 430"/>
          <p:cNvSpPr/>
          <p:nvPr/>
        </p:nvSpPr>
        <p:spPr>
          <a:xfrm>
            <a:off x="6145624" y="35814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31" name="Shape 431"/>
          <p:cNvSpPr/>
          <p:nvPr/>
        </p:nvSpPr>
        <p:spPr>
          <a:xfrm>
            <a:off x="6654211" y="35814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32" name="Shape 432"/>
          <p:cNvSpPr/>
          <p:nvPr/>
        </p:nvSpPr>
        <p:spPr>
          <a:xfrm>
            <a:off x="7187611" y="35814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33" name="Shape 433"/>
          <p:cNvSpPr/>
          <p:nvPr/>
        </p:nvSpPr>
        <p:spPr>
          <a:xfrm>
            <a:off x="7745824" y="35814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34" name="Shape 434"/>
          <p:cNvSpPr/>
          <p:nvPr/>
        </p:nvSpPr>
        <p:spPr>
          <a:xfrm>
            <a:off x="8254411" y="35814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35" name="Shape 435"/>
          <p:cNvSpPr/>
          <p:nvPr/>
        </p:nvSpPr>
        <p:spPr>
          <a:xfrm>
            <a:off x="4419600" y="35814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36" name="Shape 436"/>
          <p:cNvSpPr/>
          <p:nvPr/>
        </p:nvSpPr>
        <p:spPr>
          <a:xfrm>
            <a:off x="4977812" y="35814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37" name="Shape 437"/>
          <p:cNvSpPr/>
          <p:nvPr/>
        </p:nvSpPr>
        <p:spPr>
          <a:xfrm>
            <a:off x="5587412" y="42627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38" name="Shape 438"/>
          <p:cNvSpPr/>
          <p:nvPr/>
        </p:nvSpPr>
        <p:spPr>
          <a:xfrm>
            <a:off x="6145624" y="42627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39" name="Shape 439"/>
          <p:cNvSpPr/>
          <p:nvPr/>
        </p:nvSpPr>
        <p:spPr>
          <a:xfrm>
            <a:off x="6654211" y="42627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40" name="Shape 440"/>
          <p:cNvSpPr/>
          <p:nvPr/>
        </p:nvSpPr>
        <p:spPr>
          <a:xfrm>
            <a:off x="7187611" y="42627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41" name="Shape 441"/>
          <p:cNvSpPr/>
          <p:nvPr/>
        </p:nvSpPr>
        <p:spPr>
          <a:xfrm>
            <a:off x="7745824" y="42627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3</a:t>
            </a:r>
          </a:p>
        </p:txBody>
      </p:sp>
      <p:sp>
        <p:nvSpPr>
          <p:cNvPr id="442" name="Shape 442"/>
          <p:cNvSpPr/>
          <p:nvPr/>
        </p:nvSpPr>
        <p:spPr>
          <a:xfrm>
            <a:off x="8254411" y="42627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3</a:t>
            </a:r>
          </a:p>
        </p:txBody>
      </p:sp>
      <p:sp>
        <p:nvSpPr>
          <p:cNvPr id="443" name="Shape 443"/>
          <p:cNvSpPr/>
          <p:nvPr/>
        </p:nvSpPr>
        <p:spPr>
          <a:xfrm>
            <a:off x="4419600" y="42627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44" name="Shape 444"/>
          <p:cNvSpPr/>
          <p:nvPr/>
        </p:nvSpPr>
        <p:spPr>
          <a:xfrm>
            <a:off x="4977812" y="42627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45" name="Shape 445"/>
          <p:cNvSpPr/>
          <p:nvPr/>
        </p:nvSpPr>
        <p:spPr>
          <a:xfrm>
            <a:off x="5587412" y="4876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46" name="Shape 446"/>
          <p:cNvSpPr/>
          <p:nvPr/>
        </p:nvSpPr>
        <p:spPr>
          <a:xfrm>
            <a:off x="6145624" y="4876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47" name="Shape 447"/>
          <p:cNvSpPr/>
          <p:nvPr/>
        </p:nvSpPr>
        <p:spPr>
          <a:xfrm>
            <a:off x="6683074" y="4868564"/>
            <a:ext cx="273652" cy="437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3</a:t>
            </a:r>
          </a:p>
        </p:txBody>
      </p:sp>
      <p:sp>
        <p:nvSpPr>
          <p:cNvPr id="448" name="Shape 448"/>
          <p:cNvSpPr/>
          <p:nvPr/>
        </p:nvSpPr>
        <p:spPr>
          <a:xfrm>
            <a:off x="7187611" y="4876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3</a:t>
            </a:r>
          </a:p>
        </p:txBody>
      </p:sp>
      <p:sp>
        <p:nvSpPr>
          <p:cNvPr id="449" name="Shape 449"/>
          <p:cNvSpPr/>
          <p:nvPr/>
        </p:nvSpPr>
        <p:spPr>
          <a:xfrm>
            <a:off x="7745824" y="4876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3</a:t>
            </a:r>
          </a:p>
        </p:txBody>
      </p:sp>
      <p:sp>
        <p:nvSpPr>
          <p:cNvPr id="450" name="Shape 450"/>
          <p:cNvSpPr/>
          <p:nvPr/>
        </p:nvSpPr>
        <p:spPr>
          <a:xfrm>
            <a:off x="8254411" y="4876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4</a:t>
            </a:r>
          </a:p>
        </p:txBody>
      </p:sp>
      <p:sp>
        <p:nvSpPr>
          <p:cNvPr id="451" name="Shape 451"/>
          <p:cNvSpPr/>
          <p:nvPr/>
        </p:nvSpPr>
        <p:spPr>
          <a:xfrm>
            <a:off x="4419600" y="4876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52" name="Shape 452"/>
          <p:cNvSpPr/>
          <p:nvPr/>
        </p:nvSpPr>
        <p:spPr>
          <a:xfrm>
            <a:off x="4977812" y="4876800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53" name="Shape 453"/>
          <p:cNvSpPr/>
          <p:nvPr/>
        </p:nvSpPr>
        <p:spPr>
          <a:xfrm>
            <a:off x="5587412" y="54819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54" name="Shape 454"/>
          <p:cNvSpPr/>
          <p:nvPr/>
        </p:nvSpPr>
        <p:spPr>
          <a:xfrm>
            <a:off x="6145624" y="54819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2</a:t>
            </a:r>
          </a:p>
        </p:txBody>
      </p:sp>
      <p:sp>
        <p:nvSpPr>
          <p:cNvPr id="455" name="Shape 455"/>
          <p:cNvSpPr/>
          <p:nvPr/>
        </p:nvSpPr>
        <p:spPr>
          <a:xfrm>
            <a:off x="6654211" y="54819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3</a:t>
            </a:r>
          </a:p>
        </p:txBody>
      </p:sp>
      <p:sp>
        <p:nvSpPr>
          <p:cNvPr id="456" name="Shape 456"/>
          <p:cNvSpPr/>
          <p:nvPr/>
        </p:nvSpPr>
        <p:spPr>
          <a:xfrm>
            <a:off x="7187611" y="54819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3</a:t>
            </a:r>
          </a:p>
        </p:txBody>
      </p:sp>
      <p:sp>
        <p:nvSpPr>
          <p:cNvPr id="457" name="Shape 457"/>
          <p:cNvSpPr/>
          <p:nvPr/>
        </p:nvSpPr>
        <p:spPr>
          <a:xfrm>
            <a:off x="7745824" y="5534567"/>
            <a:ext cx="273652" cy="437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4</a:t>
            </a:r>
          </a:p>
        </p:txBody>
      </p:sp>
      <p:sp>
        <p:nvSpPr>
          <p:cNvPr id="458" name="Shape 458"/>
          <p:cNvSpPr/>
          <p:nvPr/>
        </p:nvSpPr>
        <p:spPr>
          <a:xfrm>
            <a:off x="8254411" y="54819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4</a:t>
            </a:r>
          </a:p>
        </p:txBody>
      </p:sp>
      <p:sp>
        <p:nvSpPr>
          <p:cNvPr id="459" name="Shape 459"/>
          <p:cNvSpPr/>
          <p:nvPr/>
        </p:nvSpPr>
        <p:spPr>
          <a:xfrm>
            <a:off x="4419600" y="54819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0</a:t>
            </a:r>
          </a:p>
        </p:txBody>
      </p:sp>
      <p:sp>
        <p:nvSpPr>
          <p:cNvPr id="460" name="Shape 460"/>
          <p:cNvSpPr/>
          <p:nvPr/>
        </p:nvSpPr>
        <p:spPr>
          <a:xfrm>
            <a:off x="4977812" y="5481935"/>
            <a:ext cx="27365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1</a:t>
            </a:r>
          </a:p>
        </p:txBody>
      </p:sp>
      <p:sp>
        <p:nvSpPr>
          <p:cNvPr id="461" name="Shape 461"/>
          <p:cNvSpPr/>
          <p:nvPr/>
        </p:nvSpPr>
        <p:spPr>
          <a:xfrm>
            <a:off x="304800" y="1219199"/>
            <a:ext cx="3124200" cy="3789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Reconstruct LCS tracing backward: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 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how do we get value of C[i,j] from? (either C[i-1,j-1]+1, C[i-1,j], C[i, j-1)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algn="l"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   as red arrow indicates… </a:t>
            </a:r>
          </a:p>
        </p:txBody>
      </p:sp>
      <p:sp>
        <p:nvSpPr>
          <p:cNvPr id="462" name="Shape 462"/>
          <p:cNvSpPr/>
          <p:nvPr/>
        </p:nvSpPr>
        <p:spPr>
          <a:xfrm>
            <a:off x="8175042" y="5480051"/>
            <a:ext cx="533401" cy="53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63" name="Shape 463"/>
          <p:cNvSpPr/>
          <p:nvPr/>
        </p:nvSpPr>
        <p:spPr>
          <a:xfrm>
            <a:off x="7620000" y="5486400"/>
            <a:ext cx="533400" cy="533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64" name="Shape 464"/>
          <p:cNvSpPr/>
          <p:nvPr/>
        </p:nvSpPr>
        <p:spPr>
          <a:xfrm>
            <a:off x="3714763" y="5433767"/>
            <a:ext cx="533401" cy="53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65" name="Shape 465"/>
          <p:cNvSpPr/>
          <p:nvPr/>
        </p:nvSpPr>
        <p:spPr>
          <a:xfrm>
            <a:off x="7543800" y="1219200"/>
            <a:ext cx="533400" cy="533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66" name="Shape 466"/>
          <p:cNvSpPr/>
          <p:nvPr/>
        </p:nvSpPr>
        <p:spPr>
          <a:xfrm>
            <a:off x="7086600" y="4800600"/>
            <a:ext cx="533400" cy="533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67" name="Shape 467"/>
          <p:cNvSpPr/>
          <p:nvPr/>
        </p:nvSpPr>
        <p:spPr>
          <a:xfrm>
            <a:off x="5394331" y="2345982"/>
            <a:ext cx="533401" cy="53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68" name="Shape 468"/>
          <p:cNvSpPr/>
          <p:nvPr/>
        </p:nvSpPr>
        <p:spPr>
          <a:xfrm>
            <a:off x="6477000" y="1219200"/>
            <a:ext cx="533400" cy="533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69" name="Shape 469"/>
          <p:cNvSpPr/>
          <p:nvPr/>
        </p:nvSpPr>
        <p:spPr>
          <a:xfrm>
            <a:off x="3739575" y="4800600"/>
            <a:ext cx="533401" cy="533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70" name="Shape 470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sp>
        <p:nvSpPr>
          <p:cNvPr id="471" name="Shape 471"/>
          <p:cNvSpPr/>
          <p:nvPr/>
        </p:nvSpPr>
        <p:spPr>
          <a:xfrm>
            <a:off x="5940431" y="4214567"/>
            <a:ext cx="533401" cy="53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72" name="Shape 472"/>
          <p:cNvSpPr/>
          <p:nvPr/>
        </p:nvSpPr>
        <p:spPr>
          <a:xfrm>
            <a:off x="5990937" y="3571332"/>
            <a:ext cx="533401" cy="53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73" name="Shape 473"/>
          <p:cNvSpPr/>
          <p:nvPr/>
        </p:nvSpPr>
        <p:spPr>
          <a:xfrm>
            <a:off x="5407031" y="2997599"/>
            <a:ext cx="533401" cy="53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74" name="Shape 474"/>
          <p:cNvSpPr/>
          <p:nvPr/>
        </p:nvSpPr>
        <p:spPr>
          <a:xfrm>
            <a:off x="4785025" y="1714617"/>
            <a:ext cx="533401" cy="53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75" name="Shape 475"/>
          <p:cNvSpPr/>
          <p:nvPr/>
        </p:nvSpPr>
        <p:spPr>
          <a:xfrm>
            <a:off x="6499525" y="4812383"/>
            <a:ext cx="533401" cy="53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76" name="Shape 476"/>
          <p:cNvSpPr/>
          <p:nvPr/>
        </p:nvSpPr>
        <p:spPr>
          <a:xfrm>
            <a:off x="5923461" y="1181217"/>
            <a:ext cx="533401" cy="53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77" name="Shape 477"/>
          <p:cNvSpPr/>
          <p:nvPr/>
        </p:nvSpPr>
        <p:spPr>
          <a:xfrm>
            <a:off x="5264150" y="1134764"/>
            <a:ext cx="533400" cy="53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002060"/>
            </a:solidFill>
          </a:ln>
        </p:spPr>
        <p:txBody>
          <a:bodyPr lIns="0" tIns="0" rIns="0" bIns="0" anchor="ctr"/>
          <a:lstStyle/>
          <a:p>
            <a:pPr lvl="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78" name="Shape 478"/>
          <p:cNvSpPr/>
          <p:nvPr/>
        </p:nvSpPr>
        <p:spPr>
          <a:xfrm flipH="1">
            <a:off x="7957494" y="5763680"/>
            <a:ext cx="411081" cy="1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479" name="Shape 479"/>
          <p:cNvSpPr/>
          <p:nvPr/>
        </p:nvSpPr>
        <p:spPr>
          <a:xfrm flipH="1" flipV="1">
            <a:off x="7468925" y="5253784"/>
            <a:ext cx="260257" cy="260257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480" name="Shape 480"/>
          <p:cNvSpPr/>
          <p:nvPr/>
        </p:nvSpPr>
        <p:spPr>
          <a:xfrm flipH="1" flipV="1">
            <a:off x="6389719" y="4675261"/>
            <a:ext cx="260257" cy="260257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481" name="Shape 481"/>
          <p:cNvSpPr/>
          <p:nvPr/>
        </p:nvSpPr>
        <p:spPr>
          <a:xfrm flipH="1" flipV="1">
            <a:off x="5818219" y="3398155"/>
            <a:ext cx="260257" cy="260257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482" name="Shape 482"/>
          <p:cNvSpPr/>
          <p:nvPr/>
        </p:nvSpPr>
        <p:spPr>
          <a:xfrm flipH="1" flipV="1">
            <a:off x="5161282" y="2203983"/>
            <a:ext cx="273356" cy="273356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483" name="Shape 483"/>
          <p:cNvSpPr/>
          <p:nvPr/>
        </p:nvSpPr>
        <p:spPr>
          <a:xfrm flipV="1">
            <a:off x="5630888" y="2837182"/>
            <a:ext cx="1" cy="269236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484" name="Shape 484"/>
          <p:cNvSpPr/>
          <p:nvPr/>
        </p:nvSpPr>
        <p:spPr>
          <a:xfrm flipV="1">
            <a:off x="6286500" y="4110165"/>
            <a:ext cx="1" cy="269237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485" name="Shape 485"/>
          <p:cNvSpPr/>
          <p:nvPr/>
        </p:nvSpPr>
        <p:spPr>
          <a:xfrm flipH="1">
            <a:off x="6923119" y="5080703"/>
            <a:ext cx="323793" cy="1"/>
          </a:xfrm>
          <a:prstGeom prst="line">
            <a:avLst/>
          </a:prstGeom>
          <a:ln w="25400">
            <a:solidFill>
              <a:srgbClr val="FF2600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486" name="Shape 486"/>
          <p:cNvSpPr/>
          <p:nvPr/>
        </p:nvSpPr>
        <p:spPr>
          <a:xfrm>
            <a:off x="7259902" y="6123942"/>
            <a:ext cx="687283" cy="523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400"/>
              <a:t>Output</a:t>
            </a:r>
            <a:endParaRPr sz="1400"/>
          </a:p>
          <a:p>
            <a:pPr lvl="0">
              <a:defRPr sz="1800"/>
            </a:pPr>
            <a:r>
              <a:rPr sz="1400"/>
              <a:t>A</a:t>
            </a:r>
          </a:p>
        </p:txBody>
      </p:sp>
      <p:sp>
        <p:nvSpPr>
          <p:cNvPr id="487" name="Shape 487"/>
          <p:cNvSpPr/>
          <p:nvPr/>
        </p:nvSpPr>
        <p:spPr>
          <a:xfrm>
            <a:off x="6449127" y="6123942"/>
            <a:ext cx="687283" cy="523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Output</a:t>
            </a:r>
            <a:endParaRPr sz="1400"/>
          </a:p>
          <a:p>
            <a:pPr lvl="0">
              <a:defRPr sz="1800"/>
            </a:pPr>
            <a:r>
              <a:rPr sz="1400"/>
              <a:t>B</a:t>
            </a:r>
          </a:p>
        </p:txBody>
      </p:sp>
      <p:sp>
        <p:nvSpPr>
          <p:cNvPr id="488" name="Shape 488"/>
          <p:cNvSpPr/>
          <p:nvPr/>
        </p:nvSpPr>
        <p:spPr>
          <a:xfrm>
            <a:off x="5837796" y="6123942"/>
            <a:ext cx="687283" cy="523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Output</a:t>
            </a:r>
            <a:endParaRPr sz="1400"/>
          </a:p>
          <a:p>
            <a:pPr lvl="0">
              <a:defRPr sz="1800"/>
            </a:pPr>
            <a:r>
              <a:rPr sz="1400"/>
              <a:t>C</a:t>
            </a:r>
          </a:p>
        </p:txBody>
      </p:sp>
      <p:sp>
        <p:nvSpPr>
          <p:cNvPr id="489" name="Shape 489"/>
          <p:cNvSpPr/>
          <p:nvPr/>
        </p:nvSpPr>
        <p:spPr>
          <a:xfrm>
            <a:off x="5185602" y="6123942"/>
            <a:ext cx="687283" cy="523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400"/>
              <a:t>Output</a:t>
            </a:r>
            <a:endParaRPr sz="1400"/>
          </a:p>
          <a:p>
            <a:pPr lvl="0">
              <a:defRPr sz="1800"/>
            </a:pPr>
            <a:r>
              <a:rPr sz="1400"/>
              <a:t>B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8" grpId="8"/>
      <p:bldP build="whole" bldLvl="1" animBg="1" rev="0" advAuto="0" spid="465" grpId="4"/>
      <p:bldP build="whole" bldLvl="1" animBg="1" rev="0" advAuto="0" spid="472" grpId="11"/>
      <p:bldP build="whole" bldLvl="1" animBg="1" rev="0" advAuto="0" spid="475" grpId="14"/>
      <p:bldP build="whole" bldLvl="1" animBg="1" rev="0" advAuto="0" spid="471" grpId="10"/>
      <p:bldP build="whole" bldLvl="1" animBg="1" rev="0" advAuto="0" spid="469" grpId="9"/>
      <p:bldP build="whole" bldLvl="1" animBg="1" rev="0" advAuto="0" spid="462" grpId="2"/>
      <p:bldP build="whole" bldLvl="1" animBg="1" rev="0" advAuto="0" spid="466" grpId="6"/>
      <p:bldP build="whole" bldLvl="1" animBg="1" rev="0" advAuto="0" spid="473" grpId="12"/>
      <p:bldP build="whole" bldLvl="1" animBg="1" rev="0" advAuto="0" spid="463" grpId="3"/>
      <p:bldP build="whole" bldLvl="1" animBg="1" rev="0" advAuto="0" spid="476" grpId="15"/>
      <p:bldP build="whole" bldLvl="1" animBg="1" rev="0" advAuto="0" spid="477" grpId="16"/>
      <p:bldP build="whole" bldLvl="1" animBg="1" rev="0" advAuto="0" spid="467" grpId="7"/>
      <p:bldP build="whole" bldLvl="1" animBg="1" rev="0" advAuto="0" spid="474" grpId="13"/>
      <p:bldP build="whole" bldLvl="1" animBg="1" rev="0" advAuto="0" spid="464" grpId="5"/>
      <p:bldP build="whole" bldLvl="1" animBg="1" rev="0" advAuto="0" spid="46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creen Shot 2018-04-12 at 8.05.29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0260" y="2123241"/>
            <a:ext cx="6151586" cy="1089967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Rod Cutting Problem</a:t>
            </a:r>
          </a:p>
        </p:txBody>
      </p:sp>
      <p:sp>
        <p:nvSpPr>
          <p:cNvPr id="104" name="Shape 10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// return r</a:t>
            </a:r>
            <a:r>
              <a:rPr baseline="-5999" sz="2800">
                <a:solidFill>
                  <a:srgbClr val="262626"/>
                </a:solidFill>
              </a:rPr>
              <a:t>n</a:t>
            </a:r>
            <a:r>
              <a:rPr sz="2800">
                <a:solidFill>
                  <a:srgbClr val="262626"/>
                </a:solidFill>
              </a:rPr>
              <a:t>: max. revenue for rod of length n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int Cut_Rod (int n, int p[1…n]) 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Start from small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n=1, r</a:t>
            </a:r>
            <a:r>
              <a:rPr baseline="-5999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=1  //no possible cutting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n=2, r</a:t>
            </a:r>
            <a:r>
              <a:rPr baseline="-5999" sz="2800">
                <a:solidFill>
                  <a:srgbClr val="262626"/>
                </a:solidFill>
              </a:rPr>
              <a:t>2</a:t>
            </a:r>
            <a:r>
              <a:rPr sz="2800">
                <a:solidFill>
                  <a:srgbClr val="262626"/>
                </a:solidFill>
              </a:rPr>
              <a:t>=5  // no cutting (if cut, revenue is 2)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n=3, r</a:t>
            </a:r>
            <a:r>
              <a:rPr baseline="-5999" sz="2800">
                <a:solidFill>
                  <a:srgbClr val="262626"/>
                </a:solidFill>
              </a:rPr>
              <a:t>3</a:t>
            </a:r>
            <a:r>
              <a:rPr sz="2800">
                <a:solidFill>
                  <a:srgbClr val="262626"/>
                </a:solidFill>
              </a:rPr>
              <a:t>=8 //no cutting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</a:t>
            </a:r>
            <a:r>
              <a:rPr baseline="-5999" sz="2800">
                <a:solidFill>
                  <a:srgbClr val="262626"/>
                </a:solidFill>
              </a:rPr>
              <a:t>4</a:t>
            </a:r>
            <a:r>
              <a:rPr sz="2800">
                <a:solidFill>
                  <a:srgbClr val="262626"/>
                </a:solidFill>
              </a:rPr>
              <a:t>=9 (max. of p[4], p[1]+r</a:t>
            </a:r>
            <a:r>
              <a:rPr baseline="-5999" sz="2800">
                <a:solidFill>
                  <a:srgbClr val="262626"/>
                </a:solidFill>
              </a:rPr>
              <a:t>3</a:t>
            </a:r>
            <a:r>
              <a:rPr sz="2800">
                <a:solidFill>
                  <a:srgbClr val="262626"/>
                </a:solidFill>
              </a:rPr>
              <a:t>, p[2]+r</a:t>
            </a:r>
            <a:r>
              <a:rPr baseline="-5999" sz="2800">
                <a:solidFill>
                  <a:srgbClr val="262626"/>
                </a:solidFill>
              </a:rPr>
              <a:t>3, </a:t>
            </a:r>
            <a:r>
              <a:rPr sz="2800">
                <a:solidFill>
                  <a:srgbClr val="262626"/>
                </a:solidFill>
              </a:rPr>
              <a:t>p[3]+r</a:t>
            </a:r>
            <a:r>
              <a:rPr baseline="-5999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)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</a:t>
            </a:r>
            <a:r>
              <a:rPr baseline="-5999" sz="2800">
                <a:solidFill>
                  <a:srgbClr val="262626"/>
                </a:solidFill>
              </a:rPr>
              <a:t>5 </a:t>
            </a:r>
            <a:r>
              <a:rPr sz="2800">
                <a:solidFill>
                  <a:srgbClr val="262626"/>
                </a:solidFill>
              </a:rPr>
              <a:t>= max (p[5], p[1]+r</a:t>
            </a:r>
            <a:r>
              <a:rPr baseline="-5999" sz="2800">
                <a:solidFill>
                  <a:srgbClr val="262626"/>
                </a:solidFill>
              </a:rPr>
              <a:t>4</a:t>
            </a:r>
            <a:r>
              <a:rPr sz="2800">
                <a:solidFill>
                  <a:srgbClr val="262626"/>
                </a:solidFill>
              </a:rPr>
              <a:t>, p[2]+r</a:t>
            </a:r>
            <a:r>
              <a:rPr baseline="-5999" sz="2800">
                <a:solidFill>
                  <a:srgbClr val="262626"/>
                </a:solidFill>
              </a:rPr>
              <a:t>2</a:t>
            </a:r>
            <a:r>
              <a:rPr sz="2800">
                <a:solidFill>
                  <a:srgbClr val="262626"/>
                </a:solidFill>
              </a:rPr>
              <a:t>, p[3]+r</a:t>
            </a:r>
            <a:r>
              <a:rPr baseline="-5999" sz="2800">
                <a:solidFill>
                  <a:srgbClr val="262626"/>
                </a:solidFill>
              </a:rPr>
              <a:t>2</a:t>
            </a:r>
            <a:r>
              <a:rPr sz="2800">
                <a:solidFill>
                  <a:srgbClr val="262626"/>
                </a:solidFill>
              </a:rPr>
              <a:t>, p[4]+r</a:t>
            </a:r>
            <a:r>
              <a:rPr baseline="-5999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)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…</a:t>
            </a:r>
            <a:endParaRPr sz="2800">
              <a:solidFill>
                <a:srgbClr val="262626"/>
              </a:solidFill>
            </a:endParaRP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Matrix</a:t>
            </a:r>
          </a:p>
        </p:txBody>
      </p:sp>
      <p:sp>
        <p:nvSpPr>
          <p:cNvPr id="492" name="Shape 492"/>
          <p:cNvSpPr/>
          <p:nvPr>
            <p:ph type="body" idx="1"/>
          </p:nvPr>
        </p:nvSpPr>
        <p:spPr>
          <a:xfrm>
            <a:off x="341313" y="1176337"/>
            <a:ext cx="8229601" cy="5643565"/>
          </a:xfrm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>
                <a:solidFill>
                  <a:srgbClr val="FF2600"/>
                </a:solidFill>
              </a:rPr>
              <a:t>Matrix</a:t>
            </a:r>
            <a:r>
              <a:rPr i="1" sz="2300"/>
              <a:t>:  a 2D (rectangular) array of numbers, symbols, or expressions, arranged in rows and columns.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	e.g., a 2 × 3 matrix (there are two rows and three columns)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>
                <a:solidFill>
                  <a:srgbClr val="FF2600"/>
                </a:solidFill>
              </a:rPr>
              <a:t>Each element of a matrix</a:t>
            </a:r>
            <a:r>
              <a:rPr i="1" sz="2300"/>
              <a:t> is denoted by a variable with two subscripts, a</a:t>
            </a:r>
            <a:r>
              <a:rPr baseline="-5999" i="1" sz="2300"/>
              <a:t>2,1</a:t>
            </a:r>
            <a:r>
              <a:rPr i="1" sz="2300"/>
              <a:t> element at second row and first column of a matrix A.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   an m × n matrix A: 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i="1" sz="2300"/>
          </a:p>
        </p:txBody>
      </p:sp>
      <p:sp>
        <p:nvSpPr>
          <p:cNvPr id="493" name="Shape 49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494" name="Screen Shot 2018-04-22 at 8.02.2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3500" y="2542572"/>
            <a:ext cx="2428841" cy="99022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5" name="Screen Shot 2018-04-22 at 8.06.47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54223" y="4694239"/>
            <a:ext cx="3668877" cy="17573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7" name="Screen Shot 2018-04-22 at 7.58.32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6097" y="1514574"/>
            <a:ext cx="5416806" cy="2054126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hape 4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Matrix Multiplication: 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i="1" sz="2300"/>
          </a:p>
        </p:txBody>
      </p:sp>
      <p:pic>
        <p:nvPicPr>
          <p:cNvPr id="499" name="Screen Shot 2018-04-22 at 8.10.37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65726" y="3127286"/>
            <a:ext cx="6228448" cy="817741"/>
          </a:xfrm>
          <a:prstGeom prst="rect">
            <a:avLst/>
          </a:prstGeom>
          <a:ln w="12700">
            <a:miter lim="400000"/>
          </a:ln>
        </p:spPr>
      </p:pic>
      <p:sp>
        <p:nvSpPr>
          <p:cNvPr id="500" name="Shape 500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Matrix Multiplication</a:t>
            </a:r>
          </a:p>
        </p:txBody>
      </p:sp>
      <p:sp>
        <p:nvSpPr>
          <p:cNvPr id="501" name="Shape 50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502" name="Screen Shot 2018-04-22 at 7.57.03 PM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7915" y="3778834"/>
            <a:ext cx="4922070" cy="2759544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Shape 503"/>
          <p:cNvSpPr/>
          <p:nvPr/>
        </p:nvSpPr>
        <p:spPr>
          <a:xfrm>
            <a:off x="4836365" y="1125113"/>
            <a:ext cx="3141570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"/>
            </a:lvl1pPr>
          </a:lstStyle>
          <a:p>
            <a:pPr lvl="0"/>
            <a:r>
              <a:t>Dimension of A, B, and A x B?</a:t>
            </a:r>
          </a:p>
        </p:txBody>
      </p:sp>
      <p:sp>
        <p:nvSpPr>
          <p:cNvPr id="504" name="Shape 504"/>
          <p:cNvSpPr/>
          <p:nvPr/>
        </p:nvSpPr>
        <p:spPr>
          <a:xfrm>
            <a:off x="4719262" y="3976786"/>
            <a:ext cx="3172576" cy="3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1400"/>
              <a:t>Total (scalar) multiplication: 4x2x3=24  </a:t>
            </a:r>
          </a:p>
        </p:txBody>
      </p:sp>
      <p:sp>
        <p:nvSpPr>
          <p:cNvPr id="505" name="Shape 505"/>
          <p:cNvSpPr/>
          <p:nvPr/>
        </p:nvSpPr>
        <p:spPr>
          <a:xfrm>
            <a:off x="4587648" y="5907087"/>
            <a:ext cx="343580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600"/>
              <a:t>Total (scalar) multiplication: n</a:t>
            </a:r>
            <a:r>
              <a:rPr baseline="-5999" sz="1600"/>
              <a:t>2</a:t>
            </a:r>
            <a:r>
              <a:rPr sz="1600"/>
              <a:t>xn</a:t>
            </a:r>
            <a:r>
              <a:rPr baseline="-5999" sz="1600"/>
              <a:t>1</a:t>
            </a:r>
            <a:r>
              <a:rPr sz="1600"/>
              <a:t>xn</a:t>
            </a:r>
            <a:r>
              <a:rPr baseline="-5999" sz="1600"/>
              <a:t>3</a:t>
            </a:r>
            <a:r>
              <a:rPr sz="1600"/>
              <a:t> </a:t>
            </a:r>
          </a:p>
        </p:txBody>
      </p:sp>
    </p:spTree>
  </p:cSld>
  <p:clrMapOvr>
    <a:masterClrMapping/>
  </p:clrMapOvr>
  <p:transition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Multiplying a chain of Matrix Multiplication</a:t>
            </a:r>
          </a:p>
        </p:txBody>
      </p:sp>
      <p:sp>
        <p:nvSpPr>
          <p:cNvPr id="508" name="Shape 5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Given a sequence/chain of matrices, e.g., </a:t>
            </a:r>
            <a:r>
              <a:rPr sz="2300"/>
              <a:t>A</a:t>
            </a:r>
            <a:r>
              <a:rPr baseline="-33333" sz="900"/>
              <a:t>1</a:t>
            </a:r>
            <a:r>
              <a:rPr sz="2300"/>
              <a:t>, A</a:t>
            </a:r>
            <a:r>
              <a:rPr baseline="-33333" sz="900"/>
              <a:t>2</a:t>
            </a:r>
            <a:r>
              <a:rPr sz="2300"/>
              <a:t>, A</a:t>
            </a:r>
            <a:r>
              <a:rPr baseline="-33333" sz="900"/>
              <a:t>3, </a:t>
            </a:r>
            <a:r>
              <a:rPr sz="2300"/>
              <a:t> there are different ways to calculate A</a:t>
            </a:r>
            <a:r>
              <a:rPr baseline="-33333" sz="900"/>
              <a:t>1</a:t>
            </a:r>
            <a:r>
              <a:rPr sz="2300"/>
              <a:t>A</a:t>
            </a:r>
            <a:r>
              <a:rPr baseline="-33333" sz="900"/>
              <a:t>2</a:t>
            </a:r>
            <a:r>
              <a:rPr sz="2300"/>
              <a:t>A</a:t>
            </a:r>
            <a:r>
              <a:rPr baseline="-33333" sz="900"/>
              <a:t>3</a:t>
            </a:r>
            <a:endParaRPr baseline="-33333" sz="9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1. (A</a:t>
            </a:r>
            <a:r>
              <a:rPr baseline="-5999" i="1" sz="2300"/>
              <a:t>1</a:t>
            </a:r>
            <a:r>
              <a:rPr i="1" sz="2300"/>
              <a:t>A</a:t>
            </a:r>
            <a:r>
              <a:rPr baseline="-5999" i="1" sz="2300"/>
              <a:t>2</a:t>
            </a:r>
            <a:r>
              <a:rPr i="1" sz="2300"/>
              <a:t>)A</a:t>
            </a:r>
            <a:r>
              <a:rPr baseline="-5999" i="1" sz="2300"/>
              <a:t>3</a:t>
            </a:r>
            <a:r>
              <a:rPr i="1" sz="2300"/>
              <a:t>)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2. (A</a:t>
            </a:r>
            <a:r>
              <a:rPr baseline="-5999" i="1" sz="2300"/>
              <a:t>1</a:t>
            </a:r>
            <a:r>
              <a:rPr i="1" sz="2300"/>
              <a:t>(A</a:t>
            </a:r>
            <a:r>
              <a:rPr baseline="-5999" i="1" sz="2300"/>
              <a:t>2</a:t>
            </a:r>
            <a:r>
              <a:rPr i="1" sz="2300"/>
              <a:t>A</a:t>
            </a:r>
            <a:r>
              <a:rPr baseline="-5999" i="1" sz="2300"/>
              <a:t>3</a:t>
            </a:r>
            <a:r>
              <a:rPr i="1" sz="2300"/>
              <a:t>))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Dimension of A</a:t>
            </a:r>
            <a:r>
              <a:rPr baseline="-5999" i="1" sz="2300"/>
              <a:t>1</a:t>
            </a:r>
            <a:r>
              <a:rPr i="1" sz="2300"/>
              <a:t>: 10 x 100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                      A</a:t>
            </a:r>
            <a:r>
              <a:rPr baseline="-5999" i="1" sz="2300"/>
              <a:t>2</a:t>
            </a:r>
            <a:r>
              <a:rPr i="1" sz="2300"/>
              <a:t>: 100 x 5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                      A</a:t>
            </a:r>
            <a:r>
              <a:rPr baseline="-5999" i="1" sz="2300"/>
              <a:t>3</a:t>
            </a:r>
            <a:r>
              <a:rPr i="1" sz="2300"/>
              <a:t>: 5 x 50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all yield the same result </a:t>
            </a:r>
            <a:endParaRPr i="1"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But not same efficiency</a:t>
            </a:r>
          </a:p>
        </p:txBody>
      </p:sp>
      <p:sp>
        <p:nvSpPr>
          <p:cNvPr id="509" name="Shape 50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Matrix Chain Multiplication</a:t>
            </a:r>
          </a:p>
        </p:txBody>
      </p:sp>
      <p:sp>
        <p:nvSpPr>
          <p:cNvPr id="512" name="Shape 5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300"/>
              <a:t>G</a:t>
            </a:r>
            <a:r>
              <a:rPr sz="2300"/>
              <a:t>iven </a:t>
            </a:r>
            <a:r>
              <a:rPr sz="2300">
                <a:solidFill>
                  <a:srgbClr val="FF2600"/>
                </a:solidFill>
              </a:rPr>
              <a:t>a chain &lt;A</a:t>
            </a:r>
            <a:r>
              <a:rPr baseline="-13043" sz="2300">
                <a:solidFill>
                  <a:srgbClr val="FF2600"/>
                </a:solidFill>
              </a:rPr>
              <a:t>1, </a:t>
            </a:r>
            <a:r>
              <a:rPr sz="2300">
                <a:solidFill>
                  <a:srgbClr val="FF2600"/>
                </a:solidFill>
              </a:rPr>
              <a:t>A</a:t>
            </a:r>
            <a:r>
              <a:rPr baseline="-13043" sz="2300">
                <a:solidFill>
                  <a:srgbClr val="FF2600"/>
                </a:solidFill>
              </a:rPr>
              <a:t>2</a:t>
            </a:r>
            <a:r>
              <a:rPr sz="2300">
                <a:solidFill>
                  <a:srgbClr val="FF2600"/>
                </a:solidFill>
              </a:rPr>
              <a:t>, … A</a:t>
            </a:r>
            <a:r>
              <a:rPr baseline="-13043" sz="2300">
                <a:solidFill>
                  <a:srgbClr val="FF2600"/>
                </a:solidFill>
              </a:rPr>
              <a:t>n&gt; </a:t>
            </a:r>
            <a:r>
              <a:rPr sz="2300">
                <a:solidFill>
                  <a:srgbClr val="FF2600"/>
                </a:solidFill>
              </a:rPr>
              <a:t>of matrices</a:t>
            </a:r>
            <a:r>
              <a:rPr sz="2300"/>
              <a:t>,  where matrix A</a:t>
            </a:r>
            <a:r>
              <a:rPr baseline="-13043" sz="2300"/>
              <a:t>i </a:t>
            </a:r>
            <a:r>
              <a:rPr sz="2300"/>
              <a:t>has dimension p</a:t>
            </a:r>
            <a:r>
              <a:rPr baseline="-19043" sz="2300"/>
              <a:t>i-1</a:t>
            </a:r>
            <a:r>
              <a:rPr baseline="-13043" sz="2300"/>
              <a:t>x </a:t>
            </a:r>
            <a:r>
              <a:rPr sz="2300"/>
              <a:t>p</a:t>
            </a:r>
            <a:r>
              <a:rPr baseline="-19043" sz="2300"/>
              <a:t>i</a:t>
            </a:r>
            <a:r>
              <a:rPr sz="2300"/>
              <a:t>, find optimal fully parenthesize product A</a:t>
            </a:r>
            <a:r>
              <a:rPr baseline="-13043" sz="2300"/>
              <a:t>1</a:t>
            </a:r>
            <a:r>
              <a:rPr sz="2300"/>
              <a:t>A</a:t>
            </a:r>
            <a:r>
              <a:rPr baseline="-13043" sz="2300"/>
              <a:t>2</a:t>
            </a:r>
            <a:r>
              <a:rPr sz="2300"/>
              <a:t>…A</a:t>
            </a:r>
            <a:r>
              <a:rPr baseline="-13043" sz="2300"/>
              <a:t>n </a:t>
            </a:r>
            <a:r>
              <a:rPr sz="2300"/>
              <a:t>that</a:t>
            </a:r>
            <a:r>
              <a:rPr sz="2300">
                <a:solidFill>
                  <a:srgbClr val="FF2600"/>
                </a:solidFill>
              </a:rPr>
              <a:t> minimizes number of scalar multiplications.</a:t>
            </a:r>
            <a:endParaRPr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/>
              <a:t>Chain of matrices  &lt;A</a:t>
            </a:r>
            <a:r>
              <a:rPr baseline="-33333" sz="900"/>
              <a:t>1</a:t>
            </a:r>
            <a:r>
              <a:rPr sz="2300"/>
              <a:t>, A</a:t>
            </a:r>
            <a:r>
              <a:rPr baseline="-33333" sz="900"/>
              <a:t>2</a:t>
            </a:r>
            <a:r>
              <a:rPr sz="2300"/>
              <a:t>, A</a:t>
            </a:r>
            <a:r>
              <a:rPr baseline="-33333" sz="900"/>
              <a:t>3</a:t>
            </a:r>
            <a:r>
              <a:rPr sz="2300"/>
              <a:t>, A</a:t>
            </a:r>
            <a:r>
              <a:rPr baseline="-33333" sz="900"/>
              <a:t>4</a:t>
            </a:r>
            <a:r>
              <a:rPr sz="2300"/>
              <a:t>&gt;: five distinct ways</a:t>
            </a:r>
            <a:endParaRPr sz="2300"/>
          </a:p>
          <a:p>
            <a:pPr lvl="0" marL="0" indent="0" defTabSz="45720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/>
              <a:t>   </a:t>
            </a:r>
            <a:r>
              <a:rPr b="1" sz="2300"/>
              <a:t>A</a:t>
            </a:r>
            <a:r>
              <a:rPr b="1" baseline="-5999" sz="2300"/>
              <a:t>1</a:t>
            </a:r>
            <a:r>
              <a:rPr sz="2300"/>
              <a:t>: p</a:t>
            </a:r>
            <a:r>
              <a:rPr baseline="-5999" sz="2300"/>
              <a:t>1</a:t>
            </a:r>
            <a:r>
              <a:rPr sz="2300"/>
              <a:t> x p</a:t>
            </a:r>
            <a:r>
              <a:rPr baseline="-5999" sz="2300"/>
              <a:t>2       </a:t>
            </a:r>
            <a:r>
              <a:rPr b="1" sz="2300"/>
              <a:t>A</a:t>
            </a:r>
            <a:r>
              <a:rPr b="1" baseline="-5999" sz="2300"/>
              <a:t>2</a:t>
            </a:r>
            <a:r>
              <a:rPr sz="2300"/>
              <a:t>: p</a:t>
            </a:r>
            <a:r>
              <a:rPr baseline="-5999" sz="2300"/>
              <a:t>2</a:t>
            </a:r>
            <a:r>
              <a:rPr sz="2300"/>
              <a:t> x p</a:t>
            </a:r>
            <a:r>
              <a:rPr baseline="-5999" sz="2300"/>
              <a:t>3</a:t>
            </a:r>
            <a:r>
              <a:rPr sz="2300"/>
              <a:t>     </a:t>
            </a:r>
            <a:r>
              <a:rPr b="1" sz="2300"/>
              <a:t>A</a:t>
            </a:r>
            <a:r>
              <a:rPr b="1" baseline="-5999" sz="2300"/>
              <a:t>3</a:t>
            </a:r>
            <a:r>
              <a:rPr sz="2300"/>
              <a:t>: p</a:t>
            </a:r>
            <a:r>
              <a:rPr baseline="-5999" sz="2300"/>
              <a:t>3</a:t>
            </a:r>
            <a:r>
              <a:rPr sz="2300"/>
              <a:t> x p</a:t>
            </a:r>
            <a:r>
              <a:rPr baseline="-5999" sz="2300"/>
              <a:t>4</a:t>
            </a:r>
            <a:r>
              <a:rPr sz="2300"/>
              <a:t>       </a:t>
            </a:r>
            <a:r>
              <a:rPr b="1" sz="2300"/>
              <a:t>A</a:t>
            </a:r>
            <a:r>
              <a:rPr b="1" baseline="-5999" sz="2300"/>
              <a:t>4</a:t>
            </a:r>
            <a:r>
              <a:rPr sz="2300"/>
              <a:t>: p</a:t>
            </a:r>
            <a:r>
              <a:rPr baseline="-5999" sz="2300"/>
              <a:t>4 </a:t>
            </a:r>
            <a:r>
              <a:rPr sz="2300"/>
              <a:t>x p</a:t>
            </a:r>
            <a:r>
              <a:rPr baseline="-5999" sz="2300"/>
              <a:t>5</a:t>
            </a:r>
          </a:p>
        </p:txBody>
      </p:sp>
      <p:sp>
        <p:nvSpPr>
          <p:cNvPr id="513" name="Shape 51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514" name="Screen Shot 2018-04-22 at 7.55.33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8132" y="3541613"/>
            <a:ext cx="2583013" cy="2389287"/>
          </a:xfrm>
          <a:prstGeom prst="rect">
            <a:avLst/>
          </a:prstGeom>
          <a:ln w="12700">
            <a:miter lim="400000"/>
          </a:ln>
        </p:spPr>
      </p:pic>
      <p:sp>
        <p:nvSpPr>
          <p:cNvPr id="515" name="Shape 515"/>
          <p:cNvSpPr/>
          <p:nvPr/>
        </p:nvSpPr>
        <p:spPr>
          <a:xfrm>
            <a:off x="4332645" y="3882551"/>
            <a:ext cx="3403036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defRPr sz="1800"/>
            </a:pPr>
            <a:r>
              <a:rPr sz="1600"/>
              <a:t># of multiplication: p</a:t>
            </a:r>
            <a:r>
              <a:rPr baseline="-5999" sz="1600"/>
              <a:t>3</a:t>
            </a:r>
            <a:r>
              <a:rPr sz="1600"/>
              <a:t>p</a:t>
            </a:r>
            <a:r>
              <a:rPr baseline="-5999" sz="1600"/>
              <a:t>4</a:t>
            </a:r>
            <a:r>
              <a:rPr sz="1600"/>
              <a:t>p</a:t>
            </a:r>
            <a:r>
              <a:rPr baseline="-5999" sz="1600"/>
              <a:t>5</a:t>
            </a:r>
            <a:r>
              <a:rPr sz="1600"/>
              <a:t>+ p</a:t>
            </a:r>
            <a:r>
              <a:rPr baseline="-5999" sz="1600"/>
              <a:t>2</a:t>
            </a:r>
            <a:r>
              <a:rPr sz="1600"/>
              <a:t>p</a:t>
            </a:r>
            <a:r>
              <a:rPr baseline="-5999" sz="1600"/>
              <a:t>3</a:t>
            </a:r>
            <a:r>
              <a:rPr sz="1600"/>
              <a:t>p</a:t>
            </a:r>
            <a:r>
              <a:rPr baseline="-5999" sz="1600"/>
              <a:t>5</a:t>
            </a:r>
            <a:r>
              <a:rPr sz="1600"/>
              <a:t>+ p</a:t>
            </a:r>
            <a:r>
              <a:rPr baseline="-5999" sz="1600"/>
              <a:t>1</a:t>
            </a:r>
            <a:r>
              <a:rPr sz="1600"/>
              <a:t>p</a:t>
            </a:r>
            <a:r>
              <a:rPr baseline="-5999" sz="1600"/>
              <a:t>2</a:t>
            </a:r>
            <a:r>
              <a:rPr sz="1600"/>
              <a:t>p</a:t>
            </a:r>
            <a:r>
              <a:rPr baseline="-5999" sz="1600"/>
              <a:t>5</a:t>
            </a:r>
          </a:p>
        </p:txBody>
      </p:sp>
      <p:sp>
        <p:nvSpPr>
          <p:cNvPr id="516" name="Shape 516"/>
          <p:cNvSpPr/>
          <p:nvPr/>
        </p:nvSpPr>
        <p:spPr>
          <a:xfrm flipH="1">
            <a:off x="3503662" y="4096762"/>
            <a:ext cx="903905" cy="1"/>
          </a:xfrm>
          <a:prstGeom prst="line">
            <a:avLst/>
          </a:prstGeom>
          <a:ln w="25400">
            <a:solidFill>
              <a:srgbClr val="BBE0E3"/>
            </a:solidFill>
            <a:tailEnd type="triangle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lvl="0" algn="l" defTabSz="457200">
              <a:defRPr sz="1200"/>
            </a:pPr>
          </a:p>
        </p:txBody>
      </p:sp>
      <p:sp>
        <p:nvSpPr>
          <p:cNvPr id="517" name="Shape 517"/>
          <p:cNvSpPr/>
          <p:nvPr/>
        </p:nvSpPr>
        <p:spPr>
          <a:xfrm>
            <a:off x="3586980" y="5135881"/>
            <a:ext cx="4322409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"/>
            </a:lvl1pPr>
          </a:lstStyle>
          <a:p>
            <a:pPr lvl="0"/>
            <a:r>
              <a:t>Find the one with minimal multiplications?</a:t>
            </a:r>
          </a:p>
        </p:txBody>
      </p:sp>
    </p:spTree>
  </p:cSld>
  <p:clrMapOvr>
    <a:masterClrMapping/>
  </p:clrMapOvr>
  <p:transition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Matrix Chain Multiplication</a:t>
            </a:r>
          </a:p>
        </p:txBody>
      </p:sp>
      <p:sp>
        <p:nvSpPr>
          <p:cNvPr id="520" name="Shape 5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230605" indent="-230605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i="1" sz="2300"/>
              <a:t>G</a:t>
            </a:r>
            <a:r>
              <a:rPr sz="2300"/>
              <a:t>iven </a:t>
            </a:r>
            <a:r>
              <a:rPr sz="2300">
                <a:solidFill>
                  <a:srgbClr val="FF2600"/>
                </a:solidFill>
              </a:rPr>
              <a:t>a chain &lt;A</a:t>
            </a:r>
            <a:r>
              <a:rPr baseline="-13043" sz="2300">
                <a:solidFill>
                  <a:srgbClr val="FF2600"/>
                </a:solidFill>
              </a:rPr>
              <a:t>1, </a:t>
            </a:r>
            <a:r>
              <a:rPr sz="2300">
                <a:solidFill>
                  <a:srgbClr val="FF2600"/>
                </a:solidFill>
              </a:rPr>
              <a:t>A</a:t>
            </a:r>
            <a:r>
              <a:rPr baseline="-13043" sz="2300">
                <a:solidFill>
                  <a:srgbClr val="FF2600"/>
                </a:solidFill>
              </a:rPr>
              <a:t>2</a:t>
            </a:r>
            <a:r>
              <a:rPr sz="2300">
                <a:solidFill>
                  <a:srgbClr val="FF2600"/>
                </a:solidFill>
              </a:rPr>
              <a:t>, … A</a:t>
            </a:r>
            <a:r>
              <a:rPr baseline="-13043" sz="2300">
                <a:solidFill>
                  <a:srgbClr val="FF2600"/>
                </a:solidFill>
              </a:rPr>
              <a:t>n&gt; </a:t>
            </a:r>
            <a:r>
              <a:rPr sz="2300">
                <a:solidFill>
                  <a:srgbClr val="FF2600"/>
                </a:solidFill>
              </a:rPr>
              <a:t>of matrices</a:t>
            </a:r>
            <a:r>
              <a:rPr sz="2300"/>
              <a:t>,  where matrix A</a:t>
            </a:r>
            <a:r>
              <a:rPr baseline="-13043" sz="2300"/>
              <a:t>i </a:t>
            </a:r>
            <a:r>
              <a:rPr sz="2300"/>
              <a:t>has dimension p</a:t>
            </a:r>
            <a:r>
              <a:rPr baseline="-19043" sz="2300"/>
              <a:t>i-1</a:t>
            </a:r>
            <a:r>
              <a:rPr baseline="-13043" sz="2300"/>
              <a:t>x </a:t>
            </a:r>
            <a:r>
              <a:rPr sz="2300"/>
              <a:t>p</a:t>
            </a:r>
            <a:r>
              <a:rPr baseline="-19043" sz="2300"/>
              <a:t>i</a:t>
            </a:r>
            <a:r>
              <a:rPr sz="2300"/>
              <a:t>, find optimal fully parenthesize product A</a:t>
            </a:r>
            <a:r>
              <a:rPr baseline="-13043" sz="2300"/>
              <a:t>1</a:t>
            </a:r>
            <a:r>
              <a:rPr sz="2300"/>
              <a:t>A</a:t>
            </a:r>
            <a:r>
              <a:rPr baseline="-13043" sz="2300"/>
              <a:t>2</a:t>
            </a:r>
            <a:r>
              <a:rPr sz="2300"/>
              <a:t>…A</a:t>
            </a:r>
            <a:r>
              <a:rPr baseline="-13043" sz="2300"/>
              <a:t>n </a:t>
            </a:r>
            <a:r>
              <a:rPr sz="2300"/>
              <a:t>that</a:t>
            </a:r>
            <a:r>
              <a:rPr sz="2300">
                <a:solidFill>
                  <a:srgbClr val="FF2600"/>
                </a:solidFill>
              </a:rPr>
              <a:t> minimizes number of scalar multiplications.</a:t>
            </a:r>
            <a:endParaRPr sz="2300"/>
          </a:p>
          <a:p>
            <a:pPr lvl="0" marL="230605" indent="-230605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300"/>
              <a:t>Let m[i, j] be the minimal # of scalar multiplications needed to calculate A</a:t>
            </a:r>
            <a:r>
              <a:rPr baseline="-5999" sz="2300"/>
              <a:t>i</a:t>
            </a:r>
            <a:r>
              <a:rPr sz="2300"/>
              <a:t>A</a:t>
            </a:r>
            <a:r>
              <a:rPr baseline="-5999" sz="2300"/>
              <a:t>i+1</a:t>
            </a:r>
            <a:r>
              <a:rPr sz="2300"/>
              <a:t>…A</a:t>
            </a:r>
            <a:r>
              <a:rPr baseline="-5999" sz="2300"/>
              <a:t>j   </a:t>
            </a:r>
            <a:r>
              <a:rPr sz="2300"/>
              <a:t>(m[1…n]) is what we want to calculate) </a:t>
            </a:r>
            <a:endParaRPr sz="2300"/>
          </a:p>
          <a:p>
            <a:pPr lvl="0" marL="230605" indent="-230605" defTabSz="45720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sz="2300"/>
              <a:t>Recurrence relation: how does m[i…j] relate to smaller problem </a:t>
            </a:r>
            <a:endParaRPr sz="2300"/>
          </a:p>
          <a:p>
            <a:pPr lvl="1" marL="611605" indent="-230605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2600"/>
                </a:solidFill>
              </a:rPr>
              <a:t>First decision:</a:t>
            </a:r>
            <a:r>
              <a:rPr sz="2000"/>
              <a:t> pick k (can be i, i+1, …j-1) where to divide A</a:t>
            </a:r>
            <a:r>
              <a:rPr baseline="-5999" sz="2000"/>
              <a:t>i</a:t>
            </a:r>
            <a:r>
              <a:rPr sz="2000"/>
              <a:t>A</a:t>
            </a:r>
            <a:r>
              <a:rPr baseline="-5999" sz="2000"/>
              <a:t>i+1</a:t>
            </a:r>
            <a:r>
              <a:rPr sz="2000"/>
              <a:t>…A</a:t>
            </a:r>
            <a:r>
              <a:rPr baseline="-5999" sz="2000"/>
              <a:t>j </a:t>
            </a:r>
            <a:r>
              <a:rPr sz="2000"/>
              <a:t>into two groups: </a:t>
            </a:r>
            <a:r>
              <a:rPr sz="2000" u="sng"/>
              <a:t>(A</a:t>
            </a:r>
            <a:r>
              <a:rPr baseline="-5999" sz="2000" u="sng"/>
              <a:t>i</a:t>
            </a:r>
            <a:r>
              <a:rPr sz="2000" u="sng"/>
              <a:t>…A</a:t>
            </a:r>
            <a:r>
              <a:rPr baseline="-5999" sz="2000" u="sng"/>
              <a:t>k</a:t>
            </a:r>
            <a:r>
              <a:rPr sz="2000" u="sng"/>
              <a:t>)</a:t>
            </a:r>
            <a:r>
              <a:rPr sz="2000"/>
              <a:t>(A</a:t>
            </a:r>
            <a:r>
              <a:rPr baseline="-5999" sz="2000"/>
              <a:t>k+1</a:t>
            </a:r>
            <a:r>
              <a:rPr sz="2000"/>
              <a:t>…A</a:t>
            </a:r>
            <a:r>
              <a:rPr baseline="-5999" sz="2000"/>
              <a:t>j</a:t>
            </a:r>
            <a:r>
              <a:rPr sz="2000"/>
              <a:t>)</a:t>
            </a:r>
            <a:endParaRPr sz="2000"/>
          </a:p>
          <a:p>
            <a:pPr lvl="1" marL="611605" indent="-230605" defTabSz="457200">
              <a:spcBef>
                <a:spcPts val="12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000"/>
              <a:t>(A</a:t>
            </a:r>
            <a:r>
              <a:rPr baseline="-5999" sz="2000"/>
              <a:t>i</a:t>
            </a:r>
            <a:r>
              <a:rPr sz="2000"/>
              <a:t>…A</a:t>
            </a:r>
            <a:r>
              <a:rPr baseline="-5999" sz="2000"/>
              <a:t>k</a:t>
            </a:r>
            <a:r>
              <a:rPr sz="2000"/>
              <a:t>) dimension is p</a:t>
            </a:r>
            <a:r>
              <a:rPr baseline="-5999" sz="2000"/>
              <a:t>i-1</a:t>
            </a:r>
            <a:r>
              <a:rPr sz="2000"/>
              <a:t> x p</a:t>
            </a:r>
            <a:r>
              <a:rPr baseline="-5999" sz="2000"/>
              <a:t>k</a:t>
            </a:r>
            <a:r>
              <a:rPr sz="2000"/>
              <a:t>, (A</a:t>
            </a:r>
            <a:r>
              <a:rPr baseline="-5999" sz="2000"/>
              <a:t>k+1</a:t>
            </a:r>
            <a:r>
              <a:rPr sz="2000"/>
              <a:t>…A</a:t>
            </a:r>
            <a:r>
              <a:rPr baseline="-5999" sz="2000"/>
              <a:t>j</a:t>
            </a:r>
            <a:r>
              <a:rPr sz="2000"/>
              <a:t>) dimension is p</a:t>
            </a:r>
            <a:r>
              <a:rPr baseline="-5999" sz="2000"/>
              <a:t>k </a:t>
            </a:r>
            <a:r>
              <a:rPr sz="2000"/>
              <a:t>x p</a:t>
            </a:r>
            <a:r>
              <a:rPr baseline="-5999" sz="2000"/>
              <a:t>j</a:t>
            </a:r>
          </a:p>
        </p:txBody>
      </p:sp>
      <p:sp>
        <p:nvSpPr>
          <p:cNvPr id="521" name="Shape 52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522" name="Screen Shot 2018-04-22 at 8.39.42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3000" y="5525741"/>
            <a:ext cx="6586171" cy="9147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Summary</a:t>
            </a:r>
          </a:p>
        </p:txBody>
      </p:sp>
      <p:sp>
        <p:nvSpPr>
          <p:cNvPr id="525" name="Shape 5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Keys to DP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Optimal Substructure</a:t>
            </a:r>
            <a:endParaRPr sz="25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overlapping subproblems</a:t>
            </a:r>
            <a:endParaRPr sz="25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Define the subproblem: r(n), MSE(i), LCS(i,j) LCS of prefixes …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Write recurrence relation for subproblem: i.e., how to calculate solution to a problem using sol. to smaller subproblems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Implementation: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memoization (table+recursion)</a:t>
            </a:r>
            <a:endParaRPr sz="2500">
              <a:solidFill>
                <a:srgbClr val="262626"/>
              </a:solidFill>
            </a:endParaRPr>
          </a:p>
          <a:p>
            <a:pPr lvl="1" marL="763360" indent="-306160"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262626"/>
                </a:solidFill>
              </a:rPr>
              <a:t>bottom-up table based (smaller problems first)</a:t>
            </a:r>
            <a:r>
              <a:rPr sz="2800">
                <a:solidFill>
                  <a:srgbClr val="262626"/>
                </a:solidFill>
              </a:rPr>
              <a:t> 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Insights and understanding comes from practice!</a:t>
            </a:r>
          </a:p>
        </p:txBody>
      </p:sp>
      <p:sp>
        <p:nvSpPr>
          <p:cNvPr id="526" name="Shape 52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creen Shot 2018-04-12 at 8.05.29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0260" y="2123241"/>
            <a:ext cx="6151586" cy="1089967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Rod Cutting Problem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xfrm>
            <a:off x="350838" y="1214437"/>
            <a:ext cx="8229601" cy="5481211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// return r</a:t>
            </a:r>
            <a:r>
              <a:rPr baseline="-5999" sz="2600">
                <a:solidFill>
                  <a:srgbClr val="262626"/>
                </a:solidFill>
              </a:rPr>
              <a:t>n</a:t>
            </a:r>
            <a:r>
              <a:rPr sz="2600">
                <a:solidFill>
                  <a:srgbClr val="262626"/>
                </a:solidFill>
              </a:rPr>
              <a:t>: max. revenue for rod size n</a:t>
            </a: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int Cut_Rod (int n, int p[1…n]) </a:t>
            </a: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2600"/>
                </a:solidFill>
              </a:rPr>
              <a:t>Given a rod of length n, consider first rod to cut out</a:t>
            </a:r>
            <a:endParaRPr sz="2600">
              <a:solidFill>
                <a:srgbClr val="FF2600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if we don’t cut it at all, max. revenue is p[n]</a:t>
            </a:r>
            <a:endParaRPr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if first rod to cut is1: max. revenue is p[1]+r</a:t>
            </a:r>
            <a:r>
              <a:rPr baseline="-5999" sz="2400">
                <a:solidFill>
                  <a:srgbClr val="262626"/>
                </a:solidFill>
              </a:rPr>
              <a:t>n-1</a:t>
            </a:r>
            <a:endParaRPr baseline="-5999"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if first rod to cut out is 2: max. revenue is p[2]+r</a:t>
            </a:r>
            <a:r>
              <a:rPr baseline="-5999" sz="2400">
                <a:solidFill>
                  <a:srgbClr val="262626"/>
                </a:solidFill>
              </a:rPr>
              <a:t>n-2, … </a:t>
            </a:r>
            <a:endParaRPr baseline="-5999" sz="24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max. revenue is given by maximum among all the above options  </a:t>
            </a:r>
            <a:endParaRPr sz="24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r</a:t>
            </a:r>
            <a:r>
              <a:rPr baseline="-5999" sz="2300">
                <a:solidFill>
                  <a:srgbClr val="262626"/>
                </a:solidFill>
              </a:rPr>
              <a:t>n </a:t>
            </a:r>
            <a:r>
              <a:rPr sz="2300">
                <a:solidFill>
                  <a:srgbClr val="262626"/>
                </a:solidFill>
              </a:rPr>
              <a:t>= max (p[n], p[1]+r</a:t>
            </a:r>
            <a:r>
              <a:rPr baseline="-5999" sz="2300">
                <a:solidFill>
                  <a:srgbClr val="262626"/>
                </a:solidFill>
              </a:rPr>
              <a:t>n-1</a:t>
            </a:r>
            <a:r>
              <a:rPr sz="2300">
                <a:solidFill>
                  <a:srgbClr val="262626"/>
                </a:solidFill>
              </a:rPr>
              <a:t>, p[2]+r</a:t>
            </a:r>
            <a:r>
              <a:rPr baseline="-5999" sz="2300">
                <a:solidFill>
                  <a:srgbClr val="262626"/>
                </a:solidFill>
              </a:rPr>
              <a:t>n-2</a:t>
            </a:r>
            <a:r>
              <a:rPr sz="2300">
                <a:solidFill>
                  <a:srgbClr val="262626"/>
                </a:solidFill>
              </a:rPr>
              <a:t>, …, p[n-1]+r</a:t>
            </a:r>
            <a:r>
              <a:rPr baseline="-5999" sz="2300">
                <a:solidFill>
                  <a:srgbClr val="262626"/>
                </a:solidFill>
              </a:rPr>
              <a:t>1</a:t>
            </a:r>
            <a:r>
              <a:rPr sz="2300">
                <a:solidFill>
                  <a:srgbClr val="262626"/>
                </a:solidFill>
              </a:rPr>
              <a:t>)</a:t>
            </a:r>
          </a:p>
        </p:txBody>
      </p:sp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creen Shot 2018-04-12 at 8.05.29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0260" y="2123241"/>
            <a:ext cx="6151586" cy="1089967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Optimal substructure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xfrm>
            <a:off x="350838" y="1214437"/>
            <a:ext cx="8229601" cy="8753974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// return r</a:t>
            </a:r>
            <a:r>
              <a:rPr baseline="-5999" sz="2600">
                <a:solidFill>
                  <a:srgbClr val="262626"/>
                </a:solidFill>
              </a:rPr>
              <a:t>n</a:t>
            </a:r>
            <a:r>
              <a:rPr sz="2600">
                <a:solidFill>
                  <a:srgbClr val="262626"/>
                </a:solidFill>
              </a:rPr>
              <a:t>: max. revenue for rod size n</a:t>
            </a: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int Cut_Rod (int n, int p[1…n]) </a:t>
            </a: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</a:t>
            </a:r>
            <a:r>
              <a:rPr baseline="-5999" sz="2800">
                <a:solidFill>
                  <a:srgbClr val="262626"/>
                </a:solidFill>
              </a:rPr>
              <a:t>n </a:t>
            </a:r>
            <a:r>
              <a:rPr sz="2800">
                <a:solidFill>
                  <a:srgbClr val="262626"/>
                </a:solidFill>
              </a:rPr>
              <a:t>= max (p[n], p[1]+r</a:t>
            </a:r>
            <a:r>
              <a:rPr baseline="-5999" sz="2800">
                <a:solidFill>
                  <a:srgbClr val="262626"/>
                </a:solidFill>
              </a:rPr>
              <a:t>n-1</a:t>
            </a:r>
            <a:r>
              <a:rPr sz="2800">
                <a:solidFill>
                  <a:srgbClr val="262626"/>
                </a:solidFill>
              </a:rPr>
              <a:t>, p[2]+r</a:t>
            </a:r>
            <a:r>
              <a:rPr baseline="-5999" sz="2800">
                <a:solidFill>
                  <a:srgbClr val="262626"/>
                </a:solidFill>
              </a:rPr>
              <a:t>n-2</a:t>
            </a:r>
            <a:r>
              <a:rPr sz="2800">
                <a:solidFill>
                  <a:srgbClr val="262626"/>
                </a:solidFill>
              </a:rPr>
              <a:t>, …, p[n-1]+r</a:t>
            </a:r>
            <a:r>
              <a:rPr baseline="-5999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)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2600"/>
                </a:solidFill>
              </a:rPr>
              <a:t>Optimal substructure</a:t>
            </a:r>
            <a:r>
              <a:rPr sz="2800">
                <a:solidFill>
                  <a:srgbClr val="262626"/>
                </a:solidFill>
              </a:rPr>
              <a:t>: Optimal solution to a problem of size n incorporates optimal solutions to problems of smaller size (1, 2, 3, … n-1). 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creen Shot 2018-04-12 at 8.05.29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0260" y="2123241"/>
            <a:ext cx="6151586" cy="1089967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Rod Cutting Problem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// return r_n: max. revenue for rod size n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int Cut_Rod (int p[1…n], int n) 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</a:t>
            </a:r>
            <a:r>
              <a:rPr baseline="-5999" sz="2800">
                <a:solidFill>
                  <a:srgbClr val="262626"/>
                </a:solidFill>
              </a:rPr>
              <a:t>n </a:t>
            </a:r>
            <a:r>
              <a:rPr sz="2800">
                <a:solidFill>
                  <a:srgbClr val="262626"/>
                </a:solidFill>
              </a:rPr>
              <a:t>= max (p[n], p[1]+r</a:t>
            </a:r>
            <a:r>
              <a:rPr baseline="-5999" sz="2800">
                <a:solidFill>
                  <a:srgbClr val="262626"/>
                </a:solidFill>
              </a:rPr>
              <a:t>n-1</a:t>
            </a:r>
            <a:r>
              <a:rPr sz="2800">
                <a:solidFill>
                  <a:srgbClr val="262626"/>
                </a:solidFill>
              </a:rPr>
              <a:t>, p[2]+r</a:t>
            </a:r>
            <a:r>
              <a:rPr baseline="-5999" sz="2800">
                <a:solidFill>
                  <a:srgbClr val="262626"/>
                </a:solidFill>
              </a:rPr>
              <a:t>n-2</a:t>
            </a:r>
            <a:r>
              <a:rPr sz="2800">
                <a:solidFill>
                  <a:srgbClr val="262626"/>
                </a:solidFill>
              </a:rPr>
              <a:t>, …, p[n-1]+r</a:t>
            </a:r>
            <a:r>
              <a:rPr baseline="-5999" sz="2800">
                <a:solidFill>
                  <a:srgbClr val="262626"/>
                </a:solidFill>
              </a:rPr>
              <a:t>1</a:t>
            </a:r>
            <a:r>
              <a:rPr sz="2800">
                <a:solidFill>
                  <a:srgbClr val="262626"/>
                </a:solidFill>
              </a:rPr>
              <a:t>)</a:t>
            </a:r>
            <a:endParaRPr sz="2800">
              <a:solidFill>
                <a:srgbClr val="262626"/>
              </a:solidFill>
            </a:endParaRP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21" name="Screen Shot 2018-04-12 at 8.40.45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2308" y="3759290"/>
            <a:ext cx="5590643" cy="23422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// return r_n: max. revenue for rod size n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int Cut_Rod (int p[1…n], int n) 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</p:txBody>
      </p:sp>
      <p:sp>
        <p:nvSpPr>
          <p:cNvPr id="124" name="Shape 124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Recursive Rod Cutting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26" name="Screen Shot 2018-04-12 at 8.40.45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650" y="1230391"/>
            <a:ext cx="6957150" cy="29147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Screen Shot 2018-04-12 at 8.42.26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4256" y="4074159"/>
            <a:ext cx="4422757" cy="23241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Screen Shot 2018-04-12 at 8.42.57 AM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38304" y="1461135"/>
            <a:ext cx="3814571" cy="140347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3588979" y="1300304"/>
            <a:ext cx="2202986" cy="39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Running time T(n) </a:t>
            </a:r>
          </a:p>
        </p:txBody>
      </p:sp>
      <p:sp>
        <p:nvSpPr>
          <p:cNvPr id="130" name="Shape 130"/>
          <p:cNvSpPr/>
          <p:nvPr/>
        </p:nvSpPr>
        <p:spPr>
          <a:xfrm>
            <a:off x="3630645" y="2797357"/>
            <a:ext cx="2528920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t>Closed formula: T(n)=2</a:t>
            </a:r>
            <a:r>
              <a:rPr baseline="31999"/>
              <a:t>n</a:t>
            </a:r>
          </a:p>
        </p:txBody>
      </p:sp>
      <p:sp>
        <p:nvSpPr>
          <p:cNvPr id="131" name="Shape 131"/>
          <p:cNvSpPr/>
          <p:nvPr/>
        </p:nvSpPr>
        <p:spPr>
          <a:xfrm>
            <a:off x="3713316" y="4269010"/>
            <a:ext cx="2654245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700"/>
            </a:lvl1pPr>
          </a:lstStyle>
          <a:p>
            <a:pPr lvl="0">
              <a:defRPr sz="1800"/>
            </a:pPr>
            <a:r>
              <a:rPr sz="1700"/>
              <a:t>Recursive calling tree: n=4</a:t>
            </a:r>
          </a:p>
        </p:txBody>
      </p:sp>
      <p:sp>
        <p:nvSpPr>
          <p:cNvPr id="132" name="Shape 132"/>
          <p:cNvSpPr/>
          <p:nvPr/>
        </p:nvSpPr>
        <p:spPr>
          <a:xfrm>
            <a:off x="3615266" y="1195092"/>
            <a:ext cx="4397357" cy="1935560"/>
          </a:xfrm>
          <a:prstGeom prst="rect">
            <a:avLst/>
          </a:prstGeom>
          <a:ln w="25400">
            <a:solidFill>
              <a:srgbClr val="BBE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