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/>
  <p:notesSz cx="6858000" cy="9144000"/>
  <p:defaultTextStyle>
    <a:lvl1pPr algn="ctr">
      <a:defRPr sz="1400">
        <a:latin typeface="+mn-lt"/>
        <a:ea typeface="+mn-ea"/>
        <a:cs typeface="+mn-cs"/>
        <a:sym typeface="Helvetica"/>
      </a:defRPr>
    </a:lvl1pPr>
    <a:lvl2pPr algn="ctr">
      <a:defRPr sz="1400">
        <a:latin typeface="+mn-lt"/>
        <a:ea typeface="+mn-ea"/>
        <a:cs typeface="+mn-cs"/>
        <a:sym typeface="Helvetica"/>
      </a:defRPr>
    </a:lvl2pPr>
    <a:lvl3pPr algn="ctr">
      <a:defRPr sz="1400">
        <a:latin typeface="+mn-lt"/>
        <a:ea typeface="+mn-ea"/>
        <a:cs typeface="+mn-cs"/>
        <a:sym typeface="Helvetica"/>
      </a:defRPr>
    </a:lvl3pPr>
    <a:lvl4pPr algn="ctr">
      <a:defRPr sz="1400">
        <a:latin typeface="+mn-lt"/>
        <a:ea typeface="+mn-ea"/>
        <a:cs typeface="+mn-cs"/>
        <a:sym typeface="Helvetica"/>
      </a:defRPr>
    </a:lvl4pPr>
    <a:lvl5pPr algn="ctr">
      <a:defRPr sz="1400">
        <a:latin typeface="+mn-lt"/>
        <a:ea typeface="+mn-ea"/>
        <a:cs typeface="+mn-cs"/>
        <a:sym typeface="Helvetica"/>
      </a:defRPr>
    </a:lvl5pPr>
    <a:lvl6pPr algn="ctr">
      <a:defRPr sz="1400">
        <a:latin typeface="+mn-lt"/>
        <a:ea typeface="+mn-ea"/>
        <a:cs typeface="+mn-cs"/>
        <a:sym typeface="Helvetica"/>
      </a:defRPr>
    </a:lvl6pPr>
    <a:lvl7pPr algn="ctr">
      <a:defRPr sz="1400">
        <a:latin typeface="+mn-lt"/>
        <a:ea typeface="+mn-ea"/>
        <a:cs typeface="+mn-cs"/>
        <a:sym typeface="Helvetica"/>
      </a:defRPr>
    </a:lvl7pPr>
    <a:lvl8pPr algn="ctr">
      <a:defRPr sz="1400">
        <a:latin typeface="+mn-lt"/>
        <a:ea typeface="+mn-ea"/>
        <a:cs typeface="+mn-cs"/>
        <a:sym typeface="Helvetica"/>
      </a:defRPr>
    </a:lvl8pPr>
    <a:lvl9pPr algn="ctr">
      <a:defRPr sz="1400"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3" name="Shape 8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>
            <a:lvl1pPr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latin typeface="Chalkboard"/>
                <a:ea typeface="Chalkboard"/>
                <a:cs typeface="Chalkboard"/>
                <a:sym typeface="Chalkboard"/>
              </a:defRPr>
            </a:lvl1pPr>
            <a:lvl2pPr algn="ctr">
              <a:defRPr>
                <a:latin typeface="Chalkboard"/>
                <a:ea typeface="Chalkboard"/>
                <a:cs typeface="Chalkboard"/>
                <a:sym typeface="Chalkboard"/>
              </a:defRPr>
            </a:lvl2pPr>
            <a:lvl3pPr algn="ctr">
              <a:defRPr>
                <a:latin typeface="Chalkboard"/>
                <a:ea typeface="Chalkboard"/>
                <a:cs typeface="Chalkboard"/>
                <a:sym typeface="Chalkboard"/>
              </a:defRPr>
            </a:lvl3pPr>
            <a:lvl4pPr algn="ctr">
              <a:defRPr>
                <a:latin typeface="Chalkboard"/>
                <a:ea typeface="Chalkboard"/>
                <a:cs typeface="Chalkboard"/>
                <a:sym typeface="Chalkboard"/>
              </a:defRPr>
            </a:lvl4pPr>
            <a:lvl5pPr algn="ctr">
              <a:defRPr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6553200" y="6245225"/>
            <a:ext cx="2133600" cy="307337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0" name="Shape 10"/>
          <p:cNvSpPr/>
          <p:nvPr/>
        </p:nvSpPr>
        <p:spPr>
          <a:xfrm>
            <a:off x="327025" y="3671887"/>
            <a:ext cx="8237540" cy="1762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6521450" y="0"/>
            <a:ext cx="2058991" cy="6391277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341313" y="100013"/>
            <a:ext cx="6027738" cy="675799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350838" y="1214437"/>
            <a:ext cx="4038602" cy="564356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350838" y="1214437"/>
            <a:ext cx="4038602" cy="564356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350838" y="1214437"/>
            <a:ext cx="4038602" cy="564356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3600"/>
              <a:t>Title Text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1pPr>
            <a:lvl2pPr marL="800100" indent="-342900"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2pPr>
            <a:lvl3pPr marL="1188719" indent="-274319"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3pPr>
            <a:lvl4pPr marL="1645920" indent="-274319"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4pPr>
            <a:lvl5pPr marL="2103120" indent="-274320"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327025" y="989012"/>
            <a:ext cx="8237539" cy="17621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65" name="Shape 65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350838" y="1214437"/>
            <a:ext cx="4038601" cy="564356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34439" indent="-320039"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327025" y="989012"/>
            <a:ext cx="8237539" cy="17621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350838" y="1214437"/>
            <a:ext cx="8229601" cy="564356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34439" indent="-320039"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327025" y="989012"/>
            <a:ext cx="8237540" cy="17621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</p:spPr>
        <p:txBody>
          <a:bodyPr lIns="0" tIns="0" rIns="0" bIns="0"/>
          <a:lstStyle>
            <a:lvl3pPr marL="1234438" indent="-320038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3600"/>
              <a:t>Title Text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1pPr>
            <a:lvl2pPr marL="800100" indent="-342900"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2pPr>
            <a:lvl3pPr marL="1219200" indent="-304800"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3pPr>
            <a:lvl4pPr marL="1714500" indent="-342900"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4pPr>
            <a:lvl5pPr marL="2171700" indent="-342900">
              <a:spcBef>
                <a:spcPts val="500"/>
              </a:spcBef>
              <a:buFont typeface="Arial"/>
              <a:defRPr sz="24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xfrm>
            <a:off x="6553200" y="6404294"/>
            <a:ext cx="2133600" cy="26923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One</a:t>
            </a:r>
            <a:endParaRPr sz="20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Two</a:t>
            </a:r>
            <a:endParaRPr sz="20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Three</a:t>
            </a:r>
            <a:endParaRPr sz="20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Four</a:t>
            </a:r>
            <a:endParaRPr sz="20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350838" y="1214437"/>
            <a:ext cx="4038602" cy="564356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84400" indent="-355600"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457200" y="1435464"/>
            <a:ext cx="4040188" cy="73941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>
              <a:spcBef>
                <a:spcPts val="500"/>
              </a:spcBef>
              <a:buSzTx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One</a:t>
            </a:r>
            <a:endParaRPr b="1" sz="2400">
              <a:solidFill>
                <a:srgbClr val="262626"/>
              </a:solidFill>
            </a:endParaRPr>
          </a:p>
          <a:p>
            <a:pPr lvl="1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Two</a:t>
            </a:r>
            <a:endParaRPr b="1" sz="2400">
              <a:solidFill>
                <a:srgbClr val="262626"/>
              </a:solidFill>
            </a:endParaRPr>
          </a:p>
          <a:p>
            <a:pPr lvl="2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Three</a:t>
            </a:r>
            <a:endParaRPr b="1" sz="2400">
              <a:solidFill>
                <a:srgbClr val="262626"/>
              </a:solidFill>
            </a:endParaRPr>
          </a:p>
          <a:p>
            <a:pPr lvl="3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Four</a:t>
            </a:r>
            <a:endParaRPr b="1" sz="2400">
              <a:solidFill>
                <a:srgbClr val="262626"/>
              </a:solidFill>
            </a:endParaRPr>
          </a:p>
          <a:p>
            <a:pPr lvl="4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457200" y="0"/>
            <a:ext cx="3008316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83771" indent="-326571"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9200" indent="-304800"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37360" indent="-365760"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94560" indent="-365760">
              <a:spcBef>
                <a:spcPts val="700"/>
              </a:spcBef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One</a:t>
            </a:r>
            <a:endParaRPr sz="32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Two</a:t>
            </a:r>
            <a:endParaRPr sz="32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Three</a:t>
            </a:r>
            <a:endParaRPr sz="32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Four</a:t>
            </a:r>
            <a:endParaRPr sz="32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>
              <a:spcBef>
                <a:spcPts val="300"/>
              </a:spcBef>
              <a:buSzTx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One</a:t>
            </a:r>
            <a:endParaRPr sz="14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Two</a:t>
            </a:r>
            <a:endParaRPr sz="14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Three</a:t>
            </a:r>
            <a:endParaRPr sz="14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Four</a:t>
            </a:r>
            <a:endParaRPr sz="14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27025" y="989012"/>
            <a:ext cx="8237540" cy="1762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50000">
                <a:srgbClr val="00000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341313" y="0"/>
            <a:ext cx="8229601" cy="1106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350838" y="1214437"/>
            <a:ext cx="8229601" cy="56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One</a:t>
            </a:r>
            <a:endParaRPr sz="2800">
              <a:solidFill>
                <a:srgbClr val="26262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Two</a:t>
            </a:r>
            <a:endParaRPr sz="2800">
              <a:solidFill>
                <a:srgbClr val="26262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Three</a:t>
            </a:r>
            <a:endParaRPr sz="2800">
              <a:solidFill>
                <a:srgbClr val="26262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Four</a:t>
            </a:r>
            <a:endParaRPr sz="2800">
              <a:solidFill>
                <a:srgbClr val="26262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553200" y="6397625"/>
            <a:ext cx="2133600" cy="3073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spd="med" advClick="1"/>
  <p:txStyles>
    <p:titleStyle>
      <a:lvl1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1pPr>
      <a:lvl2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2pPr>
      <a:lvl3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3pPr>
      <a:lvl4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4pPr>
      <a:lvl5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5pPr>
      <a:lvl6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6pPr>
      <a:lvl7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7pPr>
      <a:lvl8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8pPr>
      <a:lvl9pPr algn="ctr">
        <a:defRPr sz="4000">
          <a:solidFill>
            <a:srgbClr val="262626"/>
          </a:solidFill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600"/>
        </a:spcBef>
        <a:buSzPct val="100000"/>
        <a:buChar char="•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1pPr>
      <a:lvl2pPr marL="790575" indent="-333375">
        <a:spcBef>
          <a:spcPts val="600"/>
        </a:spcBef>
        <a:buSzPct val="100000"/>
        <a:buChar char="–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2pPr>
      <a:lvl3pPr marL="1234438" indent="-320038">
        <a:spcBef>
          <a:spcPts val="600"/>
        </a:spcBef>
        <a:buSzPct val="100000"/>
        <a:buChar char="•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3pPr>
      <a:lvl4pPr marL="1727200" indent="-355600">
        <a:spcBef>
          <a:spcPts val="600"/>
        </a:spcBef>
        <a:buSzPct val="100000"/>
        <a:buChar char="–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4pPr>
      <a:lvl5pPr marL="22288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5pPr>
      <a:lvl6pPr marL="26860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6pPr>
      <a:lvl7pPr marL="31432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7pPr>
      <a:lvl8pPr marL="36004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8pPr>
      <a:lvl9pPr marL="4057650" indent="-400050">
        <a:spcBef>
          <a:spcPts val="600"/>
        </a:spcBef>
        <a:buSzPct val="100000"/>
        <a:buChar char="»"/>
        <a:defRPr sz="2800">
          <a:solidFill>
            <a:srgbClr val="262626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685800" y="1101725"/>
            <a:ext cx="7772400" cy="222885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886968">
              <a:defRPr sz="1800">
                <a:solidFill>
                  <a:srgbClr val="000000"/>
                </a:solidFill>
              </a:defRPr>
            </a:pPr>
            <a:r>
              <a:rPr sz="3880">
                <a:solidFill>
                  <a:srgbClr val="262626"/>
                </a:solidFill>
              </a:rPr>
              <a:t>Linear Programming</a:t>
            </a:r>
            <a:endParaRPr sz="3880">
              <a:solidFill>
                <a:srgbClr val="262626"/>
              </a:solidFill>
            </a:endParaRPr>
          </a:p>
          <a:p>
            <a:pPr lvl="0" defTabSz="886968">
              <a:defRPr sz="1800">
                <a:solidFill>
                  <a:srgbClr val="000000"/>
                </a:solidFill>
              </a:defRPr>
            </a:pPr>
            <a:r>
              <a:rPr sz="3880">
                <a:solidFill>
                  <a:srgbClr val="262626"/>
                </a:solidFill>
              </a:rPr>
              <a:t>CISC5835, Algorithms for Big Data</a:t>
            </a:r>
            <a:endParaRPr sz="3880">
              <a:solidFill>
                <a:srgbClr val="262626"/>
              </a:solidFill>
            </a:endParaRPr>
          </a:p>
          <a:p>
            <a:pPr lvl="0" defTabSz="886968">
              <a:defRPr sz="1800">
                <a:solidFill>
                  <a:srgbClr val="000000"/>
                </a:solidFill>
              </a:defRPr>
            </a:pPr>
            <a:r>
              <a:rPr sz="3880">
                <a:solidFill>
                  <a:srgbClr val="262626"/>
                </a:solidFill>
              </a:rPr>
              <a:t>CIS, Fordham Univ.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1371600" y="4259262"/>
            <a:ext cx="6400800" cy="17526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74066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sz="2200"/>
          </a:p>
          <a:p>
            <a:pPr lvl="0" defTabSz="74066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62626"/>
                </a:solidFill>
              </a:rPr>
              <a:t>Instructor: X. Zhang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creen Shot 2018-04-28 at 9.17.58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3952" y="3394819"/>
            <a:ext cx="3473148" cy="330484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>
            <p:ph type="body" idx="1"/>
          </p:nvPr>
        </p:nvSpPr>
        <p:spPr>
          <a:xfrm>
            <a:off x="330994" y="1214437"/>
            <a:ext cx="8229602" cy="5481211"/>
          </a:xfrm>
          <a:prstGeom prst="rect">
            <a:avLst/>
          </a:prstGeom>
        </p:spPr>
        <p:txBody>
          <a:bodyPr/>
          <a:lstStyle/>
          <a:p>
            <a:pPr lvl="0" marL="240631" indent="-240631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Linear programming: a special case of convex optimization.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1" marL="601578" indent="-220578" defTabSz="457200">
              <a:spcBef>
                <a:spcPts val="1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latin typeface="Arial Bold"/>
                <a:ea typeface="Arial Bold"/>
                <a:cs typeface="Arial Bold"/>
                <a:sym typeface="Arial Bold"/>
              </a:rPr>
              <a:t>	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Convex optimization: minimizing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convex functions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 over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convex sets.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 marL="200526" indent="-200526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Simple ex: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What if objective function is: maximize x</a:t>
            </a:r>
            <a:r>
              <a:rPr baseline="-5999" sz="2000">
                <a:latin typeface="Arial Bold"/>
                <a:ea typeface="Arial Bold"/>
                <a:cs typeface="Arial Bold"/>
                <a:sym typeface="Arial Bold"/>
              </a:rPr>
              <a:t>1</a:t>
            </a:r>
            <a:r>
              <a:rPr baseline="31999" sz="2000"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+x</a:t>
            </a:r>
            <a:r>
              <a:rPr baseline="-5999" sz="2000"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baseline="31999" sz="2000"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 ?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1" marL="581526" indent="-200526" defTabSz="457200">
              <a:spcBef>
                <a:spcPts val="1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What does the “profit” lines look like?</a:t>
            </a:r>
            <a:r>
              <a:rPr sz="20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endParaRPr sz="2000">
              <a:solidFill>
                <a:srgbClr val="FF26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 few comments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38" name="Screen Shot 2018-04-22 at 9.16.04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37" y="4070780"/>
            <a:ext cx="5037301" cy="1952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Simplex Algorithm: details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350838" y="1214437"/>
            <a:ext cx="8237540" cy="564356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Convert the problem into standard form</a:t>
            </a: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262626"/>
              </a:solidFill>
            </a:endParaRPr>
          </a:p>
        </p:txBody>
      </p:sp>
      <p:sp>
        <p:nvSpPr>
          <p:cNvPr id="142" name="Shape 14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43" name="Screen Shot 2018-11-20 at 2.06.01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271" y="3459225"/>
            <a:ext cx="6724058" cy="2402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Screen Shot 2018-11-20 at 2.05.55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909825"/>
            <a:ext cx="9144000" cy="1530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creen Shot 2018-11-20 at 2.06.01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539" y="1617854"/>
            <a:ext cx="5851200" cy="2090505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>
            <p:ph type="body" idx="1"/>
          </p:nvPr>
        </p:nvSpPr>
        <p:spPr>
          <a:xfrm>
            <a:off x="327025" y="1265237"/>
            <a:ext cx="8237541" cy="564356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Convert standard form into slack form</a:t>
            </a: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slack form: (N, B, A, b, c, v)  </a:t>
            </a: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262626"/>
              </a:solidFill>
            </a:endParaRPr>
          </a:p>
        </p:txBody>
      </p:sp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Simplex Algorithm: detail</a:t>
            </a:r>
          </a:p>
        </p:txBody>
      </p:sp>
      <p:sp>
        <p:nvSpPr>
          <p:cNvPr id="149" name="Shape 14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50" name="Screen Shot 2018-11-20 at 2.10.51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065" y="4418826"/>
            <a:ext cx="6657480" cy="180054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5683265" y="3818086"/>
            <a:ext cx="5372070" cy="1386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l">
              <a:defRPr sz="1800"/>
            </a:pPr>
            <a:r>
              <a:rPr sz="1400"/>
              <a:t>N: set of non-basic variables (those on the right hand sides, and in</a:t>
            </a:r>
            <a:endParaRPr sz="1400"/>
          </a:p>
          <a:p>
            <a:pPr lvl="0" algn="l">
              <a:defRPr sz="1800"/>
            </a:pPr>
            <a:r>
              <a:rPr sz="1400"/>
              <a:t>object functions)</a:t>
            </a:r>
            <a:endParaRPr sz="1400"/>
          </a:p>
          <a:p>
            <a:pPr lvl="0" algn="l">
              <a:defRPr sz="1800"/>
            </a:pPr>
            <a:r>
              <a:rPr sz="1400"/>
              <a:t>B: the set of basic variables</a:t>
            </a:r>
            <a:endParaRPr sz="1400"/>
          </a:p>
          <a:p>
            <a:pPr lvl="0" algn="l">
              <a:defRPr sz="1800"/>
            </a:pPr>
            <a:r>
              <a:rPr sz="1400"/>
              <a:t>A: matrix (a</a:t>
            </a:r>
            <a:r>
              <a:rPr baseline="-5999" sz="1400"/>
              <a:t>i,j</a:t>
            </a:r>
            <a:r>
              <a:rPr sz="1400"/>
              <a:t>) </a:t>
            </a:r>
            <a:endParaRPr sz="1400"/>
          </a:p>
          <a:p>
            <a:pPr lvl="0" algn="l">
              <a:defRPr sz="1800"/>
            </a:pPr>
            <a:r>
              <a:rPr sz="1400"/>
              <a:t>(b</a:t>
            </a:r>
            <a:r>
              <a:rPr baseline="-5999" sz="1400"/>
              <a:t>i</a:t>
            </a:r>
            <a:r>
              <a:rPr sz="1400"/>
              <a:t>): the vector</a:t>
            </a:r>
            <a:endParaRPr sz="1400"/>
          </a:p>
          <a:p>
            <a:pPr lvl="0" algn="l">
              <a:defRPr sz="1800"/>
            </a:pPr>
            <a:r>
              <a:rPr sz="1400"/>
              <a:t>(c</a:t>
            </a:r>
            <a:r>
              <a:rPr baseline="-5999" sz="1400"/>
              <a:t>i</a:t>
            </a:r>
            <a:r>
              <a:rPr sz="1400"/>
              <a:t>): the coefficients in object function</a:t>
            </a:r>
          </a:p>
        </p:txBody>
      </p:sp>
      <p:sp>
        <p:nvSpPr>
          <p:cNvPr id="152" name="Shape 152"/>
          <p:cNvSpPr/>
          <p:nvPr/>
        </p:nvSpPr>
        <p:spPr>
          <a:xfrm>
            <a:off x="3855073" y="5866131"/>
            <a:ext cx="4304054" cy="523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 sz="1800"/>
            </a:pPr>
            <a:r>
              <a:rPr b="1" sz="1400"/>
              <a:t>Basic solution</a:t>
            </a:r>
            <a:r>
              <a:rPr sz="1400"/>
              <a:t>: set all non-basic variables to 0, and </a:t>
            </a:r>
            <a:endParaRPr sz="1400"/>
          </a:p>
          <a:p>
            <a:pPr lvl="0">
              <a:defRPr sz="1800"/>
            </a:pPr>
            <a:r>
              <a:rPr sz="1400"/>
              <a:t>calculate basic variables accordingly. 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6" name="Shape 15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57" name="Screen Shot 2018-11-20 at 2.19.57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902" y="0"/>
            <a:ext cx="853219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62" name="Screen Shot 2018-11-20 at 2.20.10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2217"/>
            <a:ext cx="9144000" cy="6493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What if basic solution not feasible?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or the problem is not feasible, or is unbounded?</a:t>
            </a:r>
            <a:endParaRPr sz="2800">
              <a:solidFill>
                <a:srgbClr val="262626"/>
              </a:solidFill>
            </a:endParaRPr>
          </a:p>
        </p:txBody>
      </p:sp>
      <p:sp>
        <p:nvSpPr>
          <p:cNvPr id="166" name="Shape 1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67" name="Screen Shot 2018-11-20 at 2.32.1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784" y="1826557"/>
            <a:ext cx="6449469" cy="2116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1" name="Shape 17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72" name="Screen Shot 2018-11-20 at 2.27.3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72" y="0"/>
            <a:ext cx="912325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Practice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Consider the following linear program:</a:t>
            </a:r>
            <a:endParaRPr sz="2800">
              <a:solidFill>
                <a:srgbClr val="262626"/>
              </a:solidFill>
            </a:endParaRPr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plot the feasible region and find optimal solution</a:t>
            </a:r>
            <a:endParaRPr sz="2800">
              <a:solidFill>
                <a:srgbClr val="262626"/>
              </a:solidFill>
            </a:endParaRPr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What if objective is to minimize 5x+3y?</a:t>
            </a:r>
          </a:p>
        </p:txBody>
      </p:sp>
      <p:sp>
        <p:nvSpPr>
          <p:cNvPr id="176" name="Shape 17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77" name="Screen Shot 2018-04-26 at 8.11.39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200" y="3086100"/>
            <a:ext cx="4292600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body" idx="1"/>
          </p:nvPr>
        </p:nvSpPr>
        <p:spPr>
          <a:xfrm>
            <a:off x="350838" y="1214437"/>
            <a:ext cx="8229601" cy="8753974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/>
              <a:t>What if there is a third and even more exclusive line of chocolates, called </a:t>
            </a:r>
            <a:r>
              <a:rPr i="1" sz="2000"/>
              <a:t>Pyramide Luxe</a:t>
            </a:r>
            <a:r>
              <a:rPr sz="2000"/>
              <a:t>. One box of these will bring in a profit of $13.</a:t>
            </a:r>
            <a:endParaRPr sz="2000"/>
          </a:p>
          <a:p>
            <a:pPr lvl="1" marL="551447" indent="-170447" defTabSz="457200">
              <a:spcBef>
                <a:spcPts val="1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00"/>
              <a:t>Nuit and Luxe require same packaging machinery, except that Luxe uses it three times as much, which imposes another constraint x</a:t>
            </a:r>
            <a:r>
              <a:rPr baseline="-15000" sz="2000"/>
              <a:t>2 </a:t>
            </a:r>
            <a:r>
              <a:rPr sz="2000"/>
              <a:t>+ 3x</a:t>
            </a:r>
            <a:r>
              <a:rPr baseline="-15000" sz="2000"/>
              <a:t>3 </a:t>
            </a:r>
            <a:r>
              <a:rPr sz="2000"/>
              <a:t>≤ 600</a:t>
            </a:r>
          </a:p>
        </p:txBody>
      </p:sp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Higher Dimension</a:t>
            </a:r>
          </a:p>
        </p:txBody>
      </p:sp>
      <p:sp>
        <p:nvSpPr>
          <p:cNvPr id="181" name="Shape 18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82" name="Screen Shot 2018-04-22 at 9.45.41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8143" y="3179829"/>
            <a:ext cx="3060307" cy="270027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908050" y="5348855"/>
            <a:ext cx="127000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l" defTabSz="457200">
              <a:spcBef>
                <a:spcPts val="1200"/>
              </a:spcBef>
              <a:defRPr sz="1800"/>
            </a:pP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184" name="Screen Shot 2018-04-22 at 9.47.11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5287" y="2813057"/>
            <a:ext cx="3254671" cy="3026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body" idx="1"/>
          </p:nvPr>
        </p:nvSpPr>
        <p:spPr>
          <a:xfrm>
            <a:off x="350838" y="1214437"/>
            <a:ext cx="8229601" cy="8753974"/>
          </a:xfrm>
          <a:prstGeom prst="rect">
            <a:avLst/>
          </a:prstGeom>
        </p:spPr>
        <p:txBody>
          <a:bodyPr/>
          <a:lstStyle/>
          <a:p>
            <a:pPr lvl="0" marL="457200" indent="-457200" defTabSz="457200">
              <a:spcBef>
                <a:spcPts val="1200"/>
              </a:spcBef>
              <a:buSz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b="1" sz="1900"/>
              <a:t>	Duckwheat is produced in Kansas and Mexico and consumed in New York and California. </a:t>
            </a:r>
            <a:endParaRPr b="1" sz="1900"/>
          </a:p>
          <a:p>
            <a:pPr lvl="0" marL="190500" indent="-190500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1900"/>
              <a:t>Kansas produces 15 shnupells of buckwheat and Mexico 8. </a:t>
            </a:r>
            <a:endParaRPr sz="1900"/>
          </a:p>
          <a:p>
            <a:pPr lvl="0" marL="190500" indent="-190500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1900"/>
              <a:t>New York consumes 10 shnupells and California 13. </a:t>
            </a:r>
            <a:endParaRPr sz="1900"/>
          </a:p>
          <a:p>
            <a:pPr lvl="0" marL="190500" indent="-190500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1900"/>
              <a:t>Transportation costs per shnupell are $4 from Mexico to New York, $1 from Mexico to California, $2 from Kansas to New York, and $3 and from Kansas to California. </a:t>
            </a:r>
            <a:endParaRPr sz="1900"/>
          </a:p>
          <a:p>
            <a:pPr lvl="0" marL="457200" indent="-457200" defTabSz="457200">
              <a:spcBef>
                <a:spcPts val="1200"/>
              </a:spcBef>
              <a:buSz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1900"/>
              <a:t>Write a linear program that decides the amounts of duckwheat (in shnupells and fractions of a shnupell) to be transported from each producer to each consumer, so as to minimize the overall transportation cost. </a:t>
            </a:r>
            <a:endParaRPr sz="1200"/>
          </a:p>
        </p:txBody>
      </p:sp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Another Problem</a:t>
            </a:r>
          </a:p>
        </p:txBody>
      </p:sp>
      <p:sp>
        <p:nvSpPr>
          <p:cNvPr id="188" name="Shape 18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89" name="Shape 189"/>
          <p:cNvSpPr/>
          <p:nvPr/>
        </p:nvSpPr>
        <p:spPr>
          <a:xfrm>
            <a:off x="908050" y="5348855"/>
            <a:ext cx="127000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 defTabSz="457200">
              <a:spcBef>
                <a:spcPts val="1200"/>
              </a:spcBef>
              <a:defRPr sz="1800"/>
            </a:pP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Linear Programming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In a linear programming problem, there is a set of variables</a:t>
            </a:r>
            <a:r>
              <a:rPr sz="2800"/>
              <a:t>, and we want to </a:t>
            </a:r>
            <a:r>
              <a:rPr sz="2800">
                <a:solidFill>
                  <a:srgbClr val="262626"/>
                </a:solidFill>
              </a:rPr>
              <a:t>assign real values to them </a:t>
            </a:r>
            <a:r>
              <a:rPr sz="2800"/>
              <a:t>so as to</a:t>
            </a:r>
            <a:endParaRPr sz="2800"/>
          </a:p>
          <a:p>
            <a:pPr lvl="1" marL="621631" indent="-240631" defTabSz="457200">
              <a:spcBef>
                <a:spcPts val="1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00"/>
              <a:t>satisfy a set of </a:t>
            </a:r>
            <a:r>
              <a:rPr sz="2400">
                <a:solidFill>
                  <a:srgbClr val="FF2500"/>
                </a:solidFill>
              </a:rPr>
              <a:t>linear equations </a:t>
            </a:r>
            <a:r>
              <a:rPr sz="2400"/>
              <a:t>and/or </a:t>
            </a:r>
            <a:r>
              <a:rPr sz="2400">
                <a:solidFill>
                  <a:srgbClr val="FF2500"/>
                </a:solidFill>
              </a:rPr>
              <a:t>linear inequalities </a:t>
            </a:r>
            <a:r>
              <a:rPr sz="2400"/>
              <a:t>involving these variables, and</a:t>
            </a:r>
            <a:endParaRPr sz="2400"/>
          </a:p>
          <a:p>
            <a:pPr lvl="1" marL="621631" indent="-240631" defTabSz="457200">
              <a:spcBef>
                <a:spcPts val="1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400"/>
              <a:t>maximize or minimize a given </a:t>
            </a:r>
            <a:r>
              <a:rPr sz="2400">
                <a:solidFill>
                  <a:srgbClr val="FF2500"/>
                </a:solidFill>
              </a:rPr>
              <a:t>linear objective function</a:t>
            </a:r>
            <a:r>
              <a:rPr sz="2400"/>
              <a:t>.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Given a directed graph G=(V,E), two nodes s, t in V (source and sink), and capacities c</a:t>
            </a:r>
            <a:r>
              <a:rPr baseline="-5999" sz="2800">
                <a:solidFill>
                  <a:srgbClr val="262626"/>
                </a:solidFill>
              </a:rPr>
              <a:t>e</a:t>
            </a:r>
            <a:r>
              <a:rPr sz="2800">
                <a:solidFill>
                  <a:srgbClr val="262626"/>
                </a:solidFill>
              </a:rPr>
              <a:t> on edges</a:t>
            </a:r>
            <a:endParaRPr sz="2800">
              <a:solidFill>
                <a:srgbClr val="262626"/>
              </a:solidFill>
            </a:endParaRPr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</a:rPr>
              <a:t>Model some transport system (a network of oil pipelines, computer networks, …) </a:t>
            </a:r>
            <a:endParaRPr sz="2500">
              <a:solidFill>
                <a:srgbClr val="262626"/>
              </a:solidFill>
            </a:endParaRPr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</a:rPr>
              <a:t>Question: How to transport as much as goods from s to t using the network using?  </a:t>
            </a:r>
          </a:p>
        </p:txBody>
      </p:sp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Transport Networks</a:t>
            </a:r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94" name="Screen Shot 2018-04-23 at 8.06.53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8939" y="3843027"/>
            <a:ext cx="4273399" cy="2583173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353807" y="4606926"/>
            <a:ext cx="1413285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2100">
                <a:solidFill>
                  <a:srgbClr val="FF26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FF2600"/>
                </a:solidFill>
              </a:rPr>
              <a:t>A Network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A shipping scheme/plan assign f</a:t>
            </a:r>
            <a:r>
              <a:rPr baseline="-5999" sz="2800">
                <a:solidFill>
                  <a:srgbClr val="262626"/>
                </a:solidFill>
              </a:rPr>
              <a:t>e</a:t>
            </a:r>
            <a:r>
              <a:rPr sz="2800">
                <a:solidFill>
                  <a:srgbClr val="262626"/>
                </a:solidFill>
              </a:rPr>
              <a:t> to each edge, and has following properties</a:t>
            </a:r>
            <a:endParaRPr sz="2800">
              <a:solidFill>
                <a:srgbClr val="262626"/>
              </a:solidFill>
            </a:endParaRPr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</a:rPr>
              <a:t>0&lt;=f</a:t>
            </a:r>
            <a:r>
              <a:rPr baseline="-5999" sz="2500">
                <a:solidFill>
                  <a:srgbClr val="262626"/>
                </a:solidFill>
              </a:rPr>
              <a:t>e</a:t>
            </a:r>
            <a:r>
              <a:rPr sz="2500">
                <a:solidFill>
                  <a:srgbClr val="262626"/>
                </a:solidFill>
              </a:rPr>
              <a:t>&lt;=c</a:t>
            </a:r>
            <a:r>
              <a:rPr baseline="-5999" sz="2500">
                <a:solidFill>
                  <a:srgbClr val="262626"/>
                </a:solidFill>
              </a:rPr>
              <a:t>e</a:t>
            </a:r>
            <a:r>
              <a:rPr sz="2500">
                <a:solidFill>
                  <a:srgbClr val="262626"/>
                </a:solidFill>
              </a:rPr>
              <a:t> (capacity)</a:t>
            </a:r>
            <a:endParaRPr sz="2500">
              <a:solidFill>
                <a:srgbClr val="262626"/>
              </a:solidFill>
            </a:endParaRPr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62626"/>
                </a:solidFill>
              </a:rPr>
              <a:t>for all nodes u except s and t, amount of flow entering u equals amount leave u (conserved)</a:t>
            </a:r>
          </a:p>
        </p:txBody>
      </p:sp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Flow in Networks</a:t>
            </a:r>
          </a:p>
        </p:txBody>
      </p:sp>
      <p:sp>
        <p:nvSpPr>
          <p:cNvPr id="199" name="Shape 19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200" name="Screen Shot 2018-04-23 at 8.06.53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652" y="3881127"/>
            <a:ext cx="4273398" cy="2583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Screen Shot 2018-04-23 at 8.10.24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9952" y="3839347"/>
            <a:ext cx="4273398" cy="266673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430007" y="6397626"/>
            <a:ext cx="1413285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100">
                <a:solidFill>
                  <a:srgbClr val="FF26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FF2600"/>
                </a:solidFill>
              </a:rPr>
              <a:t>A Network</a:t>
            </a:r>
          </a:p>
        </p:txBody>
      </p:sp>
      <p:sp>
        <p:nvSpPr>
          <p:cNvPr id="203" name="Shape 203"/>
          <p:cNvSpPr/>
          <p:nvPr/>
        </p:nvSpPr>
        <p:spPr>
          <a:xfrm>
            <a:off x="4045021" y="6346826"/>
            <a:ext cx="4140058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2100">
                <a:solidFill>
                  <a:srgbClr val="FF26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FF2600"/>
                </a:solidFill>
              </a:rPr>
              <a:t>A flow in the network: value is 7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Input: G=(V,E), edge capacity c</a:t>
            </a:r>
            <a:r>
              <a:rPr baseline="-5999" sz="2800">
                <a:solidFill>
                  <a:srgbClr val="262626"/>
                </a:solidFill>
              </a:rPr>
              <a:t>e</a:t>
            </a:r>
            <a:r>
              <a:rPr sz="2800">
                <a:solidFill>
                  <a:srgbClr val="262626"/>
                </a:solidFill>
              </a:rPr>
              <a:t> </a:t>
            </a: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Output: f</a:t>
            </a:r>
            <a:r>
              <a:rPr baseline="-5999" sz="2800">
                <a:solidFill>
                  <a:srgbClr val="262626"/>
                </a:solidFill>
              </a:rPr>
              <a:t>e </a:t>
            </a:r>
            <a:r>
              <a:rPr sz="2800">
                <a:solidFill>
                  <a:srgbClr val="262626"/>
                </a:solidFill>
              </a:rPr>
              <a:t>of each edge (# of var = |E|) </a:t>
            </a: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Linear Programming problem</a:t>
            </a:r>
            <a:endParaRPr sz="2800">
              <a:solidFill>
                <a:srgbClr val="262626"/>
              </a:solidFill>
            </a:endParaRPr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constraints are all linear! </a:t>
            </a:r>
            <a:endParaRPr sz="2800">
              <a:solidFill>
                <a:srgbClr val="262626"/>
              </a:solidFill>
            </a:endParaRPr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maximize:  f</a:t>
            </a:r>
            <a:r>
              <a:rPr baseline="-5999" sz="2800">
                <a:solidFill>
                  <a:srgbClr val="262626"/>
                </a:solidFill>
              </a:rPr>
              <a:t>(d,t)</a:t>
            </a:r>
            <a:r>
              <a:rPr sz="2800">
                <a:solidFill>
                  <a:srgbClr val="262626"/>
                </a:solidFill>
              </a:rPr>
              <a:t>+f</a:t>
            </a:r>
            <a:r>
              <a:rPr baseline="-5999" sz="2800">
                <a:solidFill>
                  <a:srgbClr val="262626"/>
                </a:solidFill>
              </a:rPr>
              <a:t>(e,t)</a:t>
            </a:r>
          </a:p>
        </p:txBody>
      </p:sp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Max. Flow in Networks</a:t>
            </a:r>
          </a:p>
        </p:txBody>
      </p:sp>
      <p:sp>
        <p:nvSpPr>
          <p:cNvPr id="207" name="Shape 20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208" name="Screen Shot 2018-04-23 at 8.06.53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652" y="3881127"/>
            <a:ext cx="4273398" cy="2583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Screen Shot 2018-04-23 at 8.10.24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9952" y="3839347"/>
            <a:ext cx="4273398" cy="2666733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430007" y="6397626"/>
            <a:ext cx="1413285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2100">
                <a:solidFill>
                  <a:srgbClr val="FF26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FF2600"/>
                </a:solidFill>
              </a:rPr>
              <a:t>A Network</a:t>
            </a:r>
          </a:p>
        </p:txBody>
      </p:sp>
      <p:sp>
        <p:nvSpPr>
          <p:cNvPr id="211" name="Shape 211"/>
          <p:cNvSpPr/>
          <p:nvPr/>
        </p:nvSpPr>
        <p:spPr>
          <a:xfrm>
            <a:off x="4045021" y="6346826"/>
            <a:ext cx="4140058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2100">
                <a:solidFill>
                  <a:srgbClr val="FF26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FF2600"/>
                </a:solidFill>
              </a:rPr>
              <a:t>A flow in the network: value is 7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Input: G=(V,E), edge capacity c</a:t>
            </a:r>
            <a:r>
              <a:rPr baseline="-5999" sz="2800">
                <a:solidFill>
                  <a:srgbClr val="262626"/>
                </a:solidFill>
              </a:rPr>
              <a:t>e</a:t>
            </a:r>
            <a:r>
              <a:rPr sz="2800">
                <a:solidFill>
                  <a:srgbClr val="262626"/>
                </a:solidFill>
              </a:rPr>
              <a:t> </a:t>
            </a: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Output: f</a:t>
            </a:r>
            <a:r>
              <a:rPr baseline="-5999" sz="2800">
                <a:solidFill>
                  <a:srgbClr val="262626"/>
                </a:solidFill>
              </a:rPr>
              <a:t>e </a:t>
            </a:r>
            <a:r>
              <a:rPr sz="2800">
                <a:solidFill>
                  <a:srgbClr val="262626"/>
                </a:solidFill>
              </a:rPr>
              <a:t>of each edge (# of var = |E|) </a:t>
            </a:r>
            <a:endParaRPr sz="2800">
              <a:solidFill>
                <a:srgbClr val="262626"/>
              </a:solidFill>
            </a:endParaRPr>
          </a:p>
        </p:txBody>
      </p:sp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Ford-Fulkerson Alg. </a:t>
            </a:r>
          </a:p>
        </p:txBody>
      </p:sp>
      <p:sp>
        <p:nvSpPr>
          <p:cNvPr id="215" name="Shape 21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216" name="Screen Shot 2018-04-23 at 8.06.53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252" y="4054718"/>
            <a:ext cx="3982688" cy="2407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Screen Shot 2018-04-23 at 8.10.24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4205" y="4010801"/>
            <a:ext cx="3998645" cy="2495279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430007" y="6397626"/>
            <a:ext cx="1413285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2100">
                <a:solidFill>
                  <a:srgbClr val="FF26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FF2600"/>
                </a:solidFill>
              </a:rPr>
              <a:t>A Network</a:t>
            </a:r>
          </a:p>
        </p:txBody>
      </p:sp>
      <p:sp>
        <p:nvSpPr>
          <p:cNvPr id="219" name="Shape 219"/>
          <p:cNvSpPr/>
          <p:nvPr/>
        </p:nvSpPr>
        <p:spPr>
          <a:xfrm>
            <a:off x="4045021" y="6346826"/>
            <a:ext cx="4140058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2100">
                <a:solidFill>
                  <a:srgbClr val="FF26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100">
                <a:solidFill>
                  <a:srgbClr val="FF2600"/>
                </a:solidFill>
              </a:rPr>
              <a:t>A flow in the network: value is 7</a:t>
            </a:r>
          </a:p>
        </p:txBody>
      </p:sp>
      <p:pic>
        <p:nvPicPr>
          <p:cNvPr id="220" name="Screen Shot 2018-04-23 at 8.26.54 A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9838" y="2112520"/>
            <a:ext cx="7202862" cy="1831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Summary</a:t>
            </a:r>
          </a:p>
        </p:txBody>
      </p:sp>
      <p:sp>
        <p:nvSpPr>
          <p:cNvPr id="223" name="Shape 2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Linear Programming: assign values to variables subject to linear constraints, with goal of minimizing (or maximizing) a linear function</a:t>
            </a: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Many problems can be formulated as LP </a:t>
            </a: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if values can only be integer, then it’s a harder problem </a:t>
            </a:r>
            <a:endParaRPr sz="2800">
              <a:solidFill>
                <a:srgbClr val="262626"/>
              </a:solidFill>
            </a:endParaRPr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e.g., Knaksack problems</a:t>
            </a:r>
            <a:endParaRPr sz="2800">
              <a:solidFill>
                <a:srgbClr val="2626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Ideas of Simplex alg.</a:t>
            </a:r>
          </a:p>
        </p:txBody>
      </p:sp>
      <p:sp>
        <p:nvSpPr>
          <p:cNvPr id="224" name="Shape 22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Example: profit maximization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 marL="190500" indent="-190500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400"/>
              <a:t>A boutique chocolatier has two products:</a:t>
            </a:r>
            <a:endParaRPr sz="2400"/>
          </a:p>
          <a:p>
            <a:pPr lvl="1" marL="571500" indent="-190500" defTabSz="457200">
              <a:spcBef>
                <a:spcPts val="1200"/>
              </a:spcBef>
              <a:buChar char="•"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baseline="5263" sz="1900">
                <a:solidFill>
                  <a:srgbClr val="3333B3"/>
                </a:solidFill>
              </a:rPr>
              <a:t> </a:t>
            </a:r>
            <a:r>
              <a:rPr sz="1900"/>
              <a:t>its flagship assortment of triangular chocolates, called Pyramide, </a:t>
            </a:r>
            <a:endParaRPr sz="1900"/>
          </a:p>
          <a:p>
            <a:pPr lvl="1" marL="571500" indent="-190500" defTabSz="457200">
              <a:spcBef>
                <a:spcPts val="1200"/>
              </a:spcBef>
              <a:buChar char="•"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1900"/>
              <a:t>and the more decadent and deluxe Pyramide Nuit. </a:t>
            </a:r>
            <a:endParaRPr sz="1900"/>
          </a:p>
          <a:p>
            <a:pPr lvl="0" marL="190500" indent="-190500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2400"/>
              <a:t>How much of each should it produce to maximize profits? </a:t>
            </a:r>
            <a:endParaRPr sz="2400"/>
          </a:p>
          <a:p>
            <a:pPr lvl="1" marL="571500" indent="-190500" defTabSz="457200">
              <a:spcBef>
                <a:spcPts val="1200"/>
              </a:spcBef>
              <a:buChar char="•"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1900"/>
              <a:t>Every box of Pyramide has a a profit of $1. </a:t>
            </a:r>
            <a:endParaRPr sz="1900"/>
          </a:p>
          <a:p>
            <a:pPr lvl="1" marL="571500" indent="-190500" defTabSz="457200">
              <a:spcBef>
                <a:spcPts val="1200"/>
              </a:spcBef>
              <a:buChar char="•"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1900"/>
              <a:t>Every box of Nuit has a profit of $6. </a:t>
            </a:r>
            <a:endParaRPr sz="1900"/>
          </a:p>
          <a:p>
            <a:pPr lvl="1" marL="571500" indent="-190500" defTabSz="457200">
              <a:spcBef>
                <a:spcPts val="1200"/>
              </a:spcBef>
              <a:buChar char="•"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1900"/>
              <a:t>The daily demand is limited to at most 200 boxes of Pyramide and 300 boxes of Nuit. </a:t>
            </a:r>
            <a:endParaRPr sz="1900"/>
          </a:p>
          <a:p>
            <a:pPr lvl="1" marL="571500" indent="-190500" defTabSz="457200">
              <a:spcBef>
                <a:spcPts val="1200"/>
              </a:spcBef>
              <a:buChar char="•"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1900"/>
              <a:t>The current workforce can produce a total of at most 400 boxes of chocolate per day. </a:t>
            </a:r>
            <a:endParaRPr sz="1900"/>
          </a:p>
          <a:p>
            <a:pPr lvl="0" marL="190500" indent="-190500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2200"/>
              <a:t>Let x</a:t>
            </a:r>
            <a:r>
              <a:rPr baseline="-5999" sz="2200"/>
              <a:t>1</a:t>
            </a:r>
            <a:r>
              <a:rPr sz="2200"/>
              <a:t> be # of boxes of Pyramide, x</a:t>
            </a:r>
            <a:r>
              <a:rPr baseline="-5999" sz="2200"/>
              <a:t>2</a:t>
            </a:r>
            <a:r>
              <a:rPr sz="2200"/>
              <a:t> be # of boxes of Nuit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LP formulation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98" name="Screen Shot 2018-04-22 at 9.16.0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899" y="1346199"/>
            <a:ext cx="5037302" cy="1952923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>
            <p:ph type="body" idx="1"/>
          </p:nvPr>
        </p:nvSpPr>
        <p:spPr>
          <a:xfrm>
            <a:off x="363538" y="3472419"/>
            <a:ext cx="4295925" cy="3115473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700">
                <a:latin typeface="Times Roman"/>
                <a:ea typeface="Times Roman"/>
                <a:cs typeface="Times Roman"/>
                <a:sym typeface="Times Roman"/>
              </a:rPr>
              <a:t>A linear equation of x</a:t>
            </a:r>
            <a:r>
              <a:rPr baseline="-14823" sz="1700"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baseline="-8823" sz="170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1700">
                <a:latin typeface="Times Roman"/>
                <a:ea typeface="Times Roman"/>
                <a:cs typeface="Times Roman"/>
                <a:sym typeface="Times Roman"/>
              </a:rPr>
              <a:t>and x</a:t>
            </a:r>
            <a:r>
              <a:rPr baseline="-14823" sz="1700"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baseline="-8823" sz="170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1700">
                <a:latin typeface="Times Roman"/>
                <a:ea typeface="Times Roman"/>
                <a:cs typeface="Times Roman"/>
                <a:sym typeface="Times Roman"/>
              </a:rPr>
              <a:t>defines </a:t>
            </a:r>
            <a:r>
              <a:rPr sz="1700">
                <a:solidFill>
                  <a:srgbClr val="FF2500"/>
                </a:solidFill>
                <a:latin typeface="Times Roman"/>
                <a:ea typeface="Times Roman"/>
                <a:cs typeface="Times Roman"/>
                <a:sym typeface="Times Roman"/>
              </a:rPr>
              <a:t>a line in the two-dimensional (2D) plane</a:t>
            </a:r>
            <a:endParaRPr sz="1700">
              <a:solidFill>
                <a:srgbClr val="FF25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700">
                <a:latin typeface="Times Roman"/>
                <a:ea typeface="Times Roman"/>
                <a:cs typeface="Times Roman"/>
                <a:sym typeface="Times Roman"/>
              </a:rPr>
              <a:t>A linear inequality designates </a:t>
            </a:r>
            <a:r>
              <a:rPr sz="17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a half-space</a:t>
            </a:r>
            <a:r>
              <a:rPr sz="1700">
                <a:latin typeface="Times Roman"/>
                <a:ea typeface="Times Roman"/>
                <a:cs typeface="Times Roman"/>
                <a:sym typeface="Times Roman"/>
              </a:rPr>
              <a:t> (the region on one side of the line)</a:t>
            </a:r>
            <a:endParaRPr sz="1700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700">
                <a:latin typeface="Times Roman"/>
                <a:ea typeface="Times Roman"/>
                <a:cs typeface="Times Roman"/>
                <a:sym typeface="Times Roman"/>
              </a:rPr>
              <a:t>The set of all feasible solutions of this linear program, that is, </a:t>
            </a:r>
            <a:r>
              <a:rPr sz="17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the points (x</a:t>
            </a:r>
            <a:r>
              <a:rPr baseline="-8823" sz="17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17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,x</a:t>
            </a:r>
            <a:r>
              <a:rPr baseline="-8823" sz="17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17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) which satisfy all constraints</a:t>
            </a:r>
            <a:r>
              <a:rPr sz="1700">
                <a:latin typeface="Times Roman"/>
                <a:ea typeface="Times Roman"/>
                <a:cs typeface="Times Roman"/>
                <a:sym typeface="Times Roman"/>
              </a:rPr>
              <a:t>, is the intersection of five half-spaces</a:t>
            </a:r>
            <a:r>
              <a:rPr sz="1200">
                <a:latin typeface="Times Roman"/>
                <a:ea typeface="Times Roman"/>
                <a:cs typeface="Times Roman"/>
                <a:sym typeface="Times Roman"/>
              </a:rPr>
              <a:t>.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latin typeface="Times Roman"/>
                <a:ea typeface="Times Roman"/>
                <a:cs typeface="Times Roman"/>
                <a:sym typeface="Times Roman"/>
              </a:rPr>
              <a:t>It is </a:t>
            </a:r>
            <a:r>
              <a:rPr sz="1900">
                <a:solidFill>
                  <a:srgbClr val="FF2500"/>
                </a:solidFill>
                <a:latin typeface="Times Roman"/>
                <a:ea typeface="Times Roman"/>
                <a:cs typeface="Times Roman"/>
                <a:sym typeface="Times Roman"/>
              </a:rPr>
              <a:t>a convex polygon</a:t>
            </a:r>
            <a:r>
              <a:rPr sz="1900">
                <a:latin typeface="Times Roman"/>
                <a:ea typeface="Times Roman"/>
                <a:cs typeface="Times Roman"/>
                <a:sym typeface="Times Roman"/>
              </a:rPr>
              <a:t>.</a:t>
            </a:r>
          </a:p>
        </p:txBody>
      </p:sp>
      <p:pic>
        <p:nvPicPr>
          <p:cNvPr id="100" name="Screen Shot 2018-04-22 at 9.29.17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0852" y="3718744"/>
            <a:ext cx="3740548" cy="2986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body" idx="1"/>
          </p:nvPr>
        </p:nvSpPr>
        <p:spPr>
          <a:xfrm>
            <a:off x="350838" y="1214437"/>
            <a:ext cx="4230738" cy="5643565"/>
          </a:xfrm>
          <a:prstGeom prst="rect">
            <a:avLst/>
          </a:prstGeom>
        </p:spPr>
        <p:txBody>
          <a:bodyPr/>
          <a:lstStyle/>
          <a:p>
            <a:pPr lvl="0" marL="180473" indent="-180473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Find point(s) in </a:t>
            </a:r>
            <a:r>
              <a:rPr b="1" sz="2400">
                <a:solidFill>
                  <a:srgbClr val="FF2600"/>
                </a:solidFill>
                <a:latin typeface="Times Roman"/>
                <a:ea typeface="Times Roman"/>
                <a:cs typeface="Times Roman"/>
                <a:sym typeface="Times Roman"/>
              </a:rPr>
              <a:t>feasible region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(shaded part) at which objective function (x</a:t>
            </a:r>
            <a:r>
              <a:rPr baseline="-5999" sz="2400"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+6x</a:t>
            </a:r>
            <a:r>
              <a:rPr baseline="-5999" sz="2400"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is maximized.</a:t>
            </a:r>
            <a:endParaRPr sz="2400">
              <a:latin typeface="Times Roman"/>
              <a:ea typeface="Times Roman"/>
              <a:cs typeface="Times Roman"/>
              <a:sym typeface="Times Roman"/>
            </a:endParaRPr>
          </a:p>
          <a:p>
            <a:pPr lvl="1" marL="561473" indent="-180473" defTabSz="457200">
              <a:spcBef>
                <a:spcPts val="1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100">
                <a:latin typeface="Times Roman"/>
                <a:ea typeface="Times Roman"/>
                <a:cs typeface="Times Roman"/>
                <a:sym typeface="Times Roman"/>
              </a:rPr>
              <a:t>feasible regions decided by linear constraints </a:t>
            </a:r>
            <a:endParaRPr sz="2100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180473" indent="-180473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Note: All points on line </a:t>
            </a:r>
            <a:r>
              <a:rPr sz="24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baseline="-12250" sz="24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baseline="-6250" sz="24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+ 6x</a:t>
            </a:r>
            <a:r>
              <a:rPr baseline="-12250" sz="24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baseline="-6250" sz="24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= c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(for some constant c) achieve same profit c </a:t>
            </a:r>
            <a:endParaRPr sz="2400">
              <a:latin typeface="Times Roman"/>
              <a:ea typeface="Times Roman"/>
              <a:cs typeface="Times Roman"/>
              <a:sym typeface="Times Roman"/>
            </a:endParaRPr>
          </a:p>
          <a:p>
            <a:pPr lvl="1" marL="561473" indent="-180473" defTabSz="457200">
              <a:spcBef>
                <a:spcPts val="1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e.g., points (0, 200), (200, 1000/6) lie on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0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baseline="-13500" sz="20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baseline="-7500" sz="20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0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+ 6x</a:t>
            </a:r>
            <a:r>
              <a:rPr baseline="-13500" sz="20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baseline="-7500" sz="20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0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= 1200, both yield profit $1200</a:t>
            </a:r>
            <a:endParaRPr sz="2000">
              <a:solidFill>
                <a:srgbClr val="0433FF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1" marL="561473" indent="-180473" defTabSz="457200">
              <a:spcBef>
                <a:spcPts val="1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so are all points in the line segment</a:t>
            </a:r>
          </a:p>
        </p:txBody>
      </p:sp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Maximize Profit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05" name="Screen Shot 2018-04-28 at 9.17.58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6848" y="3426154"/>
            <a:ext cx="3473148" cy="3304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Screen Shot 2018-04-28 at 9.17.49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6848" y="1253227"/>
            <a:ext cx="3473148" cy="307747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7175549" y="2282695"/>
            <a:ext cx="1893461" cy="626884"/>
          </a:xfrm>
          <a:prstGeom prst="rect">
            <a:avLst/>
          </a:prstGeom>
          <a:solidFill>
            <a:srgbClr val="CCE8EA"/>
          </a:solidFill>
          <a:ln>
            <a:solidFil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feasible region: a polygon</a:t>
            </a:r>
          </a:p>
        </p:txBody>
      </p:sp>
      <p:sp>
        <p:nvSpPr>
          <p:cNvPr id="108" name="Shape 108"/>
          <p:cNvSpPr/>
          <p:nvPr/>
        </p:nvSpPr>
        <p:spPr>
          <a:xfrm flipH="1">
            <a:off x="5944294" y="3021607"/>
            <a:ext cx="1561853" cy="403276"/>
          </a:xfrm>
          <a:prstGeom prst="line">
            <a:avLst/>
          </a:prstGeom>
          <a:ln w="25400">
            <a:solidFill>
              <a:srgbClr val="BBE0E3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 lvl="0" algn="l" defTabSz="457200">
              <a:defRPr sz="1200"/>
            </a:pPr>
          </a:p>
        </p:txBody>
      </p:sp>
      <p:sp>
        <p:nvSpPr>
          <p:cNvPr id="109" name="Shape 109"/>
          <p:cNvSpPr/>
          <p:nvPr/>
        </p:nvSpPr>
        <p:spPr>
          <a:xfrm>
            <a:off x="4953112" y="5280509"/>
            <a:ext cx="596535" cy="273776"/>
          </a:xfrm>
          <a:prstGeom prst="rect">
            <a:avLst/>
          </a:prstGeom>
          <a:solidFill>
            <a:srgbClr val="CCE8EA"/>
          </a:solidFill>
          <a:ln>
            <a:solidFil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(0,200)</a:t>
            </a:r>
          </a:p>
        </p:txBody>
      </p:sp>
      <p:sp>
        <p:nvSpPr>
          <p:cNvPr id="110" name="Shape 110"/>
          <p:cNvSpPr/>
          <p:nvPr/>
        </p:nvSpPr>
        <p:spPr>
          <a:xfrm>
            <a:off x="6561708" y="5477194"/>
            <a:ext cx="905886" cy="248792"/>
          </a:xfrm>
          <a:prstGeom prst="rect">
            <a:avLst/>
          </a:prstGeom>
          <a:solidFill>
            <a:srgbClr val="CCE8EA"/>
          </a:solidFill>
          <a:ln>
            <a:solidFil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100"/>
              <a:t>(200,1000/6)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body" idx="1"/>
          </p:nvPr>
        </p:nvSpPr>
        <p:spPr>
          <a:xfrm>
            <a:off x="350838" y="1227137"/>
            <a:ext cx="3824884" cy="5643565"/>
          </a:xfrm>
          <a:prstGeom prst="rect">
            <a:avLst/>
          </a:prstGeom>
        </p:spPr>
        <p:txBody>
          <a:bodyPr/>
          <a:lstStyle/>
          <a:p>
            <a:pPr lvl="0" marL="180473" indent="-180473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All points that lie on line </a:t>
            </a:r>
            <a:r>
              <a:rPr sz="20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baseline="-13500" sz="20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baseline="-7500" sz="20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0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+ 6x</a:t>
            </a:r>
            <a:r>
              <a:rPr baseline="-13500" sz="20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baseline="-7500" sz="20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0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= c (for some constant c) achieve same profit c </a:t>
            </a:r>
            <a:endParaRPr sz="2000">
              <a:solidFill>
                <a:srgbClr val="0433FF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180473" indent="-180473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1900">
                <a:latin typeface="Times Roman"/>
                <a:ea typeface="Times Roman"/>
                <a:cs typeface="Times Roman"/>
                <a:sym typeface="Times Roman"/>
              </a:rPr>
              <a:t>As c increases, “</a:t>
            </a:r>
            <a:r>
              <a:rPr b="1" sz="1900">
                <a:solidFill>
                  <a:srgbClr val="FF2600"/>
                </a:solidFill>
                <a:latin typeface="Times Roman"/>
                <a:ea typeface="Times Roman"/>
                <a:cs typeface="Times Roman"/>
                <a:sym typeface="Times Roman"/>
              </a:rPr>
              <a:t>profit line</a:t>
            </a:r>
            <a:r>
              <a:rPr sz="1900">
                <a:latin typeface="Times Roman"/>
                <a:ea typeface="Times Roman"/>
                <a:cs typeface="Times Roman"/>
                <a:sym typeface="Times Roman"/>
              </a:rPr>
              <a:t>” moves parallel to itself, up and to the right. </a:t>
            </a:r>
            <a:endParaRPr sz="1900">
              <a:latin typeface="Times Roman"/>
              <a:ea typeface="Times Roman"/>
              <a:cs typeface="Times Roman"/>
              <a:sym typeface="Times Roman"/>
            </a:endParaRPr>
          </a:p>
          <a:p>
            <a:pPr lvl="1" marL="561473" indent="-180473" defTabSz="457200">
              <a:spcBef>
                <a:spcPts val="1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>
                <a:latin typeface="Times Roman"/>
                <a:ea typeface="Times Roman"/>
                <a:cs typeface="Times Roman"/>
                <a:sym typeface="Times Roman"/>
              </a:rPr>
              <a:t>To maximize c: move line as far up as possible, while still touching feasible region.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180473" indent="-180473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Optimum solution: </a:t>
            </a:r>
            <a:r>
              <a:rPr sz="2000">
                <a:solidFill>
                  <a:srgbClr val="FF2500"/>
                </a:solidFill>
                <a:latin typeface="Times Roman"/>
                <a:ea typeface="Times Roman"/>
                <a:cs typeface="Times Roman"/>
                <a:sym typeface="Times Roman"/>
              </a:rPr>
              <a:t>very last feasible point </a:t>
            </a: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that profit lines sees and must therefore be a vertex of polygon.</a:t>
            </a:r>
          </a:p>
        </p:txBody>
      </p:sp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Maximize Profit (cont’d)</a:t>
            </a:r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15" name="Screen Shot 2018-04-28 at 9.17.58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3452" y="2099633"/>
            <a:ext cx="3473148" cy="3304847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 flipV="1">
            <a:off x="5587999" y="3936082"/>
            <a:ext cx="168128" cy="475854"/>
          </a:xfrm>
          <a:prstGeom prst="line">
            <a:avLst/>
          </a:prstGeom>
          <a:ln w="25400">
            <a:solidFill>
              <a:srgbClr val="BBE0E3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 lvl="0" algn="l" defTabSz="457200">
              <a:defRPr sz="1200"/>
            </a:pPr>
          </a:p>
        </p:txBody>
      </p:sp>
      <p:sp>
        <p:nvSpPr>
          <p:cNvPr id="117" name="Shape 117"/>
          <p:cNvSpPr/>
          <p:nvPr/>
        </p:nvSpPr>
        <p:spPr>
          <a:xfrm flipH="1" flipV="1">
            <a:off x="5092482" y="3175035"/>
            <a:ext cx="2129646" cy="282249"/>
          </a:xfrm>
          <a:prstGeom prst="line">
            <a:avLst/>
          </a:prstGeom>
          <a:ln w="12700">
            <a:solidFill>
              <a:srgbClr val="FF2600"/>
            </a:solidFill>
            <a:custDash>
              <a:ds d="600000" sp="6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body" idx="1"/>
          </p:nvPr>
        </p:nvSpPr>
        <p:spPr>
          <a:xfrm>
            <a:off x="350838" y="1227137"/>
            <a:ext cx="3824884" cy="5643565"/>
          </a:xfrm>
          <a:prstGeom prst="rect">
            <a:avLst/>
          </a:prstGeom>
        </p:spPr>
        <p:txBody>
          <a:bodyPr/>
          <a:lstStyle/>
          <a:p>
            <a:pPr lvl="0" marL="180473" indent="-180473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latin typeface="Times Roman"/>
                <a:ea typeface="Times Roman"/>
                <a:cs typeface="Times Roman"/>
                <a:sym typeface="Times Roman"/>
              </a:rPr>
              <a:t>All points that lie on line </a:t>
            </a:r>
            <a:r>
              <a:rPr sz="22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baseline="-12818" sz="22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baseline="-6818" sz="22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2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+ 6x</a:t>
            </a:r>
            <a:r>
              <a:rPr baseline="-12818" sz="22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baseline="-6818" sz="22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2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rPr>
              <a:t>= c (for some constant c) achieve same profit c </a:t>
            </a:r>
            <a:endParaRPr sz="2200">
              <a:solidFill>
                <a:srgbClr val="0433FF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180473" indent="-180473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latin typeface="Times Roman"/>
                <a:ea typeface="Times Roman"/>
                <a:cs typeface="Times Roman"/>
                <a:sym typeface="Times Roman"/>
              </a:rPr>
              <a:t>As c increases, “</a:t>
            </a:r>
            <a:r>
              <a:rPr b="1" sz="2200">
                <a:solidFill>
                  <a:srgbClr val="FF2600"/>
                </a:solidFill>
                <a:latin typeface="Times Roman"/>
                <a:ea typeface="Times Roman"/>
                <a:cs typeface="Times Roman"/>
                <a:sym typeface="Times Roman"/>
              </a:rPr>
              <a:t>profit line</a:t>
            </a:r>
            <a:r>
              <a:rPr sz="2200">
                <a:latin typeface="Times Roman"/>
                <a:ea typeface="Times Roman"/>
                <a:cs typeface="Times Roman"/>
                <a:sym typeface="Times Roman"/>
              </a:rPr>
              <a:t>” moves parallel to itself, up and to the right. </a:t>
            </a:r>
            <a:endParaRPr sz="2200">
              <a:latin typeface="Times Roman"/>
              <a:ea typeface="Times Roman"/>
              <a:cs typeface="Times Roman"/>
              <a:sym typeface="Times Roman"/>
            </a:endParaRPr>
          </a:p>
          <a:p>
            <a:pPr lvl="1" marL="561473" indent="-180473" defTabSz="457200">
              <a:spcBef>
                <a:spcPts val="12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latin typeface="Times Roman"/>
                <a:ea typeface="Times Roman"/>
                <a:cs typeface="Times Roman"/>
                <a:sym typeface="Times Roman"/>
              </a:rPr>
              <a:t>To maximize c: move line as far up as possible, while still touching feasible region.</a:t>
            </a:r>
            <a:endParaRPr sz="2000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180473" indent="-180473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latin typeface="Times Roman"/>
                <a:ea typeface="Times Roman"/>
                <a:cs typeface="Times Roman"/>
                <a:sym typeface="Times Roman"/>
              </a:rPr>
              <a:t>Optimum solution: </a:t>
            </a:r>
            <a:r>
              <a:rPr sz="2200">
                <a:solidFill>
                  <a:srgbClr val="FF2500"/>
                </a:solidFill>
                <a:latin typeface="Times Roman"/>
                <a:ea typeface="Times Roman"/>
                <a:cs typeface="Times Roman"/>
                <a:sym typeface="Times Roman"/>
              </a:rPr>
              <a:t>very last feasible point </a:t>
            </a:r>
            <a:r>
              <a:rPr sz="2200">
                <a:latin typeface="Times Roman"/>
                <a:ea typeface="Times Roman"/>
                <a:cs typeface="Times Roman"/>
                <a:sym typeface="Times Roman"/>
              </a:rPr>
              <a:t>that profit lines sees and must therefore be a vertex of polygon.</a:t>
            </a:r>
          </a:p>
        </p:txBody>
      </p:sp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Maximize Profit (cont’d)</a:t>
            </a:r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22" name="Screen Shot 2018-04-28 at 9.17.58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3452" y="2099633"/>
            <a:ext cx="3473148" cy="330484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 flipV="1">
            <a:off x="5587999" y="3936082"/>
            <a:ext cx="168128" cy="475854"/>
          </a:xfrm>
          <a:prstGeom prst="line">
            <a:avLst/>
          </a:prstGeom>
          <a:ln w="25400">
            <a:solidFill>
              <a:srgbClr val="BBE0E3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 lvl="0" algn="l" defTabSz="457200">
              <a:defRPr sz="1200"/>
            </a:pPr>
          </a:p>
        </p:txBody>
      </p:sp>
      <p:sp>
        <p:nvSpPr>
          <p:cNvPr id="124" name="Shape 124"/>
          <p:cNvSpPr/>
          <p:nvPr/>
        </p:nvSpPr>
        <p:spPr>
          <a:xfrm flipH="1" flipV="1">
            <a:off x="5092482" y="3175035"/>
            <a:ext cx="2129646" cy="282249"/>
          </a:xfrm>
          <a:prstGeom prst="line">
            <a:avLst/>
          </a:prstGeom>
          <a:ln w="12700">
            <a:solidFill>
              <a:srgbClr val="FF2600"/>
            </a:solidFill>
            <a:custDash>
              <a:ds d="600000" sp="6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body" idx="1"/>
          </p:nvPr>
        </p:nvSpPr>
        <p:spPr>
          <a:xfrm>
            <a:off x="350838" y="1214437"/>
            <a:ext cx="8229601" cy="5481211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rPr>
              <a:t>Simplex method:</a:t>
            </a:r>
            <a:r>
              <a:rPr sz="2200">
                <a:latin typeface="Arial Bold"/>
                <a:ea typeface="Arial Bold"/>
                <a:cs typeface="Arial Bold"/>
                <a:sym typeface="Arial Bold"/>
              </a:rPr>
              <a:t> devised by George Dantzig in 1947.</a:t>
            </a:r>
            <a:endParaRPr sz="2200">
              <a:latin typeface="Arial Bold"/>
              <a:ea typeface="Arial Bold"/>
              <a:cs typeface="Arial Bold"/>
              <a:sym typeface="Arial Bold"/>
            </a:endParaRPr>
          </a:p>
          <a:p>
            <a:pPr lvl="0" marL="190500" indent="-190500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Starts at a vertex, and repeatedly looks for an </a:t>
            </a:r>
            <a:r>
              <a:rPr sz="2000">
                <a:solidFill>
                  <a:srgbClr val="0433FF"/>
                </a:solidFill>
                <a:latin typeface="Arial Bold"/>
                <a:ea typeface="Arial Bold"/>
                <a:cs typeface="Arial Bold"/>
                <a:sym typeface="Arial Bold"/>
              </a:rPr>
              <a:t>adjacent vertex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(connected by an edge of the feasible region) of better objective value.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 marL="190500" indent="-190500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In this way it does </a:t>
            </a:r>
            <a:r>
              <a:rPr sz="2000">
                <a:solidFill>
                  <a:srgbClr val="0433FF"/>
                </a:solidFill>
                <a:latin typeface="Arial Bold"/>
                <a:ea typeface="Arial Bold"/>
                <a:cs typeface="Arial Bold"/>
                <a:sym typeface="Arial Bold"/>
              </a:rPr>
              <a:t>hill-climbing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on vertices of the polygon, walking from neighbor to neighbor so as to steadily increase profit along the way.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 marL="190500" indent="-190500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2500"/>
                </a:solidFill>
                <a:latin typeface="Arial Bold"/>
                <a:ea typeface="Arial Bold"/>
                <a:cs typeface="Arial Bold"/>
                <a:sym typeface="Arial Bold"/>
              </a:rPr>
              <a:t>Upon reaching a vertex that has no better neighbor, simplex declares it to be optimal and halts.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Why does this local test imply global optimality?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latin typeface="Arial Bold"/>
                <a:ea typeface="Arial Bold"/>
                <a:cs typeface="Arial Bold"/>
                <a:sym typeface="Arial Bold"/>
              </a:rPr>
              <a:t>   considering think of profit line passing through this vertex. Since all the vertex’s neighbors lie below the line, the rest of the feasible polygon must also lie below this line.</a:t>
            </a:r>
          </a:p>
        </p:txBody>
      </p:sp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Simplex Method 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body" idx="1"/>
          </p:nvPr>
        </p:nvSpPr>
        <p:spPr>
          <a:xfrm>
            <a:off x="350838" y="1214437"/>
            <a:ext cx="8229601" cy="5481211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rPr>
              <a:t>Simplex Method is a kind of hill climbing technique: </a:t>
            </a:r>
            <a:endParaRPr sz="2400">
              <a:solidFill>
                <a:srgbClr val="FF2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marL="220578" indent="-220578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a mathematical optimization technique which belongs to the family of </a:t>
            </a:r>
            <a:r>
              <a:rPr sz="2000">
                <a:solidFill>
                  <a:srgbClr val="FF2600"/>
                </a:solidFill>
                <a:latin typeface="Arial Bold"/>
                <a:ea typeface="Arial Bold"/>
                <a:cs typeface="Arial Bold"/>
                <a:sym typeface="Arial Bold"/>
              </a:rPr>
              <a:t>local search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. 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 marL="220578" indent="-220578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It is an iterative algorithm that starts with an arbitrary solution to a problem, then attempts to find a better solution by incrementally changing a single element of the solution.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 marL="220578" indent="-220578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If the change produces a better solution, an incremental change is made to the new solution, repeating until no further improvements can be found.</a:t>
            </a:r>
            <a:endParaRPr sz="2000">
              <a:solidFill>
                <a:srgbClr val="FF2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 defTabSz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26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A few comments</a:t>
            </a:r>
          </a:p>
        </p:txBody>
      </p:sp>
      <p:sp>
        <p:nvSpPr>
          <p:cNvPr id="132" name="Shape 13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