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2"/>
  </p:notesMasterIdLst>
  <p:sldIdLst>
    <p:sldId id="256" r:id="rId2"/>
    <p:sldId id="257" r:id="rId3"/>
    <p:sldId id="258" r:id="rId4"/>
    <p:sldId id="259" r:id="rId5"/>
    <p:sldId id="260" r:id="rId6"/>
    <p:sldId id="282" r:id="rId7"/>
    <p:sldId id="283" r:id="rId8"/>
    <p:sldId id="261" r:id="rId9"/>
    <p:sldId id="262" r:id="rId10"/>
    <p:sldId id="263" r:id="rId11"/>
    <p:sldId id="264" r:id="rId12"/>
    <p:sldId id="265" r:id="rId13"/>
    <p:sldId id="266" r:id="rId14"/>
    <p:sldId id="268" r:id="rId15"/>
    <p:sldId id="267" r:id="rId16"/>
    <p:sldId id="269" r:id="rId17"/>
    <p:sldId id="270" r:id="rId18"/>
    <p:sldId id="271" r:id="rId19"/>
    <p:sldId id="272" r:id="rId20"/>
    <p:sldId id="273" r:id="rId21"/>
    <p:sldId id="274" r:id="rId22"/>
    <p:sldId id="275" r:id="rId23"/>
    <p:sldId id="280" r:id="rId24"/>
    <p:sldId id="276" r:id="rId25"/>
    <p:sldId id="277" r:id="rId26"/>
    <p:sldId id="278" r:id="rId27"/>
    <p:sldId id="284" r:id="rId28"/>
    <p:sldId id="285" r:id="rId29"/>
    <p:sldId id="279" r:id="rId30"/>
    <p:sldId id="281"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1" d="100"/>
          <a:sy n="101" d="100"/>
        </p:scale>
        <p:origin x="-1627"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ltLang="en-US"/>
          </a:p>
        </p:txBody>
      </p:sp>
      <p:sp>
        <p:nvSpPr>
          <p:cNvPr id="163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lt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lt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398107B1-B265-4B2D-B519-DF84CEE7BC89}" type="slidenum">
              <a:rPr lang="en-US" altLang="en-US"/>
              <a:pPr/>
              <a:t>‹#›</a:t>
            </a:fld>
            <a:endParaRPr lang="en-US" altLang="en-US"/>
          </a:p>
        </p:txBody>
      </p:sp>
    </p:spTree>
    <p:extLst>
      <p:ext uri="{BB962C8B-B14F-4D97-AF65-F5344CB8AC3E}">
        <p14:creationId xmlns:p14="http://schemas.microsoft.com/office/powerpoint/2010/main" val="21845554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338" name="Group 2"/>
          <p:cNvGrpSpPr>
            <a:grpSpLocks/>
          </p:cNvGrpSpPr>
          <p:nvPr/>
        </p:nvGrpSpPr>
        <p:grpSpPr bwMode="auto">
          <a:xfrm>
            <a:off x="0" y="0"/>
            <a:ext cx="9140825" cy="6850063"/>
            <a:chOff x="0" y="0"/>
            <a:chExt cx="5758" cy="4315"/>
          </a:xfrm>
        </p:grpSpPr>
        <p:grpSp>
          <p:nvGrpSpPr>
            <p:cNvPr id="14339" name="Group 3"/>
            <p:cNvGrpSpPr>
              <a:grpSpLocks/>
            </p:cNvGrpSpPr>
            <p:nvPr userDrawn="1"/>
          </p:nvGrpSpPr>
          <p:grpSpPr bwMode="auto">
            <a:xfrm>
              <a:off x="1728" y="2230"/>
              <a:ext cx="4027" cy="2085"/>
              <a:chOff x="1728" y="2230"/>
              <a:chExt cx="4027" cy="2085"/>
            </a:xfrm>
          </p:grpSpPr>
          <p:sp>
            <p:nvSpPr>
              <p:cNvPr id="14340"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1"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2"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3"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4"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4345"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6"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4347"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en-US" altLang="en-US" noProof="0" smtClean="0"/>
              <a:t>Click to edit Master title style</a:t>
            </a:r>
          </a:p>
        </p:txBody>
      </p:sp>
      <p:sp>
        <p:nvSpPr>
          <p:cNvPr id="1434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smtClean="0"/>
              <a:t>Click to edit Master subtitle style</a:t>
            </a:r>
          </a:p>
        </p:txBody>
      </p:sp>
      <p:sp>
        <p:nvSpPr>
          <p:cNvPr id="14349" name="Rectangle 13"/>
          <p:cNvSpPr>
            <a:spLocks noGrp="1" noChangeArrowheads="1"/>
          </p:cNvSpPr>
          <p:nvPr>
            <p:ph type="dt" sz="quarter" idx="2"/>
          </p:nvPr>
        </p:nvSpPr>
        <p:spPr>
          <a:xfrm>
            <a:off x="457200" y="6248400"/>
            <a:ext cx="2133600" cy="476250"/>
          </a:xfrm>
        </p:spPr>
        <p:txBody>
          <a:bodyPr/>
          <a:lstStyle>
            <a:lvl1pPr>
              <a:defRPr/>
            </a:lvl1pPr>
          </a:lstStyle>
          <a:p>
            <a:endParaRPr lang="en-US" altLang="en-US"/>
          </a:p>
        </p:txBody>
      </p:sp>
      <p:sp>
        <p:nvSpPr>
          <p:cNvPr id="14350" name="Rectangle 14"/>
          <p:cNvSpPr>
            <a:spLocks noGrp="1" noChangeArrowheads="1"/>
          </p:cNvSpPr>
          <p:nvPr>
            <p:ph type="ftr" sz="quarter" idx="3"/>
          </p:nvPr>
        </p:nvSpPr>
        <p:spPr>
          <a:xfrm>
            <a:off x="3124200" y="6251575"/>
            <a:ext cx="2895600" cy="476250"/>
          </a:xfrm>
        </p:spPr>
        <p:txBody>
          <a:bodyPr/>
          <a:lstStyle>
            <a:lvl1pPr>
              <a:defRPr/>
            </a:lvl1pPr>
          </a:lstStyle>
          <a:p>
            <a:endParaRPr lang="en-US" altLang="en-US"/>
          </a:p>
        </p:txBody>
      </p:sp>
      <p:sp>
        <p:nvSpPr>
          <p:cNvPr id="14351" name="Rectangle 15"/>
          <p:cNvSpPr>
            <a:spLocks noGrp="1" noChangeArrowheads="1"/>
          </p:cNvSpPr>
          <p:nvPr>
            <p:ph type="sldNum" sz="quarter" idx="4"/>
          </p:nvPr>
        </p:nvSpPr>
        <p:spPr>
          <a:xfrm>
            <a:off x="6553200" y="6254750"/>
            <a:ext cx="2133600" cy="476250"/>
          </a:xfrm>
        </p:spPr>
        <p:txBody>
          <a:bodyPr/>
          <a:lstStyle>
            <a:lvl1pPr>
              <a:defRPr/>
            </a:lvl1pPr>
          </a:lstStyle>
          <a:p>
            <a:fld id="{B7B27BC5-61B4-46CA-A3AA-1E38B123CE72}" type="slidenum">
              <a:rPr lang="en-US" altLang="en-US"/>
              <a:pPr/>
              <a:t>‹#›</a:t>
            </a:fld>
            <a:endParaRPr lang="en-US"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D3B36792-B7FE-46FA-865A-3D37E02001F2}"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503619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587E7E62-893C-447E-B87A-1FC870A896C0}"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36765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37F1ABE6-1943-423C-B23A-8694D4B31427}"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837191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Slide Number Placeholder 4"/>
          <p:cNvSpPr>
            <a:spLocks noGrp="1"/>
          </p:cNvSpPr>
          <p:nvPr>
            <p:ph type="sldNum" sz="quarter" idx="11"/>
          </p:nvPr>
        </p:nvSpPr>
        <p:spPr/>
        <p:txBody>
          <a:bodyPr/>
          <a:lstStyle>
            <a:lvl1pPr>
              <a:defRPr/>
            </a:lvl1pPr>
          </a:lstStyle>
          <a:p>
            <a:fld id="{A54FFE44-8624-49A2-88BC-BB1A3094B19E}" type="slidenum">
              <a:rPr lang="en-US" altLang="en-US"/>
              <a:pPr/>
              <a:t>‹#›</a:t>
            </a:fld>
            <a:endParaRPr lang="en-US" altLang="en-US"/>
          </a:p>
        </p:txBody>
      </p:sp>
      <p:sp>
        <p:nvSpPr>
          <p:cNvPr id="6" name="Footer Placeholder 5"/>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089786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F7F06300-033F-43ED-BC25-29FE86754118}" type="slidenum">
              <a:rPr lang="en-US" altLang="en-US"/>
              <a:pPr/>
              <a:t>‹#›</a:t>
            </a:fld>
            <a:endParaRPr lang="en-US" altLang="en-US"/>
          </a:p>
        </p:txBody>
      </p:sp>
      <p:sp>
        <p:nvSpPr>
          <p:cNvPr id="7" name="Footer Placeholder 6"/>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3413703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Slide Number Placeholder 7"/>
          <p:cNvSpPr>
            <a:spLocks noGrp="1"/>
          </p:cNvSpPr>
          <p:nvPr>
            <p:ph type="sldNum" sz="quarter" idx="11"/>
          </p:nvPr>
        </p:nvSpPr>
        <p:spPr/>
        <p:txBody>
          <a:bodyPr/>
          <a:lstStyle>
            <a:lvl1pPr>
              <a:defRPr/>
            </a:lvl1pPr>
          </a:lstStyle>
          <a:p>
            <a:fld id="{DE75D773-0096-4D9A-B391-37265DF68B27}" type="slidenum">
              <a:rPr lang="en-US" altLang="en-US"/>
              <a:pPr/>
              <a:t>‹#›</a:t>
            </a:fld>
            <a:endParaRPr lang="en-US" altLang="en-US"/>
          </a:p>
        </p:txBody>
      </p:sp>
      <p:sp>
        <p:nvSpPr>
          <p:cNvPr id="9" name="Footer Placeholder 8"/>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594769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Slide Number Placeholder 3"/>
          <p:cNvSpPr>
            <a:spLocks noGrp="1"/>
          </p:cNvSpPr>
          <p:nvPr>
            <p:ph type="sldNum" sz="quarter" idx="11"/>
          </p:nvPr>
        </p:nvSpPr>
        <p:spPr/>
        <p:txBody>
          <a:bodyPr/>
          <a:lstStyle>
            <a:lvl1pPr>
              <a:defRPr/>
            </a:lvl1pPr>
          </a:lstStyle>
          <a:p>
            <a:fld id="{386CCE5E-60E6-4F17-982C-632A300192D0}" type="slidenum">
              <a:rPr lang="en-US" altLang="en-US"/>
              <a:pPr/>
              <a:t>‹#›</a:t>
            </a:fld>
            <a:endParaRPr lang="en-US" altLang="en-US"/>
          </a:p>
        </p:txBody>
      </p:sp>
      <p:sp>
        <p:nvSpPr>
          <p:cNvPr id="5" name="Footer Placeholder 4"/>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797476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Slide Number Placeholder 2"/>
          <p:cNvSpPr>
            <a:spLocks noGrp="1"/>
          </p:cNvSpPr>
          <p:nvPr>
            <p:ph type="sldNum" sz="quarter" idx="11"/>
          </p:nvPr>
        </p:nvSpPr>
        <p:spPr/>
        <p:txBody>
          <a:bodyPr/>
          <a:lstStyle>
            <a:lvl1pPr>
              <a:defRPr/>
            </a:lvl1pPr>
          </a:lstStyle>
          <a:p>
            <a:fld id="{285BE8EA-C12F-4EDA-A9D6-FBDB70590B08}" type="slidenum">
              <a:rPr lang="en-US" altLang="en-US"/>
              <a:pPr/>
              <a:t>‹#›</a:t>
            </a:fld>
            <a:endParaRPr lang="en-US" altLang="en-US"/>
          </a:p>
        </p:txBody>
      </p:sp>
      <p:sp>
        <p:nvSpPr>
          <p:cNvPr id="4" name="Footer Placeholder 3"/>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014233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F8AA3CAD-E400-4EFA-9E5E-75A2A82E78AB}" type="slidenum">
              <a:rPr lang="en-US" altLang="en-US"/>
              <a:pPr/>
              <a:t>‹#›</a:t>
            </a:fld>
            <a:endParaRPr lang="en-US" altLang="en-US"/>
          </a:p>
        </p:txBody>
      </p:sp>
      <p:sp>
        <p:nvSpPr>
          <p:cNvPr id="7" name="Footer Placeholder 6"/>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1443825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Slide Number Placeholder 5"/>
          <p:cNvSpPr>
            <a:spLocks noGrp="1"/>
          </p:cNvSpPr>
          <p:nvPr>
            <p:ph type="sldNum" sz="quarter" idx="11"/>
          </p:nvPr>
        </p:nvSpPr>
        <p:spPr/>
        <p:txBody>
          <a:bodyPr/>
          <a:lstStyle>
            <a:lvl1pPr>
              <a:defRPr/>
            </a:lvl1pPr>
          </a:lstStyle>
          <a:p>
            <a:fld id="{603AC350-F62B-483D-85E5-5A6AC4ED99E7}" type="slidenum">
              <a:rPr lang="en-US" altLang="en-US"/>
              <a:pPr/>
              <a:t>‹#›</a:t>
            </a:fld>
            <a:endParaRPr lang="en-US" altLang="en-US"/>
          </a:p>
        </p:txBody>
      </p:sp>
      <p:sp>
        <p:nvSpPr>
          <p:cNvPr id="7" name="Footer Placeholder 6"/>
          <p:cNvSpPr>
            <a:spLocks noGrp="1"/>
          </p:cNvSpPr>
          <p:nvPr>
            <p:ph type="ftr" sz="quarter" idx="12"/>
          </p:nvPr>
        </p:nvSpPr>
        <p:spPr/>
        <p:txBody>
          <a:bodyPr/>
          <a:lstStyle>
            <a:lvl1pPr>
              <a:defRPr/>
            </a:lvl1pPr>
          </a:lstStyle>
          <a:p>
            <a:endParaRPr lang="en-US" altLang="en-US"/>
          </a:p>
        </p:txBody>
      </p:sp>
    </p:spTree>
    <p:extLst>
      <p:ext uri="{BB962C8B-B14F-4D97-AF65-F5344CB8AC3E}">
        <p14:creationId xmlns:p14="http://schemas.microsoft.com/office/powerpoint/2010/main" val="4283262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ltLang="en-US"/>
          </a:p>
        </p:txBody>
      </p:sp>
      <p:sp>
        <p:nvSpPr>
          <p:cNvPr id="13315"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BF60B76C-27AE-40DC-B34F-647B0FDE91D6}" type="slidenum">
              <a:rPr lang="en-US" altLang="en-US"/>
              <a:pPr/>
              <a:t>‹#›</a:t>
            </a:fld>
            <a:endParaRPr lang="en-US" altLang="en-US"/>
          </a:p>
        </p:txBody>
      </p:sp>
      <p:grpSp>
        <p:nvGrpSpPr>
          <p:cNvPr id="13316" name="Group 4"/>
          <p:cNvGrpSpPr>
            <a:grpSpLocks/>
          </p:cNvGrpSpPr>
          <p:nvPr/>
        </p:nvGrpSpPr>
        <p:grpSpPr bwMode="auto">
          <a:xfrm>
            <a:off x="0" y="0"/>
            <a:ext cx="9140825" cy="6850063"/>
            <a:chOff x="0" y="0"/>
            <a:chExt cx="5758" cy="4315"/>
          </a:xfrm>
        </p:grpSpPr>
        <p:grpSp>
          <p:nvGrpSpPr>
            <p:cNvPr id="13317" name="Group 5"/>
            <p:cNvGrpSpPr>
              <a:grpSpLocks/>
            </p:cNvGrpSpPr>
            <p:nvPr userDrawn="1"/>
          </p:nvGrpSpPr>
          <p:grpSpPr bwMode="auto">
            <a:xfrm>
              <a:off x="1728" y="2230"/>
              <a:ext cx="4027" cy="2085"/>
              <a:chOff x="1728" y="2230"/>
              <a:chExt cx="4027" cy="2085"/>
            </a:xfrm>
          </p:grpSpPr>
          <p:sp>
            <p:nvSpPr>
              <p:cNvPr id="13318"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19"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0"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1"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2"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3323"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32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3325"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326"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endParaRPr lang="en-US" altLang="en-US"/>
          </a:p>
        </p:txBody>
      </p:sp>
      <p:sp>
        <p:nvSpPr>
          <p:cNvPr id="13327"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hf hdr="0" ftr="0" dt="0"/>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Grp="1" noChangeArrowheads="1"/>
          </p:cNvSpPr>
          <p:nvPr>
            <p:ph type="sldNum" sz="quarter" idx="4"/>
          </p:nvPr>
        </p:nvSpPr>
        <p:spPr/>
        <p:txBody>
          <a:bodyPr/>
          <a:lstStyle/>
          <a:p>
            <a:fld id="{4FB8DB10-55AC-4D10-990D-B866A2610C5B}" type="slidenum">
              <a:rPr lang="en-US" altLang="en-US"/>
              <a:pPr/>
              <a:t>1</a:t>
            </a:fld>
            <a:endParaRPr lang="en-US" altLang="en-US"/>
          </a:p>
        </p:txBody>
      </p:sp>
      <p:sp>
        <p:nvSpPr>
          <p:cNvPr id="2050" name="Rectangle 2"/>
          <p:cNvSpPr>
            <a:spLocks noGrp="1" noChangeArrowheads="1"/>
          </p:cNvSpPr>
          <p:nvPr>
            <p:ph type="ctrTitle"/>
          </p:nvPr>
        </p:nvSpPr>
        <p:spPr>
          <a:xfrm>
            <a:off x="685800" y="1736725"/>
            <a:ext cx="8077200" cy="1920875"/>
          </a:xfrm>
        </p:spPr>
        <p:txBody>
          <a:bodyPr/>
          <a:lstStyle/>
          <a:p>
            <a:r>
              <a:rPr lang="en-US" altLang="en-US"/>
              <a:t>Theory of Computation</a:t>
            </a:r>
          </a:p>
        </p:txBody>
      </p:sp>
      <p:sp>
        <p:nvSpPr>
          <p:cNvPr id="2" name="TextBox 1"/>
          <p:cNvSpPr txBox="1"/>
          <p:nvPr/>
        </p:nvSpPr>
        <p:spPr>
          <a:xfrm>
            <a:off x="5943600" y="5726668"/>
            <a:ext cx="2514600" cy="369332"/>
          </a:xfrm>
          <a:prstGeom prst="rect">
            <a:avLst/>
          </a:prstGeom>
          <a:noFill/>
        </p:spPr>
        <p:txBody>
          <a:bodyPr wrap="square" rtlCol="0">
            <a:spAutoFit/>
          </a:bodyPr>
          <a:lstStyle/>
          <a:p>
            <a:r>
              <a:rPr lang="en-US" dirty="0" smtClean="0"/>
              <a:t>Last updated 1/12/20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8AF86124-B45F-4641-9A7C-C0079B0489B3}" type="slidenum">
              <a:rPr lang="en-US" altLang="en-US"/>
              <a:pPr/>
              <a:t>10</a:t>
            </a:fld>
            <a:endParaRPr lang="en-US" altLang="en-US"/>
          </a:p>
        </p:txBody>
      </p:sp>
      <p:sp>
        <p:nvSpPr>
          <p:cNvPr id="25602" name="Rectangle 2"/>
          <p:cNvSpPr>
            <a:spLocks noGrp="1" noRot="1" noChangeArrowheads="1"/>
          </p:cNvSpPr>
          <p:nvPr>
            <p:ph type="title"/>
          </p:nvPr>
        </p:nvSpPr>
        <p:spPr/>
        <p:txBody>
          <a:bodyPr/>
          <a:lstStyle/>
          <a:p>
            <a:r>
              <a:rPr lang="en-US" altLang="en-US"/>
              <a:t>Sets II</a:t>
            </a:r>
          </a:p>
        </p:txBody>
      </p:sp>
      <p:sp>
        <p:nvSpPr>
          <p:cNvPr id="25603" name="Rectangle 3"/>
          <p:cNvSpPr>
            <a:spLocks noGrp="1" noChangeArrowheads="1"/>
          </p:cNvSpPr>
          <p:nvPr>
            <p:ph type="body" idx="1"/>
          </p:nvPr>
        </p:nvSpPr>
        <p:spPr/>
        <p:txBody>
          <a:bodyPr/>
          <a:lstStyle/>
          <a:p>
            <a:r>
              <a:rPr lang="en-US" altLang="en-US">
                <a:effectLst/>
                <a:sym typeface="Symbol" pitchFamily="18" charset="2"/>
              </a:rPr>
              <a:t>Power Set: All possible subsets of a set</a:t>
            </a:r>
          </a:p>
          <a:p>
            <a:pPr lvl="1"/>
            <a:r>
              <a:rPr lang="en-US" altLang="en-US">
                <a:effectLst/>
                <a:sym typeface="Symbol" pitchFamily="18" charset="2"/>
              </a:rPr>
              <a:t>If A = {0, 1} then what is P(A)?</a:t>
            </a:r>
          </a:p>
          <a:p>
            <a:pPr lvl="1"/>
            <a:r>
              <a:rPr lang="en-US" altLang="en-US">
                <a:effectLst/>
                <a:sym typeface="Symbol" pitchFamily="18" charset="2"/>
              </a:rPr>
              <a:t>In general, what is the cardinality of P(B)?</a:t>
            </a:r>
          </a:p>
          <a:p>
            <a:pPr>
              <a:buFont typeface="Wingdings" pitchFamily="2" charset="2"/>
              <a:buNone/>
            </a:pPr>
            <a:endParaRPr lang="en-US" altLang="en-US">
              <a:effectLst/>
              <a:sym typeface="Symbol" pitchFamily="18" charset="2"/>
            </a:endParaRPr>
          </a:p>
          <a:p>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151787B-DC48-4098-8F03-9F185E4B262F}" type="slidenum">
              <a:rPr lang="en-US" altLang="en-US"/>
              <a:pPr/>
              <a:t>11</a:t>
            </a:fld>
            <a:endParaRPr lang="en-US" altLang="en-US"/>
          </a:p>
        </p:txBody>
      </p:sp>
      <p:sp>
        <p:nvSpPr>
          <p:cNvPr id="26626" name="Rectangle 2"/>
          <p:cNvSpPr>
            <a:spLocks noGrp="1" noRot="1" noChangeArrowheads="1"/>
          </p:cNvSpPr>
          <p:nvPr>
            <p:ph type="title"/>
          </p:nvPr>
        </p:nvSpPr>
        <p:spPr/>
        <p:txBody>
          <a:bodyPr/>
          <a:lstStyle/>
          <a:p>
            <a:r>
              <a:rPr lang="en-US" altLang="en-US"/>
              <a:t>Sequences and Tuples</a:t>
            </a:r>
          </a:p>
        </p:txBody>
      </p:sp>
      <p:sp>
        <p:nvSpPr>
          <p:cNvPr id="26627" name="Rectangle 3"/>
          <p:cNvSpPr>
            <a:spLocks noGrp="1" noChangeArrowheads="1"/>
          </p:cNvSpPr>
          <p:nvPr>
            <p:ph type="body" idx="1"/>
          </p:nvPr>
        </p:nvSpPr>
        <p:spPr/>
        <p:txBody>
          <a:bodyPr/>
          <a:lstStyle/>
          <a:p>
            <a:r>
              <a:rPr lang="en-US" altLang="en-US">
                <a:effectLst/>
              </a:rPr>
              <a:t>A sequence is a list of objects, order matters</a:t>
            </a:r>
          </a:p>
          <a:p>
            <a:pPr lvl="1"/>
            <a:r>
              <a:rPr lang="en-US" altLang="en-US">
                <a:effectLst/>
              </a:rPr>
              <a:t>Example: (1, 3, 5) or (5, 3, 1)</a:t>
            </a:r>
          </a:p>
          <a:p>
            <a:r>
              <a:rPr lang="en-US" altLang="en-US">
                <a:effectLst/>
              </a:rPr>
              <a:t>In this course we will use term tuple instead</a:t>
            </a:r>
          </a:p>
          <a:p>
            <a:pPr lvl="1"/>
            <a:r>
              <a:rPr lang="en-US" altLang="en-US">
                <a:effectLst/>
              </a:rPr>
              <a:t>(1, 3, 5) is a 3-tuple and a </a:t>
            </a:r>
            <a:r>
              <a:rPr lang="en-US" altLang="en-US" i="1">
                <a:effectLst/>
              </a:rPr>
              <a:t>k</a:t>
            </a:r>
            <a:r>
              <a:rPr lang="en-US" altLang="en-US">
                <a:effectLst/>
              </a:rPr>
              <a:t>-tuple has </a:t>
            </a:r>
            <a:r>
              <a:rPr lang="en-US" altLang="en-US" i="1">
                <a:effectLst/>
              </a:rPr>
              <a:t>k</a:t>
            </a:r>
            <a:r>
              <a:rPr lang="en-US" altLang="en-US">
                <a:effectLst/>
              </a:rPr>
              <a:t> elements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0642985A-EC09-4FEB-8CCE-9A97EF4C1855}" type="slidenum">
              <a:rPr lang="en-US" altLang="en-US"/>
              <a:pPr/>
              <a:t>12</a:t>
            </a:fld>
            <a:endParaRPr lang="en-US" altLang="en-US"/>
          </a:p>
        </p:txBody>
      </p:sp>
      <p:sp>
        <p:nvSpPr>
          <p:cNvPr id="27650" name="Rectangle 2"/>
          <p:cNvSpPr>
            <a:spLocks noGrp="1" noRot="1" noChangeArrowheads="1"/>
          </p:cNvSpPr>
          <p:nvPr>
            <p:ph type="title"/>
          </p:nvPr>
        </p:nvSpPr>
        <p:spPr/>
        <p:txBody>
          <a:bodyPr/>
          <a:lstStyle/>
          <a:p>
            <a:r>
              <a:rPr lang="en-US" altLang="en-US"/>
              <a:t>Sequences and Tuples II</a:t>
            </a:r>
          </a:p>
        </p:txBody>
      </p:sp>
      <p:sp>
        <p:nvSpPr>
          <p:cNvPr id="27651" name="Rectangle 3"/>
          <p:cNvSpPr>
            <a:spLocks noGrp="1" noChangeArrowheads="1"/>
          </p:cNvSpPr>
          <p:nvPr>
            <p:ph type="body" idx="1"/>
          </p:nvPr>
        </p:nvSpPr>
        <p:spPr>
          <a:xfrm>
            <a:off x="457200" y="1600200"/>
            <a:ext cx="8382000" cy="4800600"/>
          </a:xfrm>
        </p:spPr>
        <p:txBody>
          <a:bodyPr/>
          <a:lstStyle/>
          <a:p>
            <a:r>
              <a:rPr lang="en-US" altLang="en-US" sz="2800" dirty="0">
                <a:effectLst/>
              </a:rPr>
              <a:t>Cartesian product (</a:t>
            </a:r>
            <a:r>
              <a:rPr lang="en-US" altLang="en-US" sz="2800" dirty="0">
                <a:effectLst/>
                <a:latin typeface="Arial" charset="0"/>
              </a:rPr>
              <a:t>x</a:t>
            </a:r>
            <a:r>
              <a:rPr lang="en-US" altLang="en-US" sz="2800" dirty="0">
                <a:effectLst/>
              </a:rPr>
              <a:t>) is an operation on sets but yields a set of tuples</a:t>
            </a:r>
          </a:p>
          <a:p>
            <a:pPr lvl="1"/>
            <a:r>
              <a:rPr lang="en-US" altLang="en-US" sz="2400" dirty="0">
                <a:effectLst/>
              </a:rPr>
              <a:t>Example: if A = {1, 2} and B = {x, y, z}</a:t>
            </a:r>
          </a:p>
          <a:p>
            <a:pPr lvl="2"/>
            <a:r>
              <a:rPr lang="en-US" altLang="en-US" sz="2000" dirty="0">
                <a:effectLst/>
              </a:rPr>
              <a:t>A </a:t>
            </a:r>
            <a:r>
              <a:rPr lang="en-US" altLang="en-US" sz="2000" dirty="0">
                <a:effectLst/>
                <a:latin typeface="Arial" charset="0"/>
              </a:rPr>
              <a:t>x</a:t>
            </a:r>
            <a:r>
              <a:rPr lang="en-US" altLang="en-US" sz="2000" dirty="0">
                <a:effectLst/>
              </a:rPr>
              <a:t> B = {(1,x), (1,y), (1,z), (2,x), (2,y), (2,z)}</a:t>
            </a:r>
          </a:p>
          <a:p>
            <a:pPr lvl="1"/>
            <a:r>
              <a:rPr lang="en-US" altLang="en-US" sz="2400" dirty="0">
                <a:effectLst/>
              </a:rPr>
              <a:t>If we have k sets A</a:t>
            </a:r>
            <a:r>
              <a:rPr lang="en-US" altLang="en-US" sz="2400" baseline="-25000" dirty="0">
                <a:effectLst/>
              </a:rPr>
              <a:t>1</a:t>
            </a:r>
            <a:r>
              <a:rPr lang="en-US" altLang="en-US" sz="2400" dirty="0">
                <a:effectLst/>
              </a:rPr>
              <a:t>, A</a:t>
            </a:r>
            <a:r>
              <a:rPr lang="en-US" altLang="en-US" sz="2400" baseline="-25000" dirty="0">
                <a:effectLst/>
              </a:rPr>
              <a:t>2</a:t>
            </a:r>
            <a:r>
              <a:rPr lang="en-US" altLang="en-US" sz="2400" dirty="0">
                <a:effectLst/>
              </a:rPr>
              <a:t>, …, </a:t>
            </a:r>
            <a:r>
              <a:rPr lang="en-US" altLang="en-US" sz="2400" dirty="0" err="1">
                <a:effectLst/>
              </a:rPr>
              <a:t>A</a:t>
            </a:r>
            <a:r>
              <a:rPr lang="en-US" altLang="en-US" sz="2400" baseline="-25000" dirty="0" err="1">
                <a:effectLst/>
              </a:rPr>
              <a:t>k</a:t>
            </a:r>
            <a:r>
              <a:rPr lang="en-US" altLang="en-US" sz="2400" dirty="0">
                <a:effectLst/>
              </a:rPr>
              <a:t>, we can take the Cartesian product A</a:t>
            </a:r>
            <a:r>
              <a:rPr lang="en-US" altLang="en-US" sz="2400" baseline="-25000" dirty="0">
                <a:effectLst/>
              </a:rPr>
              <a:t>1</a:t>
            </a:r>
            <a:r>
              <a:rPr lang="en-US" altLang="en-US" sz="2400" dirty="0">
                <a:effectLst/>
              </a:rPr>
              <a:t> </a:t>
            </a:r>
            <a:r>
              <a:rPr lang="en-US" altLang="en-US" sz="2400" dirty="0">
                <a:effectLst/>
                <a:latin typeface="Arial" charset="0"/>
              </a:rPr>
              <a:t>x </a:t>
            </a:r>
            <a:r>
              <a:rPr lang="en-US" altLang="en-US" sz="2400" dirty="0">
                <a:effectLst/>
              </a:rPr>
              <a:t>A</a:t>
            </a:r>
            <a:r>
              <a:rPr lang="en-US" altLang="en-US" sz="2400" baseline="-25000" dirty="0">
                <a:effectLst/>
              </a:rPr>
              <a:t>2</a:t>
            </a:r>
            <a:r>
              <a:rPr lang="en-US" altLang="en-US" sz="2400" dirty="0">
                <a:effectLst/>
              </a:rPr>
              <a:t> …</a:t>
            </a:r>
            <a:r>
              <a:rPr lang="en-US" altLang="en-US" sz="2400" dirty="0">
                <a:effectLst/>
                <a:latin typeface="Arial" charset="0"/>
              </a:rPr>
              <a:t> x </a:t>
            </a:r>
            <a:r>
              <a:rPr lang="en-US" altLang="en-US" sz="2400" dirty="0" err="1">
                <a:effectLst/>
              </a:rPr>
              <a:t>A</a:t>
            </a:r>
            <a:r>
              <a:rPr lang="en-US" altLang="en-US" sz="2400" baseline="-25000" dirty="0" err="1">
                <a:effectLst/>
              </a:rPr>
              <a:t>k</a:t>
            </a:r>
            <a:r>
              <a:rPr lang="en-US" altLang="en-US" sz="2400" dirty="0">
                <a:effectLst/>
              </a:rPr>
              <a:t> which is the set of all k-tuples (a</a:t>
            </a:r>
            <a:r>
              <a:rPr lang="en-US" altLang="en-US" sz="2400" baseline="-25000" dirty="0">
                <a:effectLst/>
              </a:rPr>
              <a:t>1</a:t>
            </a:r>
            <a:r>
              <a:rPr lang="en-US" altLang="en-US" sz="2400" dirty="0">
                <a:effectLst/>
              </a:rPr>
              <a:t>, a</a:t>
            </a:r>
            <a:r>
              <a:rPr lang="en-US" altLang="en-US" sz="2400" baseline="-25000" dirty="0">
                <a:effectLst/>
              </a:rPr>
              <a:t>2</a:t>
            </a:r>
            <a:r>
              <a:rPr lang="en-US" altLang="en-US" sz="2400" dirty="0">
                <a:effectLst/>
              </a:rPr>
              <a:t>, …, </a:t>
            </a:r>
            <a:r>
              <a:rPr lang="en-US" altLang="en-US" sz="2400" dirty="0" err="1">
                <a:effectLst/>
              </a:rPr>
              <a:t>a</a:t>
            </a:r>
            <a:r>
              <a:rPr lang="en-US" altLang="en-US" sz="2400" baseline="-25000" dirty="0" err="1">
                <a:effectLst/>
              </a:rPr>
              <a:t>k</a:t>
            </a:r>
            <a:r>
              <a:rPr lang="en-US" altLang="en-US" sz="2400" dirty="0">
                <a:effectLst/>
              </a:rPr>
              <a:t>) where </a:t>
            </a:r>
            <a:r>
              <a:rPr lang="en-US" altLang="en-US" sz="2400" dirty="0" err="1">
                <a:effectLst/>
              </a:rPr>
              <a:t>a</a:t>
            </a:r>
            <a:r>
              <a:rPr lang="en-US" altLang="en-US" sz="2400" baseline="-25000" dirty="0" err="1">
                <a:effectLst/>
              </a:rPr>
              <a:t>i</a:t>
            </a:r>
            <a:r>
              <a:rPr lang="en-US" altLang="en-US" sz="2400" dirty="0">
                <a:effectLst/>
              </a:rPr>
              <a:t> </a:t>
            </a:r>
            <a:r>
              <a:rPr lang="en-US" altLang="en-US" sz="2400" dirty="0">
                <a:effectLst/>
                <a:sym typeface="Symbol" pitchFamily="18" charset="2"/>
              </a:rPr>
              <a:t>A</a:t>
            </a:r>
            <a:r>
              <a:rPr lang="en-US" altLang="en-US" sz="2400" baseline="-25000" dirty="0">
                <a:effectLst/>
                <a:sym typeface="Symbol" pitchFamily="18" charset="2"/>
              </a:rPr>
              <a:t>i</a:t>
            </a:r>
          </a:p>
          <a:p>
            <a:pPr lvl="1"/>
            <a:r>
              <a:rPr lang="en-US" altLang="en-US" sz="2400" dirty="0">
                <a:effectLst/>
                <a:sym typeface="Symbol" pitchFamily="18" charset="2"/>
              </a:rPr>
              <a:t>We can take Cartesian product of a set with itself</a:t>
            </a:r>
          </a:p>
          <a:p>
            <a:pPr lvl="2"/>
            <a:r>
              <a:rPr lang="en-US" altLang="en-US" sz="2000" dirty="0" err="1">
                <a:effectLst/>
                <a:sym typeface="Symbol" pitchFamily="18" charset="2"/>
              </a:rPr>
              <a:t>A</a:t>
            </a:r>
            <a:r>
              <a:rPr lang="en-US" altLang="en-US" sz="2000" baseline="30000" dirty="0" err="1">
                <a:effectLst/>
                <a:sym typeface="Symbol" pitchFamily="18" charset="2"/>
              </a:rPr>
              <a:t>k</a:t>
            </a:r>
            <a:r>
              <a:rPr lang="en-US" altLang="en-US" sz="2000" dirty="0">
                <a:effectLst/>
                <a:sym typeface="Symbol" pitchFamily="18" charset="2"/>
              </a:rPr>
              <a:t> represents A </a:t>
            </a:r>
            <a:r>
              <a:rPr lang="en-US" altLang="en-US" sz="2000" dirty="0">
                <a:effectLst/>
                <a:latin typeface="Arial" charset="0"/>
                <a:sym typeface="Symbol" pitchFamily="18" charset="2"/>
              </a:rPr>
              <a:t>x</a:t>
            </a:r>
            <a:r>
              <a:rPr lang="en-US" altLang="en-US" sz="2000" dirty="0">
                <a:effectLst/>
                <a:sym typeface="Symbol" pitchFamily="18" charset="2"/>
              </a:rPr>
              <a:t> A </a:t>
            </a:r>
            <a:r>
              <a:rPr lang="en-US" altLang="en-US" sz="2000" dirty="0">
                <a:effectLst/>
                <a:latin typeface="Arial" charset="0"/>
                <a:sym typeface="Symbol" pitchFamily="18" charset="2"/>
              </a:rPr>
              <a:t>x</a:t>
            </a:r>
            <a:r>
              <a:rPr lang="en-US" altLang="en-US" sz="2000" dirty="0">
                <a:effectLst/>
                <a:sym typeface="Symbol" pitchFamily="18" charset="2"/>
              </a:rPr>
              <a:t> A … </a:t>
            </a:r>
            <a:r>
              <a:rPr lang="en-US" altLang="en-US" sz="2000" dirty="0">
                <a:effectLst/>
                <a:latin typeface="Arial" charset="0"/>
                <a:sym typeface="Symbol" pitchFamily="18" charset="2"/>
              </a:rPr>
              <a:t>x</a:t>
            </a:r>
            <a:r>
              <a:rPr lang="en-US" altLang="en-US" sz="2000" dirty="0">
                <a:effectLst/>
                <a:sym typeface="Symbol" pitchFamily="18" charset="2"/>
              </a:rPr>
              <a:t> A where there are k A’s.</a:t>
            </a:r>
          </a:p>
          <a:p>
            <a:pPr lvl="1"/>
            <a:r>
              <a:rPr lang="en-US" altLang="en-US" sz="2400" dirty="0">
                <a:effectLst/>
                <a:sym typeface="Symbol" pitchFamily="18" charset="2"/>
              </a:rPr>
              <a:t>The set Z</a:t>
            </a:r>
            <a:r>
              <a:rPr lang="en-US" altLang="en-US" sz="2400" baseline="30000" dirty="0">
                <a:effectLst/>
                <a:sym typeface="Symbol" pitchFamily="18" charset="2"/>
              </a:rPr>
              <a:t>2</a:t>
            </a:r>
            <a:r>
              <a:rPr lang="en-US" altLang="en-US" sz="2400" dirty="0">
                <a:effectLst/>
                <a:sym typeface="Symbol" pitchFamily="18" charset="2"/>
              </a:rPr>
              <a:t> represents Z </a:t>
            </a:r>
            <a:r>
              <a:rPr lang="en-US" altLang="en-US" sz="2400" dirty="0">
                <a:effectLst/>
                <a:latin typeface="Arial" charset="0"/>
                <a:sym typeface="Symbol" pitchFamily="18" charset="2"/>
              </a:rPr>
              <a:t>x</a:t>
            </a:r>
            <a:r>
              <a:rPr lang="en-US" altLang="en-US" sz="2400" dirty="0">
                <a:effectLst/>
                <a:sym typeface="Symbol" pitchFamily="18" charset="2"/>
              </a:rPr>
              <a:t> Z all pairs of integers, which can be written as {(</a:t>
            </a:r>
            <a:r>
              <a:rPr lang="en-US" altLang="en-US" sz="2400" dirty="0" err="1">
                <a:effectLst/>
                <a:sym typeface="Symbol" pitchFamily="18" charset="2"/>
              </a:rPr>
              <a:t>a,b</a:t>
            </a:r>
            <a:r>
              <a:rPr lang="en-US" altLang="en-US" sz="2400" dirty="0">
                <a:effectLst/>
                <a:sym typeface="Symbol" pitchFamily="18" charset="2"/>
              </a:rPr>
              <a:t>)|</a:t>
            </a:r>
            <a:r>
              <a:rPr lang="en-US" altLang="en-US" sz="2400" dirty="0" err="1">
                <a:effectLst/>
                <a:sym typeface="Symbol" pitchFamily="18" charset="2"/>
              </a:rPr>
              <a:t>aZ</a:t>
            </a:r>
            <a:r>
              <a:rPr lang="en-US" altLang="en-US" sz="2400" dirty="0">
                <a:effectLst/>
                <a:sym typeface="Symbol" pitchFamily="18" charset="2"/>
              </a:rPr>
              <a:t> and </a:t>
            </a:r>
            <a:r>
              <a:rPr lang="en-US" altLang="en-US" sz="2400" dirty="0" err="1">
                <a:effectLst/>
                <a:sym typeface="Symbol" pitchFamily="18" charset="2"/>
              </a:rPr>
              <a:t>bZ</a:t>
            </a:r>
            <a:r>
              <a:rPr lang="en-US" altLang="en-US" sz="2400" dirty="0">
                <a:effectLst/>
                <a:sym typeface="Symbol" pitchFamily="18" charset="2"/>
              </a:rPr>
              <a:t>}</a:t>
            </a:r>
          </a:p>
          <a:p>
            <a:endParaRPr lang="en-US" altLang="en-US" sz="2800" dirty="0">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BEAA06E-82AF-449B-B1B4-043C8AC95D55}" type="slidenum">
              <a:rPr lang="en-US" altLang="en-US"/>
              <a:pPr/>
              <a:t>13</a:t>
            </a:fld>
            <a:endParaRPr lang="en-US" altLang="en-US"/>
          </a:p>
        </p:txBody>
      </p:sp>
      <p:sp>
        <p:nvSpPr>
          <p:cNvPr id="28674" name="Rectangle 2"/>
          <p:cNvSpPr>
            <a:spLocks noGrp="1" noRot="1" noChangeArrowheads="1"/>
          </p:cNvSpPr>
          <p:nvPr>
            <p:ph type="title"/>
          </p:nvPr>
        </p:nvSpPr>
        <p:spPr/>
        <p:txBody>
          <a:bodyPr/>
          <a:lstStyle/>
          <a:p>
            <a:r>
              <a:rPr lang="en-US" altLang="en-US"/>
              <a:t>Functions and Relations</a:t>
            </a:r>
          </a:p>
        </p:txBody>
      </p:sp>
      <p:sp>
        <p:nvSpPr>
          <p:cNvPr id="28675" name="Rectangle 3"/>
          <p:cNvSpPr>
            <a:spLocks noGrp="1" noChangeArrowheads="1"/>
          </p:cNvSpPr>
          <p:nvPr>
            <p:ph type="body" idx="1"/>
          </p:nvPr>
        </p:nvSpPr>
        <p:spPr/>
        <p:txBody>
          <a:bodyPr/>
          <a:lstStyle/>
          <a:p>
            <a:pPr>
              <a:lnSpc>
                <a:spcPct val="90000"/>
              </a:lnSpc>
            </a:pPr>
            <a:r>
              <a:rPr lang="en-US" altLang="en-US" sz="2800">
                <a:effectLst/>
              </a:rPr>
              <a:t>A function maps an input to a (single) output</a:t>
            </a:r>
          </a:p>
          <a:p>
            <a:pPr lvl="1">
              <a:lnSpc>
                <a:spcPct val="90000"/>
              </a:lnSpc>
            </a:pPr>
            <a:r>
              <a:rPr lang="en-US" altLang="en-US" sz="2400">
                <a:effectLst/>
              </a:rPr>
              <a:t>f(a) = b, f maps a to b</a:t>
            </a:r>
          </a:p>
          <a:p>
            <a:pPr>
              <a:lnSpc>
                <a:spcPct val="90000"/>
              </a:lnSpc>
            </a:pPr>
            <a:r>
              <a:rPr lang="en-US" altLang="en-US" sz="2800">
                <a:effectLst/>
              </a:rPr>
              <a:t>The set of possible inputs is the domain and the set of possible outputs is the range</a:t>
            </a:r>
          </a:p>
          <a:p>
            <a:pPr lvl="1">
              <a:lnSpc>
                <a:spcPct val="90000"/>
              </a:lnSpc>
            </a:pPr>
            <a:r>
              <a:rPr lang="en-US" altLang="en-US" sz="2400">
                <a:effectLst/>
              </a:rPr>
              <a:t>f: D </a:t>
            </a:r>
            <a:r>
              <a:rPr lang="en-US" altLang="en-US" sz="2400">
                <a:effectLst/>
                <a:sym typeface="Symbol" pitchFamily="18" charset="2"/>
              </a:rPr>
              <a:t> R</a:t>
            </a:r>
          </a:p>
          <a:p>
            <a:pPr lvl="1">
              <a:lnSpc>
                <a:spcPct val="90000"/>
              </a:lnSpc>
            </a:pPr>
            <a:r>
              <a:rPr lang="en-US" altLang="en-US" sz="2400">
                <a:effectLst/>
                <a:sym typeface="Symbol" pitchFamily="18" charset="2"/>
              </a:rPr>
              <a:t>Example 1: for the </a:t>
            </a:r>
            <a:r>
              <a:rPr lang="en-US" altLang="en-US" sz="2400" i="1">
                <a:effectLst/>
                <a:sym typeface="Symbol" pitchFamily="18" charset="2"/>
              </a:rPr>
              <a:t>abs</a:t>
            </a:r>
            <a:r>
              <a:rPr lang="en-US" altLang="en-US" sz="2400">
                <a:effectLst/>
                <a:sym typeface="Symbol" pitchFamily="18" charset="2"/>
              </a:rPr>
              <a:t> function, if D = Z, what is R?</a:t>
            </a:r>
          </a:p>
          <a:p>
            <a:pPr lvl="1">
              <a:lnSpc>
                <a:spcPct val="90000"/>
              </a:lnSpc>
            </a:pPr>
            <a:r>
              <a:rPr lang="en-US" altLang="en-US" sz="2400">
                <a:effectLst/>
                <a:sym typeface="Symbol" pitchFamily="18" charset="2"/>
              </a:rPr>
              <a:t>Example 2: </a:t>
            </a:r>
            <a:r>
              <a:rPr lang="en-US" altLang="en-US" sz="2400" i="1">
                <a:effectLst/>
                <a:sym typeface="Symbol" pitchFamily="18" charset="2"/>
              </a:rPr>
              <a:t>sum</a:t>
            </a:r>
            <a:r>
              <a:rPr lang="en-US" altLang="en-US" sz="2400">
                <a:effectLst/>
                <a:sym typeface="Symbol" pitchFamily="18" charset="2"/>
              </a:rPr>
              <a:t> function</a:t>
            </a:r>
          </a:p>
          <a:p>
            <a:pPr lvl="2">
              <a:lnSpc>
                <a:spcPct val="90000"/>
              </a:lnSpc>
            </a:pPr>
            <a:r>
              <a:rPr lang="en-US" altLang="en-US" sz="2000">
                <a:effectLst/>
                <a:sym typeface="Symbol" pitchFamily="18" charset="2"/>
              </a:rPr>
              <a:t>Can say Z </a:t>
            </a:r>
            <a:r>
              <a:rPr lang="en-US" altLang="en-US" sz="2000">
                <a:effectLst/>
                <a:latin typeface="Arial" charset="0"/>
                <a:sym typeface="Symbol" pitchFamily="18" charset="2"/>
              </a:rPr>
              <a:t>x</a:t>
            </a:r>
            <a:r>
              <a:rPr lang="en-US" altLang="en-US" sz="2000">
                <a:effectLst/>
                <a:sym typeface="Symbol" pitchFamily="18" charset="2"/>
              </a:rPr>
              <a:t> Z  Z</a:t>
            </a:r>
          </a:p>
          <a:p>
            <a:pPr>
              <a:lnSpc>
                <a:spcPct val="90000"/>
              </a:lnSpc>
            </a:pPr>
            <a:r>
              <a:rPr lang="en-US" altLang="en-US" sz="2800">
                <a:effectLst/>
                <a:sym typeface="Symbol" pitchFamily="18" charset="2"/>
              </a:rPr>
              <a:t>Functions can be described using tables</a:t>
            </a:r>
          </a:p>
          <a:p>
            <a:pPr lvl="1">
              <a:lnSpc>
                <a:spcPct val="90000"/>
              </a:lnSpc>
            </a:pPr>
            <a:r>
              <a:rPr lang="en-US" altLang="en-US" sz="2400">
                <a:effectLst/>
                <a:sym typeface="Symbol" pitchFamily="18" charset="2"/>
              </a:rPr>
              <a:t>Example: Describe f(x) = 2x for D={1,2,3,4}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6681C29-FC3A-4989-A58F-0D33493F67D8}" type="slidenum">
              <a:rPr lang="en-US" altLang="en-US"/>
              <a:pPr/>
              <a:t>14</a:t>
            </a:fld>
            <a:endParaRPr lang="en-US" altLang="en-US"/>
          </a:p>
        </p:txBody>
      </p:sp>
      <p:sp>
        <p:nvSpPr>
          <p:cNvPr id="30722" name="Rectangle 2"/>
          <p:cNvSpPr>
            <a:spLocks noGrp="1" noRot="1" noChangeArrowheads="1"/>
          </p:cNvSpPr>
          <p:nvPr>
            <p:ph type="title"/>
          </p:nvPr>
        </p:nvSpPr>
        <p:spPr/>
        <p:txBody>
          <a:bodyPr/>
          <a:lstStyle/>
          <a:p>
            <a:r>
              <a:rPr lang="en-US" altLang="en-US"/>
              <a:t>Relations</a:t>
            </a:r>
          </a:p>
        </p:txBody>
      </p:sp>
      <p:sp>
        <p:nvSpPr>
          <p:cNvPr id="30723" name="Rectangle 3"/>
          <p:cNvSpPr>
            <a:spLocks noGrp="1" noChangeArrowheads="1"/>
          </p:cNvSpPr>
          <p:nvPr>
            <p:ph type="body" idx="1"/>
          </p:nvPr>
        </p:nvSpPr>
        <p:spPr>
          <a:xfrm>
            <a:off x="457200" y="1600200"/>
            <a:ext cx="8382000" cy="5105400"/>
          </a:xfrm>
        </p:spPr>
        <p:txBody>
          <a:bodyPr/>
          <a:lstStyle/>
          <a:p>
            <a:pPr>
              <a:lnSpc>
                <a:spcPct val="90000"/>
              </a:lnSpc>
            </a:pPr>
            <a:r>
              <a:rPr lang="en-US" altLang="en-US" sz="2800">
                <a:effectLst/>
              </a:rPr>
              <a:t>A predicate is a function with range {True, False}</a:t>
            </a:r>
          </a:p>
          <a:p>
            <a:pPr lvl="1">
              <a:lnSpc>
                <a:spcPct val="90000"/>
              </a:lnSpc>
            </a:pPr>
            <a:r>
              <a:rPr lang="en-US" altLang="en-US" sz="2400">
                <a:effectLst/>
              </a:rPr>
              <a:t>Example: even(4) = True</a:t>
            </a:r>
          </a:p>
          <a:p>
            <a:pPr>
              <a:lnSpc>
                <a:spcPct val="90000"/>
              </a:lnSpc>
            </a:pPr>
            <a:r>
              <a:rPr lang="en-US" altLang="en-US" sz="2800">
                <a:effectLst/>
              </a:rPr>
              <a:t>A (k-ary) relation is a predicate whose domain is a set of k-tuples A x A x A … x A</a:t>
            </a:r>
          </a:p>
          <a:p>
            <a:pPr lvl="1">
              <a:lnSpc>
                <a:spcPct val="90000"/>
              </a:lnSpc>
            </a:pPr>
            <a:r>
              <a:rPr lang="en-US" altLang="en-US" sz="2400">
                <a:effectLst/>
              </a:rPr>
              <a:t>If k =2 then binary relation (e.g., =, &lt;, ...)</a:t>
            </a:r>
          </a:p>
          <a:p>
            <a:pPr lvl="1">
              <a:lnSpc>
                <a:spcPct val="90000"/>
              </a:lnSpc>
            </a:pPr>
            <a:r>
              <a:rPr lang="en-US" altLang="en-US" sz="2400">
                <a:effectLst/>
              </a:rPr>
              <a:t>Can just list what is true (even(4))</a:t>
            </a:r>
          </a:p>
          <a:p>
            <a:pPr lvl="1">
              <a:lnSpc>
                <a:spcPct val="90000"/>
              </a:lnSpc>
            </a:pPr>
            <a:r>
              <a:rPr lang="en-US" altLang="en-US" sz="2400">
                <a:effectLst/>
              </a:rPr>
              <a:t>The text represents the </a:t>
            </a:r>
            <a:r>
              <a:rPr lang="en-US" altLang="en-US" sz="2400" i="1">
                <a:effectLst/>
              </a:rPr>
              <a:t>beats</a:t>
            </a:r>
            <a:r>
              <a:rPr lang="en-US" altLang="en-US" sz="2400">
                <a:effectLst/>
              </a:rPr>
              <a:t> relation in Example 0.10 (page 9) using a table and a set</a:t>
            </a:r>
          </a:p>
          <a:p>
            <a:pPr>
              <a:lnSpc>
                <a:spcPct val="90000"/>
              </a:lnSpc>
            </a:pPr>
            <a:r>
              <a:rPr lang="en-US" altLang="en-US" sz="2800">
                <a:effectLst/>
              </a:rPr>
              <a:t>Relations have 3 key properties:</a:t>
            </a:r>
          </a:p>
          <a:p>
            <a:pPr lvl="1">
              <a:lnSpc>
                <a:spcPct val="90000"/>
              </a:lnSpc>
            </a:pPr>
            <a:r>
              <a:rPr lang="en-US" altLang="en-US" sz="2400">
                <a:effectLst/>
              </a:rPr>
              <a:t>reflexive, symmetric, transitive</a:t>
            </a:r>
          </a:p>
          <a:p>
            <a:pPr lvl="1">
              <a:lnSpc>
                <a:spcPct val="90000"/>
              </a:lnSpc>
            </a:pPr>
            <a:r>
              <a:rPr lang="en-US" altLang="en-US" sz="2400">
                <a:effectLst/>
              </a:rPr>
              <a:t>A binary relation is an equivalence relation if it has all 3</a:t>
            </a:r>
          </a:p>
          <a:p>
            <a:pPr lvl="1">
              <a:lnSpc>
                <a:spcPct val="90000"/>
              </a:lnSpc>
            </a:pPr>
            <a:r>
              <a:rPr lang="en-US" altLang="en-US" sz="2400">
                <a:effectLst/>
              </a:rPr>
              <a:t>Try =, &lt;, friend</a:t>
            </a:r>
          </a:p>
          <a:p>
            <a:pPr>
              <a:lnSpc>
                <a:spcPct val="90000"/>
              </a:lnSpc>
            </a:pPr>
            <a:endParaRPr lang="en-US" altLang="en-US" sz="2800">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a:spLocks noGrp="1"/>
          </p:cNvSpPr>
          <p:nvPr>
            <p:ph type="sldNum" sz="quarter" idx="11"/>
          </p:nvPr>
        </p:nvSpPr>
        <p:spPr/>
        <p:txBody>
          <a:bodyPr/>
          <a:lstStyle/>
          <a:p>
            <a:fld id="{2146CBBB-A779-48C6-88FC-8117DB0E2195}" type="slidenum">
              <a:rPr lang="en-US" altLang="en-US"/>
              <a:pPr/>
              <a:t>15</a:t>
            </a:fld>
            <a:endParaRPr lang="en-US" altLang="en-US"/>
          </a:p>
        </p:txBody>
      </p:sp>
      <p:sp>
        <p:nvSpPr>
          <p:cNvPr id="29698" name="Rectangle 2"/>
          <p:cNvSpPr>
            <a:spLocks noGrp="1" noRot="1" noChangeArrowheads="1"/>
          </p:cNvSpPr>
          <p:nvPr>
            <p:ph type="title"/>
          </p:nvPr>
        </p:nvSpPr>
        <p:spPr/>
        <p:txBody>
          <a:bodyPr/>
          <a:lstStyle/>
          <a:p>
            <a:r>
              <a:rPr lang="en-US" altLang="en-US"/>
              <a:t>Graphs</a:t>
            </a:r>
          </a:p>
        </p:txBody>
      </p:sp>
      <p:sp>
        <p:nvSpPr>
          <p:cNvPr id="29699" name="Rectangle 3"/>
          <p:cNvSpPr>
            <a:spLocks noGrp="1" noChangeArrowheads="1"/>
          </p:cNvSpPr>
          <p:nvPr>
            <p:ph type="body" idx="1"/>
          </p:nvPr>
        </p:nvSpPr>
        <p:spPr>
          <a:xfrm>
            <a:off x="457200" y="1600200"/>
            <a:ext cx="7772400" cy="1600200"/>
          </a:xfrm>
        </p:spPr>
        <p:txBody>
          <a:bodyPr/>
          <a:lstStyle/>
          <a:p>
            <a:r>
              <a:rPr lang="en-US" altLang="en-US">
                <a:effectLst/>
              </a:rPr>
              <a:t>A graph is a set of vertices V and edges E</a:t>
            </a:r>
          </a:p>
          <a:p>
            <a:pPr lvl="1"/>
            <a:r>
              <a:rPr lang="en-US" altLang="en-US">
                <a:effectLst/>
              </a:rPr>
              <a:t>G= (V,E) and can use this to describe a graph</a:t>
            </a:r>
          </a:p>
        </p:txBody>
      </p:sp>
      <p:sp>
        <p:nvSpPr>
          <p:cNvPr id="29700" name="Line 4"/>
          <p:cNvSpPr>
            <a:spLocks noChangeShapeType="1"/>
          </p:cNvSpPr>
          <p:nvPr/>
        </p:nvSpPr>
        <p:spPr bwMode="auto">
          <a:xfrm>
            <a:off x="3276600" y="3048000"/>
            <a:ext cx="0" cy="190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1" name="Line 5"/>
          <p:cNvSpPr>
            <a:spLocks noChangeShapeType="1"/>
          </p:cNvSpPr>
          <p:nvPr/>
        </p:nvSpPr>
        <p:spPr bwMode="auto">
          <a:xfrm>
            <a:off x="3276600" y="4953000"/>
            <a:ext cx="13716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2" name="Line 6"/>
          <p:cNvSpPr>
            <a:spLocks noChangeShapeType="1"/>
          </p:cNvSpPr>
          <p:nvPr/>
        </p:nvSpPr>
        <p:spPr bwMode="auto">
          <a:xfrm>
            <a:off x="3276600" y="3048000"/>
            <a:ext cx="1371600" cy="2362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3" name="Line 7"/>
          <p:cNvSpPr>
            <a:spLocks noChangeShapeType="1"/>
          </p:cNvSpPr>
          <p:nvPr/>
        </p:nvSpPr>
        <p:spPr bwMode="auto">
          <a:xfrm flipV="1">
            <a:off x="4648200" y="3429000"/>
            <a:ext cx="914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4" name="Line 8"/>
          <p:cNvSpPr>
            <a:spLocks noChangeShapeType="1"/>
          </p:cNvSpPr>
          <p:nvPr/>
        </p:nvSpPr>
        <p:spPr bwMode="auto">
          <a:xfrm>
            <a:off x="3276600" y="3048000"/>
            <a:ext cx="228600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5" name="Text Box 9"/>
          <p:cNvSpPr txBox="1">
            <a:spLocks noChangeArrowheads="1"/>
          </p:cNvSpPr>
          <p:nvPr/>
        </p:nvSpPr>
        <p:spPr bwMode="auto">
          <a:xfrm>
            <a:off x="3048000" y="2667000"/>
            <a:ext cx="45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000" b="1">
                <a:latin typeface="Arial" charset="0"/>
              </a:rPr>
              <a:t>A</a:t>
            </a:r>
          </a:p>
        </p:txBody>
      </p:sp>
      <p:sp>
        <p:nvSpPr>
          <p:cNvPr id="29706" name="Text Box 10"/>
          <p:cNvSpPr txBox="1">
            <a:spLocks noChangeArrowheads="1"/>
          </p:cNvSpPr>
          <p:nvPr/>
        </p:nvSpPr>
        <p:spPr bwMode="auto">
          <a:xfrm>
            <a:off x="5562600" y="3184525"/>
            <a:ext cx="45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000" b="1">
                <a:latin typeface="Arial" charset="0"/>
              </a:rPr>
              <a:t>B</a:t>
            </a:r>
          </a:p>
        </p:txBody>
      </p:sp>
      <p:sp>
        <p:nvSpPr>
          <p:cNvPr id="29707" name="Text Box 11"/>
          <p:cNvSpPr txBox="1">
            <a:spLocks noChangeArrowheads="1"/>
          </p:cNvSpPr>
          <p:nvPr/>
        </p:nvSpPr>
        <p:spPr bwMode="auto">
          <a:xfrm>
            <a:off x="4495800" y="5410200"/>
            <a:ext cx="45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000" b="1">
                <a:latin typeface="Arial" charset="0"/>
              </a:rPr>
              <a:t>C</a:t>
            </a:r>
          </a:p>
        </p:txBody>
      </p:sp>
      <p:sp>
        <p:nvSpPr>
          <p:cNvPr id="29708" name="Text Box 12"/>
          <p:cNvSpPr txBox="1">
            <a:spLocks noChangeArrowheads="1"/>
          </p:cNvSpPr>
          <p:nvPr/>
        </p:nvSpPr>
        <p:spPr bwMode="auto">
          <a:xfrm>
            <a:off x="3048000" y="4937125"/>
            <a:ext cx="45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altLang="en-US" sz="2000" b="1">
                <a:latin typeface="Arial" charset="0"/>
              </a:rPr>
              <a:t>D</a:t>
            </a:r>
          </a:p>
        </p:txBody>
      </p:sp>
      <p:sp>
        <p:nvSpPr>
          <p:cNvPr id="29709" name="Rectangle 13"/>
          <p:cNvSpPr>
            <a:spLocks noChangeArrowheads="1"/>
          </p:cNvSpPr>
          <p:nvPr/>
        </p:nvSpPr>
        <p:spPr bwMode="auto">
          <a:xfrm>
            <a:off x="1828800" y="5654675"/>
            <a:ext cx="5943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eaLnBrk="1" hangingPunct="1"/>
            <a:r>
              <a:rPr lang="en-US" altLang="en-US" sz="2400">
                <a:latin typeface="Arial" charset="0"/>
              </a:rPr>
              <a:t>V = {A, B, C, D}</a:t>
            </a:r>
          </a:p>
          <a:p>
            <a:pPr lvl="1" eaLnBrk="1" hangingPunct="1"/>
            <a:r>
              <a:rPr lang="en-US" altLang="en-US" sz="2400">
                <a:latin typeface="Arial" charset="0"/>
              </a:rPr>
              <a:t>E = {(A,B), (A,C), (C,D), (A,D), (B,C)}</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7C12AD8C-5FB8-451D-890A-06C41D8E7A17}" type="slidenum">
              <a:rPr lang="en-US" altLang="en-US"/>
              <a:pPr/>
              <a:t>16</a:t>
            </a:fld>
            <a:endParaRPr lang="en-US" altLang="en-US"/>
          </a:p>
        </p:txBody>
      </p:sp>
      <p:sp>
        <p:nvSpPr>
          <p:cNvPr id="31746" name="Rectangle 2"/>
          <p:cNvSpPr>
            <a:spLocks noGrp="1" noRot="1" noChangeArrowheads="1"/>
          </p:cNvSpPr>
          <p:nvPr>
            <p:ph type="title"/>
          </p:nvPr>
        </p:nvSpPr>
        <p:spPr/>
        <p:txBody>
          <a:bodyPr/>
          <a:lstStyle/>
          <a:p>
            <a:r>
              <a:rPr lang="en-US" altLang="en-US"/>
              <a:t>Graphs II</a:t>
            </a:r>
          </a:p>
        </p:txBody>
      </p:sp>
      <p:sp>
        <p:nvSpPr>
          <p:cNvPr id="31747" name="Rectangle 3"/>
          <p:cNvSpPr>
            <a:spLocks noGrp="1" noChangeArrowheads="1"/>
          </p:cNvSpPr>
          <p:nvPr>
            <p:ph type="body" idx="1"/>
          </p:nvPr>
        </p:nvSpPr>
        <p:spPr/>
        <p:txBody>
          <a:bodyPr/>
          <a:lstStyle/>
          <a:p>
            <a:r>
              <a:rPr lang="en-US" altLang="en-US">
                <a:effectLst/>
              </a:rPr>
              <a:t>Definitions:</a:t>
            </a:r>
          </a:p>
          <a:p>
            <a:pPr lvl="1"/>
            <a:r>
              <a:rPr lang="en-US" altLang="en-US">
                <a:effectLst/>
              </a:rPr>
              <a:t>The </a:t>
            </a:r>
            <a:r>
              <a:rPr lang="en-US" altLang="en-US" u="sng">
                <a:effectLst/>
              </a:rPr>
              <a:t>degree</a:t>
            </a:r>
            <a:r>
              <a:rPr lang="en-US" altLang="en-US">
                <a:effectLst/>
              </a:rPr>
              <a:t> of a vertex is the number of edges touching it</a:t>
            </a:r>
          </a:p>
          <a:p>
            <a:pPr lvl="1"/>
            <a:r>
              <a:rPr lang="en-US" altLang="en-US">
                <a:effectLst/>
              </a:rPr>
              <a:t>A </a:t>
            </a:r>
            <a:r>
              <a:rPr lang="en-US" altLang="en-US" u="sng">
                <a:effectLst/>
              </a:rPr>
              <a:t>path</a:t>
            </a:r>
            <a:r>
              <a:rPr lang="en-US" altLang="en-US">
                <a:effectLst/>
              </a:rPr>
              <a:t> is a sequence of nodes connected by edges</a:t>
            </a:r>
          </a:p>
          <a:p>
            <a:pPr lvl="1"/>
            <a:r>
              <a:rPr lang="en-US" altLang="en-US">
                <a:effectLst/>
              </a:rPr>
              <a:t>A </a:t>
            </a:r>
            <a:r>
              <a:rPr lang="en-US" altLang="en-US" u="sng">
                <a:effectLst/>
              </a:rPr>
              <a:t>simple path</a:t>
            </a:r>
            <a:r>
              <a:rPr lang="en-US" altLang="en-US">
                <a:effectLst/>
              </a:rPr>
              <a:t> does not repeat nodes</a:t>
            </a:r>
          </a:p>
          <a:p>
            <a:pPr lvl="1"/>
            <a:r>
              <a:rPr lang="en-US" altLang="en-US">
                <a:effectLst/>
              </a:rPr>
              <a:t>A path is a </a:t>
            </a:r>
            <a:r>
              <a:rPr lang="en-US" altLang="en-US" u="sng">
                <a:effectLst/>
              </a:rPr>
              <a:t>cycle</a:t>
            </a:r>
            <a:r>
              <a:rPr lang="en-US" altLang="en-US">
                <a:effectLst/>
              </a:rPr>
              <a:t> if it starts and ends at same node</a:t>
            </a:r>
          </a:p>
          <a:p>
            <a:pPr lvl="1"/>
            <a:r>
              <a:rPr lang="en-US" altLang="en-US">
                <a:effectLst/>
              </a:rPr>
              <a:t>A </a:t>
            </a:r>
            <a:r>
              <a:rPr lang="en-US" altLang="en-US" u="sng">
                <a:effectLst/>
              </a:rPr>
              <a:t>simple cycle</a:t>
            </a:r>
            <a:r>
              <a:rPr lang="en-US" altLang="en-US">
                <a:effectLst/>
              </a:rPr>
              <a:t> repeats only first and last node</a:t>
            </a:r>
          </a:p>
          <a:p>
            <a:pPr lvl="1"/>
            <a:r>
              <a:rPr lang="en-US" altLang="en-US">
                <a:effectLst/>
              </a:rPr>
              <a:t>A graph is a </a:t>
            </a:r>
            <a:r>
              <a:rPr lang="en-US" altLang="en-US" u="sng">
                <a:effectLst/>
              </a:rPr>
              <a:t>tree</a:t>
            </a:r>
            <a:r>
              <a:rPr lang="en-US" altLang="en-US">
                <a:effectLst/>
              </a:rPr>
              <a:t> if it is connected and has no simple cycles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CBC20401-2F7A-454B-99C0-832040A48094}" type="slidenum">
              <a:rPr lang="en-US" altLang="en-US"/>
              <a:pPr/>
              <a:t>17</a:t>
            </a:fld>
            <a:endParaRPr lang="en-US" altLang="en-US"/>
          </a:p>
        </p:txBody>
      </p:sp>
      <p:sp>
        <p:nvSpPr>
          <p:cNvPr id="32770" name="Rectangle 2"/>
          <p:cNvSpPr>
            <a:spLocks noGrp="1" noRot="1" noChangeArrowheads="1"/>
          </p:cNvSpPr>
          <p:nvPr>
            <p:ph type="title"/>
          </p:nvPr>
        </p:nvSpPr>
        <p:spPr/>
        <p:txBody>
          <a:bodyPr/>
          <a:lstStyle/>
          <a:p>
            <a:r>
              <a:rPr lang="en-US" altLang="en-US"/>
              <a:t>Strings and Languages</a:t>
            </a:r>
          </a:p>
        </p:txBody>
      </p:sp>
      <p:sp>
        <p:nvSpPr>
          <p:cNvPr id="32771" name="Rectangle 3"/>
          <p:cNvSpPr>
            <a:spLocks noGrp="1" noChangeArrowheads="1"/>
          </p:cNvSpPr>
          <p:nvPr>
            <p:ph type="body" idx="1"/>
          </p:nvPr>
        </p:nvSpPr>
        <p:spPr/>
        <p:txBody>
          <a:bodyPr/>
          <a:lstStyle/>
          <a:p>
            <a:pPr>
              <a:lnSpc>
                <a:spcPct val="90000"/>
              </a:lnSpc>
            </a:pPr>
            <a:r>
              <a:rPr lang="en-US" altLang="en-US" dirty="0">
                <a:effectLst/>
              </a:rPr>
              <a:t>This is </a:t>
            </a:r>
            <a:r>
              <a:rPr lang="en-US" altLang="en-US" u="sng" dirty="0">
                <a:effectLst/>
              </a:rPr>
              <a:t>heavily</a:t>
            </a:r>
            <a:r>
              <a:rPr lang="en-US" altLang="en-US" dirty="0">
                <a:effectLst/>
              </a:rPr>
              <a:t> used in this course</a:t>
            </a:r>
          </a:p>
          <a:p>
            <a:pPr>
              <a:lnSpc>
                <a:spcPct val="90000"/>
              </a:lnSpc>
            </a:pPr>
            <a:r>
              <a:rPr lang="en-US" altLang="en-US" dirty="0">
                <a:effectLst/>
              </a:rPr>
              <a:t>An </a:t>
            </a:r>
            <a:r>
              <a:rPr lang="en-US" altLang="en-US" u="sng" dirty="0">
                <a:effectLst/>
              </a:rPr>
              <a:t>alphabet</a:t>
            </a:r>
            <a:r>
              <a:rPr lang="en-US" altLang="en-US" dirty="0">
                <a:effectLst/>
              </a:rPr>
              <a:t> is any non-empty finite set</a:t>
            </a:r>
          </a:p>
          <a:p>
            <a:pPr lvl="1">
              <a:lnSpc>
                <a:spcPct val="90000"/>
              </a:lnSpc>
            </a:pPr>
            <a:r>
              <a:rPr lang="en-US" altLang="en-US" dirty="0">
                <a:effectLst/>
              </a:rPr>
              <a:t>Members of the alphabet are alphabet symbols</a:t>
            </a:r>
          </a:p>
          <a:p>
            <a:pPr lvl="1">
              <a:lnSpc>
                <a:spcPct val="90000"/>
              </a:lnSpc>
            </a:pPr>
            <a:r>
              <a:rPr lang="en-US" altLang="en-US" dirty="0">
                <a:effectLst/>
                <a:sym typeface="Symbol" pitchFamily="18" charset="2"/>
              </a:rPr>
              <a:t></a:t>
            </a:r>
            <a:r>
              <a:rPr lang="en-US" altLang="en-US" baseline="-25000" dirty="0">
                <a:effectLst/>
                <a:sym typeface="Symbol" pitchFamily="18" charset="2"/>
              </a:rPr>
              <a:t>1</a:t>
            </a:r>
            <a:r>
              <a:rPr lang="en-US" altLang="en-US" dirty="0">
                <a:effectLst/>
                <a:sym typeface="Symbol" pitchFamily="18" charset="2"/>
              </a:rPr>
              <a:t> = {0,1}</a:t>
            </a:r>
          </a:p>
          <a:p>
            <a:pPr lvl="1">
              <a:lnSpc>
                <a:spcPct val="90000"/>
              </a:lnSpc>
            </a:pPr>
            <a:r>
              <a:rPr lang="en-US" altLang="en-US" dirty="0">
                <a:effectLst/>
                <a:sym typeface="Symbol" pitchFamily="18" charset="2"/>
              </a:rPr>
              <a:t></a:t>
            </a:r>
            <a:r>
              <a:rPr lang="en-US" altLang="en-US" baseline="-25000" dirty="0">
                <a:effectLst/>
                <a:sym typeface="Symbol" pitchFamily="18" charset="2"/>
              </a:rPr>
              <a:t>2</a:t>
            </a:r>
            <a:r>
              <a:rPr lang="en-US" altLang="en-US" dirty="0">
                <a:effectLst/>
                <a:sym typeface="Symbol" pitchFamily="18" charset="2"/>
              </a:rPr>
              <a:t> = {</a:t>
            </a:r>
            <a:r>
              <a:rPr lang="en-US" altLang="en-US" dirty="0" err="1" smtClean="0">
                <a:effectLst/>
                <a:sym typeface="Symbol" pitchFamily="18" charset="2"/>
              </a:rPr>
              <a:t>a,b,c,d,e,f,g,h,i,j,k,l,m,n,o,p,q,r,s,t,u,v,w,x,y,z</a:t>
            </a:r>
            <a:r>
              <a:rPr lang="en-US" altLang="en-US" dirty="0">
                <a:effectLst/>
                <a:sym typeface="Symbol" pitchFamily="18" charset="2"/>
              </a:rPr>
              <a:t>}</a:t>
            </a:r>
          </a:p>
          <a:p>
            <a:pPr lvl="1">
              <a:lnSpc>
                <a:spcPct val="90000"/>
              </a:lnSpc>
            </a:pPr>
            <a:r>
              <a:rPr lang="en-US" altLang="en-US" dirty="0">
                <a:effectLst/>
                <a:sym typeface="Symbol" pitchFamily="18" charset="2"/>
              </a:rPr>
              <a:t></a:t>
            </a:r>
            <a:r>
              <a:rPr lang="en-US" altLang="en-US" baseline="-25000" dirty="0">
                <a:effectLst/>
                <a:sym typeface="Symbol" pitchFamily="18" charset="2"/>
              </a:rPr>
              <a:t>3</a:t>
            </a:r>
            <a:r>
              <a:rPr lang="en-US" altLang="en-US" dirty="0">
                <a:effectLst/>
                <a:sym typeface="Symbol" pitchFamily="18" charset="2"/>
              </a:rPr>
              <a:t> = {0,1,a,b,c}</a:t>
            </a:r>
          </a:p>
          <a:p>
            <a:pPr>
              <a:lnSpc>
                <a:spcPct val="90000"/>
              </a:lnSpc>
            </a:pPr>
            <a:r>
              <a:rPr lang="en-US" altLang="en-US" dirty="0">
                <a:effectLst/>
                <a:sym typeface="Symbol" pitchFamily="18" charset="2"/>
              </a:rPr>
              <a:t>A </a:t>
            </a:r>
            <a:r>
              <a:rPr lang="en-US" altLang="en-US" u="sng" dirty="0">
                <a:effectLst/>
                <a:sym typeface="Symbol" pitchFamily="18" charset="2"/>
              </a:rPr>
              <a:t>string</a:t>
            </a:r>
            <a:r>
              <a:rPr lang="en-US" altLang="en-US" dirty="0">
                <a:effectLst/>
                <a:sym typeface="Symbol" pitchFamily="18" charset="2"/>
              </a:rPr>
              <a:t> over an alphabet is a finite sequence of symbols from the alphabet</a:t>
            </a:r>
          </a:p>
          <a:p>
            <a:pPr lvl="1">
              <a:lnSpc>
                <a:spcPct val="90000"/>
              </a:lnSpc>
            </a:pPr>
            <a:r>
              <a:rPr lang="en-US" altLang="en-US" dirty="0">
                <a:effectLst/>
                <a:sym typeface="Symbol" pitchFamily="18" charset="2"/>
              </a:rPr>
              <a:t>0100 is a string from </a:t>
            </a:r>
            <a:r>
              <a:rPr lang="en-US" altLang="en-US" baseline="-25000" dirty="0">
                <a:effectLst/>
                <a:sym typeface="Symbol" pitchFamily="18" charset="2"/>
              </a:rPr>
              <a:t>1</a:t>
            </a:r>
            <a:r>
              <a:rPr lang="en-US" altLang="en-US" dirty="0">
                <a:effectLst/>
                <a:sym typeface="Symbol" pitchFamily="18" charset="2"/>
              </a:rPr>
              <a:t> and cat is a string from </a:t>
            </a:r>
            <a:r>
              <a:rPr lang="en-US" altLang="en-US" baseline="-25000" dirty="0">
                <a:effectLst/>
                <a:sym typeface="Symbol" pitchFamily="18" charset="2"/>
              </a:rPr>
              <a:t>2</a:t>
            </a:r>
            <a:endParaRPr lang="en-US" altLang="en-US" dirty="0">
              <a:effectLst/>
              <a:sym typeface="Symbol" pitchFamily="18" charset="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82A0568E-C7A5-45AD-85E6-B03477E3590F}" type="slidenum">
              <a:rPr lang="en-US" altLang="en-US"/>
              <a:pPr/>
              <a:t>18</a:t>
            </a:fld>
            <a:endParaRPr lang="en-US" altLang="en-US"/>
          </a:p>
        </p:txBody>
      </p:sp>
      <p:sp>
        <p:nvSpPr>
          <p:cNvPr id="33794" name="Rectangle 2"/>
          <p:cNvSpPr>
            <a:spLocks noGrp="1" noRot="1" noChangeArrowheads="1"/>
          </p:cNvSpPr>
          <p:nvPr>
            <p:ph type="title"/>
          </p:nvPr>
        </p:nvSpPr>
        <p:spPr/>
        <p:txBody>
          <a:bodyPr/>
          <a:lstStyle/>
          <a:p>
            <a:r>
              <a:rPr lang="en-US" altLang="en-US"/>
              <a:t>Strings and Languages II</a:t>
            </a:r>
          </a:p>
        </p:txBody>
      </p:sp>
      <p:sp>
        <p:nvSpPr>
          <p:cNvPr id="33795" name="Rectangle 3"/>
          <p:cNvSpPr>
            <a:spLocks noGrp="1" noChangeArrowheads="1"/>
          </p:cNvSpPr>
          <p:nvPr>
            <p:ph type="body" idx="1"/>
          </p:nvPr>
        </p:nvSpPr>
        <p:spPr/>
        <p:txBody>
          <a:bodyPr/>
          <a:lstStyle/>
          <a:p>
            <a:r>
              <a:rPr lang="en-US" altLang="en-US" sz="2800">
                <a:effectLst/>
              </a:rPr>
              <a:t>The </a:t>
            </a:r>
            <a:r>
              <a:rPr lang="en-US" altLang="en-US" sz="2800" u="sng">
                <a:effectLst/>
              </a:rPr>
              <a:t>length</a:t>
            </a:r>
            <a:r>
              <a:rPr lang="en-US" altLang="en-US" sz="2800">
                <a:effectLst/>
              </a:rPr>
              <a:t> of a string w, |w| is its number of symbols</a:t>
            </a:r>
          </a:p>
          <a:p>
            <a:r>
              <a:rPr lang="en-US" altLang="en-US" sz="2800">
                <a:effectLst/>
              </a:rPr>
              <a:t>The </a:t>
            </a:r>
            <a:r>
              <a:rPr lang="en-US" altLang="en-US" sz="2800" u="sng">
                <a:effectLst/>
              </a:rPr>
              <a:t>empty string</a:t>
            </a:r>
            <a:r>
              <a:rPr lang="en-US" altLang="en-US" sz="2800">
                <a:effectLst/>
              </a:rPr>
              <a:t>, </a:t>
            </a:r>
            <a:r>
              <a:rPr lang="el-GR" altLang="en-US" sz="2800">
                <a:effectLst/>
              </a:rPr>
              <a:t>ε</a:t>
            </a:r>
            <a:r>
              <a:rPr lang="en-US" altLang="en-US" sz="2800">
                <a:effectLst/>
              </a:rPr>
              <a:t>,  has length 0</a:t>
            </a:r>
          </a:p>
          <a:p>
            <a:r>
              <a:rPr lang="en-US" altLang="en-US" sz="2800">
                <a:effectLst/>
              </a:rPr>
              <a:t>If w has length n then it can be written as    w</a:t>
            </a:r>
            <a:r>
              <a:rPr lang="en-US" altLang="en-US" sz="2800" baseline="-25000">
                <a:effectLst/>
              </a:rPr>
              <a:t>1</a:t>
            </a:r>
            <a:r>
              <a:rPr lang="en-US" altLang="en-US" sz="2800">
                <a:effectLst/>
              </a:rPr>
              <a:t>w</a:t>
            </a:r>
            <a:r>
              <a:rPr lang="en-US" altLang="en-US" sz="2800" baseline="-25000">
                <a:effectLst/>
              </a:rPr>
              <a:t>2</a:t>
            </a:r>
            <a:r>
              <a:rPr lang="en-US" altLang="en-US" sz="2800">
                <a:effectLst/>
              </a:rPr>
              <a:t>… w</a:t>
            </a:r>
            <a:r>
              <a:rPr lang="en-US" altLang="en-US" sz="2800" baseline="-25000">
                <a:effectLst/>
              </a:rPr>
              <a:t>n</a:t>
            </a:r>
            <a:r>
              <a:rPr lang="en-US" altLang="en-US" sz="2800">
                <a:effectLst/>
              </a:rPr>
              <a:t>, where w</a:t>
            </a:r>
            <a:r>
              <a:rPr lang="en-US" altLang="en-US" sz="2800" baseline="-25000">
                <a:effectLst/>
              </a:rPr>
              <a:t>i</a:t>
            </a:r>
            <a:r>
              <a:rPr lang="en-US" altLang="en-US" sz="2800">
                <a:effectLst/>
              </a:rPr>
              <a:t> </a:t>
            </a:r>
            <a:r>
              <a:rPr lang="en-US" altLang="en-US" sz="2800">
                <a:effectLst/>
                <a:sym typeface="Symbol" pitchFamily="18" charset="2"/>
              </a:rPr>
              <a:t> </a:t>
            </a:r>
          </a:p>
          <a:p>
            <a:r>
              <a:rPr lang="en-US" altLang="en-US" sz="2800">
                <a:effectLst/>
                <a:sym typeface="Symbol" pitchFamily="18" charset="2"/>
              </a:rPr>
              <a:t>Strings can be concatenated</a:t>
            </a:r>
          </a:p>
          <a:p>
            <a:pPr lvl="1"/>
            <a:r>
              <a:rPr lang="en-US" altLang="en-US" sz="2400">
                <a:effectLst/>
                <a:sym typeface="Symbol" pitchFamily="18" charset="2"/>
              </a:rPr>
              <a:t>ab is string a concatenated with string b</a:t>
            </a:r>
          </a:p>
          <a:p>
            <a:pPr lvl="1"/>
            <a:r>
              <a:rPr lang="en-US" altLang="en-US" sz="2400">
                <a:effectLst/>
                <a:sym typeface="Symbol" pitchFamily="18" charset="2"/>
              </a:rPr>
              <a:t>a string x can be concatenated with itself k times</a:t>
            </a:r>
          </a:p>
          <a:p>
            <a:pPr lvl="2"/>
            <a:r>
              <a:rPr lang="en-US" altLang="en-US" sz="2000">
                <a:effectLst/>
                <a:sym typeface="Symbol" pitchFamily="18" charset="2"/>
              </a:rPr>
              <a:t>This is written as x</a:t>
            </a:r>
            <a:r>
              <a:rPr lang="en-US" altLang="en-US" sz="2000" baseline="30000">
                <a:effectLst/>
                <a:sym typeface="Symbol" pitchFamily="18" charset="2"/>
              </a:rPr>
              <a:t>k</a:t>
            </a:r>
          </a:p>
          <a:p>
            <a:r>
              <a:rPr lang="en-US" altLang="en-US" sz="2800">
                <a:effectLst/>
                <a:sym typeface="Symbol" pitchFamily="18" charset="2"/>
              </a:rPr>
              <a:t>A </a:t>
            </a:r>
            <a:r>
              <a:rPr lang="en-US" altLang="en-US" sz="2800" u="sng">
                <a:effectLst/>
                <a:sym typeface="Symbol" pitchFamily="18" charset="2"/>
              </a:rPr>
              <a:t>language</a:t>
            </a:r>
            <a:r>
              <a:rPr lang="en-US" altLang="en-US" sz="2800">
                <a:effectLst/>
                <a:sym typeface="Symbol" pitchFamily="18" charset="2"/>
              </a:rPr>
              <a:t> is a set of strings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B782A5B-BC9A-483C-912D-4E8FD3C3A305}" type="slidenum">
              <a:rPr lang="en-US" altLang="en-US"/>
              <a:pPr/>
              <a:t>19</a:t>
            </a:fld>
            <a:endParaRPr lang="en-US" altLang="en-US"/>
          </a:p>
        </p:txBody>
      </p:sp>
      <p:sp>
        <p:nvSpPr>
          <p:cNvPr id="34818" name="Rectangle 2"/>
          <p:cNvSpPr>
            <a:spLocks noGrp="1" noRot="1" noChangeArrowheads="1"/>
          </p:cNvSpPr>
          <p:nvPr>
            <p:ph type="title"/>
          </p:nvPr>
        </p:nvSpPr>
        <p:spPr/>
        <p:txBody>
          <a:bodyPr/>
          <a:lstStyle/>
          <a:p>
            <a:r>
              <a:rPr lang="en-US" altLang="en-US"/>
              <a:t>Boolean Logic</a:t>
            </a:r>
          </a:p>
        </p:txBody>
      </p:sp>
      <p:sp>
        <p:nvSpPr>
          <p:cNvPr id="34819" name="Rectangle 3"/>
          <p:cNvSpPr>
            <a:spLocks noGrp="1" noChangeArrowheads="1"/>
          </p:cNvSpPr>
          <p:nvPr>
            <p:ph type="body" idx="1"/>
          </p:nvPr>
        </p:nvSpPr>
        <p:spPr>
          <a:xfrm>
            <a:off x="457200" y="1600200"/>
            <a:ext cx="8229600" cy="4800600"/>
          </a:xfrm>
        </p:spPr>
        <p:txBody>
          <a:bodyPr/>
          <a:lstStyle/>
          <a:p>
            <a:pPr>
              <a:lnSpc>
                <a:spcPct val="90000"/>
              </a:lnSpc>
            </a:pPr>
            <a:r>
              <a:rPr lang="en-US" altLang="en-US" sz="2800">
                <a:effectLst/>
              </a:rPr>
              <a:t>Boolean logic is a mathematical system built around True and False or 0 and 1</a:t>
            </a:r>
          </a:p>
          <a:p>
            <a:pPr>
              <a:lnSpc>
                <a:spcPct val="90000"/>
              </a:lnSpc>
            </a:pPr>
            <a:r>
              <a:rPr lang="en-US" altLang="en-US" sz="2800">
                <a:effectLst/>
              </a:rPr>
              <a:t>Below are the boolean operators, which can be defined by a truth table</a:t>
            </a:r>
          </a:p>
          <a:p>
            <a:pPr lvl="1">
              <a:lnSpc>
                <a:spcPct val="90000"/>
              </a:lnSpc>
            </a:pPr>
            <a:r>
              <a:rPr lang="en-US" altLang="en-US" sz="2400">
                <a:effectLst/>
                <a:sym typeface="Symbol" pitchFamily="18" charset="2"/>
              </a:rPr>
              <a:t> (and/conjunction)   		1  1 = 1; else 0</a:t>
            </a:r>
          </a:p>
          <a:p>
            <a:pPr lvl="1">
              <a:lnSpc>
                <a:spcPct val="90000"/>
              </a:lnSpc>
            </a:pPr>
            <a:r>
              <a:rPr lang="en-US" altLang="en-US" sz="2400">
                <a:effectLst/>
                <a:sym typeface="Symbol" pitchFamily="18" charset="2"/>
              </a:rPr>
              <a:t> (or/disjunctions)		0  0 = 1; else 1</a:t>
            </a:r>
          </a:p>
          <a:p>
            <a:pPr lvl="1">
              <a:lnSpc>
                <a:spcPct val="90000"/>
              </a:lnSpc>
            </a:pPr>
            <a:r>
              <a:rPr lang="en-US" altLang="en-US" sz="2400">
                <a:effectLst/>
                <a:sym typeface="Symbol" pitchFamily="18" charset="2"/>
              </a:rPr>
              <a:t> (not)				 1 = 0 and 0 = 1</a:t>
            </a:r>
          </a:p>
          <a:p>
            <a:pPr lvl="1">
              <a:lnSpc>
                <a:spcPct val="90000"/>
              </a:lnSpc>
            </a:pPr>
            <a:r>
              <a:rPr lang="en-US" altLang="en-US" sz="2400">
                <a:effectLst/>
                <a:sym typeface="Symbol" pitchFamily="18" charset="2"/>
              </a:rPr>
              <a:t> (implication)			1  0 = 0; else 1</a:t>
            </a:r>
          </a:p>
          <a:p>
            <a:pPr lvl="1">
              <a:lnSpc>
                <a:spcPct val="90000"/>
              </a:lnSpc>
            </a:pPr>
            <a:r>
              <a:rPr lang="en-US" altLang="en-US" sz="2400">
                <a:effectLst/>
                <a:sym typeface="Symbol" pitchFamily="18" charset="2"/>
              </a:rPr>
              <a:t> (equality)			1  1 = 1; 0  0 =1</a:t>
            </a:r>
          </a:p>
          <a:p>
            <a:pPr>
              <a:lnSpc>
                <a:spcPct val="90000"/>
              </a:lnSpc>
            </a:pPr>
            <a:r>
              <a:rPr lang="en-US" altLang="en-US" sz="2800">
                <a:effectLst/>
                <a:sym typeface="Symbol" pitchFamily="18" charset="2"/>
              </a:rPr>
              <a:t>Can prove equality using truth tables</a:t>
            </a:r>
          </a:p>
          <a:p>
            <a:pPr lvl="1">
              <a:lnSpc>
                <a:spcPct val="90000"/>
              </a:lnSpc>
            </a:pPr>
            <a:r>
              <a:rPr lang="en-US" altLang="en-US" sz="2400">
                <a:effectLst/>
                <a:sym typeface="Symbol" pitchFamily="18" charset="2"/>
              </a:rPr>
              <a:t>DeMorgan’s law and Distributive law</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1546242-C316-4EA9-8E98-8A8BE0566CD2}" type="slidenum">
              <a:rPr lang="en-US" altLang="en-US"/>
              <a:pPr/>
              <a:t>2</a:t>
            </a:fld>
            <a:endParaRPr lang="en-US" altLang="en-US"/>
          </a:p>
        </p:txBody>
      </p:sp>
      <p:sp>
        <p:nvSpPr>
          <p:cNvPr id="19458" name="Rectangle 2"/>
          <p:cNvSpPr>
            <a:spLocks noGrp="1" noRot="1" noChangeArrowheads="1"/>
          </p:cNvSpPr>
          <p:nvPr>
            <p:ph type="title"/>
          </p:nvPr>
        </p:nvSpPr>
        <p:spPr/>
        <p:txBody>
          <a:bodyPr/>
          <a:lstStyle/>
          <a:p>
            <a:r>
              <a:rPr lang="en-US" altLang="en-US"/>
              <a:t>What is this course about?</a:t>
            </a:r>
          </a:p>
        </p:txBody>
      </p:sp>
      <p:sp>
        <p:nvSpPr>
          <p:cNvPr id="19459" name="Rectangle 3"/>
          <p:cNvSpPr>
            <a:spLocks noGrp="1" noChangeArrowheads="1"/>
          </p:cNvSpPr>
          <p:nvPr>
            <p:ph type="body" idx="1"/>
          </p:nvPr>
        </p:nvSpPr>
        <p:spPr/>
        <p:txBody>
          <a:bodyPr/>
          <a:lstStyle/>
          <a:p>
            <a:r>
              <a:rPr lang="en-US" altLang="en-US">
                <a:effectLst/>
              </a:rPr>
              <a:t>This course is about the fundamental capabilities and limitations of computers/computation</a:t>
            </a:r>
          </a:p>
          <a:p>
            <a:r>
              <a:rPr lang="en-US" altLang="en-US">
                <a:effectLst/>
              </a:rPr>
              <a:t>This course covers 3 areas, which make up the theory of computation:</a:t>
            </a:r>
          </a:p>
          <a:p>
            <a:pPr lvl="1"/>
            <a:r>
              <a:rPr lang="en-US" altLang="en-US">
                <a:effectLst/>
              </a:rPr>
              <a:t>Automata and Languages</a:t>
            </a:r>
          </a:p>
          <a:p>
            <a:pPr lvl="1"/>
            <a:r>
              <a:rPr lang="en-US" altLang="en-US">
                <a:effectLst/>
              </a:rPr>
              <a:t>Computability Theory</a:t>
            </a:r>
          </a:p>
          <a:p>
            <a:pPr lvl="1"/>
            <a:r>
              <a:rPr lang="en-US" altLang="en-US">
                <a:effectLst/>
              </a:rPr>
              <a:t>Complexity Theory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548BA65-C6B9-4378-9429-34AFB7FA343D}" type="slidenum">
              <a:rPr lang="en-US" altLang="en-US"/>
              <a:pPr/>
              <a:t>20</a:t>
            </a:fld>
            <a:endParaRPr lang="en-US" altLang="en-US"/>
          </a:p>
        </p:txBody>
      </p:sp>
      <p:sp>
        <p:nvSpPr>
          <p:cNvPr id="35842" name="Rectangle 2"/>
          <p:cNvSpPr>
            <a:spLocks noGrp="1" noRot="1" noChangeArrowheads="1"/>
          </p:cNvSpPr>
          <p:nvPr>
            <p:ph type="title"/>
          </p:nvPr>
        </p:nvSpPr>
        <p:spPr/>
        <p:txBody>
          <a:bodyPr/>
          <a:lstStyle/>
          <a:p>
            <a:r>
              <a:rPr lang="en-US" altLang="en-US"/>
              <a:t>Proofs</a:t>
            </a:r>
          </a:p>
        </p:txBody>
      </p:sp>
      <p:sp>
        <p:nvSpPr>
          <p:cNvPr id="35843" name="Rectangle 3"/>
          <p:cNvSpPr>
            <a:spLocks noGrp="1" noChangeArrowheads="1"/>
          </p:cNvSpPr>
          <p:nvPr>
            <p:ph type="body" idx="1"/>
          </p:nvPr>
        </p:nvSpPr>
        <p:spPr>
          <a:xfrm>
            <a:off x="457200" y="1600200"/>
            <a:ext cx="8382000" cy="5029200"/>
          </a:xfrm>
        </p:spPr>
        <p:txBody>
          <a:bodyPr/>
          <a:lstStyle/>
          <a:p>
            <a:pPr>
              <a:lnSpc>
                <a:spcPct val="90000"/>
              </a:lnSpc>
            </a:pPr>
            <a:r>
              <a:rPr lang="en-US" altLang="en-US">
                <a:effectLst/>
              </a:rPr>
              <a:t>Proofs are a big part of this class</a:t>
            </a:r>
          </a:p>
          <a:p>
            <a:pPr lvl="1">
              <a:lnSpc>
                <a:spcPct val="90000"/>
              </a:lnSpc>
            </a:pPr>
            <a:r>
              <a:rPr lang="en-US" altLang="en-US">
                <a:effectLst/>
              </a:rPr>
              <a:t>A proof is a convincing logical argument</a:t>
            </a:r>
          </a:p>
          <a:p>
            <a:pPr lvl="2">
              <a:lnSpc>
                <a:spcPct val="90000"/>
              </a:lnSpc>
            </a:pPr>
            <a:r>
              <a:rPr lang="en-US" altLang="en-US">
                <a:effectLst/>
              </a:rPr>
              <a:t>Proofs in this class need to be clear, but not very formal</a:t>
            </a:r>
          </a:p>
          <a:p>
            <a:pPr lvl="3">
              <a:lnSpc>
                <a:spcPct val="90000"/>
              </a:lnSpc>
            </a:pPr>
            <a:r>
              <a:rPr lang="en-US" altLang="en-US">
                <a:effectLst/>
              </a:rPr>
              <a:t>The books proofs are often informal, using English, so it isn’t just that we are being lazy</a:t>
            </a:r>
          </a:p>
          <a:p>
            <a:pPr lvl="1">
              <a:lnSpc>
                <a:spcPct val="90000"/>
              </a:lnSpc>
            </a:pPr>
            <a:r>
              <a:rPr lang="en-US" altLang="en-US">
                <a:effectLst/>
              </a:rPr>
              <a:t>Types of Proofs</a:t>
            </a:r>
          </a:p>
          <a:p>
            <a:pPr lvl="2">
              <a:lnSpc>
                <a:spcPct val="90000"/>
              </a:lnSpc>
            </a:pPr>
            <a:r>
              <a:rPr lang="en-US" altLang="en-US">
                <a:effectLst/>
              </a:rPr>
              <a:t>A </a:t>
            </a:r>
            <a:r>
              <a:rPr lang="en-US" altLang="en-US">
                <a:effectLst/>
                <a:sym typeface="Symbol" pitchFamily="18" charset="2"/>
              </a:rPr>
              <a:t> B means A if and only if B</a:t>
            </a:r>
          </a:p>
          <a:p>
            <a:pPr lvl="3">
              <a:lnSpc>
                <a:spcPct val="90000"/>
              </a:lnSpc>
            </a:pPr>
            <a:r>
              <a:rPr lang="en-US" altLang="en-US">
                <a:effectLst/>
                <a:sym typeface="Symbol" pitchFamily="18" charset="2"/>
              </a:rPr>
              <a:t>Prove A  B and prove B  A</a:t>
            </a:r>
          </a:p>
          <a:p>
            <a:pPr lvl="2">
              <a:lnSpc>
                <a:spcPct val="90000"/>
              </a:lnSpc>
            </a:pPr>
            <a:r>
              <a:rPr lang="en-US" altLang="en-US">
                <a:effectLst/>
                <a:sym typeface="Symbol" pitchFamily="18" charset="2"/>
              </a:rPr>
              <a:t>Proof by counterexample (prove false via an example)</a:t>
            </a:r>
          </a:p>
          <a:p>
            <a:pPr lvl="2">
              <a:lnSpc>
                <a:spcPct val="90000"/>
              </a:lnSpc>
            </a:pPr>
            <a:r>
              <a:rPr lang="en-US" altLang="en-US">
                <a:effectLst/>
                <a:sym typeface="Symbol" pitchFamily="18" charset="2"/>
              </a:rPr>
              <a:t>Proof by construction (main proof technique we will use)</a:t>
            </a:r>
          </a:p>
          <a:p>
            <a:pPr lvl="2">
              <a:lnSpc>
                <a:spcPct val="90000"/>
              </a:lnSpc>
            </a:pPr>
            <a:r>
              <a:rPr lang="en-US" altLang="en-US">
                <a:effectLst/>
                <a:sym typeface="Symbol" pitchFamily="18" charset="2"/>
              </a:rPr>
              <a:t>Proof by contradiction</a:t>
            </a:r>
          </a:p>
          <a:p>
            <a:pPr lvl="2">
              <a:lnSpc>
                <a:spcPct val="90000"/>
              </a:lnSpc>
            </a:pPr>
            <a:r>
              <a:rPr lang="en-US" altLang="en-US">
                <a:effectLst/>
                <a:sym typeface="Symbol" pitchFamily="18" charset="2"/>
              </a:rPr>
              <a:t>Proof by induction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8CAB2290-0963-43F2-9AFA-82CCAD65C1B6}" type="slidenum">
              <a:rPr lang="en-US" altLang="en-US"/>
              <a:pPr/>
              <a:t>21</a:t>
            </a:fld>
            <a:endParaRPr lang="en-US" altLang="en-US"/>
          </a:p>
        </p:txBody>
      </p:sp>
      <p:sp>
        <p:nvSpPr>
          <p:cNvPr id="36866" name="Rectangle 2"/>
          <p:cNvSpPr>
            <a:spLocks noGrp="1" noRot="1" noChangeArrowheads="1"/>
          </p:cNvSpPr>
          <p:nvPr>
            <p:ph type="title"/>
          </p:nvPr>
        </p:nvSpPr>
        <p:spPr/>
        <p:txBody>
          <a:bodyPr/>
          <a:lstStyle/>
          <a:p>
            <a:r>
              <a:rPr lang="en-US" altLang="en-US"/>
              <a:t>Proofs: Example 1</a:t>
            </a:r>
          </a:p>
        </p:txBody>
      </p:sp>
      <p:sp>
        <p:nvSpPr>
          <p:cNvPr id="36867" name="Rectangle 3"/>
          <p:cNvSpPr>
            <a:spLocks noGrp="1" noChangeArrowheads="1"/>
          </p:cNvSpPr>
          <p:nvPr>
            <p:ph type="body" idx="1"/>
          </p:nvPr>
        </p:nvSpPr>
        <p:spPr>
          <a:xfrm>
            <a:off x="457200" y="1600200"/>
            <a:ext cx="8382000" cy="4953000"/>
          </a:xfrm>
        </p:spPr>
        <p:txBody>
          <a:bodyPr/>
          <a:lstStyle/>
          <a:p>
            <a:pPr>
              <a:lnSpc>
                <a:spcPct val="90000"/>
              </a:lnSpc>
            </a:pPr>
            <a:r>
              <a:rPr lang="en-US" altLang="en-US" sz="2600" dirty="0">
                <a:effectLst/>
              </a:rPr>
              <a:t>Prove </a:t>
            </a:r>
            <a:r>
              <a:rPr lang="en-US" altLang="en-US" sz="2600" dirty="0" smtClean="0">
                <a:effectLst/>
              </a:rPr>
              <a:t>for </a:t>
            </a:r>
            <a:r>
              <a:rPr lang="en-US" altLang="en-US" sz="2600" dirty="0">
                <a:effectLst/>
              </a:rPr>
              <a:t>every graph G </a:t>
            </a:r>
            <a:r>
              <a:rPr lang="en-US" altLang="en-US" sz="2600" dirty="0" smtClean="0">
                <a:effectLst/>
              </a:rPr>
              <a:t>sum </a:t>
            </a:r>
            <a:r>
              <a:rPr lang="en-US" altLang="en-US" sz="2600" dirty="0">
                <a:effectLst/>
              </a:rPr>
              <a:t>of </a:t>
            </a:r>
            <a:r>
              <a:rPr lang="en-US" altLang="en-US" sz="2600" dirty="0" smtClean="0">
                <a:effectLst/>
              </a:rPr>
              <a:t>degrees </a:t>
            </a:r>
            <a:r>
              <a:rPr lang="en-US" altLang="en-US" sz="2600" dirty="0">
                <a:effectLst/>
              </a:rPr>
              <a:t>of all nodes is </a:t>
            </a:r>
            <a:r>
              <a:rPr lang="en-US" altLang="en-US" sz="2600" dirty="0" smtClean="0">
                <a:effectLst/>
              </a:rPr>
              <a:t>even</a:t>
            </a:r>
          </a:p>
          <a:p>
            <a:pPr lvl="1">
              <a:lnSpc>
                <a:spcPct val="90000"/>
              </a:lnSpc>
            </a:pPr>
            <a:r>
              <a:rPr lang="en-US" altLang="en-US" sz="2200" dirty="0" smtClean="0">
                <a:effectLst/>
              </a:rPr>
              <a:t>Take a minute to prove it or at least convince yourself it is true</a:t>
            </a:r>
          </a:p>
          <a:p>
            <a:pPr lvl="1">
              <a:lnSpc>
                <a:spcPct val="90000"/>
              </a:lnSpc>
            </a:pPr>
            <a:r>
              <a:rPr lang="en-US" altLang="en-US" sz="2200" dirty="0" smtClean="0">
                <a:effectLst/>
              </a:rPr>
              <a:t>The </a:t>
            </a:r>
            <a:r>
              <a:rPr lang="en-US" altLang="en-US" sz="2200" dirty="0">
                <a:effectLst/>
              </a:rPr>
              <a:t>book does not really say it, but this is a </a:t>
            </a:r>
            <a:r>
              <a:rPr lang="en-US" altLang="en-US" sz="2200" u="sng" dirty="0">
                <a:effectLst/>
              </a:rPr>
              <a:t>proof by induction</a:t>
            </a:r>
          </a:p>
          <a:p>
            <a:pPr lvl="2">
              <a:lnSpc>
                <a:spcPct val="90000"/>
              </a:lnSpc>
            </a:pPr>
            <a:r>
              <a:rPr lang="en-US" altLang="en-US" sz="2000" dirty="0">
                <a:effectLst/>
              </a:rPr>
              <a:t>Their informal reasoning: every edge you add touches two vertices and increases the degree of both of these by 1 (i.e., you keep adding 2</a:t>
            </a:r>
            <a:r>
              <a:rPr lang="en-US" altLang="en-US" sz="2000" dirty="0" smtClean="0">
                <a:effectLst/>
              </a:rPr>
              <a:t>)</a:t>
            </a:r>
          </a:p>
          <a:p>
            <a:pPr lvl="2">
              <a:lnSpc>
                <a:spcPct val="90000"/>
              </a:lnSpc>
            </a:pPr>
            <a:r>
              <a:rPr lang="en-US" altLang="en-US" sz="2000" dirty="0" smtClean="0">
                <a:effectLst/>
              </a:rPr>
              <a:t>See </a:t>
            </a:r>
            <a:r>
              <a:rPr lang="en-US" altLang="en-US" sz="2000" dirty="0">
                <a:effectLst/>
              </a:rPr>
              <a:t>E</a:t>
            </a:r>
            <a:r>
              <a:rPr lang="en-US" altLang="en-US" sz="2000" dirty="0" smtClean="0">
                <a:effectLst/>
              </a:rPr>
              <a:t>xample 0.19 p18 and Theorem 0.21 p20</a:t>
            </a:r>
          </a:p>
          <a:p>
            <a:pPr lvl="1">
              <a:lnSpc>
                <a:spcPct val="90000"/>
              </a:lnSpc>
            </a:pPr>
            <a:r>
              <a:rPr lang="en-US" altLang="en-US" sz="2400" dirty="0" smtClean="0">
                <a:effectLst/>
              </a:rPr>
              <a:t>A </a:t>
            </a:r>
            <a:r>
              <a:rPr lang="en-US" altLang="en-US" sz="2400" dirty="0">
                <a:effectLst/>
              </a:rPr>
              <a:t>proof by induction means showing </a:t>
            </a:r>
            <a:r>
              <a:rPr lang="en-US" altLang="en-US" sz="2400" dirty="0" smtClean="0">
                <a:effectLst/>
              </a:rPr>
              <a:t>1) it </a:t>
            </a:r>
            <a:r>
              <a:rPr lang="en-US" altLang="en-US" sz="2400" dirty="0">
                <a:effectLst/>
              </a:rPr>
              <a:t>is true for some base case and then </a:t>
            </a:r>
            <a:r>
              <a:rPr lang="en-US" altLang="en-US" sz="2400" dirty="0" smtClean="0">
                <a:effectLst/>
              </a:rPr>
              <a:t>2) if true </a:t>
            </a:r>
            <a:r>
              <a:rPr lang="en-US" altLang="en-US" sz="2400" dirty="0">
                <a:effectLst/>
              </a:rPr>
              <a:t>for </a:t>
            </a:r>
            <a:r>
              <a:rPr lang="en-US" altLang="en-US" sz="2400" dirty="0" smtClean="0">
                <a:effectLst/>
              </a:rPr>
              <a:t>any </a:t>
            </a:r>
            <a:r>
              <a:rPr lang="en-US" altLang="en-US" sz="2400" i="1" dirty="0" smtClean="0">
                <a:effectLst/>
              </a:rPr>
              <a:t>n</a:t>
            </a:r>
            <a:r>
              <a:rPr lang="en-US" altLang="en-US" sz="2400" dirty="0" smtClean="0">
                <a:effectLst/>
              </a:rPr>
              <a:t> </a:t>
            </a:r>
            <a:r>
              <a:rPr lang="en-US" altLang="en-US" sz="2400" dirty="0">
                <a:effectLst/>
              </a:rPr>
              <a:t>then it is true for </a:t>
            </a:r>
            <a:r>
              <a:rPr lang="en-US" altLang="en-US" sz="2400" i="1" dirty="0" smtClean="0">
                <a:effectLst/>
              </a:rPr>
              <a:t>n</a:t>
            </a:r>
            <a:r>
              <a:rPr lang="en-US" altLang="en-US" sz="2400" dirty="0" smtClean="0">
                <a:effectLst/>
              </a:rPr>
              <a:t>+1</a:t>
            </a:r>
          </a:p>
          <a:p>
            <a:pPr lvl="2">
              <a:lnSpc>
                <a:spcPct val="90000"/>
              </a:lnSpc>
            </a:pPr>
            <a:r>
              <a:rPr lang="en-US" altLang="en-US" sz="2000" dirty="0" smtClean="0">
                <a:effectLst/>
              </a:rPr>
              <a:t>So spend a minute formulating the proof by induction</a:t>
            </a:r>
            <a:endParaRPr lang="en-US" altLang="en-US" sz="2000" dirty="0">
              <a:effectLst/>
            </a:endParaRPr>
          </a:p>
          <a:p>
            <a:pPr lvl="2">
              <a:lnSpc>
                <a:spcPct val="90000"/>
              </a:lnSpc>
            </a:pPr>
            <a:r>
              <a:rPr lang="en-US" altLang="en-US" sz="2000" dirty="0">
                <a:effectLst/>
              </a:rPr>
              <a:t>Base case: 0 edges in G means sum-degrees=0, is even</a:t>
            </a:r>
          </a:p>
          <a:p>
            <a:pPr lvl="2">
              <a:lnSpc>
                <a:spcPct val="90000"/>
              </a:lnSpc>
            </a:pPr>
            <a:r>
              <a:rPr lang="en-US" altLang="en-US" sz="2000" dirty="0">
                <a:effectLst/>
              </a:rPr>
              <a:t>Induction step: if sum-degrees even with </a:t>
            </a:r>
            <a:r>
              <a:rPr lang="en-US" altLang="en-US" sz="2000" i="1" dirty="0">
                <a:effectLst/>
              </a:rPr>
              <a:t>n</a:t>
            </a:r>
            <a:r>
              <a:rPr lang="en-US" altLang="en-US" sz="2000" dirty="0">
                <a:effectLst/>
              </a:rPr>
              <a:t> edges then show even with n+1 edges</a:t>
            </a:r>
          </a:p>
          <a:p>
            <a:pPr lvl="3">
              <a:lnSpc>
                <a:spcPct val="90000"/>
              </a:lnSpc>
            </a:pPr>
            <a:r>
              <a:rPr lang="en-US" altLang="en-US" sz="1800" dirty="0">
                <a:effectLst/>
              </a:rPr>
              <a:t>When you add an edge, it is by definition between two vertices (but can be the same). Each vertex then has its degree increase by 1, or 2 overall</a:t>
            </a:r>
          </a:p>
          <a:p>
            <a:pPr lvl="3">
              <a:lnSpc>
                <a:spcPct val="90000"/>
              </a:lnSpc>
            </a:pPr>
            <a:r>
              <a:rPr lang="en-US" altLang="en-US" sz="1800" dirty="0">
                <a:effectLst/>
              </a:rPr>
              <a:t>even number + 2 = even (we will accept that for now)</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blinds(horizontal)">
                                      <p:cBhvr>
                                        <p:cTn id="7" dur="500"/>
                                        <p:tgtEl>
                                          <p:spTgt spid="36867">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6867">
                                            <p:txEl>
                                              <p:pRg st="1" end="1"/>
                                            </p:txEl>
                                          </p:spTgt>
                                        </p:tgtEl>
                                        <p:attrNameLst>
                                          <p:attrName>style.visibility</p:attrName>
                                        </p:attrNameLst>
                                      </p:cBhvr>
                                      <p:to>
                                        <p:strVal val="visible"/>
                                      </p:to>
                                    </p:set>
                                    <p:animEffect transition="in" filter="blinds(horizontal)">
                                      <p:cBhvr>
                                        <p:cTn id="10" dur="500"/>
                                        <p:tgtEl>
                                          <p:spTgt spid="3686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animEffect transition="in" filter="blinds(horizontal)">
                                      <p:cBhvr>
                                        <p:cTn id="15" dur="500"/>
                                        <p:tgtEl>
                                          <p:spTgt spid="36867">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6867">
                                            <p:txEl>
                                              <p:pRg st="3" end="3"/>
                                            </p:txEl>
                                          </p:spTgt>
                                        </p:tgtEl>
                                        <p:attrNameLst>
                                          <p:attrName>style.visibility</p:attrName>
                                        </p:attrNameLst>
                                      </p:cBhvr>
                                      <p:to>
                                        <p:strVal val="visible"/>
                                      </p:to>
                                    </p:set>
                                    <p:animEffect transition="in" filter="blinds(horizontal)">
                                      <p:cBhvr>
                                        <p:cTn id="18" dur="500"/>
                                        <p:tgtEl>
                                          <p:spTgt spid="36867">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6867">
                                            <p:txEl>
                                              <p:pRg st="4" end="4"/>
                                            </p:txEl>
                                          </p:spTgt>
                                        </p:tgtEl>
                                        <p:attrNameLst>
                                          <p:attrName>style.visibility</p:attrName>
                                        </p:attrNameLst>
                                      </p:cBhvr>
                                      <p:to>
                                        <p:strVal val="visible"/>
                                      </p:to>
                                    </p:set>
                                    <p:animEffect transition="in" filter="blinds(horizontal)">
                                      <p:cBhvr>
                                        <p:cTn id="21" dur="500"/>
                                        <p:tgtEl>
                                          <p:spTgt spid="36867">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6867">
                                            <p:txEl>
                                              <p:pRg st="5" end="5"/>
                                            </p:txEl>
                                          </p:spTgt>
                                        </p:tgtEl>
                                        <p:attrNameLst>
                                          <p:attrName>style.visibility</p:attrName>
                                        </p:attrNameLst>
                                      </p:cBhvr>
                                      <p:to>
                                        <p:strVal val="visible"/>
                                      </p:to>
                                    </p:set>
                                    <p:animEffect transition="in" filter="blinds(horizontal)">
                                      <p:cBhvr>
                                        <p:cTn id="24" dur="500"/>
                                        <p:tgtEl>
                                          <p:spTgt spid="36867">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6867">
                                            <p:txEl>
                                              <p:pRg st="6" end="6"/>
                                            </p:txEl>
                                          </p:spTgt>
                                        </p:tgtEl>
                                        <p:attrNameLst>
                                          <p:attrName>style.visibility</p:attrName>
                                        </p:attrNameLst>
                                      </p:cBhvr>
                                      <p:to>
                                        <p:strVal val="visible"/>
                                      </p:to>
                                    </p:set>
                                    <p:animEffect transition="in" filter="blinds(horizontal)">
                                      <p:cBhvr>
                                        <p:cTn id="27" dur="500"/>
                                        <p:tgtEl>
                                          <p:spTgt spid="36867">
                                            <p:txEl>
                                              <p:pRg st="6" end="6"/>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6867">
                                            <p:txEl>
                                              <p:pRg st="7" end="7"/>
                                            </p:txEl>
                                          </p:spTgt>
                                        </p:tgtEl>
                                        <p:attrNameLst>
                                          <p:attrName>style.visibility</p:attrName>
                                        </p:attrNameLst>
                                      </p:cBhvr>
                                      <p:to>
                                        <p:strVal val="visible"/>
                                      </p:to>
                                    </p:set>
                                    <p:animEffect transition="in" filter="blinds(horizontal)">
                                      <p:cBhvr>
                                        <p:cTn id="30" dur="500"/>
                                        <p:tgtEl>
                                          <p:spTgt spid="36867">
                                            <p:txEl>
                                              <p:pRg st="7" end="7"/>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6867">
                                            <p:txEl>
                                              <p:pRg st="8" end="8"/>
                                            </p:txEl>
                                          </p:spTgt>
                                        </p:tgtEl>
                                        <p:attrNameLst>
                                          <p:attrName>style.visibility</p:attrName>
                                        </p:attrNameLst>
                                      </p:cBhvr>
                                      <p:to>
                                        <p:strVal val="visible"/>
                                      </p:to>
                                    </p:set>
                                    <p:animEffect transition="in" filter="blinds(horizontal)">
                                      <p:cBhvr>
                                        <p:cTn id="35" dur="500"/>
                                        <p:tgtEl>
                                          <p:spTgt spid="36867">
                                            <p:txEl>
                                              <p:pRg st="8" end="8"/>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6867">
                                            <p:txEl>
                                              <p:pRg st="9" end="9"/>
                                            </p:txEl>
                                          </p:spTgt>
                                        </p:tgtEl>
                                        <p:attrNameLst>
                                          <p:attrName>style.visibility</p:attrName>
                                        </p:attrNameLst>
                                      </p:cBhvr>
                                      <p:to>
                                        <p:strVal val="visible"/>
                                      </p:to>
                                    </p:set>
                                    <p:animEffect transition="in" filter="blinds(horizontal)">
                                      <p:cBhvr>
                                        <p:cTn id="40" dur="500"/>
                                        <p:tgtEl>
                                          <p:spTgt spid="36867">
                                            <p:txEl>
                                              <p:pRg st="9" end="9"/>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6867">
                                            <p:txEl>
                                              <p:pRg st="10" end="10"/>
                                            </p:txEl>
                                          </p:spTgt>
                                        </p:tgtEl>
                                        <p:attrNameLst>
                                          <p:attrName>style.visibility</p:attrName>
                                        </p:attrNameLst>
                                      </p:cBhvr>
                                      <p:to>
                                        <p:strVal val="visible"/>
                                      </p:to>
                                    </p:set>
                                    <p:animEffect transition="in" filter="blinds(horizontal)">
                                      <p:cBhvr>
                                        <p:cTn id="45" dur="500"/>
                                        <p:tgtEl>
                                          <p:spTgt spid="3686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5F08098C-B466-469C-A8E2-4E2B4649565B}" type="slidenum">
              <a:rPr lang="en-US" altLang="en-US"/>
              <a:pPr/>
              <a:t>22</a:t>
            </a:fld>
            <a:endParaRPr lang="en-US" altLang="en-US"/>
          </a:p>
        </p:txBody>
      </p:sp>
      <p:sp>
        <p:nvSpPr>
          <p:cNvPr id="38914" name="Rectangle 2"/>
          <p:cNvSpPr>
            <a:spLocks noGrp="1" noRot="1" noChangeArrowheads="1"/>
          </p:cNvSpPr>
          <p:nvPr>
            <p:ph type="title"/>
          </p:nvPr>
        </p:nvSpPr>
        <p:spPr/>
        <p:txBody>
          <a:bodyPr/>
          <a:lstStyle/>
          <a:p>
            <a:r>
              <a:rPr lang="en-US" altLang="en-US"/>
              <a:t>Proofs: Example 2</a:t>
            </a:r>
          </a:p>
        </p:txBody>
      </p:sp>
      <p:sp>
        <p:nvSpPr>
          <p:cNvPr id="38915" name="Rectangle 3"/>
          <p:cNvSpPr>
            <a:spLocks noGrp="1" noChangeArrowheads="1"/>
          </p:cNvSpPr>
          <p:nvPr>
            <p:ph type="body" idx="1"/>
          </p:nvPr>
        </p:nvSpPr>
        <p:spPr>
          <a:xfrm>
            <a:off x="457200" y="1600200"/>
            <a:ext cx="8382000" cy="5029200"/>
          </a:xfrm>
        </p:spPr>
        <p:txBody>
          <a:bodyPr/>
          <a:lstStyle/>
          <a:p>
            <a:pPr>
              <a:lnSpc>
                <a:spcPct val="90000"/>
              </a:lnSpc>
            </a:pPr>
            <a:r>
              <a:rPr lang="en-US" altLang="en-US" dirty="0">
                <a:effectLst/>
              </a:rPr>
              <a:t>For any two sets A and B, (A </a:t>
            </a:r>
            <a:r>
              <a:rPr lang="en-US" altLang="en-US" dirty="0">
                <a:effectLst/>
                <a:sym typeface="Symbol" pitchFamily="18" charset="2"/>
              </a:rPr>
              <a:t> B)′ = A′  B′ </a:t>
            </a:r>
            <a:r>
              <a:rPr lang="en-US" altLang="en-US" sz="2400" dirty="0">
                <a:effectLst/>
                <a:sym typeface="Symbol" pitchFamily="18" charset="2"/>
              </a:rPr>
              <a:t>(Theorem 0.20, p 20)</a:t>
            </a:r>
          </a:p>
          <a:p>
            <a:pPr lvl="1">
              <a:lnSpc>
                <a:spcPct val="90000"/>
              </a:lnSpc>
            </a:pPr>
            <a:r>
              <a:rPr lang="en-US" altLang="en-US" dirty="0">
                <a:effectLst/>
                <a:sym typeface="Symbol" pitchFamily="18" charset="2"/>
              </a:rPr>
              <a:t>Where X′ means the </a:t>
            </a:r>
            <a:r>
              <a:rPr lang="en-US" altLang="en-US" u="sng" dirty="0">
                <a:effectLst/>
                <a:sym typeface="Symbol" pitchFamily="18" charset="2"/>
              </a:rPr>
              <a:t>complement</a:t>
            </a:r>
            <a:r>
              <a:rPr lang="en-US" altLang="en-US" dirty="0">
                <a:effectLst/>
                <a:sym typeface="Symbol" pitchFamily="18" charset="2"/>
              </a:rPr>
              <a:t> of X</a:t>
            </a:r>
          </a:p>
          <a:p>
            <a:pPr lvl="1">
              <a:lnSpc>
                <a:spcPct val="90000"/>
              </a:lnSpc>
            </a:pPr>
            <a:r>
              <a:rPr lang="en-US" altLang="en-US" dirty="0">
                <a:effectLst/>
                <a:sym typeface="Symbol" pitchFamily="18" charset="2"/>
              </a:rPr>
              <a:t>We prove sets are equal by showing that they have the same elements</a:t>
            </a:r>
          </a:p>
          <a:p>
            <a:pPr lvl="1">
              <a:lnSpc>
                <a:spcPct val="90000"/>
              </a:lnSpc>
            </a:pPr>
            <a:r>
              <a:rPr lang="en-US" altLang="en-US" dirty="0">
                <a:effectLst/>
                <a:sym typeface="Symbol" pitchFamily="18" charset="2"/>
              </a:rPr>
              <a:t>What proof technique to use? Any ideas?</a:t>
            </a:r>
          </a:p>
          <a:p>
            <a:pPr lvl="1">
              <a:lnSpc>
                <a:spcPct val="90000"/>
              </a:lnSpc>
            </a:pPr>
            <a:r>
              <a:rPr lang="en-US" altLang="en-US" dirty="0">
                <a:effectLst/>
                <a:sym typeface="Symbol" pitchFamily="18" charset="2"/>
              </a:rPr>
              <a:t>Prove in each direction:</a:t>
            </a:r>
          </a:p>
          <a:p>
            <a:pPr lvl="2">
              <a:lnSpc>
                <a:spcPct val="90000"/>
              </a:lnSpc>
            </a:pPr>
            <a:r>
              <a:rPr lang="en-US" altLang="en-US" dirty="0">
                <a:effectLst/>
                <a:sym typeface="Symbol" pitchFamily="18" charset="2"/>
              </a:rPr>
              <a:t>First prove forward direction then backward directions</a:t>
            </a:r>
          </a:p>
          <a:p>
            <a:pPr lvl="3">
              <a:lnSpc>
                <a:spcPct val="90000"/>
              </a:lnSpc>
            </a:pPr>
            <a:r>
              <a:rPr lang="en-US" altLang="en-US" dirty="0">
                <a:effectLst/>
                <a:sym typeface="Symbol" pitchFamily="18" charset="2"/>
              </a:rPr>
              <a:t>Show if element x is in one of the sets then it is in the other</a:t>
            </a:r>
          </a:p>
          <a:p>
            <a:pPr lvl="2">
              <a:lnSpc>
                <a:spcPct val="90000"/>
              </a:lnSpc>
            </a:pPr>
            <a:r>
              <a:rPr lang="en-US" altLang="en-US" dirty="0">
                <a:effectLst/>
                <a:sym typeface="Symbol" pitchFamily="18" charset="2"/>
              </a:rPr>
              <a:t>We will do in words, but not as informal as it sounds since we are really using formal definitions of each operator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8915">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8915">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8915">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8915">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9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43694936-A5CB-4D19-9797-61989F3AE818}" type="slidenum">
              <a:rPr lang="en-US" altLang="en-US"/>
              <a:pPr/>
              <a:t>23</a:t>
            </a:fld>
            <a:endParaRPr lang="en-US" altLang="en-US"/>
          </a:p>
        </p:txBody>
      </p:sp>
      <p:sp>
        <p:nvSpPr>
          <p:cNvPr id="46082" name="Rectangle 2"/>
          <p:cNvSpPr>
            <a:spLocks noGrp="1" noRot="1" noChangeArrowheads="1"/>
          </p:cNvSpPr>
          <p:nvPr>
            <p:ph type="title"/>
          </p:nvPr>
        </p:nvSpPr>
        <p:spPr/>
        <p:txBody>
          <a:bodyPr/>
          <a:lstStyle/>
          <a:p>
            <a:r>
              <a:rPr lang="en-US" altLang="en-US"/>
              <a:t>Proof: Example 2</a:t>
            </a:r>
          </a:p>
        </p:txBody>
      </p:sp>
      <p:sp>
        <p:nvSpPr>
          <p:cNvPr id="46083" name="Rectangle 3"/>
          <p:cNvSpPr>
            <a:spLocks noGrp="1" noChangeArrowheads="1"/>
          </p:cNvSpPr>
          <p:nvPr>
            <p:ph type="body" idx="1"/>
          </p:nvPr>
        </p:nvSpPr>
        <p:spPr>
          <a:xfrm>
            <a:off x="457200" y="1447800"/>
            <a:ext cx="8229600" cy="5105400"/>
          </a:xfrm>
        </p:spPr>
        <p:txBody>
          <a:bodyPr/>
          <a:lstStyle/>
          <a:p>
            <a:pPr>
              <a:lnSpc>
                <a:spcPct val="80000"/>
              </a:lnSpc>
            </a:pPr>
            <a:r>
              <a:rPr lang="en-US" altLang="en-US" sz="2800" dirty="0">
                <a:effectLst/>
              </a:rPr>
              <a:t>(A </a:t>
            </a:r>
            <a:r>
              <a:rPr lang="en-US" altLang="en-US" sz="2800" dirty="0">
                <a:effectLst/>
                <a:sym typeface="Symbol" pitchFamily="18" charset="2"/>
              </a:rPr>
              <a:t> B)′ = A′  B′</a:t>
            </a:r>
          </a:p>
          <a:p>
            <a:pPr>
              <a:lnSpc>
                <a:spcPct val="80000"/>
              </a:lnSpc>
            </a:pPr>
            <a:r>
              <a:rPr lang="en-US" altLang="en-US" sz="2800" dirty="0">
                <a:effectLst/>
                <a:sym typeface="Symbol" pitchFamily="18" charset="2"/>
              </a:rPr>
              <a:t>Forward direction (LHS </a:t>
            </a:r>
            <a:r>
              <a:rPr lang="en-US" altLang="en-US" sz="2800" dirty="0">
                <a:effectLst/>
                <a:sym typeface="Wingdings" pitchFamily="2" charset="2"/>
              </a:rPr>
              <a:t> RHS)</a:t>
            </a:r>
            <a:r>
              <a:rPr lang="en-US" altLang="en-US" sz="2800" dirty="0">
                <a:effectLst/>
                <a:sym typeface="Symbol" pitchFamily="18" charset="2"/>
              </a:rPr>
              <a:t>:</a:t>
            </a:r>
          </a:p>
          <a:p>
            <a:pPr lvl="1">
              <a:lnSpc>
                <a:spcPct val="80000"/>
              </a:lnSpc>
              <a:spcBef>
                <a:spcPct val="10000"/>
              </a:spcBef>
            </a:pPr>
            <a:r>
              <a:rPr lang="en-US" altLang="en-US" sz="2400" dirty="0">
                <a:effectLst/>
                <a:sym typeface="Symbol" pitchFamily="18" charset="2"/>
              </a:rPr>
              <a:t>Assume x  </a:t>
            </a:r>
            <a:r>
              <a:rPr lang="en-US" altLang="en-US" sz="2400" dirty="0">
                <a:effectLst/>
              </a:rPr>
              <a:t>(A </a:t>
            </a:r>
            <a:r>
              <a:rPr lang="en-US" altLang="en-US" sz="2400" dirty="0">
                <a:effectLst/>
                <a:sym typeface="Symbol" pitchFamily="18" charset="2"/>
              </a:rPr>
              <a:t> B)′</a:t>
            </a:r>
          </a:p>
          <a:p>
            <a:pPr lvl="1">
              <a:lnSpc>
                <a:spcPct val="80000"/>
              </a:lnSpc>
              <a:spcBef>
                <a:spcPct val="10000"/>
              </a:spcBef>
            </a:pPr>
            <a:r>
              <a:rPr lang="en-US" altLang="en-US" sz="2400" dirty="0">
                <a:effectLst/>
                <a:sym typeface="Symbol" pitchFamily="18" charset="2"/>
              </a:rPr>
              <a:t>Then x is not in </a:t>
            </a:r>
            <a:r>
              <a:rPr lang="en-US" altLang="en-US" sz="2400" dirty="0">
                <a:effectLst/>
              </a:rPr>
              <a:t>(A </a:t>
            </a:r>
            <a:r>
              <a:rPr lang="en-US" altLang="en-US" sz="2400" dirty="0">
                <a:effectLst/>
                <a:sym typeface="Symbol" pitchFamily="18" charset="2"/>
              </a:rPr>
              <a:t> B)      [</a:t>
            </a:r>
            <a:r>
              <a:rPr lang="en-US" altLang="en-US" sz="2400" dirty="0" err="1">
                <a:effectLst/>
                <a:sym typeface="Symbol" pitchFamily="18" charset="2"/>
              </a:rPr>
              <a:t>defn</a:t>
            </a:r>
            <a:r>
              <a:rPr lang="en-US" altLang="en-US" sz="2400" dirty="0">
                <a:effectLst/>
                <a:sym typeface="Symbol" pitchFamily="18" charset="2"/>
              </a:rPr>
              <a:t>. of complement]</a:t>
            </a:r>
          </a:p>
          <a:p>
            <a:pPr lvl="1">
              <a:lnSpc>
                <a:spcPct val="80000"/>
              </a:lnSpc>
              <a:spcBef>
                <a:spcPct val="10000"/>
              </a:spcBef>
            </a:pPr>
            <a:r>
              <a:rPr lang="en-US" altLang="en-US" sz="2400" dirty="0">
                <a:effectLst/>
                <a:sym typeface="Symbol" pitchFamily="18" charset="2"/>
              </a:rPr>
              <a:t>Then x is not in A and x is not in B [</a:t>
            </a:r>
            <a:r>
              <a:rPr lang="en-US" altLang="en-US" sz="2400" dirty="0" err="1">
                <a:effectLst/>
                <a:sym typeface="Symbol" pitchFamily="18" charset="2"/>
              </a:rPr>
              <a:t>defn</a:t>
            </a:r>
            <a:r>
              <a:rPr lang="en-US" altLang="en-US" sz="2400" dirty="0">
                <a:effectLst/>
                <a:sym typeface="Symbol" pitchFamily="18" charset="2"/>
              </a:rPr>
              <a:t>. of union]</a:t>
            </a:r>
          </a:p>
          <a:p>
            <a:pPr lvl="1">
              <a:lnSpc>
                <a:spcPct val="80000"/>
              </a:lnSpc>
              <a:spcBef>
                <a:spcPct val="10000"/>
              </a:spcBef>
            </a:pPr>
            <a:r>
              <a:rPr lang="en-US" altLang="en-US" sz="2400" dirty="0">
                <a:effectLst/>
                <a:sym typeface="Symbol" pitchFamily="18" charset="2"/>
              </a:rPr>
              <a:t>So x is in A′ and x is in B′ and hence is in RHS</a:t>
            </a:r>
          </a:p>
          <a:p>
            <a:pPr>
              <a:lnSpc>
                <a:spcPct val="80000"/>
              </a:lnSpc>
            </a:pPr>
            <a:r>
              <a:rPr lang="en-US" altLang="en-US" sz="2800" dirty="0">
                <a:effectLst/>
                <a:sym typeface="Symbol" pitchFamily="18" charset="2"/>
              </a:rPr>
              <a:t>Backward direction (RHS </a:t>
            </a:r>
            <a:r>
              <a:rPr lang="en-US" altLang="en-US" sz="2800" dirty="0">
                <a:effectLst/>
                <a:sym typeface="Wingdings" pitchFamily="2" charset="2"/>
              </a:rPr>
              <a:t> LHS)</a:t>
            </a:r>
          </a:p>
          <a:p>
            <a:pPr lvl="1">
              <a:lnSpc>
                <a:spcPct val="80000"/>
              </a:lnSpc>
              <a:spcAft>
                <a:spcPct val="10000"/>
              </a:spcAft>
            </a:pPr>
            <a:r>
              <a:rPr lang="en-US" altLang="en-US" sz="2400" dirty="0">
                <a:effectLst/>
                <a:sym typeface="Symbol" pitchFamily="18" charset="2"/>
              </a:rPr>
              <a:t>Assume x  A′  B′</a:t>
            </a:r>
          </a:p>
          <a:p>
            <a:pPr lvl="1">
              <a:lnSpc>
                <a:spcPct val="80000"/>
              </a:lnSpc>
              <a:spcAft>
                <a:spcPct val="10000"/>
              </a:spcAft>
            </a:pPr>
            <a:r>
              <a:rPr lang="en-US" altLang="en-US" sz="2400" dirty="0">
                <a:effectLst/>
                <a:sym typeface="Symbol" pitchFamily="18" charset="2"/>
              </a:rPr>
              <a:t>So x  A′ and x  B′     		[</a:t>
            </a:r>
            <a:r>
              <a:rPr lang="en-US" altLang="en-US" sz="2400" dirty="0" err="1">
                <a:effectLst/>
                <a:sym typeface="Symbol" pitchFamily="18" charset="2"/>
              </a:rPr>
              <a:t>defn</a:t>
            </a:r>
            <a:r>
              <a:rPr lang="en-US" altLang="en-US" sz="2400" dirty="0">
                <a:effectLst/>
                <a:sym typeface="Symbol" pitchFamily="18" charset="2"/>
              </a:rPr>
              <a:t>. of intersection]</a:t>
            </a:r>
          </a:p>
          <a:p>
            <a:pPr lvl="1">
              <a:lnSpc>
                <a:spcPct val="80000"/>
              </a:lnSpc>
              <a:spcAft>
                <a:spcPct val="10000"/>
              </a:spcAft>
            </a:pPr>
            <a:r>
              <a:rPr lang="en-US" altLang="en-US" sz="2400" dirty="0">
                <a:effectLst/>
                <a:sym typeface="Symbol" pitchFamily="18" charset="2"/>
              </a:rPr>
              <a:t>So x  A and x  B		[</a:t>
            </a:r>
            <a:r>
              <a:rPr lang="en-US" altLang="en-US" sz="2400" dirty="0" err="1">
                <a:effectLst/>
                <a:sym typeface="Symbol" pitchFamily="18" charset="2"/>
              </a:rPr>
              <a:t>defn</a:t>
            </a:r>
            <a:r>
              <a:rPr lang="en-US" altLang="en-US" sz="2400" dirty="0">
                <a:effectLst/>
                <a:sym typeface="Symbol" pitchFamily="18" charset="2"/>
              </a:rPr>
              <a:t>. of complement]</a:t>
            </a:r>
          </a:p>
          <a:p>
            <a:pPr lvl="1">
              <a:lnSpc>
                <a:spcPct val="80000"/>
              </a:lnSpc>
              <a:spcAft>
                <a:spcPct val="10000"/>
              </a:spcAft>
            </a:pPr>
            <a:r>
              <a:rPr lang="en-US" altLang="en-US" sz="2400" dirty="0">
                <a:effectLst/>
                <a:sym typeface="Symbol" pitchFamily="18" charset="2"/>
              </a:rPr>
              <a:t>So x not in union (A  B)	</a:t>
            </a:r>
            <a:r>
              <a:rPr lang="en-US" altLang="en-US" sz="2400" dirty="0" smtClean="0">
                <a:effectLst/>
                <a:sym typeface="Symbol" pitchFamily="18" charset="2"/>
              </a:rPr>
              <a:t>[application </a:t>
            </a:r>
            <a:r>
              <a:rPr lang="en-US" altLang="en-US" sz="2400" dirty="0">
                <a:effectLst/>
                <a:sym typeface="Symbol" pitchFamily="18" charset="2"/>
              </a:rPr>
              <a:t>of union]</a:t>
            </a:r>
          </a:p>
          <a:p>
            <a:pPr lvl="1">
              <a:lnSpc>
                <a:spcPct val="80000"/>
              </a:lnSpc>
            </a:pPr>
            <a:r>
              <a:rPr lang="en-US" altLang="en-US" sz="2400" dirty="0">
                <a:effectLst/>
                <a:sym typeface="Symbol" pitchFamily="18" charset="2"/>
              </a:rPr>
              <a:t>So x must be its complement     [</a:t>
            </a:r>
            <a:r>
              <a:rPr lang="en-US" altLang="en-US" sz="2400" dirty="0" err="1">
                <a:effectLst/>
                <a:sym typeface="Symbol" pitchFamily="18" charset="2"/>
              </a:rPr>
              <a:t>defn</a:t>
            </a:r>
            <a:r>
              <a:rPr lang="en-US" altLang="en-US" sz="2400" dirty="0">
                <a:effectLst/>
                <a:sym typeface="Symbol" pitchFamily="18" charset="2"/>
              </a:rPr>
              <a:t>. of complement]</a:t>
            </a:r>
          </a:p>
          <a:p>
            <a:pPr>
              <a:lnSpc>
                <a:spcPct val="80000"/>
              </a:lnSpc>
            </a:pPr>
            <a:r>
              <a:rPr lang="en-US" altLang="en-US" sz="2800" dirty="0">
                <a:effectLst/>
                <a:sym typeface="Symbol" pitchFamily="18" charset="2"/>
              </a:rPr>
              <a:t>So we are done!</a:t>
            </a:r>
          </a:p>
          <a:p>
            <a:pPr lvl="1">
              <a:lnSpc>
                <a:spcPct val="80000"/>
              </a:lnSpc>
            </a:pPr>
            <a:endParaRPr lang="en-US" altLang="en-US" sz="2400" dirty="0">
              <a:effectLst/>
              <a:sym typeface="Symbol" pitchFamily="18" charset="2"/>
            </a:endParaRPr>
          </a:p>
          <a:p>
            <a:pPr lvl="1">
              <a:lnSpc>
                <a:spcPct val="80000"/>
              </a:lnSpc>
            </a:pPr>
            <a:endParaRPr lang="en-US" altLang="en-US" sz="2400" dirty="0">
              <a:effectLst/>
              <a:sym typeface="Symbol" pitchFamily="18" charset="2"/>
            </a:endParaRPr>
          </a:p>
          <a:p>
            <a:pPr lvl="1">
              <a:lnSpc>
                <a:spcPct val="80000"/>
              </a:lnSpc>
            </a:pPr>
            <a:endParaRPr lang="en-US" altLang="en-US" sz="2400" dirty="0">
              <a:effectLst/>
              <a:sym typeface="Symbol" pitchFamily="18" charset="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C423D19B-E073-441F-B0F2-D34FFECF6B78}" type="slidenum">
              <a:rPr lang="en-US" altLang="en-US"/>
              <a:pPr/>
              <a:t>24</a:t>
            </a:fld>
            <a:endParaRPr lang="en-US" altLang="en-US"/>
          </a:p>
        </p:txBody>
      </p:sp>
      <p:sp>
        <p:nvSpPr>
          <p:cNvPr id="39938" name="Rectangle 2"/>
          <p:cNvSpPr>
            <a:spLocks noGrp="1" noRot="1" noChangeArrowheads="1"/>
          </p:cNvSpPr>
          <p:nvPr>
            <p:ph type="title"/>
          </p:nvPr>
        </p:nvSpPr>
        <p:spPr/>
        <p:txBody>
          <a:bodyPr/>
          <a:lstStyle/>
          <a:p>
            <a:r>
              <a:rPr lang="en-US" altLang="en-US"/>
              <a:t>Proofs: Example 3</a:t>
            </a:r>
          </a:p>
        </p:txBody>
      </p:sp>
      <p:sp>
        <p:nvSpPr>
          <p:cNvPr id="39939" name="Rectangle 3"/>
          <p:cNvSpPr>
            <a:spLocks noGrp="1" noChangeArrowheads="1"/>
          </p:cNvSpPr>
          <p:nvPr>
            <p:ph type="body" idx="1"/>
          </p:nvPr>
        </p:nvSpPr>
        <p:spPr>
          <a:xfrm>
            <a:off x="457200" y="1600200"/>
            <a:ext cx="8458200" cy="4525963"/>
          </a:xfrm>
        </p:spPr>
        <p:txBody>
          <a:bodyPr/>
          <a:lstStyle/>
          <a:p>
            <a:r>
              <a:rPr lang="en-US" altLang="en-US" sz="2800" dirty="0">
                <a:effectLst/>
              </a:rPr>
              <a:t>For every even number n &gt; 2, there is a 3-regular graph with n nodes (Theorem 0.22, p 21)</a:t>
            </a:r>
          </a:p>
          <a:p>
            <a:pPr lvl="1"/>
            <a:r>
              <a:rPr lang="en-US" altLang="en-US" sz="2400" dirty="0">
                <a:effectLst/>
              </a:rPr>
              <a:t>A graph is k-regular if every node has degree k</a:t>
            </a:r>
          </a:p>
          <a:p>
            <a:r>
              <a:rPr lang="en-US" altLang="en-US" sz="2800" dirty="0">
                <a:effectLst/>
              </a:rPr>
              <a:t>We will use a proof by construction</a:t>
            </a:r>
          </a:p>
          <a:p>
            <a:pPr lvl="1"/>
            <a:r>
              <a:rPr lang="en-US" altLang="en-US" sz="2400" dirty="0">
                <a:effectLst/>
              </a:rPr>
              <a:t>Many theorems say that a specific type of object exists. One way to prove it exists is by constructing it.</a:t>
            </a:r>
          </a:p>
          <a:p>
            <a:pPr lvl="1"/>
            <a:r>
              <a:rPr lang="en-US" altLang="en-US" sz="2400" dirty="0">
                <a:effectLst/>
              </a:rPr>
              <a:t>May sound weird, but this is </a:t>
            </a:r>
            <a:r>
              <a:rPr lang="en-US" altLang="en-US" sz="2400" dirty="0" smtClean="0">
                <a:effectLst/>
              </a:rPr>
              <a:t>by far the </a:t>
            </a:r>
            <a:r>
              <a:rPr lang="en-US" altLang="en-US" sz="2400" dirty="0">
                <a:effectLst/>
              </a:rPr>
              <a:t>most common proof technique we will use in this </a:t>
            </a:r>
            <a:r>
              <a:rPr lang="en-US" altLang="en-US" sz="2400" dirty="0" smtClean="0">
                <a:effectLst/>
              </a:rPr>
              <a:t>course</a:t>
            </a:r>
            <a:endParaRPr lang="en-US" altLang="en-US" sz="2400" dirty="0">
              <a:effectLst/>
            </a:endParaRPr>
          </a:p>
          <a:p>
            <a:pPr lvl="2"/>
            <a:r>
              <a:rPr lang="en-US" altLang="en-US" sz="2000" dirty="0">
                <a:effectLst/>
              </a:rPr>
              <a:t>We may be asked to show that some property is true. We may need to construct a model which makes it clear that this property is true</a:t>
            </a:r>
          </a:p>
          <a:p>
            <a:pPr lvl="1"/>
            <a:endParaRPr lang="en-US" altLang="en-US" sz="2400" dirty="0">
              <a:effectLs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A1687AAA-5B77-4C10-BDCF-2A1F3C9C5C7D}" type="slidenum">
              <a:rPr lang="en-US" altLang="en-US"/>
              <a:pPr/>
              <a:t>25</a:t>
            </a:fld>
            <a:endParaRPr lang="en-US" altLang="en-US"/>
          </a:p>
        </p:txBody>
      </p:sp>
      <p:sp>
        <p:nvSpPr>
          <p:cNvPr id="40962" name="Rectangle 2"/>
          <p:cNvSpPr>
            <a:spLocks noGrp="1" noRot="1" noChangeArrowheads="1"/>
          </p:cNvSpPr>
          <p:nvPr>
            <p:ph type="title"/>
          </p:nvPr>
        </p:nvSpPr>
        <p:spPr/>
        <p:txBody>
          <a:bodyPr/>
          <a:lstStyle/>
          <a:p>
            <a:r>
              <a:rPr lang="en-US" altLang="en-US"/>
              <a:t>Proof: Example 3 continued</a:t>
            </a:r>
          </a:p>
        </p:txBody>
      </p:sp>
      <p:sp>
        <p:nvSpPr>
          <p:cNvPr id="40963" name="Rectangle 3"/>
          <p:cNvSpPr>
            <a:spLocks noGrp="1" noChangeArrowheads="1"/>
          </p:cNvSpPr>
          <p:nvPr>
            <p:ph type="body" idx="1"/>
          </p:nvPr>
        </p:nvSpPr>
        <p:spPr>
          <a:xfrm>
            <a:off x="457200" y="1600200"/>
            <a:ext cx="8229600" cy="4800600"/>
          </a:xfrm>
        </p:spPr>
        <p:txBody>
          <a:bodyPr/>
          <a:lstStyle/>
          <a:p>
            <a:pPr>
              <a:lnSpc>
                <a:spcPct val="80000"/>
              </a:lnSpc>
            </a:pPr>
            <a:r>
              <a:rPr lang="en-US" altLang="en-US" sz="2800" dirty="0">
                <a:effectLst/>
              </a:rPr>
              <a:t>Can you construct such a graph for n=4, 6, 8?</a:t>
            </a:r>
          </a:p>
          <a:p>
            <a:pPr lvl="1">
              <a:lnSpc>
                <a:spcPct val="80000"/>
              </a:lnSpc>
            </a:pPr>
            <a:r>
              <a:rPr lang="en-US" altLang="en-US" sz="2400" dirty="0">
                <a:effectLst/>
              </a:rPr>
              <a:t>Try now.</a:t>
            </a:r>
          </a:p>
          <a:p>
            <a:pPr lvl="1">
              <a:lnSpc>
                <a:spcPct val="80000"/>
              </a:lnSpc>
            </a:pPr>
            <a:r>
              <a:rPr lang="en-US" altLang="en-US" sz="2400" dirty="0">
                <a:effectLst/>
              </a:rPr>
              <a:t>If you see a pattern, then generalize it and that is the proof.</a:t>
            </a:r>
          </a:p>
          <a:p>
            <a:pPr lvl="1">
              <a:lnSpc>
                <a:spcPct val="80000"/>
              </a:lnSpc>
            </a:pPr>
            <a:r>
              <a:rPr lang="en-US" altLang="en-US" sz="2400" dirty="0">
                <a:effectLst/>
              </a:rPr>
              <a:t>Hint: place the nodes into a circle</a:t>
            </a:r>
          </a:p>
          <a:p>
            <a:pPr>
              <a:lnSpc>
                <a:spcPct val="80000"/>
              </a:lnSpc>
            </a:pPr>
            <a:r>
              <a:rPr lang="en-US" altLang="en-US" sz="2800" dirty="0">
                <a:effectLst/>
              </a:rPr>
              <a:t>Solution:</a:t>
            </a:r>
          </a:p>
          <a:p>
            <a:pPr lvl="1">
              <a:lnSpc>
                <a:spcPct val="80000"/>
              </a:lnSpc>
            </a:pPr>
            <a:r>
              <a:rPr lang="en-US" altLang="en-US" sz="2400" dirty="0">
                <a:effectLst/>
              </a:rPr>
              <a:t>Place the nodes in a circle and then connect each node to the ones next to it, which gives us a 2-regular graph.</a:t>
            </a:r>
          </a:p>
          <a:p>
            <a:pPr lvl="1">
              <a:lnSpc>
                <a:spcPct val="80000"/>
              </a:lnSpc>
            </a:pPr>
            <a:r>
              <a:rPr lang="en-US" altLang="en-US" sz="2400" dirty="0">
                <a:effectLst/>
              </a:rPr>
              <a:t>Then connect each node to the one opposite it and you are done. This is guaranteed to work because if the number of nodes is even, the opposite node will always get hit exactly once.</a:t>
            </a:r>
          </a:p>
          <a:p>
            <a:pPr lvl="2">
              <a:lnSpc>
                <a:spcPct val="80000"/>
              </a:lnSpc>
            </a:pPr>
            <a:r>
              <a:rPr lang="en-US" altLang="en-US" sz="2000" dirty="0">
                <a:effectLst/>
              </a:rPr>
              <a:t>The text describes it more formally.</a:t>
            </a:r>
          </a:p>
          <a:p>
            <a:pPr lvl="2">
              <a:lnSpc>
                <a:spcPct val="80000"/>
              </a:lnSpc>
            </a:pPr>
            <a:r>
              <a:rPr lang="en-US" altLang="en-US" sz="2000" dirty="0">
                <a:effectLst/>
              </a:rPr>
              <a:t>Note that if it was odd, this would not work.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6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96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96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096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96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96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96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96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F9DD187B-81BF-4B56-BB84-4F07C52B9A47}" type="slidenum">
              <a:rPr lang="en-US" altLang="en-US"/>
              <a:pPr/>
              <a:t>26</a:t>
            </a:fld>
            <a:endParaRPr lang="en-US" altLang="en-US"/>
          </a:p>
        </p:txBody>
      </p:sp>
      <p:sp>
        <p:nvSpPr>
          <p:cNvPr id="41986" name="Rectangle 2"/>
          <p:cNvSpPr>
            <a:spLocks noGrp="1" noRot="1" noChangeArrowheads="1"/>
          </p:cNvSpPr>
          <p:nvPr>
            <p:ph type="title"/>
          </p:nvPr>
        </p:nvSpPr>
        <p:spPr/>
        <p:txBody>
          <a:bodyPr/>
          <a:lstStyle/>
          <a:p>
            <a:r>
              <a:rPr lang="en-US" altLang="en-US"/>
              <a:t>Proof: Example 4</a:t>
            </a:r>
          </a:p>
        </p:txBody>
      </p:sp>
      <p:sp>
        <p:nvSpPr>
          <p:cNvPr id="41987" name="Rectangle 3"/>
          <p:cNvSpPr>
            <a:spLocks noGrp="1" noChangeArrowheads="1"/>
          </p:cNvSpPr>
          <p:nvPr>
            <p:ph type="body" idx="1"/>
          </p:nvPr>
        </p:nvSpPr>
        <p:spPr>
          <a:xfrm>
            <a:off x="457200" y="1600200"/>
            <a:ext cx="8229600" cy="5029200"/>
          </a:xfrm>
        </p:spPr>
        <p:txBody>
          <a:bodyPr/>
          <a:lstStyle/>
          <a:p>
            <a:pPr>
              <a:lnSpc>
                <a:spcPct val="90000"/>
              </a:lnSpc>
            </a:pPr>
            <a:r>
              <a:rPr lang="en-US" altLang="en-US" sz="2800" dirty="0"/>
              <a:t>Jack sees Jill, who has come in from outside. Since Jill is not wet he concludes it is not raining (Ex 0.23, p 22)</a:t>
            </a:r>
          </a:p>
          <a:p>
            <a:pPr lvl="1">
              <a:lnSpc>
                <a:spcPct val="90000"/>
              </a:lnSpc>
            </a:pPr>
            <a:r>
              <a:rPr lang="en-US" altLang="en-US" sz="2400" dirty="0"/>
              <a:t>This is a proof by contradiction.</a:t>
            </a:r>
          </a:p>
          <a:p>
            <a:pPr lvl="2">
              <a:lnSpc>
                <a:spcPct val="90000"/>
              </a:lnSpc>
            </a:pPr>
            <a:r>
              <a:rPr lang="en-US" altLang="en-US" sz="2000" dirty="0"/>
              <a:t>To prove a theorem true by contradiction, assume it is false and show that leads to a contradiction</a:t>
            </a:r>
          </a:p>
          <a:p>
            <a:pPr lvl="2">
              <a:lnSpc>
                <a:spcPct val="90000"/>
              </a:lnSpc>
            </a:pPr>
            <a:r>
              <a:rPr lang="en-US" altLang="en-US" sz="2000" dirty="0"/>
              <a:t>In this case, that translates to assume it is raining and look for contradiction</a:t>
            </a:r>
          </a:p>
          <a:p>
            <a:pPr lvl="1">
              <a:lnSpc>
                <a:spcPct val="90000"/>
              </a:lnSpc>
            </a:pPr>
            <a:r>
              <a:rPr lang="en-US" altLang="en-US" sz="2400" dirty="0"/>
              <a:t>If we know that if it were raining then Jill would be wet, we have a contradiction because Jill is not wet.</a:t>
            </a:r>
          </a:p>
          <a:p>
            <a:pPr lvl="1">
              <a:lnSpc>
                <a:spcPct val="90000"/>
              </a:lnSpc>
            </a:pPr>
            <a:r>
              <a:rPr lang="en-US" altLang="en-US" sz="2400" dirty="0"/>
              <a:t>That is the process, although not a very good example (what if she left the umbrella at the door!)</a:t>
            </a:r>
          </a:p>
          <a:p>
            <a:pPr lvl="1">
              <a:lnSpc>
                <a:spcPct val="90000"/>
              </a:lnSpc>
            </a:pPr>
            <a:r>
              <a:rPr lang="en-US" altLang="en-US" sz="2400" dirty="0" smtClean="0"/>
              <a:t>This case is perhaps a bit confusing. Lets go to a  more mathematical example …</a:t>
            </a:r>
            <a:endParaRPr lang="en-US" alt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 Square Root of 2 Irrational</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458200" cy="5029200"/>
              </a:xfrm>
            </p:spPr>
            <p:txBody>
              <a:bodyPr/>
              <a:lstStyle/>
              <a:p>
                <a:r>
                  <a:rPr lang="en-US" dirty="0" smtClean="0"/>
                  <a:t>Proof by contradiction, assume it is rational</a:t>
                </a:r>
              </a:p>
              <a:p>
                <a:pPr lvl="1"/>
                <a:r>
                  <a:rPr lang="en-US" sz="2600" dirty="0" smtClean="0"/>
                  <a:t>Rational numbers can be written as m/n for integer m, n</a:t>
                </a:r>
              </a:p>
              <a:p>
                <a:pPr lvl="1"/>
                <a:r>
                  <a:rPr lang="en-US" sz="2600" dirty="0" smtClean="0"/>
                  <a:t>Assume with no loss of generality we reduce the fraction</a:t>
                </a:r>
              </a:p>
              <a:p>
                <a:pPr lvl="2"/>
                <a:r>
                  <a:rPr lang="en-US" sz="2600" dirty="0" smtClean="0"/>
                  <a:t>This means that m and n cannot both be even</a:t>
                </a:r>
              </a:p>
              <a:p>
                <a:pPr lvl="3"/>
                <a:r>
                  <a:rPr lang="en-US" dirty="0" smtClean="0"/>
                  <a:t>If so, 2 goes into both so reduce it</a:t>
                </a:r>
              </a:p>
              <a:p>
                <a:pPr lvl="1"/>
                <a:r>
                  <a:rPr lang="en-US" dirty="0" smtClean="0"/>
                  <a:t>Then do some math</a:t>
                </a:r>
              </a:p>
              <a:p>
                <a:pPr lvl="2"/>
                <a14:m>
                  <m:oMath xmlns:m="http://schemas.openxmlformats.org/officeDocument/2006/math">
                    <m:rad>
                      <m:radPr>
                        <m:degHide m:val="on"/>
                        <m:ctrlPr>
                          <a:rPr lang="en-US" sz="2200" b="0" i="1" smtClean="0">
                            <a:latin typeface="Cambria Math"/>
                            <a:ea typeface="Cambria Math"/>
                          </a:rPr>
                        </m:ctrlPr>
                      </m:radPr>
                      <m:deg/>
                      <m:e>
                        <m:r>
                          <a:rPr lang="en-US" sz="2200" b="0" i="1" smtClean="0">
                            <a:latin typeface="Cambria Math"/>
                            <a:ea typeface="Cambria Math"/>
                          </a:rPr>
                          <m:t>2</m:t>
                        </m:r>
                      </m:e>
                    </m:rad>
                    <m:r>
                      <a:rPr lang="en-US" sz="2200" b="0" i="1" smtClean="0">
                        <a:latin typeface="Cambria Math"/>
                        <a:ea typeface="Cambria Math"/>
                      </a:rPr>
                      <m:t>=</m:t>
                    </m:r>
                    <m:f>
                      <m:fPr>
                        <m:ctrlPr>
                          <a:rPr lang="en-US" sz="2200" b="0" i="1" smtClean="0">
                            <a:latin typeface="Cambria Math"/>
                            <a:ea typeface="Cambria Math"/>
                          </a:rPr>
                        </m:ctrlPr>
                      </m:fPr>
                      <m:num>
                        <m:r>
                          <a:rPr lang="en-US" sz="2200" b="0" i="1" smtClean="0">
                            <a:latin typeface="Cambria Math"/>
                            <a:ea typeface="Cambria Math"/>
                          </a:rPr>
                          <m:t>𝑚</m:t>
                        </m:r>
                      </m:num>
                      <m:den>
                        <m:r>
                          <a:rPr lang="en-US" sz="2200" b="0" i="1" smtClean="0">
                            <a:latin typeface="Cambria Math"/>
                            <a:ea typeface="Cambria Math"/>
                          </a:rPr>
                          <m:t>𝑛</m:t>
                        </m:r>
                      </m:den>
                    </m:f>
                  </m:oMath>
                </a14:m>
                <a:endParaRPr lang="en-US" sz="2200" b="0" dirty="0" smtClean="0">
                  <a:ea typeface="Cambria Math"/>
                </a:endParaRPr>
              </a:p>
              <a:p>
                <a:pPr lvl="2"/>
                <a:r>
                  <a:rPr lang="en-US" sz="2200" dirty="0" smtClean="0"/>
                  <a:t>n</a:t>
                </a:r>
                <a14:m>
                  <m:oMath xmlns:m="http://schemas.openxmlformats.org/officeDocument/2006/math">
                    <m:rad>
                      <m:radPr>
                        <m:degHide m:val="on"/>
                        <m:ctrlPr>
                          <a:rPr lang="en-US" sz="2200" b="0" i="1" smtClean="0">
                            <a:latin typeface="Cambria Math"/>
                            <a:ea typeface="Cambria Math"/>
                          </a:rPr>
                        </m:ctrlPr>
                      </m:radPr>
                      <m:deg/>
                      <m:e>
                        <m:r>
                          <a:rPr lang="en-US" sz="2200" b="0" i="1" smtClean="0">
                            <a:latin typeface="Cambria Math"/>
                            <a:ea typeface="Cambria Math"/>
                          </a:rPr>
                          <m:t>2</m:t>
                        </m:r>
                      </m:e>
                    </m:rad>
                  </m:oMath>
                </a14:m>
                <a:r>
                  <a:rPr lang="en-US" sz="2200" dirty="0" smtClean="0"/>
                  <a:t> = m</a:t>
                </a:r>
              </a:p>
              <a:p>
                <a:pPr lvl="2"/>
                <a:r>
                  <a:rPr lang="en-US" sz="2200" dirty="0" smtClean="0"/>
                  <a:t>2n</a:t>
                </a:r>
                <a:r>
                  <a:rPr lang="en-US" sz="2200" baseline="30000" dirty="0" smtClean="0"/>
                  <a:t>2</a:t>
                </a:r>
                <a:r>
                  <a:rPr lang="en-US" sz="2200" dirty="0" smtClean="0"/>
                  <a:t> = m</a:t>
                </a:r>
                <a:r>
                  <a:rPr lang="en-US" sz="2200" baseline="30000" dirty="0" smtClean="0"/>
                  <a:t>2</a:t>
                </a:r>
                <a:endParaRPr lang="en-US" sz="2200" dirty="0" smtClean="0"/>
              </a:p>
              <a:p>
                <a:pPr lvl="2"/>
                <a:r>
                  <a:rPr lang="en-US" sz="2200" dirty="0" smtClean="0"/>
                  <a:t>This means that m</a:t>
                </a:r>
                <a:r>
                  <a:rPr lang="en-US" sz="2200" baseline="30000" dirty="0" smtClean="0"/>
                  <a:t>2</a:t>
                </a:r>
                <a:r>
                  <a:rPr lang="en-US" sz="2200" dirty="0" smtClean="0"/>
                  <a:t> is even and thus m must be even</a:t>
                </a:r>
              </a:p>
              <a:p>
                <a:pPr lvl="3"/>
                <a:r>
                  <a:rPr lang="en-US" sz="1800" dirty="0" smtClean="0"/>
                  <a:t>Since odd x odd is odd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458200" cy="5029200"/>
              </a:xfrm>
              <a:blipFill rotWithShape="1">
                <a:blip r:embed="rId2"/>
                <a:stretch>
                  <a:fillRect l="-937" t="-1818" b="-1818"/>
                </a:stretch>
              </a:blipFill>
            </p:spPr>
            <p:txBody>
              <a:bodyPr/>
              <a:lstStyle/>
              <a:p>
                <a:r>
                  <a:rPr lang="en-US">
                    <a:noFill/>
                  </a:rPr>
                  <a:t> </a:t>
                </a:r>
              </a:p>
            </p:txBody>
          </p:sp>
        </mc:Fallback>
      </mc:AlternateContent>
      <p:sp>
        <p:nvSpPr>
          <p:cNvPr id="4" name="Slide Number Placeholder 3"/>
          <p:cNvSpPr>
            <a:spLocks noGrp="1"/>
          </p:cNvSpPr>
          <p:nvPr>
            <p:ph type="sldNum" sz="quarter" idx="11"/>
          </p:nvPr>
        </p:nvSpPr>
        <p:spPr/>
        <p:txBody>
          <a:bodyPr/>
          <a:lstStyle/>
          <a:p>
            <a:fld id="{37F1ABE6-1943-423C-B23A-8694D4B31427}" type="slidenum">
              <a:rPr lang="en-US" altLang="en-US" smtClean="0"/>
              <a:pPr/>
              <a:t>27</a:t>
            </a:fld>
            <a:endParaRPr lang="en-US" altLang="en-US"/>
          </a:p>
        </p:txBody>
      </p:sp>
    </p:spTree>
    <p:extLst>
      <p:ext uri="{BB962C8B-B14F-4D97-AF65-F5344CB8AC3E}">
        <p14:creationId xmlns:p14="http://schemas.microsoft.com/office/powerpoint/2010/main" val="28194568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 Square Root of 2 Irrational</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342900" lvl="2" indent="-342900">
                  <a:buClr>
                    <a:schemeClr val="hlink"/>
                  </a:buClr>
                </a:pPr>
                <a:r>
                  <a:rPr lang="en-US" dirty="0" smtClean="0"/>
                  <a:t>So </a:t>
                </a:r>
                <a:r>
                  <a:rPr lang="en-US" sz="2200" dirty="0" smtClean="0"/>
                  <a:t>2n</a:t>
                </a:r>
                <a:r>
                  <a:rPr lang="en-US" sz="2200" baseline="30000" dirty="0" smtClean="0"/>
                  <a:t>2</a:t>
                </a:r>
                <a:r>
                  <a:rPr lang="en-US" sz="2200" dirty="0" smtClean="0"/>
                  <a:t> = m</a:t>
                </a:r>
                <a:r>
                  <a:rPr lang="en-US" sz="2200" baseline="30000" dirty="0" smtClean="0"/>
                  <a:t>2</a:t>
                </a:r>
                <a:r>
                  <a:rPr lang="en-US" sz="2200" dirty="0" smtClean="0"/>
                  <a:t> and m is even</a:t>
                </a:r>
              </a:p>
              <a:p>
                <a:pPr marL="342900" lvl="2" indent="-342900">
                  <a:buClr>
                    <a:schemeClr val="hlink"/>
                  </a:buClr>
                </a:pPr>
                <a:r>
                  <a:rPr lang="en-US" sz="2200" dirty="0" smtClean="0"/>
                  <a:t>Any </a:t>
                </a:r>
                <a:r>
                  <a:rPr lang="en-US" sz="2200" dirty="0" smtClean="0"/>
                  <a:t>even number </a:t>
                </a:r>
                <a:r>
                  <a:rPr lang="en-US" sz="2200" dirty="0" smtClean="0"/>
                  <a:t>can be written as 2k for some integer k, so:</a:t>
                </a:r>
              </a:p>
              <a:p>
                <a:pPr marL="800100" lvl="3" indent="-342900">
                  <a:buClr>
                    <a:schemeClr val="hlink"/>
                  </a:buClr>
                </a:pPr>
                <a:r>
                  <a:rPr lang="en-US" sz="2200" dirty="0" smtClean="0"/>
                  <a:t>2n</a:t>
                </a:r>
                <a:r>
                  <a:rPr lang="en-US" sz="2200" baseline="30000" dirty="0" smtClean="0"/>
                  <a:t>2</a:t>
                </a:r>
                <a:r>
                  <a:rPr lang="en-US" sz="2200" dirty="0" smtClean="0"/>
                  <a:t> = (2k)</a:t>
                </a:r>
                <a:r>
                  <a:rPr lang="en-US" sz="2200" baseline="30000" dirty="0" smtClean="0"/>
                  <a:t>2</a:t>
                </a:r>
                <a:r>
                  <a:rPr lang="en-US" sz="2200" dirty="0"/>
                  <a:t> </a:t>
                </a:r>
                <a:r>
                  <a:rPr lang="en-US" sz="2200" dirty="0" smtClean="0"/>
                  <a:t>= 4k</a:t>
                </a:r>
                <a:r>
                  <a:rPr lang="en-US" sz="2200" baseline="30000" dirty="0" smtClean="0"/>
                  <a:t>2</a:t>
                </a:r>
                <a:r>
                  <a:rPr lang="en-US" sz="2200" dirty="0" smtClean="0"/>
                  <a:t>    Then divide both sides by 2</a:t>
                </a:r>
              </a:p>
              <a:p>
                <a:pPr marL="800100" lvl="3" indent="-342900">
                  <a:buClr>
                    <a:schemeClr val="hlink"/>
                  </a:buClr>
                </a:pPr>
                <a:r>
                  <a:rPr lang="en-US" sz="2200" dirty="0" smtClean="0"/>
                  <a:t>n</a:t>
                </a:r>
                <a:r>
                  <a:rPr lang="en-US" sz="2200" baseline="30000" dirty="0" smtClean="0"/>
                  <a:t>2</a:t>
                </a:r>
                <a:r>
                  <a:rPr lang="en-US" sz="2200" dirty="0" smtClean="0"/>
                  <a:t> = 2k</a:t>
                </a:r>
                <a:r>
                  <a:rPr lang="en-US" sz="2200" baseline="30000" dirty="0" smtClean="0"/>
                  <a:t>2</a:t>
                </a:r>
              </a:p>
              <a:p>
                <a:pPr marL="800100" lvl="3" indent="-342900">
                  <a:buClr>
                    <a:schemeClr val="hlink"/>
                  </a:buClr>
                </a:pPr>
                <a:r>
                  <a:rPr lang="en-US" sz="2200" dirty="0" smtClean="0"/>
                  <a:t>But now we can say that n</a:t>
                </a:r>
                <a:r>
                  <a:rPr lang="en-US" sz="2200" baseline="30000" dirty="0" smtClean="0"/>
                  <a:t>2</a:t>
                </a:r>
                <a:r>
                  <a:rPr lang="en-US" sz="2200" dirty="0" smtClean="0"/>
                  <a:t> is even and hence n must be even</a:t>
                </a:r>
              </a:p>
              <a:p>
                <a:pPr marL="342900" lvl="2" indent="-342900">
                  <a:buClr>
                    <a:schemeClr val="hlink"/>
                  </a:buClr>
                </a:pPr>
                <a:r>
                  <a:rPr lang="en-US" sz="2600" dirty="0" smtClean="0"/>
                  <a:t>We just showed that m and n must both be even, but since we started with a reduced fraction, that is a contradiction.</a:t>
                </a:r>
              </a:p>
              <a:p>
                <a:pPr marL="800100" lvl="3" indent="-342900">
                  <a:buClr>
                    <a:schemeClr val="hlink"/>
                  </a:buClr>
                </a:pPr>
                <a:r>
                  <a:rPr lang="en-US" sz="2200" dirty="0" smtClean="0"/>
                  <a:t>Thus it cannot be true that </a:t>
                </a:r>
                <a14:m>
                  <m:oMath xmlns:m="http://schemas.openxmlformats.org/officeDocument/2006/math">
                    <m:rad>
                      <m:radPr>
                        <m:degHide m:val="on"/>
                        <m:ctrlPr>
                          <a:rPr lang="en-US" sz="2200" b="0" i="1" smtClean="0">
                            <a:latin typeface="Cambria Math"/>
                            <a:ea typeface="Cambria Math"/>
                          </a:rPr>
                        </m:ctrlPr>
                      </m:radPr>
                      <m:deg/>
                      <m:e>
                        <m:r>
                          <a:rPr lang="en-US" sz="2200" b="0" i="1" smtClean="0">
                            <a:latin typeface="Cambria Math"/>
                            <a:ea typeface="Cambria Math"/>
                          </a:rPr>
                          <m:t>2</m:t>
                        </m:r>
                      </m:e>
                    </m:rad>
                  </m:oMath>
                </a14:m>
                <a:r>
                  <a:rPr lang="en-US" sz="2200" dirty="0" smtClean="0"/>
                  <a:t> is rational</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519" t="-1213" r="-593"/>
                </a:stretch>
              </a:blipFill>
            </p:spPr>
            <p:txBody>
              <a:bodyPr/>
              <a:lstStyle/>
              <a:p>
                <a:r>
                  <a:rPr lang="en-US">
                    <a:noFill/>
                  </a:rPr>
                  <a:t> </a:t>
                </a:r>
              </a:p>
            </p:txBody>
          </p:sp>
        </mc:Fallback>
      </mc:AlternateContent>
      <p:sp>
        <p:nvSpPr>
          <p:cNvPr id="4" name="Slide Number Placeholder 3"/>
          <p:cNvSpPr>
            <a:spLocks noGrp="1"/>
          </p:cNvSpPr>
          <p:nvPr>
            <p:ph type="sldNum" sz="quarter" idx="11"/>
          </p:nvPr>
        </p:nvSpPr>
        <p:spPr/>
        <p:txBody>
          <a:bodyPr/>
          <a:lstStyle/>
          <a:p>
            <a:fld id="{37F1ABE6-1943-423C-B23A-8694D4B31427}" type="slidenum">
              <a:rPr lang="en-US" altLang="en-US" smtClean="0"/>
              <a:pPr/>
              <a:t>28</a:t>
            </a:fld>
            <a:endParaRPr lang="en-US" altLang="en-US"/>
          </a:p>
        </p:txBody>
      </p:sp>
    </p:spTree>
    <p:extLst>
      <p:ext uri="{BB962C8B-B14F-4D97-AF65-F5344CB8AC3E}">
        <p14:creationId xmlns:p14="http://schemas.microsoft.com/office/powerpoint/2010/main" val="27258358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F333E5A-F123-438B-9702-E48F69FD9818}" type="slidenum">
              <a:rPr lang="en-US" altLang="en-US"/>
              <a:pPr/>
              <a:t>29</a:t>
            </a:fld>
            <a:endParaRPr lang="en-US" altLang="en-US"/>
          </a:p>
        </p:txBody>
      </p:sp>
      <p:sp>
        <p:nvSpPr>
          <p:cNvPr id="43010" name="Rectangle 2"/>
          <p:cNvSpPr>
            <a:spLocks noGrp="1" noRot="1" noChangeArrowheads="1"/>
          </p:cNvSpPr>
          <p:nvPr>
            <p:ph type="title"/>
          </p:nvPr>
        </p:nvSpPr>
        <p:spPr/>
        <p:txBody>
          <a:bodyPr/>
          <a:lstStyle/>
          <a:p>
            <a:r>
              <a:rPr lang="en-US" altLang="en-US"/>
              <a:t>More on Proof by Induction</a:t>
            </a:r>
          </a:p>
        </p:txBody>
      </p:sp>
      <p:sp>
        <p:nvSpPr>
          <p:cNvPr id="43011" name="Rectangle 3"/>
          <p:cNvSpPr>
            <a:spLocks noGrp="1" noChangeArrowheads="1"/>
          </p:cNvSpPr>
          <p:nvPr>
            <p:ph type="body" idx="1"/>
          </p:nvPr>
        </p:nvSpPr>
        <p:spPr/>
        <p:txBody>
          <a:bodyPr/>
          <a:lstStyle/>
          <a:p>
            <a:r>
              <a:rPr lang="en-US" altLang="en-US"/>
              <a:t>Worth going over one more example since some of you may not have used this technique before</a:t>
            </a:r>
          </a:p>
          <a:p>
            <a:r>
              <a:rPr lang="en-US" altLang="en-US"/>
              <a:t>Please ignore Theorem 0.25, p 24 in text which is how the book explains proof by induction</a:t>
            </a:r>
          </a:p>
          <a:p>
            <a:pPr lvl="1"/>
            <a:r>
              <a:rPr lang="en-US" altLang="en-US"/>
              <a:t>complicated induction proof which is not very illustrative</a:t>
            </a:r>
          </a:p>
          <a:p>
            <a:r>
              <a:rPr lang="en-US" altLang="en-US"/>
              <a:t>You have a proof by induction for HW1, so the next example should help</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3A0EB02D-7C8A-45CC-ACFF-E0C1927784DA}" type="slidenum">
              <a:rPr lang="en-US" altLang="en-US"/>
              <a:pPr/>
              <a:t>3</a:t>
            </a:fld>
            <a:endParaRPr lang="en-US" altLang="en-US"/>
          </a:p>
        </p:txBody>
      </p:sp>
      <p:sp>
        <p:nvSpPr>
          <p:cNvPr id="20482" name="Rectangle 2"/>
          <p:cNvSpPr>
            <a:spLocks noGrp="1" noRot="1" noChangeArrowheads="1"/>
          </p:cNvSpPr>
          <p:nvPr>
            <p:ph type="title"/>
          </p:nvPr>
        </p:nvSpPr>
        <p:spPr/>
        <p:txBody>
          <a:bodyPr/>
          <a:lstStyle/>
          <a:p>
            <a:r>
              <a:rPr lang="en-US" altLang="en-US"/>
              <a:t>Automata and Languages</a:t>
            </a:r>
          </a:p>
        </p:txBody>
      </p:sp>
      <p:sp>
        <p:nvSpPr>
          <p:cNvPr id="20483" name="Rectangle 3"/>
          <p:cNvSpPr>
            <a:spLocks noGrp="1" noChangeArrowheads="1"/>
          </p:cNvSpPr>
          <p:nvPr>
            <p:ph type="body" idx="1"/>
          </p:nvPr>
        </p:nvSpPr>
        <p:spPr/>
        <p:txBody>
          <a:bodyPr/>
          <a:lstStyle/>
          <a:p>
            <a:pPr>
              <a:lnSpc>
                <a:spcPct val="90000"/>
              </a:lnSpc>
            </a:pPr>
            <a:r>
              <a:rPr lang="en-US" altLang="en-US">
                <a:effectLst/>
              </a:rPr>
              <a:t>Introduces models of computation</a:t>
            </a:r>
          </a:p>
          <a:p>
            <a:pPr lvl="1">
              <a:lnSpc>
                <a:spcPct val="90000"/>
              </a:lnSpc>
            </a:pPr>
            <a:r>
              <a:rPr lang="en-US" altLang="en-US">
                <a:effectLst/>
              </a:rPr>
              <a:t>We will study finite automata and context free grammars</a:t>
            </a:r>
          </a:p>
          <a:p>
            <a:pPr lvl="1">
              <a:lnSpc>
                <a:spcPct val="90000"/>
              </a:lnSpc>
            </a:pPr>
            <a:r>
              <a:rPr lang="en-US" altLang="en-US">
                <a:effectLst/>
              </a:rPr>
              <a:t>Each model determines what can be expressed, as we will see in Part I of this course</a:t>
            </a:r>
          </a:p>
          <a:p>
            <a:pPr lvl="1">
              <a:lnSpc>
                <a:spcPct val="90000"/>
              </a:lnSpc>
            </a:pPr>
            <a:r>
              <a:rPr lang="en-US" altLang="en-US">
                <a:effectLst/>
              </a:rPr>
              <a:t>Will allow us to become familiar with simple models before we move on to more complex models like a Turing machine</a:t>
            </a:r>
          </a:p>
          <a:p>
            <a:pPr lvl="1">
              <a:lnSpc>
                <a:spcPct val="90000"/>
              </a:lnSpc>
            </a:pPr>
            <a:r>
              <a:rPr lang="en-US" altLang="en-US">
                <a:effectLst/>
              </a:rPr>
              <a:t>Given a model, we can examine computability and complexity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147138F8-5FE8-40BA-A1E7-2F8BAC014278}" type="slidenum">
              <a:rPr lang="en-US" altLang="en-US"/>
              <a:pPr/>
              <a:t>30</a:t>
            </a:fld>
            <a:endParaRPr lang="en-US" altLang="en-US"/>
          </a:p>
        </p:txBody>
      </p:sp>
      <p:sp>
        <p:nvSpPr>
          <p:cNvPr id="47106" name="Rectangle 2"/>
          <p:cNvSpPr>
            <a:spLocks noGrp="1" noRot="1" noChangeArrowheads="1"/>
          </p:cNvSpPr>
          <p:nvPr>
            <p:ph type="title"/>
          </p:nvPr>
        </p:nvSpPr>
        <p:spPr/>
        <p:txBody>
          <a:bodyPr/>
          <a:lstStyle/>
          <a:p>
            <a:r>
              <a:rPr lang="en-US" altLang="en-US" sz="4000"/>
              <a:t>Another Proof by Induction Example</a:t>
            </a:r>
          </a:p>
        </p:txBody>
      </p:sp>
      <p:sp>
        <p:nvSpPr>
          <p:cNvPr id="47107" name="Rectangle 3"/>
          <p:cNvSpPr>
            <a:spLocks noGrp="1" noChangeArrowheads="1"/>
          </p:cNvSpPr>
          <p:nvPr>
            <p:ph type="body" idx="1"/>
          </p:nvPr>
        </p:nvSpPr>
        <p:spPr/>
        <p:txBody>
          <a:bodyPr/>
          <a:lstStyle/>
          <a:p>
            <a:pPr>
              <a:lnSpc>
                <a:spcPct val="90000"/>
              </a:lnSpc>
            </a:pPr>
            <a:r>
              <a:rPr lang="en-US" altLang="en-US" sz="2800"/>
              <a:t>Prove that n</a:t>
            </a:r>
            <a:r>
              <a:rPr lang="en-US" altLang="en-US" sz="2800" baseline="30000"/>
              <a:t>2</a:t>
            </a:r>
            <a:r>
              <a:rPr lang="en-US" altLang="en-US" sz="2800"/>
              <a:t> ≥ 2n for all n 2, 3, …</a:t>
            </a:r>
          </a:p>
          <a:p>
            <a:pPr>
              <a:lnSpc>
                <a:spcPct val="90000"/>
              </a:lnSpc>
            </a:pPr>
            <a:r>
              <a:rPr lang="en-US" altLang="en-US" sz="2800"/>
              <a:t>Base case (n=2): 2</a:t>
            </a:r>
            <a:r>
              <a:rPr lang="en-US" altLang="en-US" sz="2800" baseline="30000"/>
              <a:t>2</a:t>
            </a:r>
            <a:r>
              <a:rPr lang="en-US" altLang="en-US" sz="2800"/>
              <a:t> ≥ 2x2? Yes.</a:t>
            </a:r>
          </a:p>
          <a:p>
            <a:pPr>
              <a:lnSpc>
                <a:spcPct val="90000"/>
              </a:lnSpc>
            </a:pPr>
            <a:r>
              <a:rPr lang="en-US" altLang="en-US" sz="2800"/>
              <a:t>Assume true for n=m and then show it must also be true for n=m+1</a:t>
            </a:r>
          </a:p>
          <a:p>
            <a:pPr lvl="1">
              <a:lnSpc>
                <a:spcPct val="90000"/>
              </a:lnSpc>
            </a:pPr>
            <a:r>
              <a:rPr lang="en-US" altLang="en-US" sz="2400"/>
              <a:t>So we start with m</a:t>
            </a:r>
            <a:r>
              <a:rPr lang="en-US" altLang="en-US" sz="2400" baseline="30000"/>
              <a:t>2</a:t>
            </a:r>
            <a:r>
              <a:rPr lang="en-US" altLang="en-US" sz="2400"/>
              <a:t> ≥ 2m and assume it is true</a:t>
            </a:r>
          </a:p>
          <a:p>
            <a:pPr lvl="1">
              <a:lnSpc>
                <a:spcPct val="90000"/>
              </a:lnSpc>
            </a:pPr>
            <a:r>
              <a:rPr lang="en-US" altLang="en-US" sz="2400"/>
              <a:t>we must show that this requires (m+1)</a:t>
            </a:r>
            <a:r>
              <a:rPr lang="en-US" altLang="en-US" sz="2400" baseline="30000"/>
              <a:t>2</a:t>
            </a:r>
            <a:r>
              <a:rPr lang="en-US" altLang="en-US" sz="2400"/>
              <a:t> ≥ 2(m+1)</a:t>
            </a:r>
          </a:p>
          <a:p>
            <a:pPr lvl="2">
              <a:lnSpc>
                <a:spcPct val="90000"/>
              </a:lnSpc>
            </a:pPr>
            <a:r>
              <a:rPr lang="en-US" altLang="en-US" sz="2000"/>
              <a:t>Rewriting we get: m</a:t>
            </a:r>
            <a:r>
              <a:rPr lang="en-US" altLang="en-US" sz="2000" baseline="30000"/>
              <a:t>2</a:t>
            </a:r>
            <a:r>
              <a:rPr lang="en-US" altLang="en-US" sz="2000"/>
              <a:t>+2m+1 ≥ 2m+2</a:t>
            </a:r>
          </a:p>
          <a:p>
            <a:pPr lvl="2">
              <a:lnSpc>
                <a:spcPct val="90000"/>
              </a:lnSpc>
            </a:pPr>
            <a:r>
              <a:rPr lang="en-US" altLang="en-US" sz="2000"/>
              <a:t>Simplifying a bit we get: m</a:t>
            </a:r>
            <a:r>
              <a:rPr lang="en-US" altLang="en-US" sz="2000" baseline="30000"/>
              <a:t>2</a:t>
            </a:r>
            <a:r>
              <a:rPr lang="en-US" altLang="en-US" sz="2000"/>
              <a:t> ≥ 1.</a:t>
            </a:r>
          </a:p>
          <a:p>
            <a:pPr lvl="2">
              <a:lnSpc>
                <a:spcPct val="90000"/>
              </a:lnSpc>
            </a:pPr>
            <a:r>
              <a:rPr lang="en-US" altLang="en-US" sz="2000"/>
              <a:t>So, we need to show that m</a:t>
            </a:r>
            <a:r>
              <a:rPr lang="en-US" altLang="en-US" sz="2000" baseline="30000"/>
              <a:t>2</a:t>
            </a:r>
            <a:r>
              <a:rPr lang="en-US" altLang="en-US" sz="2000"/>
              <a:t> ≥ 1 given that m</a:t>
            </a:r>
            <a:r>
              <a:rPr lang="en-US" altLang="en-US" sz="2000" baseline="30000"/>
              <a:t>2</a:t>
            </a:r>
            <a:r>
              <a:rPr lang="en-US" altLang="en-US" sz="2000"/>
              <a:t> ≥ 2m</a:t>
            </a:r>
          </a:p>
          <a:p>
            <a:pPr lvl="3">
              <a:lnSpc>
                <a:spcPct val="90000"/>
              </a:lnSpc>
            </a:pPr>
            <a:r>
              <a:rPr lang="en-US" altLang="en-US" sz="1800"/>
              <a:t>If 2m ≥ 1, then we are done. Is it?</a:t>
            </a:r>
          </a:p>
          <a:p>
            <a:pPr lvl="3">
              <a:lnSpc>
                <a:spcPct val="90000"/>
              </a:lnSpc>
            </a:pPr>
            <a:r>
              <a:rPr lang="en-US" altLang="en-US" sz="1800"/>
              <a:t>Yes, since m itself ≥ 2</a:t>
            </a:r>
          </a:p>
          <a:p>
            <a:pPr>
              <a:lnSpc>
                <a:spcPct val="90000"/>
              </a:lnSpc>
            </a:pPr>
            <a:endParaRPr lang="en-US" altLang="en-US" sz="2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E985FD28-0F3F-4BFF-BEF7-037B382BBEC7}" type="slidenum">
              <a:rPr lang="en-US" altLang="en-US"/>
              <a:pPr/>
              <a:t>4</a:t>
            </a:fld>
            <a:endParaRPr lang="en-US" altLang="en-US"/>
          </a:p>
        </p:txBody>
      </p:sp>
      <p:sp>
        <p:nvSpPr>
          <p:cNvPr id="21506" name="Rectangle 2"/>
          <p:cNvSpPr>
            <a:spLocks noGrp="1" noRot="1" noChangeArrowheads="1"/>
          </p:cNvSpPr>
          <p:nvPr>
            <p:ph type="title"/>
          </p:nvPr>
        </p:nvSpPr>
        <p:spPr/>
        <p:txBody>
          <a:bodyPr/>
          <a:lstStyle/>
          <a:p>
            <a:r>
              <a:rPr lang="en-US" altLang="en-US"/>
              <a:t>Computability Theory</a:t>
            </a:r>
          </a:p>
        </p:txBody>
      </p:sp>
      <p:sp>
        <p:nvSpPr>
          <p:cNvPr id="21507" name="Rectangle 3"/>
          <p:cNvSpPr>
            <a:spLocks noGrp="1" noChangeArrowheads="1"/>
          </p:cNvSpPr>
          <p:nvPr>
            <p:ph type="body" idx="1"/>
          </p:nvPr>
        </p:nvSpPr>
        <p:spPr>
          <a:xfrm>
            <a:off x="457200" y="1600200"/>
            <a:ext cx="8458200" cy="4525963"/>
          </a:xfrm>
        </p:spPr>
        <p:txBody>
          <a:bodyPr/>
          <a:lstStyle/>
          <a:p>
            <a:r>
              <a:rPr lang="en-US" altLang="en-US">
                <a:effectLst/>
              </a:rPr>
              <a:t>A major mathematical discovery in 1930s</a:t>
            </a:r>
          </a:p>
          <a:p>
            <a:pPr lvl="1"/>
            <a:r>
              <a:rPr lang="en-US" altLang="en-US">
                <a:effectLst/>
              </a:rPr>
              <a:t>Certain problems cannot be solved by computers</a:t>
            </a:r>
          </a:p>
          <a:p>
            <a:pPr lvl="2"/>
            <a:r>
              <a:rPr lang="en-US" altLang="en-US">
                <a:effectLst/>
              </a:rPr>
              <a:t>That is, they have no algorithmic solution</a:t>
            </a:r>
          </a:p>
          <a:p>
            <a:r>
              <a:rPr lang="en-US" altLang="en-US">
                <a:effectLst/>
              </a:rPr>
              <a:t>We can ask what a model can and can’t do</a:t>
            </a:r>
          </a:p>
          <a:p>
            <a:pPr lvl="1"/>
            <a:r>
              <a:rPr lang="en-US" altLang="en-US">
                <a:effectLst/>
              </a:rPr>
              <a:t>As it turns out, a simple model of a computer, A Turing machine, can do everything that a computer can do</a:t>
            </a:r>
          </a:p>
          <a:p>
            <a:pPr lvl="1"/>
            <a:r>
              <a:rPr lang="en-US" altLang="en-US">
                <a:effectLst/>
              </a:rPr>
              <a:t>So we can use a Turing machine to determine what a computer can and can’t do (i.e., compute)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FA2E11C-4019-4D67-BDB7-E951CFDE0F39}" type="slidenum">
              <a:rPr lang="en-US" altLang="en-US"/>
              <a:pPr/>
              <a:t>5</a:t>
            </a:fld>
            <a:endParaRPr lang="en-US" altLang="en-US"/>
          </a:p>
        </p:txBody>
      </p:sp>
      <p:sp>
        <p:nvSpPr>
          <p:cNvPr id="22530" name="Rectangle 2"/>
          <p:cNvSpPr>
            <a:spLocks noGrp="1" noRot="1" noChangeArrowheads="1"/>
          </p:cNvSpPr>
          <p:nvPr>
            <p:ph type="title"/>
          </p:nvPr>
        </p:nvSpPr>
        <p:spPr/>
        <p:txBody>
          <a:bodyPr/>
          <a:lstStyle/>
          <a:p>
            <a:r>
              <a:rPr lang="en-US" altLang="en-US"/>
              <a:t>Complexity Theory</a:t>
            </a:r>
          </a:p>
        </p:txBody>
      </p:sp>
      <p:sp>
        <p:nvSpPr>
          <p:cNvPr id="22531" name="Rectangle 3"/>
          <p:cNvSpPr>
            <a:spLocks noGrp="1" noChangeArrowheads="1"/>
          </p:cNvSpPr>
          <p:nvPr>
            <p:ph type="body" idx="1"/>
          </p:nvPr>
        </p:nvSpPr>
        <p:spPr/>
        <p:txBody>
          <a:bodyPr/>
          <a:lstStyle/>
          <a:p>
            <a:r>
              <a:rPr lang="en-US" altLang="en-US" sz="2800">
                <a:effectLst/>
              </a:rPr>
              <a:t>How hard is a problem?</a:t>
            </a:r>
          </a:p>
          <a:p>
            <a:r>
              <a:rPr lang="en-US" altLang="en-US" sz="2800">
                <a:effectLst/>
              </a:rPr>
              <a:t>You already should know a lot about this</a:t>
            </a:r>
          </a:p>
          <a:p>
            <a:pPr lvl="1"/>
            <a:r>
              <a:rPr lang="en-US" altLang="en-US" sz="2400">
                <a:effectLst/>
              </a:rPr>
              <a:t>You should know how to determine the time complexity of most simple algorithms</a:t>
            </a:r>
          </a:p>
          <a:p>
            <a:pPr lvl="2"/>
            <a:r>
              <a:rPr lang="en-US" altLang="en-US" sz="2000">
                <a:effectLst/>
              </a:rPr>
              <a:t>You should know the Big O notation. We can say that a problem is O(n</a:t>
            </a:r>
            <a:r>
              <a:rPr lang="en-US" altLang="en-US" sz="2000" baseline="30000">
                <a:effectLst/>
              </a:rPr>
              <a:t>2</a:t>
            </a:r>
            <a:r>
              <a:rPr lang="en-US" altLang="en-US" sz="2000">
                <a:effectLst/>
              </a:rPr>
              <a:t>) and that is harder than an O(n) problem</a:t>
            </a:r>
          </a:p>
          <a:p>
            <a:r>
              <a:rPr lang="en-US" altLang="en-US" sz="2800">
                <a:effectLst/>
              </a:rPr>
              <a:t>We take one step forward and study NP-completeness </a:t>
            </a:r>
          </a:p>
          <a:p>
            <a:pPr lvl="1"/>
            <a:r>
              <a:rPr lang="en-US" altLang="en-US" sz="2400">
                <a:effectLst/>
              </a:rPr>
              <a:t>A first course in theory of computation generally stops there and hence we will not cover Chapters 8, 9, or 10 of the text</a:t>
            </a:r>
          </a:p>
          <a:p>
            <a:pPr lvl="1"/>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blinds(horizontal)">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blinds(horizontal)">
                                      <p:cBhvr>
                                        <p:cTn id="12" dur="500"/>
                                        <p:tgtEl>
                                          <p:spTgt spid="22531">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animEffect transition="in" filter="blinds(horizontal)">
                                      <p:cBhvr>
                                        <p:cTn id="15" dur="500"/>
                                        <p:tgtEl>
                                          <p:spTgt spid="22531">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2531">
                                            <p:txEl>
                                              <p:pRg st="3" end="3"/>
                                            </p:txEl>
                                          </p:spTgt>
                                        </p:tgtEl>
                                        <p:attrNameLst>
                                          <p:attrName>style.visibility</p:attrName>
                                        </p:attrNameLst>
                                      </p:cBhvr>
                                      <p:to>
                                        <p:strVal val="visible"/>
                                      </p:to>
                                    </p:set>
                                    <p:animEffect transition="in" filter="blinds(horizontal)">
                                      <p:cBhvr>
                                        <p:cTn id="20" dur="500"/>
                                        <p:tgtEl>
                                          <p:spTgt spid="22531">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22531">
                                            <p:txEl>
                                              <p:pRg st="4" end="4"/>
                                            </p:txEl>
                                          </p:spTgt>
                                        </p:tgtEl>
                                        <p:attrNameLst>
                                          <p:attrName>style.visibility</p:attrName>
                                        </p:attrNameLst>
                                      </p:cBhvr>
                                      <p:to>
                                        <p:strVal val="visible"/>
                                      </p:to>
                                    </p:set>
                                    <p:animEffect transition="in" filter="blinds(horizontal)">
                                      <p:cBhvr>
                                        <p:cTn id="25" dur="500"/>
                                        <p:tgtEl>
                                          <p:spTgt spid="22531">
                                            <p:txEl>
                                              <p:pRg st="4" end="4"/>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2531">
                                            <p:txEl>
                                              <p:pRg st="5" end="5"/>
                                            </p:txEl>
                                          </p:spTgt>
                                        </p:tgtEl>
                                        <p:attrNameLst>
                                          <p:attrName>style.visibility</p:attrName>
                                        </p:attrNameLst>
                                      </p:cBhvr>
                                      <p:to>
                                        <p:strVal val="visible"/>
                                      </p:to>
                                    </p:set>
                                    <p:animEffect transition="in" filter="blinds(horizontal)">
                                      <p:cBhvr>
                                        <p:cTn id="28" dur="500"/>
                                        <p:tgtEl>
                                          <p:spTgt spid="225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A4759F4E-F567-4DB9-9498-66FCFDFD156D}" type="slidenum">
              <a:rPr lang="en-US" altLang="en-US"/>
              <a:pPr/>
              <a:t>6</a:t>
            </a:fld>
            <a:endParaRPr lang="en-US" altLang="en-US"/>
          </a:p>
        </p:txBody>
      </p:sp>
      <p:sp>
        <p:nvSpPr>
          <p:cNvPr id="48130" name="Rectangle 2"/>
          <p:cNvSpPr>
            <a:spLocks noGrp="1" noRot="1" noChangeArrowheads="1"/>
          </p:cNvSpPr>
          <p:nvPr>
            <p:ph type="title"/>
          </p:nvPr>
        </p:nvSpPr>
        <p:spPr/>
        <p:txBody>
          <a:bodyPr/>
          <a:lstStyle/>
          <a:p>
            <a:r>
              <a:rPr lang="en-US" altLang="en-US"/>
              <a:t>About this Course</a:t>
            </a:r>
          </a:p>
        </p:txBody>
      </p:sp>
      <p:sp>
        <p:nvSpPr>
          <p:cNvPr id="48131" name="Rectangle 3"/>
          <p:cNvSpPr>
            <a:spLocks noGrp="1" noChangeArrowheads="1"/>
          </p:cNvSpPr>
          <p:nvPr>
            <p:ph type="body" idx="1"/>
          </p:nvPr>
        </p:nvSpPr>
        <p:spPr>
          <a:xfrm>
            <a:off x="457200" y="1600200"/>
            <a:ext cx="8229600" cy="4800600"/>
          </a:xfrm>
        </p:spPr>
        <p:txBody>
          <a:bodyPr/>
          <a:lstStyle/>
          <a:p>
            <a:pPr>
              <a:lnSpc>
                <a:spcPct val="90000"/>
              </a:lnSpc>
            </a:pPr>
            <a:r>
              <a:rPr lang="en-US" altLang="en-US" sz="2400" dirty="0"/>
              <a:t>Theory of Computation traditionally considered challenging </a:t>
            </a:r>
          </a:p>
          <a:p>
            <a:pPr lvl="1">
              <a:lnSpc>
                <a:spcPct val="90000"/>
              </a:lnSpc>
            </a:pPr>
            <a:r>
              <a:rPr lang="en-US" altLang="en-US" sz="2000" dirty="0"/>
              <a:t>I expect (and hope) that you will find this to be true!</a:t>
            </a:r>
          </a:p>
          <a:p>
            <a:pPr>
              <a:lnSpc>
                <a:spcPct val="90000"/>
              </a:lnSpc>
            </a:pPr>
            <a:r>
              <a:rPr lang="en-US" altLang="en-US" sz="2400" dirty="0"/>
              <a:t>A very different kind of course</a:t>
            </a:r>
          </a:p>
          <a:p>
            <a:pPr lvl="1">
              <a:lnSpc>
                <a:spcPct val="90000"/>
              </a:lnSpc>
            </a:pPr>
            <a:r>
              <a:rPr lang="en-US" altLang="en-US" sz="2000" dirty="0"/>
              <a:t>In many ways, a pure theory course</a:t>
            </a:r>
          </a:p>
          <a:p>
            <a:pPr lvl="2">
              <a:lnSpc>
                <a:spcPct val="90000"/>
              </a:lnSpc>
            </a:pPr>
            <a:r>
              <a:rPr lang="en-US" altLang="en-US" sz="1800" dirty="0"/>
              <a:t>But very grounded (the models of computation are not abstract at all)</a:t>
            </a:r>
          </a:p>
          <a:p>
            <a:pPr lvl="1">
              <a:lnSpc>
                <a:spcPct val="90000"/>
              </a:lnSpc>
            </a:pPr>
            <a:r>
              <a:rPr lang="en-US" altLang="en-US" sz="2000" dirty="0"/>
              <a:t>Proofs are an integral part of the course, although I and the text both rely on informal proofs</a:t>
            </a:r>
          </a:p>
          <a:p>
            <a:pPr lvl="2">
              <a:lnSpc>
                <a:spcPct val="90000"/>
              </a:lnSpc>
            </a:pPr>
            <a:r>
              <a:rPr lang="en-US" altLang="en-US" sz="1800" dirty="0"/>
              <a:t>But the reasoning must still be clear</a:t>
            </a:r>
          </a:p>
          <a:p>
            <a:pPr>
              <a:lnSpc>
                <a:spcPct val="90000"/>
              </a:lnSpc>
            </a:pPr>
            <a:r>
              <a:rPr lang="en-US" altLang="en-US" sz="2400" dirty="0"/>
              <a:t>The only way to learn this material is by doing problems</a:t>
            </a:r>
          </a:p>
          <a:p>
            <a:pPr lvl="1">
              <a:lnSpc>
                <a:spcPct val="90000"/>
              </a:lnSpc>
            </a:pPr>
            <a:r>
              <a:rPr lang="en-US" altLang="en-US" sz="2000" dirty="0"/>
              <a:t>You should expect to spend </a:t>
            </a:r>
            <a:r>
              <a:rPr lang="en-US" altLang="en-US" sz="2000" dirty="0" smtClean="0"/>
              <a:t>several </a:t>
            </a:r>
            <a:r>
              <a:rPr lang="en-US" altLang="en-US" sz="2000" dirty="0"/>
              <a:t>hours per week on homework </a:t>
            </a:r>
          </a:p>
          <a:p>
            <a:pPr lvl="1">
              <a:lnSpc>
                <a:spcPct val="90000"/>
              </a:lnSpc>
            </a:pPr>
            <a:r>
              <a:rPr lang="en-US" altLang="en-US" sz="2000" dirty="0"/>
              <a:t>You should expect to read parts of the text 2-4 times</a:t>
            </a:r>
          </a:p>
          <a:p>
            <a:pPr lvl="1">
              <a:lnSpc>
                <a:spcPct val="90000"/>
              </a:lnSpc>
            </a:pPr>
            <a:r>
              <a:rPr lang="en-US" altLang="en-US" sz="2000" dirty="0"/>
              <a:t>You should not give up </a:t>
            </a:r>
            <a:r>
              <a:rPr lang="en-US" altLang="en-US" sz="2000" dirty="0" smtClean="0"/>
              <a:t>after 5 minutes if </a:t>
            </a:r>
            <a:r>
              <a:rPr lang="en-US" altLang="en-US" sz="2000" dirty="0"/>
              <a:t>you are </a:t>
            </a:r>
            <a:r>
              <a:rPr lang="en-US" altLang="en-US" sz="2000" dirty="0" smtClean="0"/>
              <a:t>stumped </a:t>
            </a:r>
            <a:r>
              <a:rPr lang="en-US" altLang="en-US" sz="2000" dirty="0"/>
              <a:t>by a </a:t>
            </a:r>
            <a:r>
              <a:rPr lang="en-US" altLang="en-US" sz="2000" dirty="0" smtClean="0"/>
              <a:t>problem</a:t>
            </a:r>
          </a:p>
          <a:p>
            <a:pPr lvl="1">
              <a:lnSpc>
                <a:spcPct val="90000"/>
              </a:lnSpc>
            </a:pPr>
            <a:r>
              <a:rPr lang="en-US" altLang="en-US" sz="2000" dirty="0" smtClean="0"/>
              <a:t>The best way to prepare for the exams is to put significant effort into the homework</a:t>
            </a:r>
            <a:endParaRPr lang="en-US" altLang="en-US" sz="2000" dirty="0"/>
          </a:p>
          <a:p>
            <a:pPr lvl="1">
              <a:lnSpc>
                <a:spcPct val="90000"/>
              </a:lnSpc>
            </a:pPr>
            <a:endParaRPr lang="en-US" altLang="en-US" sz="2000" dirty="0"/>
          </a:p>
          <a:p>
            <a:pPr lvl="1">
              <a:lnSpc>
                <a:spcPct val="90000"/>
              </a:lnSpc>
            </a:pPr>
            <a:endParaRPr lang="en-US" alt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Grp="1" noChangeArrowheads="1"/>
          </p:cNvSpPr>
          <p:nvPr>
            <p:ph type="sldNum" sz="quarter" idx="4"/>
          </p:nvPr>
        </p:nvSpPr>
        <p:spPr/>
        <p:txBody>
          <a:bodyPr/>
          <a:lstStyle/>
          <a:p>
            <a:fld id="{BDB4C6DA-F0C0-4ADC-9243-5748803191E7}" type="slidenum">
              <a:rPr lang="en-US" altLang="en-US"/>
              <a:pPr/>
              <a:t>7</a:t>
            </a:fld>
            <a:endParaRPr lang="en-US" altLang="en-US"/>
          </a:p>
        </p:txBody>
      </p:sp>
      <p:sp>
        <p:nvSpPr>
          <p:cNvPr id="49156" name="Rectangle 4"/>
          <p:cNvSpPr>
            <a:spLocks noGrp="1" noChangeArrowheads="1"/>
          </p:cNvSpPr>
          <p:nvPr>
            <p:ph type="ctrTitle"/>
          </p:nvPr>
        </p:nvSpPr>
        <p:spPr>
          <a:xfrm>
            <a:off x="685800" y="1447800"/>
            <a:ext cx="7772400" cy="2590800"/>
          </a:xfrm>
        </p:spPr>
        <p:txBody>
          <a:bodyPr/>
          <a:lstStyle/>
          <a:p>
            <a:r>
              <a:rPr lang="en-US" altLang="en-US" dirty="0"/>
              <a:t>Mathematical </a:t>
            </a:r>
            <a:r>
              <a:rPr lang="en-US" altLang="en-US" dirty="0" smtClean="0"/>
              <a:t>Preliminaries</a:t>
            </a:r>
            <a:br>
              <a:rPr lang="en-US" altLang="en-US" dirty="0" smtClean="0"/>
            </a:br>
            <a:r>
              <a:rPr lang="en-US" altLang="en-US" sz="4500" dirty="0" smtClean="0"/>
              <a:t>Chapter 0</a:t>
            </a:r>
            <a:endParaRPr lang="en-US" altLang="en-US" sz="4500" dirty="0"/>
          </a:p>
        </p:txBody>
      </p:sp>
      <p:sp>
        <p:nvSpPr>
          <p:cNvPr id="49157" name="Rectangle 5"/>
          <p:cNvSpPr>
            <a:spLocks noGrp="1" noChangeArrowheads="1"/>
          </p:cNvSpPr>
          <p:nvPr>
            <p:ph type="subTitle" idx="1"/>
          </p:nvPr>
        </p:nvSpPr>
        <p:spPr>
          <a:xfrm>
            <a:off x="685800" y="4648200"/>
            <a:ext cx="7848600" cy="914400"/>
          </a:xfrm>
        </p:spPr>
        <p:txBody>
          <a:bodyPr/>
          <a:lstStyle/>
          <a:p>
            <a:r>
              <a:rPr lang="en-US" altLang="en-US" sz="2800" dirty="0"/>
              <a:t>A review </a:t>
            </a:r>
            <a:r>
              <a:rPr lang="en-US" altLang="en-US" sz="2800" dirty="0" smtClean="0"/>
              <a:t>of discrete math with </a:t>
            </a:r>
            <a:r>
              <a:rPr lang="en-US" altLang="en-US" sz="2800" dirty="0"/>
              <a:t>some new material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6351F23-5C87-4375-814B-08BF55C3CC0A}" type="slidenum">
              <a:rPr lang="en-US" altLang="en-US"/>
              <a:pPr/>
              <a:t>8</a:t>
            </a:fld>
            <a:endParaRPr lang="en-US" altLang="en-US"/>
          </a:p>
        </p:txBody>
      </p:sp>
      <p:sp>
        <p:nvSpPr>
          <p:cNvPr id="23554" name="Rectangle 2"/>
          <p:cNvSpPr>
            <a:spLocks noGrp="1" noRot="1" noChangeArrowheads="1"/>
          </p:cNvSpPr>
          <p:nvPr>
            <p:ph type="title"/>
          </p:nvPr>
        </p:nvSpPr>
        <p:spPr/>
        <p:txBody>
          <a:bodyPr/>
          <a:lstStyle/>
          <a:p>
            <a:r>
              <a:rPr lang="en-US" altLang="en-US"/>
              <a:t>Mathematical Preliminaries</a:t>
            </a:r>
          </a:p>
        </p:txBody>
      </p:sp>
      <p:sp>
        <p:nvSpPr>
          <p:cNvPr id="23555" name="Rectangle 3"/>
          <p:cNvSpPr>
            <a:spLocks noGrp="1" noChangeArrowheads="1"/>
          </p:cNvSpPr>
          <p:nvPr>
            <p:ph type="body" idx="1"/>
          </p:nvPr>
        </p:nvSpPr>
        <p:spPr>
          <a:xfrm>
            <a:off x="457200" y="1600200"/>
            <a:ext cx="8229600" cy="4724400"/>
          </a:xfrm>
        </p:spPr>
        <p:txBody>
          <a:bodyPr/>
          <a:lstStyle/>
          <a:p>
            <a:pPr>
              <a:lnSpc>
                <a:spcPct val="80000"/>
              </a:lnSpc>
            </a:pPr>
            <a:r>
              <a:rPr lang="en-US" altLang="en-US" sz="2800" dirty="0">
                <a:effectLst/>
              </a:rPr>
              <a:t>We will now very quickly review discrete math</a:t>
            </a:r>
          </a:p>
          <a:p>
            <a:pPr lvl="1">
              <a:lnSpc>
                <a:spcPct val="80000"/>
              </a:lnSpc>
            </a:pPr>
            <a:r>
              <a:rPr lang="en-US" altLang="en-US" sz="2400" dirty="0">
                <a:effectLst/>
              </a:rPr>
              <a:t>You should know most of this from 1100/1400</a:t>
            </a:r>
          </a:p>
          <a:p>
            <a:pPr lvl="1">
              <a:lnSpc>
                <a:spcPct val="80000"/>
              </a:lnSpc>
            </a:pPr>
            <a:r>
              <a:rPr lang="en-US" altLang="en-US" sz="2400" dirty="0">
                <a:effectLst/>
              </a:rPr>
              <a:t>Reading Chapter 0 of the text should help you review</a:t>
            </a:r>
          </a:p>
          <a:p>
            <a:pPr lvl="2">
              <a:lnSpc>
                <a:spcPct val="80000"/>
              </a:lnSpc>
            </a:pPr>
            <a:r>
              <a:rPr lang="en-US" altLang="en-US" sz="2000" dirty="0">
                <a:effectLst/>
              </a:rPr>
              <a:t>Ask me for help if you have trouble with some of this</a:t>
            </a:r>
          </a:p>
          <a:p>
            <a:pPr lvl="1">
              <a:lnSpc>
                <a:spcPct val="80000"/>
              </a:lnSpc>
            </a:pPr>
            <a:r>
              <a:rPr lang="en-US" altLang="en-US" sz="2400" dirty="0">
                <a:effectLst/>
              </a:rPr>
              <a:t>Mathematical Notation</a:t>
            </a:r>
          </a:p>
          <a:p>
            <a:pPr lvl="2">
              <a:lnSpc>
                <a:spcPct val="80000"/>
              </a:lnSpc>
            </a:pPr>
            <a:r>
              <a:rPr lang="en-US" altLang="en-US" sz="2000" dirty="0">
                <a:effectLst/>
              </a:rPr>
              <a:t>Sets</a:t>
            </a:r>
          </a:p>
          <a:p>
            <a:pPr lvl="2">
              <a:lnSpc>
                <a:spcPct val="80000"/>
              </a:lnSpc>
            </a:pPr>
            <a:r>
              <a:rPr lang="en-US" altLang="en-US" sz="2000" dirty="0">
                <a:effectLst/>
              </a:rPr>
              <a:t>Sequences and Tuples</a:t>
            </a:r>
          </a:p>
          <a:p>
            <a:pPr lvl="2">
              <a:lnSpc>
                <a:spcPct val="80000"/>
              </a:lnSpc>
            </a:pPr>
            <a:r>
              <a:rPr lang="en-US" altLang="en-US" sz="2000" dirty="0">
                <a:effectLst/>
              </a:rPr>
              <a:t>Functions and Relations</a:t>
            </a:r>
          </a:p>
          <a:p>
            <a:pPr lvl="2">
              <a:lnSpc>
                <a:spcPct val="80000"/>
              </a:lnSpc>
            </a:pPr>
            <a:r>
              <a:rPr lang="en-US" altLang="en-US" sz="2000" dirty="0">
                <a:effectLst/>
              </a:rPr>
              <a:t>Graphs</a:t>
            </a:r>
          </a:p>
          <a:p>
            <a:pPr lvl="2">
              <a:lnSpc>
                <a:spcPct val="80000"/>
              </a:lnSpc>
            </a:pPr>
            <a:r>
              <a:rPr lang="en-US" altLang="en-US" sz="2000" dirty="0">
                <a:effectLst/>
              </a:rPr>
              <a:t>Strings and Languages (not covered previously)</a:t>
            </a:r>
          </a:p>
          <a:p>
            <a:pPr lvl="2">
              <a:lnSpc>
                <a:spcPct val="80000"/>
              </a:lnSpc>
            </a:pPr>
            <a:r>
              <a:rPr lang="en-US" altLang="en-US" sz="2000" dirty="0">
                <a:effectLst/>
              </a:rPr>
              <a:t>Boolean Logic</a:t>
            </a:r>
          </a:p>
          <a:p>
            <a:pPr lvl="1">
              <a:lnSpc>
                <a:spcPct val="80000"/>
              </a:lnSpc>
            </a:pPr>
            <a:r>
              <a:rPr lang="en-US" altLang="en-US" sz="2400" dirty="0">
                <a:effectLst/>
              </a:rPr>
              <a:t>Proofs and Types of </a:t>
            </a:r>
            <a:r>
              <a:rPr lang="en-US" altLang="en-US" sz="2400" dirty="0" smtClean="0">
                <a:effectLst/>
              </a:rPr>
              <a:t>Proofs</a:t>
            </a:r>
            <a:endParaRPr lang="en-US" altLang="en-US" sz="2400" dirty="0">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62B0F596-D926-4709-BDA4-6C5DF4B10CBC}" type="slidenum">
              <a:rPr lang="en-US" altLang="en-US"/>
              <a:pPr/>
              <a:t>9</a:t>
            </a:fld>
            <a:endParaRPr lang="en-US" altLang="en-US"/>
          </a:p>
        </p:txBody>
      </p:sp>
      <p:sp>
        <p:nvSpPr>
          <p:cNvPr id="24578" name="Rectangle 2"/>
          <p:cNvSpPr>
            <a:spLocks noGrp="1" noRot="1" noChangeArrowheads="1"/>
          </p:cNvSpPr>
          <p:nvPr>
            <p:ph type="title"/>
          </p:nvPr>
        </p:nvSpPr>
        <p:spPr/>
        <p:txBody>
          <a:bodyPr/>
          <a:lstStyle/>
          <a:p>
            <a:r>
              <a:rPr lang="en-US" altLang="en-US"/>
              <a:t>Sets</a:t>
            </a:r>
          </a:p>
        </p:txBody>
      </p:sp>
      <p:sp>
        <p:nvSpPr>
          <p:cNvPr id="24579" name="Rectangle 3"/>
          <p:cNvSpPr>
            <a:spLocks noGrp="1" noChangeArrowheads="1"/>
          </p:cNvSpPr>
          <p:nvPr>
            <p:ph type="body" idx="1"/>
          </p:nvPr>
        </p:nvSpPr>
        <p:spPr>
          <a:xfrm>
            <a:off x="457200" y="1600200"/>
            <a:ext cx="8229600" cy="4800600"/>
          </a:xfrm>
        </p:spPr>
        <p:txBody>
          <a:bodyPr/>
          <a:lstStyle/>
          <a:p>
            <a:r>
              <a:rPr lang="en-US" altLang="en-US">
                <a:effectLst/>
              </a:rPr>
              <a:t>A set is a group of objects, order doesn’t matter</a:t>
            </a:r>
          </a:p>
          <a:p>
            <a:pPr lvl="1"/>
            <a:r>
              <a:rPr lang="en-US" altLang="en-US">
                <a:effectLst/>
              </a:rPr>
              <a:t>The objects are called elements or members</a:t>
            </a:r>
          </a:p>
          <a:p>
            <a:pPr lvl="1"/>
            <a:r>
              <a:rPr lang="en-US" altLang="en-US">
                <a:effectLst/>
              </a:rPr>
              <a:t>Examples:</a:t>
            </a:r>
          </a:p>
          <a:p>
            <a:pPr lvl="2"/>
            <a:r>
              <a:rPr lang="en-US" altLang="en-US">
                <a:effectLst/>
              </a:rPr>
              <a:t>{1, 3, 5}, {1, 3, 5, …}, or {x|x</a:t>
            </a:r>
            <a:r>
              <a:rPr lang="en-US" altLang="en-US">
                <a:effectLst/>
                <a:sym typeface="Symbol" pitchFamily="18" charset="2"/>
              </a:rPr>
              <a:t>Z and x mod 2 ≠ 0}</a:t>
            </a:r>
          </a:p>
          <a:p>
            <a:pPr lvl="1"/>
            <a:r>
              <a:rPr lang="en-US" altLang="en-US">
                <a:effectLst/>
                <a:sym typeface="Symbol" pitchFamily="18" charset="2"/>
              </a:rPr>
              <a:t>You should know these operators/concepts</a:t>
            </a:r>
          </a:p>
          <a:p>
            <a:pPr lvl="2"/>
            <a:r>
              <a:rPr lang="en-US" altLang="en-US">
                <a:effectLst/>
                <a:sym typeface="Symbol" pitchFamily="18" charset="2"/>
              </a:rPr>
              <a:t>Subset (A  B or A  B)</a:t>
            </a:r>
          </a:p>
          <a:p>
            <a:pPr lvl="2"/>
            <a:r>
              <a:rPr lang="en-US" altLang="en-US">
                <a:effectLst/>
                <a:sym typeface="Symbol" pitchFamily="18" charset="2"/>
              </a:rPr>
              <a:t>Cardinality: Number elements in set (|A| or n(A))</a:t>
            </a:r>
          </a:p>
          <a:p>
            <a:pPr lvl="2"/>
            <a:r>
              <a:rPr lang="en-US" altLang="en-US">
                <a:effectLst/>
                <a:sym typeface="Symbol" pitchFamily="18" charset="2"/>
              </a:rPr>
              <a:t>Intersection () and Union (), Complement</a:t>
            </a:r>
          </a:p>
          <a:p>
            <a:pPr lvl="3"/>
            <a:r>
              <a:rPr lang="en-US" altLang="en-US">
                <a:effectLst/>
                <a:sym typeface="Symbol" pitchFamily="18" charset="2"/>
              </a:rPr>
              <a:t>What do we need to know to determine complement of set A?</a:t>
            </a:r>
          </a:p>
          <a:p>
            <a:pPr lvl="2"/>
            <a:r>
              <a:rPr lang="en-US" altLang="en-US">
                <a:effectLst/>
                <a:sym typeface="Symbol" pitchFamily="18" charset="2"/>
              </a:rPr>
              <a:t>Venn Diagrams: can be used to visualize sets</a:t>
            </a:r>
          </a:p>
        </p:txBody>
      </p:sp>
    </p:spTree>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413</TotalTime>
  <Words>2654</Words>
  <Application>Microsoft Office PowerPoint</Application>
  <PresentationFormat>On-screen Show (4:3)</PresentationFormat>
  <Paragraphs>289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Stream</vt:lpstr>
      <vt:lpstr>Theory of Computation</vt:lpstr>
      <vt:lpstr>What is this course about?</vt:lpstr>
      <vt:lpstr>Automata and Languages</vt:lpstr>
      <vt:lpstr>Computability Theory</vt:lpstr>
      <vt:lpstr>Complexity Theory</vt:lpstr>
      <vt:lpstr>About this Course</vt:lpstr>
      <vt:lpstr>Mathematical Preliminaries Chapter 0</vt:lpstr>
      <vt:lpstr>Mathematical Preliminaries</vt:lpstr>
      <vt:lpstr>Sets</vt:lpstr>
      <vt:lpstr>Sets II</vt:lpstr>
      <vt:lpstr>Sequences and Tuples</vt:lpstr>
      <vt:lpstr>Sequences and Tuples II</vt:lpstr>
      <vt:lpstr>Functions and Relations</vt:lpstr>
      <vt:lpstr>Relations</vt:lpstr>
      <vt:lpstr>Graphs</vt:lpstr>
      <vt:lpstr>Graphs II</vt:lpstr>
      <vt:lpstr>Strings and Languages</vt:lpstr>
      <vt:lpstr>Strings and Languages II</vt:lpstr>
      <vt:lpstr>Boolean Logic</vt:lpstr>
      <vt:lpstr>Proofs</vt:lpstr>
      <vt:lpstr>Proofs: Example 1</vt:lpstr>
      <vt:lpstr>Proofs: Example 2</vt:lpstr>
      <vt:lpstr>Proof: Example 2</vt:lpstr>
      <vt:lpstr>Proofs: Example 3</vt:lpstr>
      <vt:lpstr>Proof: Example 3 continued</vt:lpstr>
      <vt:lpstr>Proof: Example 4</vt:lpstr>
      <vt:lpstr>Prove Square Root of 2 Irrational</vt:lpstr>
      <vt:lpstr>Prove Square Root of 2 Irrational</vt:lpstr>
      <vt:lpstr>More on Proof by Induction</vt:lpstr>
      <vt:lpstr>Another Proof by Induction Example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Language Theory</dc:title>
  <dc:creator>Gary</dc:creator>
  <cp:lastModifiedBy>Gary Weiss</cp:lastModifiedBy>
  <cp:revision>25</cp:revision>
  <dcterms:created xsi:type="dcterms:W3CDTF">2007-01-13T22:13:28Z</dcterms:created>
  <dcterms:modified xsi:type="dcterms:W3CDTF">2020-01-13T04:38:15Z</dcterms:modified>
</cp:coreProperties>
</file>