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sldIdLst>
    <p:sldId id="256" r:id="rId2"/>
    <p:sldId id="264" r:id="rId3"/>
    <p:sldId id="265" r:id="rId4"/>
    <p:sldId id="312" r:id="rId5"/>
    <p:sldId id="258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8" r:id="rId24"/>
    <p:sldId id="299" r:id="rId25"/>
    <p:sldId id="300" r:id="rId26"/>
    <p:sldId id="301" r:id="rId27"/>
    <p:sldId id="303" r:id="rId28"/>
    <p:sldId id="304" r:id="rId29"/>
    <p:sldId id="305" r:id="rId30"/>
    <p:sldId id="311" r:id="rId31"/>
    <p:sldId id="272" r:id="rId32"/>
    <p:sldId id="274" r:id="rId33"/>
    <p:sldId id="276" r:id="rId34"/>
    <p:sldId id="275" r:id="rId35"/>
    <p:sldId id="277" r:id="rId36"/>
    <p:sldId id="278" r:id="rId37"/>
    <p:sldId id="310" r:id="rId38"/>
    <p:sldId id="282" r:id="rId39"/>
    <p:sldId id="283" r:id="rId40"/>
    <p:sldId id="285" r:id="rId41"/>
    <p:sldId id="259" r:id="rId42"/>
    <p:sldId id="260" r:id="rId43"/>
    <p:sldId id="261" r:id="rId44"/>
    <p:sldId id="262" r:id="rId45"/>
    <p:sldId id="323" r:id="rId46"/>
    <p:sldId id="322" r:id="rId47"/>
    <p:sldId id="324" r:id="rId48"/>
    <p:sldId id="302" r:id="rId49"/>
    <p:sldId id="308" r:id="rId50"/>
    <p:sldId id="30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E0873-1C42-4686-9D78-8F15394BE35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C756-9A3A-4877-A747-359D57FD9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5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39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0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3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9496"/>
            <a:ext cx="8946541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9845" y="6393991"/>
            <a:ext cx="3859795" cy="304801"/>
          </a:xfrm>
        </p:spPr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1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2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9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F444-49AE-4C7C-9D1D-053211C4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19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s.fordham.edu/edmlab/software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.cis.fordham.edu/~gweiss/" TargetMode="External"/><Relationship Id="rId2" Type="http://schemas.openxmlformats.org/officeDocument/2006/relationships/hyperlink" Target="mailto:gaweiss@fordham.edu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torm.cis.fordham.edu/~gweiss/presentations/Weiss-ICDATA22-invited-talk.pptx" TargetMode="External"/><Relationship Id="rId4" Type="http://schemas.openxmlformats.org/officeDocument/2006/relationships/hyperlink" Target="https://www.cis.fordham.edu/edmlab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0C85-0612-443E-9700-A28880730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360645" cy="3329581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What can we Learn from Student Course-Grade Data?</a:t>
            </a:r>
            <a:b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DCF88-F80F-4B70-928B-36BB2F0BCB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spc="-1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Gary M. Weiss</a:t>
            </a:r>
          </a:p>
          <a:p>
            <a:pPr>
              <a:spcBef>
                <a:spcPts val="300"/>
              </a:spcBef>
            </a:pPr>
            <a:r>
              <a:rPr lang="en-US" sz="1800" spc="-1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Data Mining (EDM) Lab</a:t>
            </a:r>
            <a:endParaRPr lang="en-US" sz="18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Computer and Information Science</a:t>
            </a:r>
          </a:p>
          <a:p>
            <a:pPr>
              <a:spcBef>
                <a:spcPts val="300"/>
              </a:spcBef>
            </a:pPr>
            <a:r>
              <a:rPr lang="en-US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Fordham University, NY, USA</a:t>
            </a:r>
          </a:p>
          <a:p>
            <a:pPr>
              <a:spcBef>
                <a:spcPts val="1200"/>
              </a:spcBef>
            </a:pPr>
            <a:r>
              <a:rPr lang="en-US" sz="1400" cap="none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gaweiss@fordham.edu</a:t>
            </a:r>
          </a:p>
        </p:txBody>
      </p:sp>
    </p:spTree>
    <p:extLst>
      <p:ext uri="{BB962C8B-B14F-4D97-AF65-F5344CB8AC3E}">
        <p14:creationId xmlns:p14="http://schemas.microsoft.com/office/powerpoint/2010/main" val="137136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7AAC-6BBF-C8E8-EA39-A83D0FC2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GPA by Course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8B87-F393-B02F-AEA4-FFD577D0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D0F444-49AE-4C7C-9D1D-053211C48E3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72837-D454-0742-1040-8BA76038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76" y="2052214"/>
            <a:ext cx="4860764" cy="4196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Large variation at course level</a:t>
            </a:r>
          </a:p>
          <a:p>
            <a:r>
              <a:rPr lang="en-US" dirty="0"/>
              <a:t>GPA pattern follows department</a:t>
            </a:r>
          </a:p>
          <a:p>
            <a:pPr lvl="1"/>
            <a:r>
              <a:rPr lang="en-US" dirty="0"/>
              <a:t>Most are lower than department</a:t>
            </a:r>
          </a:p>
          <a:p>
            <a:pPr lvl="1"/>
            <a:r>
              <a:rPr lang="en-US" dirty="0"/>
              <a:t>Popular courses have lower grades</a:t>
            </a:r>
          </a:p>
          <a:p>
            <a:r>
              <a:rPr lang="en-US" dirty="0"/>
              <a:t>Tutorial courses</a:t>
            </a:r>
          </a:p>
          <a:p>
            <a:pPr lvl="1"/>
            <a:r>
              <a:rPr lang="en-US" dirty="0"/>
              <a:t>Insufficient students for course </a:t>
            </a:r>
          </a:p>
          <a:p>
            <a:pPr lvl="1"/>
            <a:r>
              <a:rPr lang="en-US" dirty="0"/>
              <a:t>Small sections with high grades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Too few to establish distribution</a:t>
            </a:r>
          </a:p>
          <a:p>
            <a:pPr lvl="2"/>
            <a:r>
              <a:rPr lang="en-US" dirty="0"/>
              <a:t>Familiarity with students</a:t>
            </a:r>
          </a:p>
          <a:p>
            <a:pPr lvl="2"/>
            <a:r>
              <a:rPr lang="en-US" dirty="0"/>
              <a:t>Maybe more effective teaching?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DF025-9954-C3D4-2052-6B9E9F31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CSCE Keynote   July 26, 2023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2074179-C952-52F9-1BD6-6CAA22654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8484" y="2494418"/>
            <a:ext cx="5943600" cy="3685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89B4C-8F96-FB74-5CE8-94536651A93F}"/>
              </a:ext>
            </a:extLst>
          </p:cNvPr>
          <p:cNvSpPr txBox="1"/>
          <p:nvPr/>
        </p:nvSpPr>
        <p:spPr>
          <a:xfrm>
            <a:off x="5889005" y="2052214"/>
            <a:ext cx="5546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GPA by Course for 27 Courses with at least 70 Sections</a:t>
            </a:r>
          </a:p>
        </p:txBody>
      </p:sp>
    </p:spTree>
    <p:extLst>
      <p:ext uri="{BB962C8B-B14F-4D97-AF65-F5344CB8AC3E}">
        <p14:creationId xmlns:p14="http://schemas.microsoft.com/office/powerpoint/2010/main" val="240406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7C67-E802-DAB8-FFA5-AE96D701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Course Grade Distribution Patterns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832572-1242-AD98-CCB0-EE78E9C35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298507"/>
              </p:ext>
            </p:extLst>
          </p:nvPr>
        </p:nvGraphicFramePr>
        <p:xfrm>
          <a:off x="578630" y="1881382"/>
          <a:ext cx="6343332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171205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210987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335734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061904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7558856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685145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67754989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693609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0965094"/>
                    </a:ext>
                  </a:extLst>
                </a:gridCol>
                <a:gridCol w="491172">
                  <a:extLst>
                    <a:ext uri="{9D8B030D-6E8A-4147-A177-3AD203B41FA5}">
                      <a16:colId xmlns:a16="http://schemas.microsoft.com/office/drawing/2014/main" val="277620687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573120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           Letter Grade 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1305126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Cluster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A-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B+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B-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GPA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Count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val="3383554180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27.7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14.6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670932503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3.49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2106973448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20.6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22.9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434217789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2.91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58102182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D3906-427C-9731-C645-53E3AD99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94B19-D335-775A-CF5A-48D08C54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A64A8A-40DC-FA4D-9394-E5A4D92ED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67208"/>
              </p:ext>
            </p:extLst>
          </p:nvPr>
        </p:nvGraphicFramePr>
        <p:xfrm>
          <a:off x="7303881" y="2684532"/>
          <a:ext cx="4480560" cy="2961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4530169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00721936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4941386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4778244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5425005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55091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8890" marB="889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Cluster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1375756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Department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1574780141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Biological Sciences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3317959183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Chemistry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1674950524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Communications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1217298558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Computer Science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1357612716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Economics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3823605084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English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1302482418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1506226102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Mathematics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09064608"/>
                  </a:ext>
                </a:extLst>
              </a:tr>
              <a:tr h="1760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Natural Science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062268826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Philosophy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389998696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582944887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Psychology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3541476567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Spanish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1373954936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Theology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890" marR="8890" marT="0" marB="0"/>
                </a:tc>
                <a:extLst>
                  <a:ext uri="{0D108BD9-81ED-4DB2-BD59-A6C34878D82A}">
                    <a16:rowId xmlns:a16="http://schemas.microsoft.com/office/drawing/2014/main" val="26435084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742297-42F5-E00C-B72E-0798924DCCEC}"/>
              </a:ext>
            </a:extLst>
          </p:cNvPr>
          <p:cNvSpPr txBox="1"/>
          <p:nvPr/>
        </p:nvSpPr>
        <p:spPr>
          <a:xfrm>
            <a:off x="657844" y="1504692"/>
            <a:ext cx="62641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Average Course Grade Distribution by Cluster (k-means k=4)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FB2EFE-5E53-1216-310E-7A4F574B3836}"/>
              </a:ext>
            </a:extLst>
          </p:cNvPr>
          <p:cNvSpPr txBox="1">
            <a:spLocks/>
          </p:cNvSpPr>
          <p:nvPr/>
        </p:nvSpPr>
        <p:spPr>
          <a:xfrm>
            <a:off x="814845" y="3440510"/>
            <a:ext cx="5684634" cy="280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/>
              <a:t>221 courses with total enrollments over 300</a:t>
            </a:r>
          </a:p>
          <a:p>
            <a:pPr lvl="1"/>
            <a:r>
              <a:rPr lang="en-US" sz="1500" dirty="0"/>
              <a:t>Grade distribution vectors formed for each</a:t>
            </a:r>
          </a:p>
          <a:p>
            <a:pPr lvl="1"/>
            <a:r>
              <a:rPr lang="en-US" sz="1500" dirty="0"/>
              <a:t>K-means clustering with k=4 run</a:t>
            </a:r>
          </a:p>
          <a:p>
            <a:pPr lvl="1"/>
            <a:r>
              <a:rPr lang="en-US" sz="1500" dirty="0"/>
              <a:t>Cluster 3 only bell-shaped distribution</a:t>
            </a:r>
          </a:p>
          <a:p>
            <a:pPr lvl="2"/>
            <a:r>
              <a:rPr lang="en-US" sz="1400" dirty="0">
                <a:sym typeface="Wingdings" panose="05000000000000000000" pitchFamily="2" charset="2"/>
              </a:rPr>
              <a:t>Only traditional sciences (Bio/Chem/Physics)</a:t>
            </a:r>
            <a:endParaRPr lang="en-US" sz="1300" dirty="0"/>
          </a:p>
          <a:p>
            <a:pPr lvl="1"/>
            <a:r>
              <a:rPr lang="en-US" sz="1500" dirty="0"/>
              <a:t>Cluster 0 and 2 similar GPA, different A/A- behavior</a:t>
            </a:r>
          </a:p>
          <a:p>
            <a:pPr lvl="2"/>
            <a:r>
              <a:rPr lang="en-US" sz="1300" dirty="0">
                <a:sym typeface="Wingdings" panose="05000000000000000000" pitchFamily="2" charset="2"/>
              </a:rPr>
              <a:t>Math has all high enrollment courses in cluster 0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4D972-1A4C-8F0A-DC67-98F689F548F9}"/>
              </a:ext>
            </a:extLst>
          </p:cNvPr>
          <p:cNvSpPr txBox="1"/>
          <p:nvPr/>
        </p:nvSpPr>
        <p:spPr>
          <a:xfrm>
            <a:off x="7158401" y="2367559"/>
            <a:ext cx="4480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Course  Cluster Distribution by Department</a:t>
            </a:r>
          </a:p>
        </p:txBody>
      </p:sp>
    </p:spTree>
    <p:extLst>
      <p:ext uri="{BB962C8B-B14F-4D97-AF65-F5344CB8AC3E}">
        <p14:creationId xmlns:p14="http://schemas.microsoft.com/office/powerpoint/2010/main" val="156972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7508A6-3640-701E-B6C0-E56AADC1AC3B}"/>
              </a:ext>
            </a:extLst>
          </p:cNvPr>
          <p:cNvSpPr/>
          <p:nvPr/>
        </p:nvSpPr>
        <p:spPr>
          <a:xfrm>
            <a:off x="2059044" y="3368146"/>
            <a:ext cx="7742797" cy="29537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A0DA3-3CC7-467E-8E42-2FB3C0AA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9825"/>
          </a:xfrm>
        </p:spPr>
        <p:txBody>
          <a:bodyPr/>
          <a:lstStyle/>
          <a:p>
            <a:r>
              <a:rPr lang="en-US" sz="3600" dirty="0"/>
              <a:t>Individual Course Grade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6B2E4-6D21-D36D-1224-499A174B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47703"/>
            <a:ext cx="10381624" cy="1981297"/>
          </a:xfrm>
        </p:spPr>
        <p:txBody>
          <a:bodyPr/>
          <a:lstStyle/>
          <a:p>
            <a:r>
              <a:rPr lang="en-US" dirty="0"/>
              <a:t>Grade Distributions shown for each popular course in three departments</a:t>
            </a:r>
          </a:p>
          <a:p>
            <a:r>
              <a:rPr lang="en-US" dirty="0"/>
              <a:t>Each line represents one course (parallel coordinates)</a:t>
            </a:r>
          </a:p>
          <a:p>
            <a:r>
              <a:rPr lang="en-US" dirty="0"/>
              <a:t>Substantial amount of consistency (not just different averages)</a:t>
            </a:r>
          </a:p>
          <a:p>
            <a:r>
              <a:rPr lang="en-US" dirty="0"/>
              <a:t>Look at the distribution of A versus A- in math courses!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706E-4519-21D4-CAA9-39237CFF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CC492-25A9-7921-6F7F-ED5E1B3B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12</a:t>
            </a:fld>
            <a:endParaRPr lang="en-US"/>
          </a:p>
        </p:txBody>
      </p:sp>
      <p:pic>
        <p:nvPicPr>
          <p:cNvPr id="6" name="image6.png" descr="Chart&#10;&#10;Description automatically generated">
            <a:extLst>
              <a:ext uri="{FF2B5EF4-FFF2-40B4-BE49-F238E27FC236}">
                <a16:creationId xmlns:a16="http://schemas.microsoft.com/office/drawing/2014/main" id="{B20998FE-EA44-FBB8-023C-78F7D670DB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20536" y="3540444"/>
            <a:ext cx="7361037" cy="26517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6566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6576-FD9B-192F-D281-7196277F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Grading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C724-46EB-07EC-C120-F13260419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81" y="2059496"/>
            <a:ext cx="5534025" cy="4195481"/>
          </a:xfrm>
        </p:spPr>
        <p:txBody>
          <a:bodyPr/>
          <a:lstStyle/>
          <a:p>
            <a:r>
              <a:rPr lang="en-US" dirty="0"/>
              <a:t>Substantial spread in instructor grading</a:t>
            </a:r>
          </a:p>
          <a:p>
            <a:r>
              <a:rPr lang="en-US" dirty="0"/>
              <a:t>The lower figure shows the distribution of individual instructors for a single course</a:t>
            </a:r>
          </a:p>
          <a:p>
            <a:pPr lvl="1"/>
            <a:r>
              <a:rPr lang="en-US" dirty="0"/>
              <a:t>Y-axis shows total enrollment per instructor (can ignore those with few students)</a:t>
            </a:r>
          </a:p>
          <a:p>
            <a:pPr lvl="1"/>
            <a:r>
              <a:rPr lang="en-US" dirty="0"/>
              <a:t>One instructor more than 0.5 standard deviations above mean; many below</a:t>
            </a:r>
          </a:p>
          <a:p>
            <a:r>
              <a:rPr lang="en-US" dirty="0"/>
              <a:t>Not shown is table of extreme graders</a:t>
            </a:r>
          </a:p>
          <a:p>
            <a:pPr lvl="1"/>
            <a:r>
              <a:rPr lang="en-US" dirty="0"/>
              <a:t>One has 2.08 GPA over 248 students</a:t>
            </a:r>
          </a:p>
          <a:p>
            <a:pPr lvl="1"/>
            <a:r>
              <a:rPr lang="en-US" dirty="0"/>
              <a:t>One has 3.85 GPA over 195 students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AC6C2-8A02-B6B8-5E6C-BD0689A7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6D762-ED87-A802-4905-6A447E23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EA4B19A-885B-4CC7-9793-FEAD3E990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20" y="1798327"/>
            <a:ext cx="5669280" cy="1632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A88CC-26F0-6EFD-679A-F953C6B9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39" y="3971194"/>
            <a:ext cx="5534025" cy="2390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6B59EB-569C-0E9B-6CF7-DE058F823AAF}"/>
              </a:ext>
            </a:extLst>
          </p:cNvPr>
          <p:cNvSpPr txBox="1"/>
          <p:nvPr/>
        </p:nvSpPr>
        <p:spPr>
          <a:xfrm>
            <a:off x="6096000" y="1461786"/>
            <a:ext cx="5449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Instructor GPA Distribution (minimum 6 sections)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9FE06-B5A3-4584-3296-1396E5EC1D9E}"/>
              </a:ext>
            </a:extLst>
          </p:cNvPr>
          <p:cNvSpPr txBox="1"/>
          <p:nvPr/>
        </p:nvSpPr>
        <p:spPr>
          <a:xfrm>
            <a:off x="6248675" y="3687202"/>
            <a:ext cx="541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Instructor GPA Distribution (Faith and Critical Reasoning)</a:t>
            </a:r>
          </a:p>
        </p:txBody>
      </p:sp>
    </p:spTree>
    <p:extLst>
      <p:ext uri="{BB962C8B-B14F-4D97-AF65-F5344CB8AC3E}">
        <p14:creationId xmlns:p14="http://schemas.microsoft.com/office/powerpoint/2010/main" val="150875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5482-D6BD-FE99-731F-B24A591D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Sequencing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CE79-70EA-CEDA-0786-801C89D2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9497"/>
            <a:ext cx="9404723" cy="4216314"/>
          </a:xfrm>
        </p:spPr>
        <p:txBody>
          <a:bodyPr>
            <a:normAutofit fontScale="92500"/>
          </a:bodyPr>
          <a:lstStyle/>
          <a:p>
            <a:r>
              <a:rPr lang="en-US" dirty="0"/>
              <a:t>Q2: What are the most common sequences of courses that students take?</a:t>
            </a:r>
          </a:p>
          <a:p>
            <a:pPr lvl="1"/>
            <a:r>
              <a:rPr lang="en-US" dirty="0"/>
              <a:t>Better understand curricula and how students take courses</a:t>
            </a:r>
          </a:p>
          <a:p>
            <a:pPr lvl="1"/>
            <a:r>
              <a:rPr lang="en-US" dirty="0"/>
              <a:t>Inform course scheduling and advising</a:t>
            </a:r>
          </a:p>
          <a:p>
            <a:r>
              <a:rPr lang="en-US" dirty="0"/>
              <a:t>Q3: How does number semesters between courses impact performance?</a:t>
            </a:r>
          </a:p>
          <a:p>
            <a:pPr lvl="1"/>
            <a:r>
              <a:rPr lang="en-US" dirty="0"/>
              <a:t>Magnitude of impact may inform us about relationship between courses</a:t>
            </a:r>
          </a:p>
          <a:p>
            <a:pPr lvl="1"/>
            <a:r>
              <a:rPr lang="en-US" dirty="0"/>
              <a:t>Improved advising</a:t>
            </a:r>
          </a:p>
          <a:p>
            <a:r>
              <a:rPr lang="en-US" dirty="0"/>
              <a:t>Q4: How does the order of taking courses impact performance?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Identifying optimal ordering can inform advising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Could suggest prerequisites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May suggest relationships between courses thought to be unconnected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4FA4A-E4AD-5D05-28F2-81036AD7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9A2E0-1220-B22B-0C2B-979F1280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F436-4C99-91B3-30CA-169D48DD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Q2: What are Most Common Course Sequences?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53F2-88B4-91A4-9EA5-36CFB692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85808"/>
            <a:ext cx="9404723" cy="3624257"/>
          </a:xfrm>
        </p:spPr>
        <p:txBody>
          <a:bodyPr>
            <a:normAutofit/>
          </a:bodyPr>
          <a:lstStyle/>
          <a:p>
            <a:r>
              <a:rPr lang="en-US" dirty="0"/>
              <a:t>Variation of association analysis</a:t>
            </a:r>
          </a:p>
          <a:p>
            <a:pPr lvl="1"/>
            <a:r>
              <a:rPr lang="en-US" dirty="0"/>
              <a:t>Finds </a:t>
            </a:r>
            <a:r>
              <a:rPr lang="en-US" u="sng" dirty="0"/>
              <a:t>frequent sequences </a:t>
            </a:r>
            <a:r>
              <a:rPr lang="en-US" dirty="0"/>
              <a:t>rather than frequent </a:t>
            </a:r>
            <a:r>
              <a:rPr lang="en-US" dirty="0" err="1"/>
              <a:t>itemsets</a:t>
            </a:r>
            <a:r>
              <a:rPr lang="en-US" dirty="0"/>
              <a:t> (i.e., order matters).</a:t>
            </a:r>
          </a:p>
          <a:p>
            <a:pPr lvl="1"/>
            <a:r>
              <a:rPr lang="en-US" dirty="0"/>
              <a:t>Uses Generalized Sequential Pattern (GSP) mining algorithm, an extension to </a:t>
            </a:r>
            <a:r>
              <a:rPr lang="en-US" dirty="0" err="1"/>
              <a:t>Apriori</a:t>
            </a:r>
            <a:r>
              <a:rPr lang="en-US" dirty="0"/>
              <a:t> algorithm that considers order.</a:t>
            </a:r>
          </a:p>
          <a:p>
            <a:pPr lvl="1"/>
            <a:r>
              <a:rPr lang="en-US" dirty="0"/>
              <a:t>Raw data transformed so each entry ordered list of courses for one student</a:t>
            </a:r>
          </a:p>
          <a:p>
            <a:r>
              <a:rPr lang="en-US" dirty="0"/>
              <a:t>We have a Python-based open source tool that will run GSP on course enrollment data to find frequent sequences</a:t>
            </a:r>
          </a:p>
          <a:p>
            <a:pPr lvl="1"/>
            <a:r>
              <a:rPr lang="en-US" dirty="0"/>
              <a:t>https://www.cis.fordham.edu/edmlab/software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E36D1-17C8-328D-0BDD-DB9540DF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3E2C3-8197-C3D3-DC80-5BEFE5AD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1BC72-29EA-C582-74E1-F7CD06110AD5}"/>
              </a:ext>
            </a:extLst>
          </p:cNvPr>
          <p:cNvSpPr txBox="1"/>
          <p:nvPr/>
        </p:nvSpPr>
        <p:spPr>
          <a:xfrm>
            <a:off x="836579" y="5992240"/>
            <a:ext cx="1088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Daniel Leeds, Cody Chen,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Yijun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Zhao,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Fiza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Metla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James Guest, and Gary Weiss.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Generalized Sequential Pattern Mining of Undergraduate Courses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Proc. of 15th Int. Conference on Educational Data Mining (EDM22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), Durham, UK, July 24-27, 2022.</a:t>
            </a:r>
          </a:p>
        </p:txBody>
      </p:sp>
    </p:spTree>
    <p:extLst>
      <p:ext uri="{BB962C8B-B14F-4D97-AF65-F5344CB8AC3E}">
        <p14:creationId xmlns:p14="http://schemas.microsoft.com/office/powerpoint/2010/main" val="36624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4B80-41E4-3B5E-717B-F8826155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89906" cy="140053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3400" dirty="0"/>
              <a:t>Computer Science Frequent 5-Sequences</a:t>
            </a:r>
            <a:br>
              <a:rPr lang="en-US" dirty="0"/>
            </a:br>
            <a:r>
              <a:rPr lang="en-US" sz="2400" dirty="0"/>
              <a:t>(minimum support = 50)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19DD4EF-D555-DCAE-C2D9-77C3897175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900" y="2058988"/>
          <a:ext cx="8945562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21">
                  <a:extLst>
                    <a:ext uri="{9D8B030D-6E8A-4147-A177-3AD203B41FA5}">
                      <a16:colId xmlns:a16="http://schemas.microsoft.com/office/drawing/2014/main" val="1178497026"/>
                    </a:ext>
                  </a:extLst>
                </a:gridCol>
                <a:gridCol w="3326860">
                  <a:extLst>
                    <a:ext uri="{9D8B030D-6E8A-4147-A177-3AD203B41FA5}">
                      <a16:colId xmlns:a16="http://schemas.microsoft.com/office/drawing/2014/main" val="3836448657"/>
                    </a:ext>
                  </a:extLst>
                </a:gridCol>
                <a:gridCol w="505838">
                  <a:extLst>
                    <a:ext uri="{9D8B030D-6E8A-4147-A177-3AD203B41FA5}">
                      <a16:colId xmlns:a16="http://schemas.microsoft.com/office/drawing/2014/main" val="63381132"/>
                    </a:ext>
                  </a:extLst>
                </a:gridCol>
                <a:gridCol w="479898">
                  <a:extLst>
                    <a:ext uri="{9D8B030D-6E8A-4147-A177-3AD203B41FA5}">
                      <a16:colId xmlns:a16="http://schemas.microsoft.com/office/drawing/2014/main" val="2082423828"/>
                    </a:ext>
                  </a:extLst>
                </a:gridCol>
                <a:gridCol w="3573294">
                  <a:extLst>
                    <a:ext uri="{9D8B030D-6E8A-4147-A177-3AD203B41FA5}">
                      <a16:colId xmlns:a16="http://schemas.microsoft.com/office/drawing/2014/main" val="1889748743"/>
                    </a:ext>
                  </a:extLst>
                </a:gridCol>
                <a:gridCol w="562751">
                  <a:extLst>
                    <a:ext uri="{9D8B030D-6E8A-4147-A177-3AD203B41FA5}">
                      <a16:colId xmlns:a16="http://schemas.microsoft.com/office/drawing/2014/main" val="1281578183"/>
                    </a:ext>
                  </a:extLst>
                </a:gridCol>
              </a:tblGrid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Index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Computer Science Frequent 5-Sequence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Support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Index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Computer Science Frequent 5-Sequence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Support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4275912228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Discrete Struct, CS1, CS2, Data Struct, Theory of Comp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Theory of Comp, Data Mining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3210986417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Databases, Operating Sys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Data Comm and Net, Theory of Comp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2278886059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Databases, Comp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Alg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Databases, Operating Sys, Theory of Comp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2552438376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Databases, Theory of Comp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Databases, Comp Alg, Theory of Comp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4073268090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Comp Org, Operating Sys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Comp Org, Data Struct, Operating Sys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2480883635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Comp Org, Comp Alg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Comp Org, Data Struct, Theory of Comp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3494589461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Comp Org, Theory of Comp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Comp Org, Operating Sys, Theory of Comp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1396374844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CS1CS1, CS2, Data Struct, Operating Sys, Comp Alg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Comp Org, Comp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Alg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, Theory of Comp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1954016243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Operating Sys, Theory of Comp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Operating Sys, Theory of Comp, Data Mining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2548226133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Operating Sys, Data Mining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Data Struct, Databases, Operating Sys, Theory of Comp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1960193954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Comp Alg, Theory of Comp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CS2, Data Struct, Databases, Operating Sys, Theory of Comp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2893735217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CS1, CS2, Data Struct, Comp Alg, Data Comm and Net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</a:p>
                  </a:txBody>
                  <a:tcPr marL="18415" marR="18415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415" marR="18415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422700919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EF371-8ABE-E9D7-8941-DE420BCE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6A153-7468-2D5D-34F4-6F2A714D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2524-3A07-4506-3C2D-94673CFC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Computer Science Course Sequence Flow</a:t>
            </a:r>
            <a:br>
              <a:rPr lang="en-US" sz="3400" dirty="0"/>
            </a:br>
            <a:r>
              <a:rPr lang="en-US" sz="2400" dirty="0"/>
              <a:t>(covers all 5-sequences)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899CD-69D1-7EE0-9045-DCB7E4BB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33C95-BD27-5BC0-7F5B-6B5B37CF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Computer Science course sequence flow diagram">
            <a:extLst>
              <a:ext uri="{FF2B5EF4-FFF2-40B4-BE49-F238E27FC236}">
                <a16:creationId xmlns:a16="http://schemas.microsoft.com/office/drawing/2014/main" id="{36279010-D00A-F243-3186-22EB157062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2301" r="1293" b="2704"/>
          <a:stretch/>
        </p:blipFill>
        <p:spPr bwMode="auto">
          <a:xfrm>
            <a:off x="3016338" y="2085995"/>
            <a:ext cx="7510590" cy="4104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716EA3-A11C-1152-5D08-AA74C6FCA514}"/>
              </a:ext>
            </a:extLst>
          </p:cNvPr>
          <p:cNvSpPr txBox="1"/>
          <p:nvPr/>
        </p:nvSpPr>
        <p:spPr>
          <a:xfrm>
            <a:off x="155643" y="2163170"/>
            <a:ext cx="279508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Identifies CS1</a:t>
            </a:r>
            <a:r>
              <a:rPr lang="en-US" sz="1500" dirty="0">
                <a:sym typeface="Symbol" panose="05050102010706020507" pitchFamily="18" charset="2"/>
              </a:rPr>
              <a:t>CS2 DS programming sequence</a:t>
            </a:r>
          </a:p>
          <a:p>
            <a:endParaRPr lang="en-US" sz="1500" dirty="0">
              <a:sym typeface="Symbol" panose="05050102010706020507" pitchFamily="18" charset="2"/>
            </a:endParaRPr>
          </a:p>
          <a:p>
            <a:r>
              <a:rPr lang="en-US" sz="1500" dirty="0">
                <a:sym typeface="Symbol" panose="05050102010706020507" pitchFamily="18" charset="2"/>
              </a:rPr>
              <a:t>Mostly identifies different course levels (CS1 intro, Algorithms advanced)</a:t>
            </a:r>
          </a:p>
          <a:p>
            <a:endParaRPr lang="en-US" sz="1500" dirty="0">
              <a:sym typeface="Symbol" panose="05050102010706020507" pitchFamily="18" charset="2"/>
            </a:endParaRPr>
          </a:p>
          <a:p>
            <a:r>
              <a:rPr lang="en-US" sz="1500" dirty="0">
                <a:sym typeface="Symbol" panose="05050102010706020507" pitchFamily="18" charset="2"/>
              </a:rPr>
              <a:t>Shows Data Mining often taken very late even though no </a:t>
            </a:r>
            <a:r>
              <a:rPr lang="en-US" sz="1500" dirty="0" err="1">
                <a:sym typeface="Symbol" panose="05050102010706020507" pitchFamily="18" charset="2"/>
              </a:rPr>
              <a:t>prereqs</a:t>
            </a:r>
            <a:r>
              <a:rPr lang="en-US" sz="1500" dirty="0">
                <a:sym typeface="Symbol" panose="05050102010706020507" pitchFamily="18" charset="2"/>
              </a:rPr>
              <a:t> and could be taken early</a:t>
            </a:r>
          </a:p>
          <a:p>
            <a:endParaRPr lang="en-US" sz="1500" dirty="0">
              <a:sym typeface="Symbol" panose="05050102010706020507" pitchFamily="18" charset="2"/>
            </a:endParaRPr>
          </a:p>
          <a:p>
            <a:r>
              <a:rPr lang="en-US" sz="1500" dirty="0">
                <a:sym typeface="Symbol" panose="05050102010706020507" pitchFamily="18" charset="2"/>
              </a:rPr>
              <a:t>Algorithms usually taken before TOC even though similar levels and no </a:t>
            </a:r>
            <a:r>
              <a:rPr lang="en-US" sz="1500" dirty="0" err="1">
                <a:sym typeface="Symbol" panose="05050102010706020507" pitchFamily="18" charset="2"/>
              </a:rPr>
              <a:t>prereq</a:t>
            </a:r>
            <a:r>
              <a:rPr lang="en-US" sz="1500" dirty="0">
                <a:sym typeface="Symbol" panose="05050102010706020507" pitchFamily="18" charset="2"/>
              </a:rPr>
              <a:t> relationship. Artifact of scheduling or job prep.</a:t>
            </a: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962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A1D22C-6689-5F1C-08ED-61935D02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0AC4A-BBC6-CD13-B9E3-E57DBEDA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1C0AB0-9A55-B9FF-148C-9FAC91D21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64416"/>
              </p:ext>
            </p:extLst>
          </p:nvPr>
        </p:nvGraphicFramePr>
        <p:xfrm>
          <a:off x="913006" y="1394301"/>
          <a:ext cx="6583684" cy="512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409">
                  <a:extLst>
                    <a:ext uri="{9D8B030D-6E8A-4147-A177-3AD203B41FA5}">
                      <a16:colId xmlns:a16="http://schemas.microsoft.com/office/drawing/2014/main" val="1212811796"/>
                    </a:ext>
                  </a:extLst>
                </a:gridCol>
                <a:gridCol w="778899">
                  <a:extLst>
                    <a:ext uri="{9D8B030D-6E8A-4147-A177-3AD203B41FA5}">
                      <a16:colId xmlns:a16="http://schemas.microsoft.com/office/drawing/2014/main" val="2208147206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454739980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1463971991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924960243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2581195310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2822016319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2533722077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651789842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3091161296"/>
                    </a:ext>
                  </a:extLst>
                </a:gridCol>
              </a:tblGrid>
              <a:tr h="415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/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k-sequences (k from 2 to 9)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203795"/>
                  </a:ext>
                </a:extLst>
              </a:tr>
              <a:tr h="395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Department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minsup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4102127991"/>
                  </a:ext>
                </a:extLst>
              </a:tr>
              <a:tr h="2980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r>
                        <a:rPr lang="en-US" sz="1400" b="0" dirty="0" err="1">
                          <a:effectLst/>
                        </a:rPr>
                        <a:t>CompSci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534311652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2126705551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Chemistry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2551227497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3764151502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Physics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2796005573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1061982827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Biology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3821657444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774671191"/>
                  </a:ext>
                </a:extLst>
              </a:tr>
              <a:tr h="3189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 Math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2568435984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3300409937"/>
                  </a:ext>
                </a:extLst>
              </a:tr>
              <a:tr h="3058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Psychology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1673578736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841384347"/>
                  </a:ext>
                </a:extLst>
              </a:tr>
              <a:tr h="3577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r>
                        <a:rPr lang="en-US" sz="1400" b="0" dirty="0" err="1">
                          <a:effectLst/>
                        </a:rPr>
                        <a:t>Bio+Chem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4049398679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945627898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 All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447905059"/>
                  </a:ext>
                </a:extLst>
              </a:tr>
              <a:tr h="2453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53" marR="6953" marT="0" marB="0" anchor="ctr"/>
                </a:tc>
                <a:extLst>
                  <a:ext uri="{0D108BD9-81ED-4DB2-BD59-A6C34878D82A}">
                    <a16:rowId xmlns:a16="http://schemas.microsoft.com/office/drawing/2014/main" val="35285180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89D8426-AD08-91FF-E476-C4BD4178BE99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706429" cy="7676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 Summary Department Level Results</a:t>
            </a: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1B701-4BE9-5516-8CAF-C05198532C49}"/>
              </a:ext>
            </a:extLst>
          </p:cNvPr>
          <p:cNvSpPr txBox="1"/>
          <p:nvPr/>
        </p:nvSpPr>
        <p:spPr>
          <a:xfrm>
            <a:off x="7605729" y="1575881"/>
            <a:ext cx="305788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Minsup</a:t>
            </a:r>
            <a:r>
              <a:rPr lang="en-US" sz="1700" dirty="0"/>
              <a:t> has large impact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Highly constrained majors have larger sequences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Adding courses makes large difference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See “</a:t>
            </a:r>
            <a:r>
              <a:rPr lang="en-US" sz="1700" dirty="0" err="1"/>
              <a:t>Bio+Chem</a:t>
            </a:r>
            <a:r>
              <a:rPr lang="en-US" sz="1700" dirty="0"/>
              <a:t>”</a:t>
            </a:r>
          </a:p>
          <a:p>
            <a:pPr marL="6400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See “All” (high </a:t>
            </a:r>
            <a:r>
              <a:rPr lang="en-US" sz="1700" dirty="0" err="1"/>
              <a:t>minsup</a:t>
            </a:r>
            <a:r>
              <a:rPr lang="en-US" sz="1700" dirty="0"/>
              <a:t> to avoid exponential growth in sequences)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6446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96F5-13ED-5B07-F9E0-F51085CF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Q3: How does Gap between Courses Impact Performance?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054D-3D0B-39C7-0832-827951C7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9497"/>
            <a:ext cx="8946541" cy="3770614"/>
          </a:xfrm>
        </p:spPr>
        <p:txBody>
          <a:bodyPr>
            <a:normAutofit/>
          </a:bodyPr>
          <a:lstStyle/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We compute, for every pair of courses (A,B), the performance of students taking B after A based on semester gaps between A and B</a:t>
            </a:r>
          </a:p>
          <a:p>
            <a:pPr lvl="1"/>
            <a:r>
              <a:rPr lang="en-US" dirty="0"/>
              <a:t>To remove impact of different instructor grading policies we  z-normalize grades at section level (Level 1 normalization- L1)</a:t>
            </a:r>
          </a:p>
          <a:p>
            <a:pPr lvl="1"/>
            <a:r>
              <a:rPr lang="en-US" dirty="0"/>
              <a:t>To remove impact of differing student abilities in the different partitions, we then z-normalize by student overall GPA (Level 2 normalization- L2)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5FAE3-416E-F26E-8E56-8CCE31EF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32B4D-0F9C-9A33-B37D-12873B20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C99CF-41B2-12E5-BCCC-9D703E800281}"/>
              </a:ext>
            </a:extLst>
          </p:cNvPr>
          <p:cNvSpPr txBox="1"/>
          <p:nvPr/>
        </p:nvSpPr>
        <p:spPr>
          <a:xfrm>
            <a:off x="1104293" y="6018181"/>
            <a:ext cx="894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Gary Weiss, Joseph Denham, and Daniel Leeds.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The Impact of Semester Gaps on Student Grades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Proc. of The 15th Int. Conference on Educational Data Mining (EDM22)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Durham, UK, July 24-27, 2022. </a:t>
            </a:r>
          </a:p>
        </p:txBody>
      </p:sp>
    </p:spTree>
    <p:extLst>
      <p:ext uri="{BB962C8B-B14F-4D97-AF65-F5344CB8AC3E}">
        <p14:creationId xmlns:p14="http://schemas.microsoft.com/office/powerpoint/2010/main" val="231579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6ED9-1E6C-8882-AF82-33794BB5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Motivation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1197-8D70-B646-AFAD-ECA6F87A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9496"/>
            <a:ext cx="9116235" cy="4195481"/>
          </a:xfrm>
        </p:spPr>
        <p:txBody>
          <a:bodyPr>
            <a:normAutofit/>
          </a:bodyPr>
          <a:lstStyle/>
          <a:p>
            <a:r>
              <a:rPr lang="en-US" dirty="0"/>
              <a:t>Data science being applied to many domains, but the education domain seems to receive less attention</a:t>
            </a:r>
          </a:p>
          <a:p>
            <a:r>
              <a:rPr lang="en-US" dirty="0"/>
              <a:t>Course-grade enrollment data tracked by every university</a:t>
            </a:r>
          </a:p>
          <a:p>
            <a:pPr lvl="1"/>
            <a:r>
              <a:rPr lang="en-US" dirty="0"/>
              <a:t>Each record describes one student course enrollment and final grade</a:t>
            </a:r>
          </a:p>
          <a:p>
            <a:r>
              <a:rPr lang="en-US" sz="2200" dirty="0">
                <a:solidFill>
                  <a:srgbClr val="FFFF00"/>
                </a:solidFill>
              </a:rPr>
              <a:t>What can we learn from the course enrollment grade data?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6FE68-BADC-8A00-0CA1-21D71537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A2DAC-3A35-F745-BE20-44FAF082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8380-F9E3-4B91-4C9D-79A32544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67932" cy="1400530"/>
          </a:xfrm>
        </p:spPr>
        <p:txBody>
          <a:bodyPr/>
          <a:lstStyle/>
          <a:p>
            <a:r>
              <a:rPr lang="en-US" sz="4000" dirty="0"/>
              <a:t>Computer Science Course Gap Table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1AF5C1-BDE4-54FA-C483-A33ED0910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805061"/>
              </p:ext>
            </p:extLst>
          </p:nvPr>
        </p:nvGraphicFramePr>
        <p:xfrm>
          <a:off x="4222698" y="2000410"/>
          <a:ext cx="7040882" cy="291912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31182">
                  <a:extLst>
                    <a:ext uri="{9D8B030D-6E8A-4147-A177-3AD203B41FA5}">
                      <a16:colId xmlns:a16="http://schemas.microsoft.com/office/drawing/2014/main" val="4023861017"/>
                    </a:ext>
                  </a:extLst>
                </a:gridCol>
                <a:gridCol w="1133572">
                  <a:extLst>
                    <a:ext uri="{9D8B030D-6E8A-4147-A177-3AD203B41FA5}">
                      <a16:colId xmlns:a16="http://schemas.microsoft.com/office/drawing/2014/main" val="1513616678"/>
                    </a:ext>
                  </a:extLst>
                </a:gridCol>
                <a:gridCol w="605727">
                  <a:extLst>
                    <a:ext uri="{9D8B030D-6E8A-4147-A177-3AD203B41FA5}">
                      <a16:colId xmlns:a16="http://schemas.microsoft.com/office/drawing/2014/main" val="2076902749"/>
                    </a:ext>
                  </a:extLst>
                </a:gridCol>
                <a:gridCol w="549479">
                  <a:extLst>
                    <a:ext uri="{9D8B030D-6E8A-4147-A177-3AD203B41FA5}">
                      <a16:colId xmlns:a16="http://schemas.microsoft.com/office/drawing/2014/main" val="3766374867"/>
                    </a:ext>
                  </a:extLst>
                </a:gridCol>
                <a:gridCol w="623039">
                  <a:extLst>
                    <a:ext uri="{9D8B030D-6E8A-4147-A177-3AD203B41FA5}">
                      <a16:colId xmlns:a16="http://schemas.microsoft.com/office/drawing/2014/main" val="1343709020"/>
                    </a:ext>
                  </a:extLst>
                </a:gridCol>
                <a:gridCol w="623039">
                  <a:extLst>
                    <a:ext uri="{9D8B030D-6E8A-4147-A177-3AD203B41FA5}">
                      <a16:colId xmlns:a16="http://schemas.microsoft.com/office/drawing/2014/main" val="670831242"/>
                    </a:ext>
                  </a:extLst>
                </a:gridCol>
                <a:gridCol w="623039">
                  <a:extLst>
                    <a:ext uri="{9D8B030D-6E8A-4147-A177-3AD203B41FA5}">
                      <a16:colId xmlns:a16="http://schemas.microsoft.com/office/drawing/2014/main" val="1748826235"/>
                    </a:ext>
                  </a:extLst>
                </a:gridCol>
                <a:gridCol w="623039">
                  <a:extLst>
                    <a:ext uri="{9D8B030D-6E8A-4147-A177-3AD203B41FA5}">
                      <a16:colId xmlns:a16="http://schemas.microsoft.com/office/drawing/2014/main" val="3666285819"/>
                    </a:ext>
                  </a:extLst>
                </a:gridCol>
                <a:gridCol w="623039">
                  <a:extLst>
                    <a:ext uri="{9D8B030D-6E8A-4147-A177-3AD203B41FA5}">
                      <a16:colId xmlns:a16="http://schemas.microsoft.com/office/drawing/2014/main" val="1976340048"/>
                    </a:ext>
                  </a:extLst>
                </a:gridCol>
                <a:gridCol w="605727">
                  <a:extLst>
                    <a:ext uri="{9D8B030D-6E8A-4147-A177-3AD203B41FA5}">
                      <a16:colId xmlns:a16="http://schemas.microsoft.com/office/drawing/2014/main" val="3845925201"/>
                    </a:ext>
                  </a:extLst>
                </a:gridCol>
              </a:tblGrid>
              <a:tr h="2113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L1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L2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L1 gap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L2 gap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12438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Course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Course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Diff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Diff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Corr.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Stdnts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21520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CS1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CS2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.250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.808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.568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.052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-.198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.078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-.730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96259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CS2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DataStruct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.301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.357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.549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.072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-.229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.063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-.293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47227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Databases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DataComm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.044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.526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-.044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.452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.107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7719484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Databases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OS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-.017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.069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.188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995781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CS1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Databases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.443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-.193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-.309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-.087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-.111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254285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CS2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Databases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-.029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-.009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.469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.304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582975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DiscMath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CS1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-.196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-.137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.382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-.320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-.125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-.160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-.024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406744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DataStruct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Algrthms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-.163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-.346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.526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.011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.174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-.131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324670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DataStruct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-.168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-.353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-.114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.054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-.284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754797"/>
                  </a:ext>
                </a:extLst>
              </a:tr>
              <a:tr h="246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DataStruct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TOC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-.143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-.412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.460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-.149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-.006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-.402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50202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FBA2-FE0F-006C-0B3D-9826E2C8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C403B-3573-6BD0-473E-EC01C01C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5BE05-7802-242A-917F-B2452405A672}"/>
              </a:ext>
            </a:extLst>
          </p:cNvPr>
          <p:cNvSpPr txBox="1"/>
          <p:nvPr/>
        </p:nvSpPr>
        <p:spPr>
          <a:xfrm>
            <a:off x="752272" y="1783408"/>
            <a:ext cx="31258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/>
              <a:t>CS1</a:t>
            </a:r>
            <a:r>
              <a:rPr lang="en-US" sz="1600" dirty="0">
                <a:sym typeface="Symbol" panose="05050102010706020507" pitchFamily="18" charset="2"/>
              </a:rPr>
              <a:t>CS2 Data Struct is key course sequence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sym typeface="Symbol" panose="05050102010706020507" pitchFamily="18" charset="2"/>
              </a:rPr>
              <a:t>We focus on L2 normalization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sym typeface="Symbol" panose="05050102010706020507" pitchFamily="18" charset="2"/>
              </a:rPr>
              <a:t>L2 Diff is </a:t>
            </a:r>
            <a:r>
              <a:rPr lang="en-US" sz="1600" u="sng" dirty="0">
                <a:sym typeface="Symbol" panose="05050102010706020507" pitchFamily="18" charset="2"/>
              </a:rPr>
              <a:t>difference</a:t>
            </a:r>
            <a:r>
              <a:rPr lang="en-US" sz="1600" dirty="0">
                <a:sym typeface="Symbol" panose="05050102010706020507" pitchFamily="18" charset="2"/>
              </a:rPr>
              <a:t> between performance of gap 1 and 2. Positive: larger gap worse.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ym typeface="Symbol" panose="05050102010706020507" pitchFamily="18" charset="2"/>
              </a:rPr>
              <a:t>Gap 1 means consecutive semesters and gap 2 means extra semester in between</a:t>
            </a:r>
          </a:p>
          <a:p>
            <a:endParaRPr lang="en-US" sz="1600" dirty="0">
              <a:sym typeface="Symbol" panose="05050102010706020507" pitchFamily="18" charset="2"/>
            </a:endParaRPr>
          </a:p>
          <a:p>
            <a:r>
              <a:rPr lang="en-US" sz="1600" dirty="0">
                <a:sym typeface="Symbol" panose="05050102010706020507" pitchFamily="18" charset="2"/>
              </a:rPr>
              <a:t>Key result:</a:t>
            </a:r>
          </a:p>
          <a:p>
            <a:r>
              <a:rPr lang="en-US" sz="1600" dirty="0">
                <a:sym typeface="Symbol" panose="05050102010706020507" pitchFamily="18" charset="2"/>
              </a:rPr>
              <a:t>An intervening semester between CS1 &amp; CS2 or CS2 &amp; Data Struct leads to worse grades</a:t>
            </a:r>
          </a:p>
        </p:txBody>
      </p:sp>
    </p:spTree>
    <p:extLst>
      <p:ext uri="{BB962C8B-B14F-4D97-AF65-F5344CB8AC3E}">
        <p14:creationId xmlns:p14="http://schemas.microsoft.com/office/powerpoint/2010/main" val="386619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C11B-E2E9-1640-ACF7-D1F03710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Spanish Course Gap Table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482DB4-3B3F-B33A-2BBE-65B95228EC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3094" y="2206081"/>
          <a:ext cx="7040878" cy="23126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39703">
                  <a:extLst>
                    <a:ext uri="{9D8B030D-6E8A-4147-A177-3AD203B41FA5}">
                      <a16:colId xmlns:a16="http://schemas.microsoft.com/office/drawing/2014/main" val="3334536644"/>
                    </a:ext>
                  </a:extLst>
                </a:gridCol>
                <a:gridCol w="1236005">
                  <a:extLst>
                    <a:ext uri="{9D8B030D-6E8A-4147-A177-3AD203B41FA5}">
                      <a16:colId xmlns:a16="http://schemas.microsoft.com/office/drawing/2014/main" val="163494753"/>
                    </a:ext>
                  </a:extLst>
                </a:gridCol>
                <a:gridCol w="610736">
                  <a:extLst>
                    <a:ext uri="{9D8B030D-6E8A-4147-A177-3AD203B41FA5}">
                      <a16:colId xmlns:a16="http://schemas.microsoft.com/office/drawing/2014/main" val="1248527936"/>
                    </a:ext>
                  </a:extLst>
                </a:gridCol>
                <a:gridCol w="554018">
                  <a:extLst>
                    <a:ext uri="{9D8B030D-6E8A-4147-A177-3AD203B41FA5}">
                      <a16:colId xmlns:a16="http://schemas.microsoft.com/office/drawing/2014/main" val="2076056539"/>
                    </a:ext>
                  </a:extLst>
                </a:gridCol>
                <a:gridCol w="586018">
                  <a:extLst>
                    <a:ext uri="{9D8B030D-6E8A-4147-A177-3AD203B41FA5}">
                      <a16:colId xmlns:a16="http://schemas.microsoft.com/office/drawing/2014/main" val="1756003920"/>
                    </a:ext>
                  </a:extLst>
                </a:gridCol>
                <a:gridCol w="628172">
                  <a:extLst>
                    <a:ext uri="{9D8B030D-6E8A-4147-A177-3AD203B41FA5}">
                      <a16:colId xmlns:a16="http://schemas.microsoft.com/office/drawing/2014/main" val="235161492"/>
                    </a:ext>
                  </a:extLst>
                </a:gridCol>
                <a:gridCol w="586018">
                  <a:extLst>
                    <a:ext uri="{9D8B030D-6E8A-4147-A177-3AD203B41FA5}">
                      <a16:colId xmlns:a16="http://schemas.microsoft.com/office/drawing/2014/main" val="102774913"/>
                    </a:ext>
                  </a:extLst>
                </a:gridCol>
                <a:gridCol w="628172">
                  <a:extLst>
                    <a:ext uri="{9D8B030D-6E8A-4147-A177-3AD203B41FA5}">
                      <a16:colId xmlns:a16="http://schemas.microsoft.com/office/drawing/2014/main" val="3624300686"/>
                    </a:ext>
                  </a:extLst>
                </a:gridCol>
                <a:gridCol w="586018">
                  <a:extLst>
                    <a:ext uri="{9D8B030D-6E8A-4147-A177-3AD203B41FA5}">
                      <a16:colId xmlns:a16="http://schemas.microsoft.com/office/drawing/2014/main" val="1398848495"/>
                    </a:ext>
                  </a:extLst>
                </a:gridCol>
                <a:gridCol w="586018">
                  <a:extLst>
                    <a:ext uri="{9D8B030D-6E8A-4147-A177-3AD203B41FA5}">
                      <a16:colId xmlns:a16="http://schemas.microsoft.com/office/drawing/2014/main" val="3636717478"/>
                    </a:ext>
                  </a:extLst>
                </a:gridCol>
              </a:tblGrid>
              <a:tr h="612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L1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L2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L1 gap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L2 gap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568525"/>
                  </a:ext>
                </a:extLst>
              </a:tr>
              <a:tr h="2070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Course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Course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Diff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Diff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Corr.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Stdnts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91129"/>
                  </a:ext>
                </a:extLst>
              </a:tr>
              <a:tr h="377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Spanish1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Spanish2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.686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.420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.663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-.685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-.036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-.456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21478"/>
                  </a:ext>
                </a:extLst>
              </a:tr>
              <a:tr h="377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Spanish2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Lang&amp;Lit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.471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.232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.640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2472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-.023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-.494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-.236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-.468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48094"/>
                  </a:ext>
                </a:extLst>
              </a:tr>
              <a:tr h="377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ApprToLit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LatinAmerica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-.111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.151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.592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-.092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-.451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-.602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3372276561"/>
                  </a:ext>
                </a:extLst>
              </a:tr>
              <a:tr h="377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Spanish1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Lang&amp;Lit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-.317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-.246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.583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-.395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-.078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-.580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-.334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1641185466"/>
                  </a:ext>
                </a:extLst>
              </a:tr>
              <a:tr h="377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Lang&amp;Lit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ApprToLit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-.113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-.397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496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.009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.122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-.747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-.350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102746236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6756B-73C2-7F44-5AFE-B189B5C6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65769-5B48-CC18-41BF-87EB9B7A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A784B-3E28-CB78-E211-E74B15F65B32}"/>
              </a:ext>
            </a:extLst>
          </p:cNvPr>
          <p:cNvSpPr txBox="1"/>
          <p:nvPr/>
        </p:nvSpPr>
        <p:spPr>
          <a:xfrm>
            <a:off x="765243" y="1932562"/>
            <a:ext cx="29182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Spanish 1 </a:t>
            </a:r>
            <a:r>
              <a:rPr lang="en-US" sz="1800" dirty="0">
                <a:sym typeface="Symbol" panose="05050102010706020507" pitchFamily="18" charset="2"/>
              </a:rPr>
              <a:t> Spanish 2  Lang &amp; Lit form initial course sequence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sz="1800" dirty="0">
                <a:sym typeface="Symbol" panose="05050102010706020507" pitchFamily="18" charset="2"/>
              </a:rPr>
              <a:t>Results show that an extra semester between these key courses leads to worse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3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1152-848C-C046-F84F-1B5A0269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Q4: How Does Order of Courses Impact Performance?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AD5F3-3A44-ECAA-2469-AF90361EA2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293" y="2059496"/>
                <a:ext cx="9404723" cy="382818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2600" dirty="0"/>
                  <a:t>This study considers, for pairs of courses A and B, whether it is better to take A </a:t>
                </a:r>
                <a:r>
                  <a:rPr lang="en-US" sz="2600" dirty="0">
                    <a:sym typeface="Symbol" panose="05050102010706020507" pitchFamily="18" charset="2"/>
                  </a:rPr>
                  <a:t> B or B  A</a:t>
                </a:r>
              </a:p>
              <a:p>
                <a:pPr lvl="1"/>
                <a:r>
                  <a:rPr lang="en-US" sz="2100" dirty="0"/>
                  <a:t>Examine all course pairs where enough common students take the courses in both orderings</a:t>
                </a:r>
              </a:p>
              <a:p>
                <a:pPr lvl="1"/>
                <a:r>
                  <a:rPr lang="en-US" sz="2100" dirty="0"/>
                  <a:t>Normalize grades at section level to account for different instructor grading policies (e.g., easy graders)</a:t>
                </a:r>
              </a:p>
              <a:p>
                <a:pPr lvl="1"/>
                <a:r>
                  <a:rPr lang="en-US" sz="2100" dirty="0"/>
                  <a:t>Order Benefit (defined below) measures the difference in one order over the reverse order</a:t>
                </a:r>
              </a:p>
              <a:p>
                <a:pPr>
                  <a:spcBef>
                    <a:spcPts val="1400"/>
                  </a:spcBef>
                </a:pPr>
                <a:r>
                  <a:rPr lang="en-US" sz="2400" dirty="0"/>
                  <a:t>New metrics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DNG = Difference in normalized grades</a:t>
                </a:r>
              </a:p>
              <a:p>
                <a:pPr lvl="2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𝐷𝑁𝐺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1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// Advantage of taking Course A second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𝐷𝑁𝐺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// Advantage of taking Course B second</a:t>
                </a:r>
              </a:p>
              <a:p>
                <a:pPr lvl="2"/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Both DNGs often positive since usually do best if a course taken second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effectLst/>
                  </a:rPr>
                  <a:t>OB = Order Benefit (positive OB preferred order)</a:t>
                </a:r>
              </a:p>
              <a:p>
                <a:pPr lvl="2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𝐷𝑁𝐺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𝐷𝑁𝐺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</a:rPr>
                  <a:t>       </a:t>
                </a:r>
                <a:r>
                  <a:rPr lang="en-US" sz="1800" b="1" dirty="0">
                    <a:effectLst/>
                  </a:rPr>
                  <a:t>(Note: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1800" b="1" dirty="0">
                    <a:sym typeface="Symbol" panose="05050102010706020507" pitchFamily="18" charset="2"/>
                  </a:rPr>
                  <a:t> 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800" b="1" dirty="0">
                    <a:effectLst/>
                  </a:rPr>
                  <a:t>)</a:t>
                </a:r>
              </a:p>
              <a:p>
                <a:pPr lvl="2"/>
                <a:r>
                  <a:rPr lang="en-US" sz="1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</a:rPr>
                  <a:t>Order </a:t>
                </a:r>
                <a:r>
                  <a:rPr lang="en-US" sz="1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Benefit m</a:t>
                </a:r>
                <a:r>
                  <a:rPr lang="en-US" sz="1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</a:rPr>
                  <a:t>easures relative performance of taking B versus A second</a:t>
                </a:r>
              </a:p>
              <a:p>
                <a:pPr lvl="2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&gt; 0 then best to take A </a:t>
                </a:r>
                <a:r>
                  <a:rPr lang="en-US" sz="1800" dirty="0">
                    <a:sym typeface="Symbol" panose="05050102010706020507" pitchFamily="18" charset="2"/>
                  </a:rPr>
                  <a:t></a:t>
                </a:r>
                <a:r>
                  <a:rPr lang="en-US" sz="1800" dirty="0"/>
                  <a:t> B (if &lt; 0 then take B </a:t>
                </a:r>
                <a:r>
                  <a:rPr lang="en-US" sz="1800" dirty="0">
                    <a:sym typeface="Symbol" panose="05050102010706020507" pitchFamily="18" charset="2"/>
                  </a:rPr>
                  <a:t> A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AD5F3-3A44-ECAA-2469-AF90361EA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2059496"/>
                <a:ext cx="9404723" cy="3828187"/>
              </a:xfrm>
              <a:blipFill>
                <a:blip r:embed="rId2"/>
                <a:stretch>
                  <a:fillRect l="-65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A39CB-443A-20F8-BE52-B524E0A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AC642-1196-0FB8-643C-3C8943DC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B0634-A2B3-610B-07B5-EA7F91434A19}"/>
              </a:ext>
            </a:extLst>
          </p:cNvPr>
          <p:cNvSpPr txBox="1"/>
          <p:nvPr/>
        </p:nvSpPr>
        <p:spPr>
          <a:xfrm>
            <a:off x="1057072" y="5967694"/>
            <a:ext cx="1019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Tess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Gutenbrunner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Daniel Leeds, Spencer Ross, Michael Riad-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Zaky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Gary Weiss,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Measuring the Academic Impact of Course Sequencing using Student Grade Data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Proc. of 14th Int. Conference on Educational Data Mining (EDM21)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Paris France, June 29-July 2, 2021, 799-803. </a:t>
            </a:r>
          </a:p>
        </p:txBody>
      </p:sp>
    </p:spTree>
    <p:extLst>
      <p:ext uri="{BB962C8B-B14F-4D97-AF65-F5344CB8AC3E}">
        <p14:creationId xmlns:p14="http://schemas.microsoft.com/office/powerpoint/2010/main" val="353103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EAC34-C11E-58B2-4593-7631172B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D2636-8424-F377-E597-37260B61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8063EFC5-182F-7DD0-EDD0-0FB4F73FDDB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63166" y="1011536"/>
              <a:ext cx="5895353" cy="1219341"/>
            </p:xfrm>
            <a:graphic>
              <a:graphicData uri="http://schemas.openxmlformats.org/drawingml/2006/table">
                <a:tbl>
                  <a:tblPr firstRow="1" bandRow="1" bandCol="1">
                    <a:tableStyleId>{5C22544A-7EE6-4342-B048-85BDC9FD1C3A}</a:tableStyleId>
                  </a:tblPr>
                  <a:tblGrid>
                    <a:gridCol w="1775234">
                      <a:extLst>
                        <a:ext uri="{9D8B030D-6E8A-4147-A177-3AD203B41FA5}">
                          <a16:colId xmlns:a16="http://schemas.microsoft.com/office/drawing/2014/main" val="4293289876"/>
                        </a:ext>
                      </a:extLst>
                    </a:gridCol>
                    <a:gridCol w="2143760">
                      <a:extLst>
                        <a:ext uri="{9D8B030D-6E8A-4147-A177-3AD203B41FA5}">
                          <a16:colId xmlns:a16="http://schemas.microsoft.com/office/drawing/2014/main" val="404952386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670597269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240637496"/>
                        </a:ext>
                      </a:extLst>
                    </a:gridCol>
                    <a:gridCol w="607807">
                      <a:extLst>
                        <a:ext uri="{9D8B030D-6E8A-4147-A177-3AD203B41FA5}">
                          <a16:colId xmlns:a16="http://schemas.microsoft.com/office/drawing/2014/main" val="3610279718"/>
                        </a:ext>
                      </a:extLst>
                    </a:gridCol>
                  </a:tblGrid>
                  <a:tr h="23774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A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𝐃𝐍𝐆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𝐃𝐍𝐆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59045457"/>
                      </a:ext>
                    </a:extLst>
                  </a:tr>
                  <a:tr h="3169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Computer Alg.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Mining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-0.110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0.233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0.343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5205814"/>
                      </a:ext>
                    </a:extLst>
                  </a:tr>
                  <a:tr h="3169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Structures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Computer Organization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-0.073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0.176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2511588"/>
                      </a:ext>
                    </a:extLst>
                  </a:tr>
                  <a:tr h="347613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Mining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Comm. &amp; </a:t>
                          </a:r>
                          <a:r>
                            <a:rPr lang="en-US" sz="1400" dirty="0" err="1">
                              <a:effectLst/>
                            </a:rPr>
                            <a:t>Netwks</a:t>
                          </a:r>
                          <a:r>
                            <a:rPr lang="en-US" sz="1400" dirty="0">
                              <a:effectLst/>
                            </a:rPr>
                            <a:t>.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0.101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0.235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0.134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921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8063EFC5-182F-7DD0-EDD0-0FB4F73FDDB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19542465"/>
                  </p:ext>
                </p:extLst>
              </p:nvPr>
            </p:nvGraphicFramePr>
            <p:xfrm>
              <a:off x="663166" y="1011536"/>
              <a:ext cx="5895353" cy="1219341"/>
            </p:xfrm>
            <a:graphic>
              <a:graphicData uri="http://schemas.openxmlformats.org/drawingml/2006/table">
                <a:tbl>
                  <a:tblPr firstRow="1" bandRow="1" bandCol="1">
                    <a:tableStyleId>{5C22544A-7EE6-4342-B048-85BDC9FD1C3A}</a:tableStyleId>
                  </a:tblPr>
                  <a:tblGrid>
                    <a:gridCol w="1775234">
                      <a:extLst>
                        <a:ext uri="{9D8B030D-6E8A-4147-A177-3AD203B41FA5}">
                          <a16:colId xmlns:a16="http://schemas.microsoft.com/office/drawing/2014/main" val="4293289876"/>
                        </a:ext>
                      </a:extLst>
                    </a:gridCol>
                    <a:gridCol w="2143760">
                      <a:extLst>
                        <a:ext uri="{9D8B030D-6E8A-4147-A177-3AD203B41FA5}">
                          <a16:colId xmlns:a16="http://schemas.microsoft.com/office/drawing/2014/main" val="404952386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670597269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240637496"/>
                        </a:ext>
                      </a:extLst>
                    </a:gridCol>
                    <a:gridCol w="607807">
                      <a:extLst>
                        <a:ext uri="{9D8B030D-6E8A-4147-A177-3AD203B41FA5}">
                          <a16:colId xmlns:a16="http://schemas.microsoft.com/office/drawing/2014/main" val="3610279718"/>
                        </a:ext>
                      </a:extLst>
                    </a:gridCol>
                  </a:tblGrid>
                  <a:tr h="23774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A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69027" t="-17949" r="-187611" b="-4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75000" t="-17949" r="-89286" b="-4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59045457"/>
                      </a:ext>
                    </a:extLst>
                  </a:tr>
                  <a:tr h="3169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Computer Alg.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Mining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-0.110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0.233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0.343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5205814"/>
                      </a:ext>
                    </a:extLst>
                  </a:tr>
                  <a:tr h="3169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Structures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Computer Organization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-0.073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0.176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2511588"/>
                      </a:ext>
                    </a:extLst>
                  </a:tr>
                  <a:tr h="347613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Mining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Comm. &amp; </a:t>
                          </a:r>
                          <a:r>
                            <a:rPr lang="en-US" sz="1400" dirty="0" err="1">
                              <a:effectLst/>
                            </a:rPr>
                            <a:t>Netwks</a:t>
                          </a:r>
                          <a:r>
                            <a:rPr lang="en-US" sz="1400" dirty="0">
                              <a:effectLst/>
                            </a:rPr>
                            <a:t>.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0.101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0.235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0.134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921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175CB42-F3CF-3347-A919-27D5DBAAE8C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3166" y="4827003"/>
              <a:ext cx="5899417" cy="1371601"/>
            </p:xfrm>
            <a:graphic>
              <a:graphicData uri="http://schemas.openxmlformats.org/drawingml/2006/table">
                <a:tbl>
                  <a:tblPr firstRow="1" bandRow="1" bandCol="1">
                    <a:tableStyleId>{B301B821-A1FF-4177-AEE7-76D212191A09}</a:tableStyleId>
                  </a:tblPr>
                  <a:tblGrid>
                    <a:gridCol w="1762264">
                      <a:extLst>
                        <a:ext uri="{9D8B030D-6E8A-4147-A177-3AD203B41FA5}">
                          <a16:colId xmlns:a16="http://schemas.microsoft.com/office/drawing/2014/main" val="3880270571"/>
                        </a:ext>
                      </a:extLst>
                    </a:gridCol>
                    <a:gridCol w="2139950">
                      <a:extLst>
                        <a:ext uri="{9D8B030D-6E8A-4147-A177-3AD203B41FA5}">
                          <a16:colId xmlns:a16="http://schemas.microsoft.com/office/drawing/2014/main" val="3109437307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2668778491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1287871359"/>
                        </a:ext>
                      </a:extLst>
                    </a:gridCol>
                    <a:gridCol w="628651">
                      <a:extLst>
                        <a:ext uri="{9D8B030D-6E8A-4147-A177-3AD203B41FA5}">
                          <a16:colId xmlns:a16="http://schemas.microsoft.com/office/drawing/2014/main" val="1168458030"/>
                        </a:ext>
                      </a:extLst>
                    </a:gridCol>
                  </a:tblGrid>
                  <a:tr h="225365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A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𝐃𝐍𝐆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𝐃𝐍𝐆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OB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5723857"/>
                      </a:ext>
                    </a:extLst>
                  </a:tr>
                  <a:tr h="28655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Structures of CS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Finite Math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0.429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0.431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4471527"/>
                      </a:ext>
                    </a:extLst>
                  </a:tr>
                  <a:tr h="28655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Calculus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CS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-0.035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0.338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0.373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5638519"/>
                      </a:ext>
                    </a:extLst>
                  </a:tr>
                  <a:tr h="28655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Calculus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CS I Lab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-0.012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0.252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0.264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5455865"/>
                      </a:ext>
                    </a:extLst>
                  </a:tr>
                  <a:tr h="28655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Calculus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Structures of CS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-0.010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0.213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0.223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98061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175CB42-F3CF-3347-A919-27D5DBAAE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706199"/>
                  </p:ext>
                </p:extLst>
              </p:nvPr>
            </p:nvGraphicFramePr>
            <p:xfrm>
              <a:off x="663166" y="4827003"/>
              <a:ext cx="5899417" cy="1371601"/>
            </p:xfrm>
            <a:graphic>
              <a:graphicData uri="http://schemas.openxmlformats.org/drawingml/2006/table">
                <a:tbl>
                  <a:tblPr firstRow="1" bandRow="1" bandCol="1">
                    <a:tableStyleId>{B301B821-A1FF-4177-AEE7-76D212191A09}</a:tableStyleId>
                  </a:tblPr>
                  <a:tblGrid>
                    <a:gridCol w="1762264">
                      <a:extLst>
                        <a:ext uri="{9D8B030D-6E8A-4147-A177-3AD203B41FA5}">
                          <a16:colId xmlns:a16="http://schemas.microsoft.com/office/drawing/2014/main" val="3880270571"/>
                        </a:ext>
                      </a:extLst>
                    </a:gridCol>
                    <a:gridCol w="2139950">
                      <a:extLst>
                        <a:ext uri="{9D8B030D-6E8A-4147-A177-3AD203B41FA5}">
                          <a16:colId xmlns:a16="http://schemas.microsoft.com/office/drawing/2014/main" val="3109437307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2668778491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1287871359"/>
                        </a:ext>
                      </a:extLst>
                    </a:gridCol>
                    <a:gridCol w="628651">
                      <a:extLst>
                        <a:ext uri="{9D8B030D-6E8A-4147-A177-3AD203B41FA5}">
                          <a16:colId xmlns:a16="http://schemas.microsoft.com/office/drawing/2014/main" val="1168458030"/>
                        </a:ext>
                      </a:extLst>
                    </a:gridCol>
                  </a:tblGrid>
                  <a:tr h="225365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A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573214" t="-21622" r="-194643" b="-5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667257" t="-21622" r="-92920" b="-5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OB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B w="12700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5723857"/>
                      </a:ext>
                    </a:extLst>
                  </a:tr>
                  <a:tr h="28655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Structures of CS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Finite Math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0.429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0.431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4471527"/>
                      </a:ext>
                    </a:extLst>
                  </a:tr>
                  <a:tr h="28655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Calculus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CS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-0.035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0.338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0.373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5638519"/>
                      </a:ext>
                    </a:extLst>
                  </a:tr>
                  <a:tr h="28655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Calculus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CS I Lab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-0.012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0.252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0.264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5455865"/>
                      </a:ext>
                    </a:extLst>
                  </a:tr>
                  <a:tr h="28655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Calculus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Structures of CS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-0.010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0.213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0.223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98061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8647F9-B7A1-7485-5B88-F1F3017D1E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2752" y="2889872"/>
              <a:ext cx="5939826" cy="1280160"/>
            </p:xfrm>
            <a:graphic>
              <a:graphicData uri="http://schemas.openxmlformats.org/drawingml/2006/table">
                <a:tbl>
                  <a:tblPr firstRow="1" bandRow="1" bandCol="1">
                    <a:tableStyleId>{5C22544A-7EE6-4342-B048-85BDC9FD1C3A}</a:tableStyleId>
                  </a:tblPr>
                  <a:tblGrid>
                    <a:gridCol w="1776193">
                      <a:extLst>
                        <a:ext uri="{9D8B030D-6E8A-4147-A177-3AD203B41FA5}">
                          <a16:colId xmlns:a16="http://schemas.microsoft.com/office/drawing/2014/main" val="1304402348"/>
                        </a:ext>
                      </a:extLst>
                    </a:gridCol>
                    <a:gridCol w="2127115">
                      <a:extLst>
                        <a:ext uri="{9D8B030D-6E8A-4147-A177-3AD203B41FA5}">
                          <a16:colId xmlns:a16="http://schemas.microsoft.com/office/drawing/2014/main" val="1137504973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2793791174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2465210071"/>
                        </a:ext>
                      </a:extLst>
                    </a:gridCol>
                    <a:gridCol w="667966">
                      <a:extLst>
                        <a:ext uri="{9D8B030D-6E8A-4147-A177-3AD203B41FA5}">
                          <a16:colId xmlns:a16="http://schemas.microsoft.com/office/drawing/2014/main" val="3041688328"/>
                        </a:ext>
                      </a:extLst>
                    </a:gridCol>
                  </a:tblGrid>
                  <a:tr h="25603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A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𝐃𝐍𝐆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𝐃𝐍𝐆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4462446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Discrete Math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Multivar</a:t>
                          </a:r>
                          <a:r>
                            <a:rPr lang="en-US" sz="1400" dirty="0">
                              <a:effectLst/>
                            </a:rPr>
                            <a:t>. Calc II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-0.056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0.252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0.308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9881740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Multivar</a:t>
                          </a:r>
                          <a:r>
                            <a:rPr lang="en-US" sz="1400" dirty="0">
                              <a:effectLst/>
                            </a:rPr>
                            <a:t>. Calc.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Discrete Math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-0.041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0.249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0.290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114411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Business Finite Math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Finite Math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-0.024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0.145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0.169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3841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8647F9-B7A1-7485-5B88-F1F3017D1E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896954"/>
                  </p:ext>
                </p:extLst>
              </p:nvPr>
            </p:nvGraphicFramePr>
            <p:xfrm>
              <a:off x="642752" y="2889872"/>
              <a:ext cx="5939826" cy="1280160"/>
            </p:xfrm>
            <a:graphic>
              <a:graphicData uri="http://schemas.openxmlformats.org/drawingml/2006/table">
                <a:tbl>
                  <a:tblPr firstRow="1" bandRow="1" bandCol="1">
                    <a:tableStyleId>{5C22544A-7EE6-4342-B048-85BDC9FD1C3A}</a:tableStyleId>
                  </a:tblPr>
                  <a:tblGrid>
                    <a:gridCol w="1776193">
                      <a:extLst>
                        <a:ext uri="{9D8B030D-6E8A-4147-A177-3AD203B41FA5}">
                          <a16:colId xmlns:a16="http://schemas.microsoft.com/office/drawing/2014/main" val="1304402348"/>
                        </a:ext>
                      </a:extLst>
                    </a:gridCol>
                    <a:gridCol w="2127115">
                      <a:extLst>
                        <a:ext uri="{9D8B030D-6E8A-4147-A177-3AD203B41FA5}">
                          <a16:colId xmlns:a16="http://schemas.microsoft.com/office/drawing/2014/main" val="1137504973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2793791174"/>
                        </a:ext>
                      </a:extLst>
                    </a:gridCol>
                    <a:gridCol w="684276">
                      <a:extLst>
                        <a:ext uri="{9D8B030D-6E8A-4147-A177-3AD203B41FA5}">
                          <a16:colId xmlns:a16="http://schemas.microsoft.com/office/drawing/2014/main" val="2465210071"/>
                        </a:ext>
                      </a:extLst>
                    </a:gridCol>
                    <a:gridCol w="667966">
                      <a:extLst>
                        <a:ext uri="{9D8B030D-6E8A-4147-A177-3AD203B41FA5}">
                          <a16:colId xmlns:a16="http://schemas.microsoft.com/office/drawing/2014/main" val="3041688328"/>
                        </a:ext>
                      </a:extLst>
                    </a:gridCol>
                  </a:tblGrid>
                  <a:tr h="25603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A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Course 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72321" t="-16667" r="-198214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72321" t="-16667" r="-98214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OB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4462446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Discrete Math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Multivar</a:t>
                          </a:r>
                          <a:r>
                            <a:rPr lang="en-US" sz="1400" dirty="0">
                              <a:effectLst/>
                            </a:rPr>
                            <a:t>. Calc II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-0.056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0.252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0.308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9881740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Multivar</a:t>
                          </a:r>
                          <a:r>
                            <a:rPr lang="en-US" sz="1400" dirty="0">
                              <a:effectLst/>
                            </a:rPr>
                            <a:t>. Calc. I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Discrete Math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-0.041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0.249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0.290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114411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Business Finite Math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Finite Math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-0.024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0.145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0.169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7305" marR="27305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38416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DAB5D6F-CE08-5C89-A127-08C8149E6F89}"/>
              </a:ext>
            </a:extLst>
          </p:cNvPr>
          <p:cNvSpPr txBox="1"/>
          <p:nvPr/>
        </p:nvSpPr>
        <p:spPr>
          <a:xfrm>
            <a:off x="1634246" y="663320"/>
            <a:ext cx="4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CompSci</a:t>
            </a:r>
            <a:r>
              <a:rPr lang="en-US" dirty="0"/>
              <a:t> Courses with highest 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93398-BED7-FCF4-6F62-FE4F4168A9AE}"/>
              </a:ext>
            </a:extLst>
          </p:cNvPr>
          <p:cNvSpPr txBox="1"/>
          <p:nvPr/>
        </p:nvSpPr>
        <p:spPr>
          <a:xfrm>
            <a:off x="1193260" y="4452187"/>
            <a:ext cx="4662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CompSci</a:t>
            </a:r>
            <a:r>
              <a:rPr lang="en-US" dirty="0"/>
              <a:t>/Math Courses with highest 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F092A5-A9F6-667B-A64F-89C3FBFE24B6}"/>
              </a:ext>
            </a:extLst>
          </p:cNvPr>
          <p:cNvSpPr txBox="1"/>
          <p:nvPr/>
        </p:nvSpPr>
        <p:spPr>
          <a:xfrm>
            <a:off x="1553180" y="2555292"/>
            <a:ext cx="4662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Math Courses with highest 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56CA38-B2EA-BE18-D7BE-500B29D61E97}"/>
              </a:ext>
            </a:extLst>
          </p:cNvPr>
          <p:cNvSpPr txBox="1"/>
          <p:nvPr/>
        </p:nvSpPr>
        <p:spPr>
          <a:xfrm>
            <a:off x="7126399" y="1549797"/>
            <a:ext cx="48061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Some of these results are easily justified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advise students to take “Data Structures” before “Computer Org,” so supports this advice.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“Business Finite Math” and “Finite Math” cover similar material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Assume business version simpler, so we expect best outcome if simpler taken first.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Nice to see that taking calculus before CS1 programming course is beneficial.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Supports decision to require calculus, although hard to explain these results.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Calculus not that important to programming especially compared to discrete math.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773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929A-E91D-6941-4A9B-B4CBDAF3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Q5: How Effective is an Instructor?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FB9B7-B011-8CE5-056D-2B8D9A5F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74012"/>
            <a:ext cx="8946541" cy="3535759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Critical for tenure and promotion decisions, deciding who should teach what courses, and who needs more training.</a:t>
            </a:r>
          </a:p>
          <a:p>
            <a:pPr lvl="1"/>
            <a:r>
              <a:rPr lang="en-US" dirty="0"/>
              <a:t>Current methods rely on student surveys and peer evaluations, both of which are highly subjective and may suffer from gender and racial bias</a:t>
            </a:r>
          </a:p>
          <a:p>
            <a:pPr lvl="1"/>
            <a:r>
              <a:rPr lang="en-US" dirty="0"/>
              <a:t>Our goal is to assess effectiveness only based on </a:t>
            </a:r>
            <a:r>
              <a:rPr lang="en-US" i="1" dirty="0"/>
              <a:t>future performance</a:t>
            </a:r>
            <a:endParaRPr lang="en-US" dirty="0"/>
          </a:p>
          <a:p>
            <a:pPr lvl="1"/>
            <a:r>
              <a:rPr lang="en-US" dirty="0"/>
              <a:t>Have observed that at least one “CS 2” instructor said that student grades were largely dependent on the prior instructor for “CS 1”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576A-85CB-9392-56D9-BF9D8489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29684-992A-EDE9-3700-EE2BADCD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C7518-B1D2-B440-5F70-A6F11364B321}"/>
              </a:ext>
            </a:extLst>
          </p:cNvPr>
          <p:cNvSpPr txBox="1"/>
          <p:nvPr/>
        </p:nvSpPr>
        <p:spPr>
          <a:xfrm>
            <a:off x="1400783" y="5972784"/>
            <a:ext cx="902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Gary Weiss, Erik Brown, Michael Riad-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Zaky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Ruby Iannone, and Daniel Leeds.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Assessing Instructor Effectiveness Based on Future Student Performance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Proc. of 15th International Conference on Educational Data Mining (EDM22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), Durham, UK, July 24-27, 2022.</a:t>
            </a:r>
          </a:p>
        </p:txBody>
      </p:sp>
    </p:spTree>
    <p:extLst>
      <p:ext uri="{BB962C8B-B14F-4D97-AF65-F5344CB8AC3E}">
        <p14:creationId xmlns:p14="http://schemas.microsoft.com/office/powerpoint/2010/main" val="258748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5E2A-A84C-33E9-A6FB-F88033BA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31AE-C213-6E00-4985-BCEE0A8B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Instructor effectiveness measured between pairs of courses (although can be subsequently aggregated)</a:t>
            </a:r>
          </a:p>
          <a:p>
            <a:r>
              <a:rPr lang="en-US" dirty="0"/>
              <a:t>For first course use all sections taught by instructor being evaluated and consider all sections of second course</a:t>
            </a:r>
          </a:p>
          <a:p>
            <a:pPr lvl="1"/>
            <a:r>
              <a:rPr lang="en-US" dirty="0"/>
              <a:t>For example, if I teach CS1, then measure performance of my CS1 students when they take CS2 (with any instructor)</a:t>
            </a:r>
          </a:p>
          <a:p>
            <a:r>
              <a:rPr lang="en-US" dirty="0"/>
              <a:t>Normalize grades to account for instructor grading (Level 1) and student ability as measured by GPA (Level 2)</a:t>
            </a:r>
          </a:p>
          <a:p>
            <a:r>
              <a:rPr lang="en-US" dirty="0"/>
              <a:t>Compute mean instructor benefit between course pairs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9116B-1E53-A740-3799-7BD2991E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AED1B-D240-0539-AF01-61B5F949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7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950-89FC-E792-C95C-630677A7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Instructor Effectiveness for CS2</a:t>
            </a:r>
            <a:br>
              <a:rPr lang="en-US" dirty="0"/>
            </a:br>
            <a:r>
              <a:rPr lang="en-US" sz="3500" dirty="0"/>
              <a:t>(based on Grades in Data Structures)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7C329D-BD5F-44F1-CD36-8269FD2FA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181098"/>
              </p:ext>
            </p:extLst>
          </p:nvPr>
        </p:nvGraphicFramePr>
        <p:xfrm>
          <a:off x="963751" y="2558233"/>
          <a:ext cx="5874657" cy="3105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097">
                  <a:extLst>
                    <a:ext uri="{9D8B030D-6E8A-4147-A177-3AD203B41FA5}">
                      <a16:colId xmlns:a16="http://schemas.microsoft.com/office/drawing/2014/main" val="1735055523"/>
                    </a:ext>
                  </a:extLst>
                </a:gridCol>
                <a:gridCol w="1082647">
                  <a:extLst>
                    <a:ext uri="{9D8B030D-6E8A-4147-A177-3AD203B41FA5}">
                      <a16:colId xmlns:a16="http://schemas.microsoft.com/office/drawing/2014/main" val="3105142992"/>
                    </a:ext>
                  </a:extLst>
                </a:gridCol>
                <a:gridCol w="729379">
                  <a:extLst>
                    <a:ext uri="{9D8B030D-6E8A-4147-A177-3AD203B41FA5}">
                      <a16:colId xmlns:a16="http://schemas.microsoft.com/office/drawing/2014/main" val="325631681"/>
                    </a:ext>
                  </a:extLst>
                </a:gridCol>
                <a:gridCol w="1155677">
                  <a:extLst>
                    <a:ext uri="{9D8B030D-6E8A-4147-A177-3AD203B41FA5}">
                      <a16:colId xmlns:a16="http://schemas.microsoft.com/office/drawing/2014/main" val="1596323171"/>
                    </a:ext>
                  </a:extLst>
                </a:gridCol>
                <a:gridCol w="764531">
                  <a:extLst>
                    <a:ext uri="{9D8B030D-6E8A-4147-A177-3AD203B41FA5}">
                      <a16:colId xmlns:a16="http://schemas.microsoft.com/office/drawing/2014/main" val="2338571070"/>
                    </a:ext>
                  </a:extLst>
                </a:gridCol>
                <a:gridCol w="962326">
                  <a:extLst>
                    <a:ext uri="{9D8B030D-6E8A-4147-A177-3AD203B41FA5}">
                      <a16:colId xmlns:a16="http://schemas.microsoft.com/office/drawing/2014/main" val="2633293128"/>
                    </a:ext>
                  </a:extLst>
                </a:gridCol>
              </a:tblGrid>
              <a:tr h="289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Instructor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Sections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# Students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 Instructor Benefit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59457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ID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Taught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DataStruct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Level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Level 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84899"/>
                  </a:ext>
                </a:extLst>
              </a:tr>
              <a:tr h="513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F212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-0.226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-0.189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extLst>
                  <a:ext uri="{0D108BD9-81ED-4DB2-BD59-A6C34878D82A}">
                    <a16:rowId xmlns:a16="http://schemas.microsoft.com/office/drawing/2014/main" val="2945357927"/>
                  </a:ext>
                </a:extLst>
              </a:tr>
              <a:tr h="4275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F177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0.151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0.396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extLst>
                  <a:ext uri="{0D108BD9-81ED-4DB2-BD59-A6C34878D82A}">
                    <a16:rowId xmlns:a16="http://schemas.microsoft.com/office/drawing/2014/main" val="4141122232"/>
                  </a:ext>
                </a:extLst>
              </a:tr>
              <a:tr h="513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F589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-0.177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-0.228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extLst>
                  <a:ext uri="{0D108BD9-81ED-4DB2-BD59-A6C34878D82A}">
                    <a16:rowId xmlns:a16="http://schemas.microsoft.com/office/drawing/2014/main" val="3912341820"/>
                  </a:ext>
                </a:extLst>
              </a:tr>
              <a:tr h="513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F653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-0.042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0.400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extLst>
                  <a:ext uri="{0D108BD9-81ED-4DB2-BD59-A6C34878D82A}">
                    <a16:rowId xmlns:a16="http://schemas.microsoft.com/office/drawing/2014/main" val="2007286880"/>
                  </a:ext>
                </a:extLst>
              </a:tr>
              <a:tr h="513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-0.145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-0.054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256" marR="34256" marT="0" marB="0" anchor="ctr"/>
                </a:tc>
                <a:extLst>
                  <a:ext uri="{0D108BD9-81ED-4DB2-BD59-A6C34878D82A}">
                    <a16:rowId xmlns:a16="http://schemas.microsoft.com/office/drawing/2014/main" val="132910202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748C2-80AC-9097-FB32-246DAF2A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68723-24F7-4E33-7FD7-F6678F9A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0C20D-1E2C-052C-435A-B4BE239CB314}"/>
              </a:ext>
            </a:extLst>
          </p:cNvPr>
          <p:cNvSpPr txBox="1"/>
          <p:nvPr/>
        </p:nvSpPr>
        <p:spPr>
          <a:xfrm>
            <a:off x="7178779" y="2321350"/>
            <a:ext cx="4537381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Data Structures follows CS2 in programming sequence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Results from Table: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Effective instructors:  F177 &amp; F653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Less effective:  F212 &amp; F589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T-test between F177 and F212</a:t>
            </a:r>
          </a:p>
          <a:p>
            <a:pPr marL="1200150" lvl="2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p-value of 0.0003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Results: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of top-10 instructors from 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8 of bottom-10 from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09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2BBC-1FB3-66C8-86F5-4D018688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Q6: What Major will a Student Perform Well In?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46E0-9C55-1D09-F477-F168937C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9496"/>
            <a:ext cx="9526429" cy="3848435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/>
              <a:t>Motivation</a:t>
            </a:r>
          </a:p>
          <a:p>
            <a:pPr lvl="1"/>
            <a:r>
              <a:rPr lang="en-US" sz="1900" dirty="0"/>
              <a:t>Selection of academic major extremely important yet often done with little guidance</a:t>
            </a:r>
          </a:p>
          <a:p>
            <a:pPr lvl="1"/>
            <a:r>
              <a:rPr lang="en-US" sz="1900" dirty="0"/>
              <a:t>Poor choice can lead to academic failure or delay in graduation (major change)</a:t>
            </a:r>
          </a:p>
          <a:p>
            <a:r>
              <a:rPr lang="en-US" sz="2100" dirty="0"/>
              <a:t>Our approach</a:t>
            </a:r>
          </a:p>
          <a:p>
            <a:pPr lvl="1"/>
            <a:r>
              <a:rPr lang="en-US" sz="1900" dirty="0"/>
              <a:t>View this as a recommendation problem and use collaborative filtering</a:t>
            </a:r>
          </a:p>
          <a:p>
            <a:pPr lvl="1"/>
            <a:r>
              <a:rPr lang="en-US" sz="1900" dirty="0"/>
              <a:t>Measure similarity based on grades in core courses over first two years</a:t>
            </a:r>
          </a:p>
          <a:p>
            <a:pPr lvl="1"/>
            <a:r>
              <a:rPr lang="en-US" sz="1900" dirty="0"/>
              <a:t>We use “average grade in major” in place of product or movie rating</a:t>
            </a:r>
          </a:p>
          <a:p>
            <a:pPr lvl="2"/>
            <a:r>
              <a:rPr lang="en-US" sz="1900" dirty="0"/>
              <a:t>Recommend majors student will perform well in (but may not be best for them)</a:t>
            </a:r>
          </a:p>
          <a:p>
            <a:pPr lvl="2"/>
            <a:r>
              <a:rPr lang="en-US" sz="1900" dirty="0"/>
              <a:t>Also evaluate how likely the major they choose is in the top-5 recommendations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D348E-1158-021D-201F-B0F829C1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706BD-F963-D4EB-A85F-B640981B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341DC-0899-2529-08BF-471739478721}"/>
              </a:ext>
            </a:extLst>
          </p:cNvPr>
          <p:cNvSpPr txBox="1"/>
          <p:nvPr/>
        </p:nvSpPr>
        <p:spPr>
          <a:xfrm>
            <a:off x="1037617" y="5992238"/>
            <a:ext cx="901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Samuel  Stein, Gary Weiss,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Yiwen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Chen, and Daniel Leeds.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A College Major Recommendation System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Proc. of the Fourteenth ACM Conference on Recommender Systems (RECSYS 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), 640-644, September 2020. </a:t>
            </a:r>
          </a:p>
        </p:txBody>
      </p:sp>
    </p:spTree>
    <p:extLst>
      <p:ext uri="{BB962C8B-B14F-4D97-AF65-F5344CB8AC3E}">
        <p14:creationId xmlns:p14="http://schemas.microsoft.com/office/powerpoint/2010/main" val="2895263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F4E1-BA25-21E7-69DE-A561092B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DD57-6CA5-13DB-FA7B-FC029341B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nearest neighbor algorithm to find similar students</a:t>
            </a:r>
          </a:p>
          <a:p>
            <a:pPr lvl="1"/>
            <a:r>
              <a:rPr lang="en-US" dirty="0"/>
              <a:t>Use cosine distance as similarity metric</a:t>
            </a:r>
          </a:p>
          <a:p>
            <a:pPr lvl="1"/>
            <a:r>
              <a:rPr lang="en-US" dirty="0"/>
              <a:t>Compute similarity based on grades in core courses over first two years</a:t>
            </a:r>
          </a:p>
          <a:p>
            <a:pPr lvl="2"/>
            <a:r>
              <a:rPr lang="en-US" dirty="0"/>
              <a:t>Must recommend majors early on so that is why limit time</a:t>
            </a:r>
          </a:p>
          <a:p>
            <a:pPr lvl="2"/>
            <a:r>
              <a:rPr lang="en-US" dirty="0"/>
              <a:t>Only use core courses since if students decide on major early, could take courses from major and that would make recommending easy</a:t>
            </a:r>
          </a:p>
          <a:p>
            <a:r>
              <a:rPr lang="en-US" dirty="0"/>
              <a:t>Evaluation Metric Components</a:t>
            </a:r>
          </a:p>
          <a:p>
            <a:pPr lvl="1"/>
            <a:r>
              <a:rPr lang="en-US" dirty="0"/>
              <a:t>Recommended: % of cases where actual major in the top-5 of recommended majors</a:t>
            </a:r>
          </a:p>
          <a:p>
            <a:pPr lvl="1"/>
            <a:r>
              <a:rPr lang="en-US" dirty="0" err="1"/>
              <a:t>nGPA</a:t>
            </a:r>
            <a:r>
              <a:rPr lang="en-US" dirty="0"/>
              <a:t> &gt; 0: If satisfied then student outperforms average major GPA</a:t>
            </a:r>
          </a:p>
          <a:p>
            <a:pPr lvl="2"/>
            <a:r>
              <a:rPr lang="en-US" dirty="0"/>
              <a:t>Accounts for fact that grades vary heavily by department and major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5D611-D599-D2D5-307C-232C23CC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BEF60-CCBE-9C3D-515E-992CCF76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27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D96EF-B87F-AE9B-F0F7-19AA855C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72" y="629266"/>
            <a:ext cx="4736557" cy="8173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EBEBEB"/>
                </a:solidFill>
              </a:rPr>
              <a:t>R</a:t>
            </a:r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ecommendation Results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1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67B88C-337E-5562-823B-849DA223B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267" b="33135"/>
          <a:stretch/>
        </p:blipFill>
        <p:spPr>
          <a:xfrm>
            <a:off x="5609955" y="1562670"/>
            <a:ext cx="6507357" cy="2146972"/>
          </a:xfrm>
          <a:prstGeom prst="rect">
            <a:avLst/>
          </a:prstGeom>
          <a:effectLst/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D9BE3-BA88-5437-E04D-7DAABCF6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ECD0F444-49AE-4C7C-9D1D-053211C48E30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B6FB1-5814-364B-F31E-98984A72ABC8}"/>
              </a:ext>
            </a:extLst>
          </p:cNvPr>
          <p:cNvSpPr txBox="1"/>
          <p:nvPr/>
        </p:nvSpPr>
        <p:spPr>
          <a:xfrm>
            <a:off x="408171" y="1892487"/>
            <a:ext cx="4798628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4 Recommendation Strategies</a:t>
            </a:r>
          </a:p>
          <a:p>
            <a:pPr marL="742950" lvl="1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Randomly pick major</a:t>
            </a:r>
          </a:p>
          <a:p>
            <a:pPr marL="742950" lvl="1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Pick most common major</a:t>
            </a:r>
          </a:p>
          <a:p>
            <a:pPr marL="742950" lvl="1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Pick student’s actual major</a:t>
            </a:r>
          </a:p>
          <a:p>
            <a:pPr marL="742950" lvl="1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Use recommender system</a:t>
            </a: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Care most about what </a:t>
            </a:r>
            <a:r>
              <a:rPr lang="en-US" sz="1600" b="1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is</a:t>
            </a: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recommended</a:t>
            </a: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QOR: recommender system does best</a:t>
            </a: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Outperforms actual major!</a:t>
            </a:r>
          </a:p>
          <a:p>
            <a:pPr marL="1200150" lvl="2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Only possible if students perform better in recommended versus actual major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When major is not recommended by system, students perform worse, which is encouraging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BB013-A3C4-27EA-8600-D686E807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t>CSCE Keynote   July 26, 2023</a:t>
            </a:r>
          </a:p>
        </p:txBody>
      </p:sp>
    </p:spTree>
    <p:extLst>
      <p:ext uri="{BB962C8B-B14F-4D97-AF65-F5344CB8AC3E}">
        <p14:creationId xmlns:p14="http://schemas.microsoft.com/office/powerpoint/2010/main" val="131594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4B17-6422-2E2D-7184-1AF4779B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can we Answer using only Course Enrollment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8359-3D0B-9980-1A96-9E14331C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43" y="2059496"/>
            <a:ext cx="9641528" cy="41954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Grading:</a:t>
            </a:r>
          </a:p>
          <a:p>
            <a:pPr lvl="1"/>
            <a:r>
              <a:rPr lang="en-US" dirty="0"/>
              <a:t>Q1: What are the grading patterns (policies) at the department, course, and instructor levels? Do they vary substantially? </a:t>
            </a:r>
          </a:p>
          <a:p>
            <a:r>
              <a:rPr lang="en-US" dirty="0"/>
              <a:t>Course Sequencing:</a:t>
            </a:r>
          </a:p>
          <a:p>
            <a:pPr lvl="1"/>
            <a:r>
              <a:rPr lang="en-US" dirty="0"/>
              <a:t>Q2: What are the most common sequences of courses that students take?</a:t>
            </a:r>
          </a:p>
          <a:p>
            <a:pPr lvl="1"/>
            <a:r>
              <a:rPr lang="en-US" dirty="0"/>
              <a:t>Q3: How does number semesters between courses impact performance?</a:t>
            </a:r>
          </a:p>
          <a:p>
            <a:pPr lvl="1"/>
            <a:r>
              <a:rPr lang="en-US" dirty="0"/>
              <a:t>Q4: How does the order of taking courses impact performance?</a:t>
            </a:r>
          </a:p>
          <a:p>
            <a:r>
              <a:rPr lang="en-US" dirty="0"/>
              <a:t>Q5: Instructors: How effective is an instructor (based on future student performance)?</a:t>
            </a:r>
          </a:p>
          <a:p>
            <a:r>
              <a:rPr lang="en-US" dirty="0"/>
              <a:t>Q6: Student Majors: What major will a student perform well in? Choose?</a:t>
            </a:r>
          </a:p>
          <a:p>
            <a:r>
              <a:rPr lang="en-US" dirty="0"/>
              <a:t>Course relationships:</a:t>
            </a:r>
          </a:p>
          <a:p>
            <a:pPr lvl="1"/>
            <a:r>
              <a:rPr lang="en-US" dirty="0"/>
              <a:t>Q7: How can we group courses based on </a:t>
            </a:r>
            <a:r>
              <a:rPr lang="en-US" i="1" dirty="0"/>
              <a:t>similar student performance (i.e., grades)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Q8: What can we learn about courses  based on </a:t>
            </a:r>
            <a:r>
              <a:rPr lang="en-US" i="1" dirty="0"/>
              <a:t>co-enrollment patterns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853DE-1EFC-2469-D925-13277CC9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40617-DF88-1BCF-493C-8A118161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80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F866-CB6C-F6A2-5D79-5D51DF89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Majors often Recommended with Neuroscience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A7614-37CC-7FCF-E309-7FF615FE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274DD-9FB1-FB64-56B5-4037B6CC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E09637-D291-7BC8-2D4F-3AE57801B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58"/>
          <a:stretch/>
        </p:blipFill>
        <p:spPr>
          <a:xfrm>
            <a:off x="3760801" y="1978931"/>
            <a:ext cx="4261527" cy="44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99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A67E-5CD9-A180-10A1-FEA71968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06842" cy="1400530"/>
          </a:xfrm>
        </p:spPr>
        <p:txBody>
          <a:bodyPr/>
          <a:lstStyle/>
          <a:p>
            <a:r>
              <a:rPr lang="en-US" sz="3900" dirty="0"/>
              <a:t>Q7: How Can we Group Courses Based on Similar Student Performance?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4E56-D054-1486-DD3C-E0AE98E5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9497"/>
            <a:ext cx="9096779" cy="3926261"/>
          </a:xfrm>
        </p:spPr>
        <p:txBody>
          <a:bodyPr/>
          <a:lstStyle/>
          <a:p>
            <a:r>
              <a:rPr lang="en-US" dirty="0"/>
              <a:t>Measuring similarity</a:t>
            </a:r>
          </a:p>
          <a:p>
            <a:pPr lvl="1"/>
            <a:r>
              <a:rPr lang="en-US" dirty="0"/>
              <a:t>Two courses are considered similar if the correlation of grades of students taking both courses is high (above threshold)</a:t>
            </a:r>
          </a:p>
          <a:p>
            <a:pPr lvl="1"/>
            <a:r>
              <a:rPr lang="en-US" dirty="0"/>
              <a:t>There may be a causal link (doing well in the one impacts the other) or no causal link (the courses may require similar skills)</a:t>
            </a:r>
          </a:p>
          <a:p>
            <a:pPr lvl="1"/>
            <a:r>
              <a:rPr lang="en-US" dirty="0"/>
              <a:t>This is a relatively unusual/innovative way of measuring course similarity</a:t>
            </a:r>
          </a:p>
          <a:p>
            <a:r>
              <a:rPr lang="en-US" dirty="0"/>
              <a:t>Related useful questions:</a:t>
            </a:r>
          </a:p>
          <a:p>
            <a:pPr lvl="1"/>
            <a:r>
              <a:rPr lang="en-US" dirty="0"/>
              <a:t>Are courses within a major more similar than courses in different majors?</a:t>
            </a:r>
          </a:p>
          <a:p>
            <a:pPr lvl="1"/>
            <a:r>
              <a:rPr lang="en-US" dirty="0"/>
              <a:t>Can pairwise similarities be used to form meaningful course clusters?</a:t>
            </a:r>
          </a:p>
          <a:p>
            <a:pPr lvl="1"/>
            <a:r>
              <a:rPr lang="en-US" dirty="0"/>
              <a:t>Are there high-level patterns that exist/differ between course groupings?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84D0D-79AB-B539-534A-9EFEFD78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6D20D-8929-28D5-5A66-BA9B684B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F58FD-4EBC-B3BD-A09D-EF0D40683B9C}"/>
              </a:ext>
            </a:extLst>
          </p:cNvPr>
          <p:cNvSpPr txBox="1"/>
          <p:nvPr/>
        </p:nvSpPr>
        <p:spPr>
          <a:xfrm>
            <a:off x="745787" y="5985758"/>
            <a:ext cx="985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Daniel Leeds,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Tianyi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Zhang and Gary Weiss,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Mining Course Groupings using Academic Performance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Proc. of 14th Int. Conference on Educational Data Mining (EDM21)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Paris France, June 29-July 2, 2021, 804-808.  </a:t>
            </a:r>
          </a:p>
        </p:txBody>
      </p:sp>
    </p:spTree>
    <p:extLst>
      <p:ext uri="{BB962C8B-B14F-4D97-AF65-F5344CB8AC3E}">
        <p14:creationId xmlns:p14="http://schemas.microsoft.com/office/powerpoint/2010/main" val="472621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8400F-4237-FC23-1299-57949F87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Methodology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D1ADAD7-92E6-4DAE-D5DD-B95AB7A0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650972"/>
            <a:ext cx="5449889" cy="3556052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FF423-AB45-7EA9-A605-EA395714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D0F444-49AE-4C7C-9D1D-053211C48E3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C3F74-2C33-2515-ABDC-110A2254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17" y="1705970"/>
            <a:ext cx="4693682" cy="42797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Normalize grade at section level to account for different instructor grading policies (easy vs. hard).</a:t>
            </a:r>
          </a:p>
          <a:p>
            <a:r>
              <a:rPr lang="en-US" dirty="0">
                <a:solidFill>
                  <a:srgbClr val="EBEBEB"/>
                </a:solidFill>
              </a:rPr>
              <a:t>Generate course pair dataset (e.g., CS1, CS2), with grades of common students in same position.</a:t>
            </a:r>
          </a:p>
          <a:p>
            <a:r>
              <a:rPr lang="en-US" dirty="0">
                <a:solidFill>
                  <a:srgbClr val="EBEBEB"/>
                </a:solidFill>
              </a:rPr>
              <a:t>Compute correlation between grade vectors pairs</a:t>
            </a:r>
          </a:p>
          <a:p>
            <a:r>
              <a:rPr lang="en-US" dirty="0">
                <a:solidFill>
                  <a:srgbClr val="EBEBEB"/>
                </a:solidFill>
              </a:rPr>
              <a:t>Form graph with courses as node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EBEBEB"/>
                </a:solidFill>
              </a:rPr>
              <a:t>Edge between courses if grade correlation above threshold.</a:t>
            </a:r>
          </a:p>
          <a:p>
            <a:r>
              <a:rPr lang="en-US" dirty="0">
                <a:solidFill>
                  <a:srgbClr val="EBEBEB"/>
                </a:solidFill>
              </a:rPr>
              <a:t>Analyze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DEB10-98E2-ADBB-1466-C1BF95E8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CSCE Keynote   July 26, 2023</a:t>
            </a:r>
          </a:p>
        </p:txBody>
      </p:sp>
    </p:spTree>
    <p:extLst>
      <p:ext uri="{BB962C8B-B14F-4D97-AF65-F5344CB8AC3E}">
        <p14:creationId xmlns:p14="http://schemas.microsoft.com/office/powerpoint/2010/main" val="399638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B505-DEB1-EEDE-B0CB-42FC6D6C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n-US" sz="4000" dirty="0"/>
              <a:t>Distribution of Course-Pair Correlations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39499-74BA-3875-08F7-6F5BC53B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ED290-1C9F-D5FD-883A-90E08ABD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33</a:t>
            </a:fld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FD411E1-FF38-F19E-508B-5D19D052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5" y="1853248"/>
            <a:ext cx="7926760" cy="42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D9112E-7188-C9B4-3E8F-BD87E17F71E9}"/>
              </a:ext>
            </a:extLst>
          </p:cNvPr>
          <p:cNvSpPr txBox="1"/>
          <p:nvPr/>
        </p:nvSpPr>
        <p:spPr>
          <a:xfrm>
            <a:off x="8624306" y="2525423"/>
            <a:ext cx="323000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/>
              <a:t>Graph has edge if correlation </a:t>
            </a:r>
            <a:r>
              <a:rPr lang="en-US" sz="1700" dirty="0">
                <a:sym typeface="Symbol" panose="05050102010706020507" pitchFamily="18" charset="2"/>
              </a:rPr>
              <a:t></a:t>
            </a:r>
            <a:r>
              <a:rPr lang="en-US" sz="1700" dirty="0"/>
              <a:t> 0.5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500" dirty="0"/>
              <a:t>covers 20% of courses</a:t>
            </a:r>
          </a:p>
          <a:p>
            <a:endParaRPr lang="en-US" sz="1700" dirty="0">
              <a:sym typeface="Symbol" panose="05050102010706020507" pitchFamily="18" charset="2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>
                <a:sym typeface="Symbol" panose="05050102010706020507" pitchFamily="18" charset="2"/>
              </a:rPr>
              <a:t>Strong (weak) students may perform similarly in different classes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700" dirty="0">
                <a:sym typeface="Symbol" panose="05050102010706020507" pitchFamily="18" charset="2"/>
              </a:rPr>
              <a:t>but still much variation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76234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73C9-CCA4-08F1-509B-40B97DBE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Pairs with High Correlations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43A6E73-AF0B-2028-C902-D742134AC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702798"/>
              </p:ext>
            </p:extLst>
          </p:nvPr>
        </p:nvGraphicFramePr>
        <p:xfrm>
          <a:off x="1231663" y="2058988"/>
          <a:ext cx="681255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253">
                  <a:extLst>
                    <a:ext uri="{9D8B030D-6E8A-4147-A177-3AD203B41FA5}">
                      <a16:colId xmlns:a16="http://schemas.microsoft.com/office/drawing/2014/main" val="1252421438"/>
                    </a:ext>
                  </a:extLst>
                </a:gridCol>
                <a:gridCol w="2491510">
                  <a:extLst>
                    <a:ext uri="{9D8B030D-6E8A-4147-A177-3AD203B41FA5}">
                      <a16:colId xmlns:a16="http://schemas.microsoft.com/office/drawing/2014/main" val="4188896392"/>
                    </a:ext>
                  </a:extLst>
                </a:gridCol>
                <a:gridCol w="1573796">
                  <a:extLst>
                    <a:ext uri="{9D8B030D-6E8A-4147-A177-3AD203B41FA5}">
                      <a16:colId xmlns:a16="http://schemas.microsoft.com/office/drawing/2014/main" val="1494435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Course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15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Comp Sci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 Sci 2 Lab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Gen Phys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Computational Neuro.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935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Intro Bio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 Bio 1 Lab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6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Web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Bioinformatics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Health Psychology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5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Gen Chem 2 Lab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Computer Algorithms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Philos. of Human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Infant &amp; Child Develop.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13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Law &amp; Psychology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Cllinical</a:t>
                      </a:r>
                      <a:r>
                        <a:rPr lang="en-US" sz="1600" dirty="0"/>
                        <a:t> Child Psych.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62200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19078-0F94-BA97-E994-3248E511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AF3DF-2A81-4A01-EE6E-69310ED0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0B589-1E9D-7B28-27D3-AD2227D69392}"/>
              </a:ext>
            </a:extLst>
          </p:cNvPr>
          <p:cNvSpPr txBox="1"/>
          <p:nvPr/>
        </p:nvSpPr>
        <p:spPr>
          <a:xfrm>
            <a:off x="8565104" y="2499111"/>
            <a:ext cx="323000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/>
              <a:t>Lectures and their labs heavily correlated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500" dirty="0"/>
              <a:t>This is expected</a:t>
            </a:r>
          </a:p>
          <a:p>
            <a:endParaRPr lang="en-US" sz="1700" dirty="0">
              <a:sym typeface="Symbol" panose="05050102010706020507" pitchFamily="18" charset="2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>
                <a:sym typeface="Symbol" panose="05050102010706020507" pitchFamily="18" charset="2"/>
              </a:rPr>
              <a:t>Connection between General Physics and Comp. Neuro. interesting</a:t>
            </a:r>
          </a:p>
          <a:p>
            <a:endParaRPr lang="en-US" sz="1700" dirty="0">
              <a:sym typeface="Symbol" panose="05050102010706020507" pitchFamily="18" charset="2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700" dirty="0">
                <a:sym typeface="Symbol" panose="05050102010706020507" pitchFamily="18" charset="2"/>
              </a:rPr>
              <a:t>Chem Lab &amp; Algorithms correlated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700" dirty="0">
                <a:sym typeface="Symbol" panose="05050102010706020507" pitchFamily="18" charset="2"/>
              </a:rPr>
              <a:t>Both involve following ”recipe”?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09080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58D8-2FD6-6B76-AC57-BBAED872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Network/Graph Analysis &amp;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03AA-246F-9977-D424-9EA7C5400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9496"/>
            <a:ext cx="9296185" cy="4195481"/>
          </a:xfrm>
        </p:spPr>
        <p:txBody>
          <a:bodyPr>
            <a:normAutofit/>
          </a:bodyPr>
          <a:lstStyle/>
          <a:p>
            <a:r>
              <a:rPr lang="en-US" dirty="0"/>
              <a:t>Modularity:</a:t>
            </a:r>
          </a:p>
          <a:p>
            <a:pPr lvl="1"/>
            <a:r>
              <a:rPr lang="en-US" dirty="0"/>
              <a:t>Groups of nodes are densely connected to each other</a:t>
            </a:r>
          </a:p>
          <a:p>
            <a:pPr lvl="2"/>
            <a:r>
              <a:rPr lang="en-US" dirty="0"/>
              <a:t>High modularity score means more edges than expected by chance</a:t>
            </a:r>
          </a:p>
          <a:p>
            <a:pPr>
              <a:spcBef>
                <a:spcPts val="1800"/>
              </a:spcBef>
            </a:pPr>
            <a:r>
              <a:rPr lang="en-US" dirty="0"/>
              <a:t>Betweenness Centrality:</a:t>
            </a:r>
          </a:p>
          <a:p>
            <a:pPr lvl="1"/>
            <a:r>
              <a:rPr lang="en-US" dirty="0"/>
              <a:t>How often node appears on shortest paths between random pair of nodes</a:t>
            </a:r>
          </a:p>
          <a:p>
            <a:pPr>
              <a:spcBef>
                <a:spcPts val="2400"/>
              </a:spcBef>
            </a:pPr>
            <a:r>
              <a:rPr lang="en-US" dirty="0"/>
              <a:t>Next three figures automatically generated by Gephi </a:t>
            </a:r>
            <a:r>
              <a:rPr lang="en-US" sz="1700" dirty="0"/>
              <a:t>(www.gephi.org)</a:t>
            </a:r>
          </a:p>
          <a:p>
            <a:pPr lvl="1"/>
            <a:r>
              <a:rPr lang="en-US" dirty="0"/>
              <a:t>Color indicates modularity class</a:t>
            </a:r>
          </a:p>
          <a:p>
            <a:pPr lvl="1"/>
            <a:r>
              <a:rPr lang="en-US" dirty="0"/>
              <a:t>Size represents betweenness centrality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E04A8-0B7F-8D2A-EA65-BA1C7476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D0F7E-24B0-2735-5229-147FF5CE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6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D65F-F036-ED91-75F6-3E352AE7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17" y="563461"/>
            <a:ext cx="4357387" cy="1073429"/>
          </a:xfrm>
        </p:spPr>
        <p:txBody>
          <a:bodyPr/>
          <a:lstStyle/>
          <a:p>
            <a:r>
              <a:rPr lang="en-US" sz="3000" dirty="0"/>
              <a:t>Course Network for Computer Science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400B0-CEE4-F0E8-A32C-E2713BF79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906" y="1769594"/>
            <a:ext cx="4221803" cy="479267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Purple: Mainly Programming Courses</a:t>
            </a:r>
            <a:endParaRPr lang="en-US" sz="2600" dirty="0"/>
          </a:p>
          <a:p>
            <a:pPr lvl="1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Data Mining (4631)</a:t>
            </a:r>
          </a:p>
          <a:p>
            <a:pPr lvl="1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Web Programming (2350)</a:t>
            </a:r>
          </a:p>
          <a:p>
            <a:pPr lvl="1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Informatics (2500)</a:t>
            </a:r>
          </a:p>
          <a:p>
            <a:pPr lvl="1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CS I with Lab (1600, 1610)</a:t>
            </a:r>
          </a:p>
          <a:p>
            <a:pPr lvl="1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CS II with lab (2000, 2010)</a:t>
            </a:r>
          </a:p>
          <a:p>
            <a:pPr lvl="1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Scientific Computing (4750)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kern="12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Green: Advanced CS Courses</a:t>
            </a:r>
          </a:p>
          <a:p>
            <a:pPr marL="457200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Data Structures (2200)</a:t>
            </a:r>
          </a:p>
          <a:p>
            <a:pPr marL="457200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100" dirty="0">
                <a:solidFill>
                  <a:srgbClr val="FFFFFF"/>
                </a:solidFill>
              </a:rPr>
              <a:t>lgorithms (4080)</a:t>
            </a:r>
          </a:p>
          <a:p>
            <a:pPr marL="457200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Theory of Computation(4090)</a:t>
            </a:r>
          </a:p>
          <a:p>
            <a:pPr marL="457200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Operating Systems (3593)</a:t>
            </a:r>
          </a:p>
          <a:p>
            <a:pPr marL="457200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UNIX programming (3130)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00B0F0"/>
                </a:solidFill>
              </a:rPr>
              <a:t>Blue: Info Science&amp; Miscellaneous</a:t>
            </a:r>
            <a:endParaRPr lang="en-US" sz="2600" dirty="0"/>
          </a:p>
          <a:p>
            <a:pPr marL="457200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Computer Data Analysis )2850)</a:t>
            </a:r>
          </a:p>
          <a:p>
            <a:pPr marL="457200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Database Systems (3500)</a:t>
            </a:r>
          </a:p>
          <a:p>
            <a:pPr marL="457200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Advanced Database Systems (4515)</a:t>
            </a:r>
          </a:p>
          <a:p>
            <a:pPr marL="457200" indent="-18288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</a:rPr>
              <a:t>Robots and Film (3001)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1460-48D0-685B-BF8D-C1A2384C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FC70F-7FD0-1FE1-5CD4-74DE74EA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FFEAFE-68C8-1EA1-ABF4-E6267DB11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02"/>
          <a:stretch/>
        </p:blipFill>
        <p:spPr>
          <a:xfrm>
            <a:off x="5366017" y="559172"/>
            <a:ext cx="4478371" cy="5384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0B2960-2287-D877-46DF-487A97933A00}"/>
              </a:ext>
            </a:extLst>
          </p:cNvPr>
          <p:cNvSpPr txBox="1"/>
          <p:nvPr/>
        </p:nvSpPr>
        <p:spPr>
          <a:xfrm>
            <a:off x="5366017" y="6045569"/>
            <a:ext cx="458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Color indicates modularity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Size represents betweenness centrality</a:t>
            </a:r>
          </a:p>
        </p:txBody>
      </p:sp>
    </p:spTree>
    <p:extLst>
      <p:ext uri="{BB962C8B-B14F-4D97-AF65-F5344CB8AC3E}">
        <p14:creationId xmlns:p14="http://schemas.microsoft.com/office/powerpoint/2010/main" val="3271816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1217-AADE-AB08-2D28-B4132BB7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12" y="559717"/>
            <a:ext cx="3936458" cy="1447800"/>
          </a:xfrm>
        </p:spPr>
        <p:txBody>
          <a:bodyPr/>
          <a:lstStyle/>
          <a:p>
            <a:r>
              <a:rPr lang="en-US" sz="2800" dirty="0"/>
              <a:t>Course Network for 3 Departments + Core Curriculum Courses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1B017-5FA3-5899-CCC6-C501D6AF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386" y="2484597"/>
            <a:ext cx="4919382" cy="362017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Modularity classes: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Green (right): Computer Science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Purple (left): Psychology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Dark grey (under green): Pre-health courses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Courses within departments better connected than between departments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First-year core curriculum courses large and hence have high betweenness-centrality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English 1102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Theology 1000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Philosophy 1000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30E7A-75CC-07F3-9870-77FEE49A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1E284-ACA8-F9AB-47F9-66871FC5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0F91A9-FAF2-84E0-7AA2-0A5EFCD4C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-1" r="16281" b="1549"/>
          <a:stretch/>
        </p:blipFill>
        <p:spPr bwMode="auto">
          <a:xfrm>
            <a:off x="5361861" y="644560"/>
            <a:ext cx="4988131" cy="5243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44409-7732-A8D0-5F5E-235E5CCF2483}"/>
              </a:ext>
            </a:extLst>
          </p:cNvPr>
          <p:cNvSpPr txBox="1"/>
          <p:nvPr/>
        </p:nvSpPr>
        <p:spPr>
          <a:xfrm>
            <a:off x="5366017" y="6045569"/>
            <a:ext cx="458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Color indicates modularity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Size represents betweenness centrality</a:t>
            </a:r>
          </a:p>
        </p:txBody>
      </p:sp>
    </p:spTree>
    <p:extLst>
      <p:ext uri="{BB962C8B-B14F-4D97-AF65-F5344CB8AC3E}">
        <p14:creationId xmlns:p14="http://schemas.microsoft.com/office/powerpoint/2010/main" val="1577425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C3EB-88D5-3D0B-66CF-75CE1B5A5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23" y="686332"/>
            <a:ext cx="3845064" cy="1339822"/>
          </a:xfrm>
        </p:spPr>
        <p:txBody>
          <a:bodyPr anchor="t"/>
          <a:lstStyle/>
          <a:p>
            <a:r>
              <a:rPr lang="en-US" sz="2800" dirty="0"/>
              <a:t>Courses Comprising the Largest Cliques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3E55D-39C1-FBAD-BB62-B5E7EFCA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D8B15-4BF9-DDDC-A200-AD40FE35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38</a:t>
            </a:fld>
            <a:endParaRPr lang="en-US"/>
          </a:p>
        </p:txBody>
      </p:sp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355603-9C96-9E04-AE94-B8618E7E2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720" y="643750"/>
            <a:ext cx="4123908" cy="572407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291BC5-8024-5DCE-838F-71B46F9FA6D9}"/>
              </a:ext>
            </a:extLst>
          </p:cNvPr>
          <p:cNvSpPr txBox="1">
            <a:spLocks/>
          </p:cNvSpPr>
          <p:nvPr/>
        </p:nvSpPr>
        <p:spPr>
          <a:xfrm>
            <a:off x="965277" y="2230084"/>
            <a:ext cx="3845064" cy="2355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800" dirty="0"/>
              <a:t>Clique:</a:t>
            </a:r>
          </a:p>
          <a:p>
            <a:pPr marL="64008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i="1" dirty="0"/>
              <a:t>Fully connected set of nodes (edge between all nodes)</a:t>
            </a:r>
          </a:p>
          <a:p>
            <a:pPr marL="64008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i="1" dirty="0"/>
              <a:t>N-clique: clique with n nodes</a:t>
            </a:r>
          </a:p>
          <a:p>
            <a:pPr marL="274320"/>
            <a:endParaRPr lang="en-US" sz="1800" i="1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800" i="1" dirty="0"/>
              <a:t>Courses within a clique usually follow a common theme</a:t>
            </a:r>
          </a:p>
        </p:txBody>
      </p:sp>
    </p:spTree>
    <p:extLst>
      <p:ext uri="{BB962C8B-B14F-4D97-AF65-F5344CB8AC3E}">
        <p14:creationId xmlns:p14="http://schemas.microsoft.com/office/powerpoint/2010/main" val="1605082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80D2-EC6A-2C8A-109C-2493EACB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n-US" dirty="0"/>
              <a:t>Category Level Summary Clique Info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ED05B-5026-9F06-646E-4FC78A85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28308-9324-BA26-E0D5-5E5E01C4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39</a:t>
            </a:fld>
            <a:endParaRPr lang="en-US"/>
          </a:p>
        </p:txBody>
      </p:sp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97A43C-B842-2CDD-7CA5-CFFE466D7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911" y="1480783"/>
            <a:ext cx="10261227" cy="3558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1C14F9-5B0C-DE44-F498-53C93E486BA6}"/>
              </a:ext>
            </a:extLst>
          </p:cNvPr>
          <p:cNvSpPr txBox="1"/>
          <p:nvPr/>
        </p:nvSpPr>
        <p:spPr>
          <a:xfrm>
            <a:off x="1317008" y="5301024"/>
            <a:ext cx="10003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Science &amp; Math have the most large cliques and lowest betweenness centrality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Makes sense if most courses are highly related/connected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Modern Languages has the highest average correlation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Courses highly connected/related, as expected (fewer courses limits cliques)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9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Brace 5">
            <a:extLst>
              <a:ext uri="{FF2B5EF4-FFF2-40B4-BE49-F238E27FC236}">
                <a16:creationId xmlns:a16="http://schemas.microsoft.com/office/drawing/2014/main" id="{A37F5B0B-FE64-586D-DA97-59B8B4DAE1A1}"/>
              </a:ext>
            </a:extLst>
          </p:cNvPr>
          <p:cNvSpPr/>
          <p:nvPr/>
        </p:nvSpPr>
        <p:spPr>
          <a:xfrm>
            <a:off x="9775555" y="2185946"/>
            <a:ext cx="45719" cy="395062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B4B17-6422-2E2D-7184-1AF4779B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can we Answer using only Course Enrollment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8359-3D0B-9980-1A96-9E14331C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43" y="2059497"/>
            <a:ext cx="9641528" cy="40440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Grading:</a:t>
            </a:r>
          </a:p>
          <a:p>
            <a:pPr lvl="1"/>
            <a:r>
              <a:rPr lang="en-US" dirty="0"/>
              <a:t> Q1: What are the grading patterns (policies)?</a:t>
            </a:r>
          </a:p>
          <a:p>
            <a:pPr lvl="2"/>
            <a:r>
              <a:rPr lang="en-US" dirty="0"/>
              <a:t>At department, course, and instructor levels. Do patterns vary substantially? </a:t>
            </a:r>
          </a:p>
          <a:p>
            <a:r>
              <a:rPr lang="en-US" dirty="0"/>
              <a:t>Course Sequencing:</a:t>
            </a:r>
          </a:p>
          <a:p>
            <a:pPr lvl="1"/>
            <a:r>
              <a:rPr lang="en-US" dirty="0"/>
              <a:t>Q2: What are the most common sequences of courses that students take?</a:t>
            </a:r>
          </a:p>
          <a:p>
            <a:pPr lvl="1"/>
            <a:r>
              <a:rPr lang="en-US" dirty="0"/>
              <a:t>Q3: How does number semesters between courses impact performance?</a:t>
            </a:r>
          </a:p>
          <a:p>
            <a:pPr lvl="1"/>
            <a:r>
              <a:rPr lang="en-US" dirty="0"/>
              <a:t>Q4: How does the order of taking courses impact performance?</a:t>
            </a:r>
          </a:p>
          <a:p>
            <a:r>
              <a:rPr lang="en-US" dirty="0"/>
              <a:t>Q5: Instructors: How effective is an instructor (based on future grades)?</a:t>
            </a:r>
          </a:p>
          <a:p>
            <a:r>
              <a:rPr lang="en-US" dirty="0"/>
              <a:t>Q6: Student Majors: What major will a student perform well in?* Choose?</a:t>
            </a:r>
          </a:p>
          <a:p>
            <a:r>
              <a:rPr lang="en-US" dirty="0"/>
              <a:t>Course relationships:</a:t>
            </a:r>
          </a:p>
          <a:p>
            <a:pPr lvl="1"/>
            <a:r>
              <a:rPr lang="en-US" dirty="0"/>
              <a:t>Q7: How can we group courses based on </a:t>
            </a:r>
            <a:r>
              <a:rPr lang="en-US" i="1" dirty="0"/>
              <a:t>similar student performance (i.e., grades)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Q8: What can we learn about courses  based on </a:t>
            </a:r>
            <a:r>
              <a:rPr lang="en-US" i="1" dirty="0"/>
              <a:t>co-enrollment patterns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853DE-1EFC-2469-D925-13277CC9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40617-DF88-1BCF-493C-8A118161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285AC-AC33-21BD-545A-B5DCC8A24BD5}"/>
              </a:ext>
            </a:extLst>
          </p:cNvPr>
          <p:cNvSpPr txBox="1"/>
          <p:nvPr/>
        </p:nvSpPr>
        <p:spPr>
          <a:xfrm>
            <a:off x="9777075" y="3780685"/>
            <a:ext cx="151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Description*</a:t>
            </a:r>
          </a:p>
          <a:p>
            <a:pPr algn="ctr"/>
            <a:r>
              <a:rPr lang="en-US" sz="1400" dirty="0"/>
              <a:t>(Unsupervised</a:t>
            </a:r>
          </a:p>
          <a:p>
            <a:pPr algn="ctr"/>
            <a:r>
              <a:rPr lang="en-US" sz="1400" dirty="0"/>
              <a:t>Learning)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BBFA8-BE54-41D1-54E5-5BE444D235EE}"/>
              </a:ext>
            </a:extLst>
          </p:cNvPr>
          <p:cNvSpPr txBox="1"/>
          <p:nvPr/>
        </p:nvSpPr>
        <p:spPr>
          <a:xfrm>
            <a:off x="1276213" y="6136573"/>
            <a:ext cx="920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Identifying which major a student will perform well in is the one exception and is a prediction task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8222B-1B9A-95E3-391B-A8D462B84B05}"/>
              </a:ext>
            </a:extLst>
          </p:cNvPr>
          <p:cNvSpPr txBox="1"/>
          <p:nvPr/>
        </p:nvSpPr>
        <p:spPr>
          <a:xfrm>
            <a:off x="9749211" y="5453997"/>
            <a:ext cx="223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Less focused and not easy to assess utility of the results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F74A9C6-2CF7-7F50-6123-30899545EE7B}"/>
              </a:ext>
            </a:extLst>
          </p:cNvPr>
          <p:cNvSpPr/>
          <p:nvPr/>
        </p:nvSpPr>
        <p:spPr>
          <a:xfrm>
            <a:off x="9650541" y="5164058"/>
            <a:ext cx="130297" cy="97251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69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DC06-E19C-01B7-88E8-FA03307D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Q8: What Can we Learn from Course Co-enrollment Patterns?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EF5A-9034-E986-0EFC-554BDCB1A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9496"/>
            <a:ext cx="9973403" cy="3920285"/>
          </a:xfrm>
        </p:spPr>
        <p:txBody>
          <a:bodyPr>
            <a:normAutofit/>
          </a:bodyPr>
          <a:lstStyle/>
          <a:p>
            <a:r>
              <a:rPr lang="en-US" dirty="0"/>
              <a:t>Use graph theory to learn about courses frequently </a:t>
            </a:r>
            <a:r>
              <a:rPr lang="en-US" u="sng" dirty="0"/>
              <a:t>taken together </a:t>
            </a:r>
          </a:p>
          <a:p>
            <a:pPr lvl="1"/>
            <a:r>
              <a:rPr lang="en-US" i="1" dirty="0"/>
              <a:t>Differs from last Q7 since that focused on grade similarity</a:t>
            </a:r>
          </a:p>
          <a:p>
            <a:pPr lvl="1"/>
            <a:r>
              <a:rPr lang="en-US" dirty="0"/>
              <a:t>Identify hub courses that are well connected to other courses</a:t>
            </a:r>
          </a:p>
          <a:p>
            <a:pPr lvl="1"/>
            <a:r>
              <a:rPr lang="en-US" dirty="0"/>
              <a:t>Compute network metrics to provide insight into course groupings/subnetworks</a:t>
            </a:r>
          </a:p>
          <a:p>
            <a:pPr lvl="2"/>
            <a:r>
              <a:rPr lang="en-US" dirty="0"/>
              <a:t>A traditional task often applied to social networks</a:t>
            </a:r>
          </a:p>
          <a:p>
            <a:r>
              <a:rPr lang="en-US" dirty="0"/>
              <a:t>Acquired knowledge can aid in:</a:t>
            </a:r>
          </a:p>
          <a:p>
            <a:pPr lvl="1"/>
            <a:r>
              <a:rPr lang="en-US" dirty="0"/>
              <a:t>course planning</a:t>
            </a:r>
          </a:p>
          <a:p>
            <a:pPr lvl="1"/>
            <a:r>
              <a:rPr lang="en-US" dirty="0"/>
              <a:t>understanding course structure in different academic departments</a:t>
            </a:r>
          </a:p>
          <a:p>
            <a:pPr lvl="1"/>
            <a:r>
              <a:rPr lang="en-US" dirty="0"/>
              <a:t>as-yet-unknown benefits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9EF03-27C8-BDAC-C96A-1E893D4E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A9603-3CFA-D7DB-275E-2ACB473C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373AA-70DB-2450-A6B0-EF134DEC064B}"/>
              </a:ext>
            </a:extLst>
          </p:cNvPr>
          <p:cNvSpPr txBox="1"/>
          <p:nvPr/>
        </p:nvSpPr>
        <p:spPr>
          <a:xfrm>
            <a:off x="1025708" y="5920901"/>
            <a:ext cx="997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Gary Weiss, Nam Nguyen, Karla Dominguez and Daniel Leeds.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Identifying Hubs in Undergraduate Course Networks Based on Scaled Co-Enrollments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Proc. of The 14th Int. Conference on Educational Data Mining (EDM21)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Paris France, June 29-July 2, 2021, 809-813. </a:t>
            </a:r>
          </a:p>
        </p:txBody>
      </p:sp>
    </p:spTree>
    <p:extLst>
      <p:ext uri="{BB962C8B-B14F-4D97-AF65-F5344CB8AC3E}">
        <p14:creationId xmlns:p14="http://schemas.microsoft.com/office/powerpoint/2010/main" val="3732877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5ADC-0F4E-4EE7-BC1F-4BF7859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Network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0AA5-668E-410A-833F-B34E5466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00253" cy="4195481"/>
          </a:xfrm>
        </p:spPr>
        <p:txBody>
          <a:bodyPr>
            <a:normAutofit/>
          </a:bodyPr>
          <a:lstStyle/>
          <a:p>
            <a:r>
              <a:rPr lang="en-US" dirty="0"/>
              <a:t>Network graph again formed from the course-pair data</a:t>
            </a:r>
          </a:p>
          <a:p>
            <a:pPr lvl="1"/>
            <a:r>
              <a:rPr lang="en-US" dirty="0"/>
              <a:t>Nodes represent courses and edges connect nodes if number common students above threshold</a:t>
            </a:r>
          </a:p>
          <a:p>
            <a:r>
              <a:rPr lang="en-US" dirty="0"/>
              <a:t> Two types of thresholds</a:t>
            </a:r>
          </a:p>
          <a:p>
            <a:pPr lvl="1"/>
            <a:r>
              <a:rPr lang="en-US" u="sng" dirty="0"/>
              <a:t>Static</a:t>
            </a:r>
            <a:r>
              <a:rPr lang="en-US" dirty="0"/>
              <a:t>: edge included if at least 20 common students</a:t>
            </a:r>
          </a:p>
          <a:p>
            <a:pPr lvl="1"/>
            <a:r>
              <a:rPr lang="en-US" u="sng" dirty="0"/>
              <a:t>Dynamic</a:t>
            </a:r>
            <a:r>
              <a:rPr lang="en-US" dirty="0"/>
              <a:t>: edge included if co-enrollment </a:t>
            </a:r>
            <a:r>
              <a:rPr lang="en-US" i="1" dirty="0"/>
              <a:t>proportion</a:t>
            </a:r>
            <a:r>
              <a:rPr lang="en-US" dirty="0"/>
              <a:t> exceeds threshold  and at least 20 common students</a:t>
            </a:r>
          </a:p>
          <a:p>
            <a:pPr lvl="1"/>
            <a:r>
              <a:rPr lang="en-US" dirty="0"/>
              <a:t>Dynamic threshold removes many edges associated with popular core curriculum courses.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8255-5FCD-AA2E-D536-EA735386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CDF751-D324-3C69-6A9F-E6074CD5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1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6579-5FAF-48D9-B9C9-FA59B74A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 Metrics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6AD59E-1DE4-4EE2-B3A8-951B8EBD3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603239"/>
              </p:ext>
            </p:extLst>
          </p:nvPr>
        </p:nvGraphicFramePr>
        <p:xfrm>
          <a:off x="1928189" y="2052638"/>
          <a:ext cx="82268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143">
                  <a:extLst>
                    <a:ext uri="{9D8B030D-6E8A-4147-A177-3AD203B41FA5}">
                      <a16:colId xmlns:a16="http://schemas.microsoft.com/office/drawing/2014/main" val="3052147522"/>
                    </a:ext>
                  </a:extLst>
                </a:gridCol>
                <a:gridCol w="4486590">
                  <a:extLst>
                    <a:ext uri="{9D8B030D-6E8A-4147-A177-3AD203B41FA5}">
                      <a16:colId xmlns:a16="http://schemas.microsoft.com/office/drawing/2014/main" val="2912670079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415262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Metric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Summary 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52401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Density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Fraction of possible edges present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0 - 1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38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Diameter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Maximum distance between any pair of nodes in network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4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56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Ave. Clustering Coefficient (ACC)</a:t>
                      </a: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Fraction of pairs of neighbor nodes connected to each other</a:t>
                      </a: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0 - 1</a:t>
                      </a: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294165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Degree Centrality</a:t>
                      </a: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edges to</a:t>
                      </a:r>
                      <a:r>
                        <a:rPr lang="en-US" sz="1400" u="sng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node (degree)</a:t>
                      </a: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4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423203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Eigenvector centrality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Based on centrality of node’s neighbors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 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041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Betweenness centrality</a:t>
                      </a: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Measure all shortest paths passing through a node</a:t>
                      </a: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 0</a:t>
                      </a: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278088110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866128EE-15B9-4BA9-AC71-42B9EF4D5B05}"/>
              </a:ext>
            </a:extLst>
          </p:cNvPr>
          <p:cNvSpPr/>
          <p:nvPr/>
        </p:nvSpPr>
        <p:spPr>
          <a:xfrm>
            <a:off x="1477617" y="2464905"/>
            <a:ext cx="357808" cy="10365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0D6BBE8-ECE6-4413-99DA-BE53C7281EDB}"/>
              </a:ext>
            </a:extLst>
          </p:cNvPr>
          <p:cNvSpPr/>
          <p:nvPr/>
        </p:nvSpPr>
        <p:spPr>
          <a:xfrm>
            <a:off x="1490871" y="3603946"/>
            <a:ext cx="357808" cy="10498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C6D77-0FA4-4502-96A1-7A044D600853}"/>
              </a:ext>
            </a:extLst>
          </p:cNvPr>
          <p:cNvSpPr txBox="1"/>
          <p:nvPr/>
        </p:nvSpPr>
        <p:spPr>
          <a:xfrm>
            <a:off x="410816" y="2665303"/>
            <a:ext cx="110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Network or Subnetwork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63F2E-7DD5-46CE-98B6-86A788BF4560}"/>
              </a:ext>
            </a:extLst>
          </p:cNvPr>
          <p:cNvSpPr txBox="1"/>
          <p:nvPr/>
        </p:nvSpPr>
        <p:spPr>
          <a:xfrm>
            <a:off x="156116" y="3957713"/>
            <a:ext cx="149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Node Level Centrality Metrics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83606-CBB0-DFB3-ADA4-624DFB0A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E9AF835-5A49-9D86-73E3-D8B0F800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62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00E3-85BC-4757-B66A-D18CBC46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Network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639D1-7777-4BE4-9BD7-035B292D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20" y="1658734"/>
            <a:ext cx="4020378" cy="4344500"/>
          </a:xfrm>
        </p:spPr>
        <p:txBody>
          <a:bodyPr>
            <a:normAutofit/>
          </a:bodyPr>
          <a:lstStyle/>
          <a:p>
            <a:r>
              <a:rPr lang="en-US" sz="1800" dirty="0"/>
              <a:t>Two departments displayed per category</a:t>
            </a:r>
          </a:p>
          <a:p>
            <a:r>
              <a:rPr lang="en-US" sz="1800" dirty="0"/>
              <a:t>Network covering “All” courses has much lower density</a:t>
            </a:r>
          </a:p>
          <a:p>
            <a:r>
              <a:rPr lang="en-US" sz="1800" dirty="0"/>
              <a:t>Dynamic threshold vs. Static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decreases edges, density, and cluster coefficient (AC)</a:t>
            </a:r>
          </a:p>
          <a:p>
            <a:r>
              <a:rPr lang="en-US" sz="1800" dirty="0"/>
              <a:t>STEM departments have very high density and ACC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Most likely because the knowledge in courses is dependent on other courses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Lots of prerequisites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72BAA9-8B14-40F9-8C47-30CF3035D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" t="1672"/>
          <a:stretch/>
        </p:blipFill>
        <p:spPr>
          <a:xfrm>
            <a:off x="4313250" y="1828800"/>
            <a:ext cx="7397099" cy="4114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4069-70B2-FADA-857E-98F5548B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E8FCC7-3EE3-18B2-20E6-9050C866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57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9914-526F-4D88-9F1A-AD6B0CF7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1B92-D237-4B1F-B719-21B54C25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64" y="2278358"/>
            <a:ext cx="6494825" cy="3773786"/>
          </a:xfrm>
        </p:spPr>
        <p:txBody>
          <a:bodyPr>
            <a:normAutofit/>
          </a:bodyPr>
          <a:lstStyle/>
          <a:p>
            <a:r>
              <a:rPr lang="en-US" sz="1800" dirty="0"/>
              <a:t>Top static and dynamic hubs based on combined rank that is median of 3 centrality metrics</a:t>
            </a:r>
          </a:p>
          <a:p>
            <a:pPr lvl="1"/>
            <a:r>
              <a:rPr lang="en-US" sz="1600" dirty="0"/>
              <a:t>Similar values for static but not dynamic threshold</a:t>
            </a:r>
          </a:p>
          <a:p>
            <a:r>
              <a:rPr lang="en-US" sz="1800" dirty="0"/>
              <a:t>Core courses dominate static hubs</a:t>
            </a:r>
          </a:p>
          <a:p>
            <a:pPr lvl="1"/>
            <a:r>
              <a:rPr lang="en-US" sz="1600" dirty="0"/>
              <a:t>Not surprising that popular courses taken by most students are always hubs</a:t>
            </a:r>
          </a:p>
          <a:p>
            <a:pPr lvl="1"/>
            <a:r>
              <a:rPr lang="en-US" sz="1600" dirty="0"/>
              <a:t>Lower ranked static hubs that are not core courses may be more interesting</a:t>
            </a:r>
          </a:p>
          <a:p>
            <a:r>
              <a:rPr lang="en-US" sz="1800" dirty="0"/>
              <a:t>Dynamic hubs may be interesting</a:t>
            </a:r>
          </a:p>
          <a:p>
            <a:pPr lvl="1"/>
            <a:r>
              <a:rPr lang="en-US" sz="1600" dirty="0"/>
              <a:t>Biopsychology </a:t>
            </a:r>
            <a:r>
              <a:rPr lang="en-US" sz="1600" i="1" dirty="0"/>
              <a:t>frequently</a:t>
            </a:r>
            <a:r>
              <a:rPr lang="en-US" sz="1600" dirty="0"/>
              <a:t> taken with many other courses</a:t>
            </a:r>
          </a:p>
          <a:p>
            <a:pPr lvl="2"/>
            <a:r>
              <a:rPr lang="en-US" sz="1400" dirty="0"/>
              <a:t>Makes sense since it is of interest to several communities</a:t>
            </a:r>
          </a:p>
          <a:p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C4986-6FDF-4722-A1A2-3886511BA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" t="1126" b="1763"/>
          <a:stretch/>
        </p:blipFill>
        <p:spPr>
          <a:xfrm>
            <a:off x="6768496" y="2272371"/>
            <a:ext cx="4297680" cy="34145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F6FF0-F4A2-AE09-505E-DA3F2A79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A7954-BDD0-32F6-E98F-4483E3AA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12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5665F-3AEA-8782-3025-A7B39FC9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9B781-6F78-FAFD-34C5-93727A25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45</a:t>
            </a:fld>
            <a:endParaRPr lang="en-US"/>
          </a:p>
        </p:txBody>
      </p:sp>
      <p:pic>
        <p:nvPicPr>
          <p:cNvPr id="4098" name="Picture 2" descr="Wrap it Up">
            <a:extLst>
              <a:ext uri="{FF2B5EF4-FFF2-40B4-BE49-F238E27FC236}">
                <a16:creationId xmlns:a16="http://schemas.microsoft.com/office/drawing/2014/main" id="{2379BF87-5EF9-C959-DF31-B9599C23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69" y="1471358"/>
            <a:ext cx="4041015" cy="40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314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5FA-DA4B-5310-7FEE-DC0DC3D7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DEB62-0760-D3EA-7D33-0825D553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9496"/>
            <a:ext cx="9404723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Little validation, but difficult for descriptive data analysis/data mining</a:t>
            </a:r>
          </a:p>
          <a:p>
            <a:pPr lvl="2"/>
            <a:r>
              <a:rPr lang="en-US" dirty="0"/>
              <a:t>Could replicate statistics across subsets of data (like train and test sets)</a:t>
            </a:r>
          </a:p>
          <a:p>
            <a:pPr lvl="1"/>
            <a:r>
              <a:rPr lang="en-US" dirty="0"/>
              <a:t>Maybe link to other info sources</a:t>
            </a:r>
          </a:p>
          <a:p>
            <a:pPr lvl="2"/>
            <a:r>
              <a:rPr lang="en-US" dirty="0"/>
              <a:t>E.g., validate instructor effectiveness via student surveys</a:t>
            </a:r>
          </a:p>
          <a:p>
            <a:pPr lvl="1"/>
            <a:r>
              <a:rPr lang="en-US" dirty="0"/>
              <a:t>We often find that our dataset is not as large as we would like</a:t>
            </a:r>
          </a:p>
          <a:p>
            <a:pPr lvl="2"/>
            <a:r>
              <a:rPr lang="en-US" dirty="0"/>
              <a:t>Especially at the department, instructor (small class size), course level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Replicate grading study on other universities’ data (we have the data)</a:t>
            </a:r>
          </a:p>
          <a:p>
            <a:pPr lvl="1"/>
            <a:r>
              <a:rPr lang="en-US" dirty="0"/>
              <a:t>Working to make our grading and sequence analysis tools easy to use</a:t>
            </a:r>
          </a:p>
          <a:p>
            <a:pPr lvl="2"/>
            <a:r>
              <a:rPr lang="en-US" dirty="0"/>
              <a:t>Code shareable now and packaged with documentation/tutorials within few weeks</a:t>
            </a:r>
          </a:p>
          <a:p>
            <a:pPr lvl="2"/>
            <a:r>
              <a:rPr lang="en-US" dirty="0">
                <a:hlinkClick r:id="rId2"/>
              </a:rPr>
              <a:t>https://www.cis.fordham.edu/edmlab/software/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64E9D-B948-78B2-F021-D9A2F761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63759-79BB-F7EB-7A7F-4FC19B9A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3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5664-3DE8-B270-7D71-25FE3F39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Educational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8FF9-4060-7804-0AA7-44A5F444A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Dr. Yijun Zhao on studying MS in Computer Science and MS in Data Science admission application data</a:t>
            </a:r>
          </a:p>
          <a:p>
            <a:pPr lvl="1"/>
            <a:r>
              <a:rPr lang="en-US" dirty="0"/>
              <a:t>Predicting admissions decisions using predictive modeling including textual data (letters of recommendation and resumes)</a:t>
            </a:r>
          </a:p>
          <a:p>
            <a:pPr lvl="1"/>
            <a:r>
              <a:rPr lang="en-US" dirty="0"/>
              <a:t>Analyzing letters of recommendation for gender bias and cultural bias based on country of origin</a:t>
            </a:r>
          </a:p>
          <a:p>
            <a:pPr lvl="1"/>
            <a:r>
              <a:rPr lang="en-US" dirty="0"/>
              <a:t>If interested, we expect most of this work to be published within the next few weeks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CF586-7FE5-645B-D635-560FED3F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EC1DD-45AD-0CE7-DD7B-9D03C876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89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435E-030D-FB1D-C987-C322908E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Fordham EDM Lab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AAEDB-B36A-D4CB-27C4-B479CE81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56381"/>
            <a:ext cx="10086446" cy="487308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References numbered by the questions covered in this talk (listed on slide 3)</a:t>
            </a:r>
          </a:p>
          <a:p>
            <a:pPr lvl="1"/>
            <a:r>
              <a:rPr lang="en-US" sz="2100" dirty="0"/>
              <a:t>https://www.cis.fordham.edu/edmlab/publications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Gary M. Weiss, Luisa A. L. Rosa, Hyun Jeong and Daniel D. Leeds (2023).  </a:t>
            </a:r>
            <a:r>
              <a:rPr lang="en-US" sz="16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Analysis of Grading Patterns in Undergraduate University Courses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6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Proceedings of the 2023 IEEE 467h Annual Computers, Software, and Applications Conference (COMPSAC)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IEEE, Torino, Italy.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Daniel Leeds, Cody Chen, Yijun Zhao, Fiza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Metla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James Guest, and Gary Weiss.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Generalized Sequential Pattern Mining of Undergraduate Courses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Proc. of 15th Int. Conference on Educational Data Mining (EDM22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), Durham, UK, July 24-27, 2022.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Gary Weiss, Joseph Denham, and Daniel Leeds.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The Impact of Semester Gaps on Student Grades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Proc. of The 15th Int. Conference on Educational Data Mining (EDM22)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Durham, UK, July 24-27, 2022.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Gutenbrunner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Daniel Leeds, Spencer Ross, Michael Riad-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Gary Weiss,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Measuring the Academic Impact of Course Sequencing using Student Grade Data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Proc. of 14th Int. Conference on Educational Data Mining (EDM21)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Paris France, June 29-July 2, 2021, 799-803.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Gary Weiss, Erik Brown, Michael Riad-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Ruby Iannone, and Daniel Leeds.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Assessing Instructor Effectiveness Based on Future Student Performance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Proc. of 15th International Conference on Educational Data Mining (EDM22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), Durham, UK, July 24-27, 2022.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Samuel  Stein, Gary Weiss,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Yiwen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Chen, and Daniel Leeds.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 College Major Recommendation System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Proc. of the Fourteenth ACM Conference on Recommender Systems (RECSYS 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), 640-644, September 2020.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Daniel Leeds,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Tianyi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Zhang and Gary Weiss,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Mining Course Groupings using Academic Performance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Proc. of 14th Int. Conference on Educational Data Mining (EDM21)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Paris France, June 29-July 2, 2021, 804-808. 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Gary Weiss, Nam Nguyen, Karla Dominguez and Daniel Leeds.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Identifying Hubs in Undergraduate Course Networks Based on Scaled Co-Enrollments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Proc. of The 14th Int. Conference on Educational Data Mining (EDM21)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Paris France, June 29-July 2, 2021, 809-813. </a:t>
            </a:r>
            <a:endParaRPr lang="en-US" sz="1200" dirty="0"/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5503C-B7F1-D112-4D93-97C2325D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2A49D-EAF0-0842-FAD8-01C6E6CC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49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40F5-FE0E-B393-CEEB-01AD878C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F9DE-6E92-A375-1439-F53492FA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9496"/>
            <a:ext cx="9330243" cy="4195481"/>
          </a:xfrm>
        </p:spPr>
        <p:txBody>
          <a:bodyPr>
            <a:normAutofit/>
          </a:bodyPr>
          <a:lstStyle/>
          <a:p>
            <a:r>
              <a:rPr lang="en-US" dirty="0"/>
              <a:t>All of this research was done collaboratively with Dr. Daniel Leeds and some with Dr. Yijun Zhao</a:t>
            </a:r>
          </a:p>
          <a:p>
            <a:r>
              <a:rPr lang="en-US" dirty="0"/>
              <a:t>Many graduate and undergraduate students were involved in this research. The following appear as co-authors on the papers:</a:t>
            </a:r>
          </a:p>
          <a:p>
            <a:pPr lvl="1">
              <a:lnSpc>
                <a:spcPts val="3000"/>
              </a:lnSpc>
            </a:pPr>
            <a:r>
              <a:rPr lang="en-US" sz="1600" dirty="0"/>
              <a:t>Erik Brown, Cody Chen, </a:t>
            </a:r>
            <a:r>
              <a:rPr lang="en-US" sz="1600" dirty="0" err="1"/>
              <a:t>Yiwen</a:t>
            </a:r>
            <a:r>
              <a:rPr lang="en-US" sz="1600" dirty="0"/>
              <a:t> Chen, Joseph Denham, Karla Dominguez,</a:t>
            </a:r>
            <a:br>
              <a:rPr lang="en-US" sz="1600" dirty="0"/>
            </a:br>
            <a:r>
              <a:rPr lang="en-US" sz="1600" dirty="0"/>
              <a:t>James Guest, Ruby Iannone, Hyun Jeong, Fiza </a:t>
            </a:r>
            <a:r>
              <a:rPr lang="en-US" sz="1600" dirty="0" err="1"/>
              <a:t>Metla</a:t>
            </a:r>
            <a:r>
              <a:rPr lang="en-US" sz="1600" dirty="0"/>
              <a:t>, Nam Nguyen, Michael Riad-</a:t>
            </a:r>
            <a:r>
              <a:rPr lang="en-US" sz="1600" dirty="0" err="1"/>
              <a:t>Zaky</a:t>
            </a:r>
            <a:r>
              <a:rPr lang="en-US" sz="1600" dirty="0"/>
              <a:t>, Luisa Rosa,  Spencer Ross, Samuel Stein , </a:t>
            </a:r>
            <a:r>
              <a:rPr lang="en-US" sz="1600" dirty="0" err="1"/>
              <a:t>Tianyi</a:t>
            </a:r>
            <a:r>
              <a:rPr lang="en-US" sz="1600" dirty="0"/>
              <a:t> Zhang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77A1F-12EC-9089-CD01-C1CC1AB9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A0DA6-CBD3-B549-9C92-A22C50EC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1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6A76-F89F-43B9-B035-8627EBE6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26778"/>
            <a:ext cx="9404723" cy="1400530"/>
          </a:xfrm>
        </p:spPr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BBF35-F08B-4710-B16F-2BF56447B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86682"/>
            <a:ext cx="8047266" cy="4261717"/>
          </a:xfrm>
        </p:spPr>
        <p:txBody>
          <a:bodyPr>
            <a:normAutofit/>
          </a:bodyPr>
          <a:lstStyle/>
          <a:p>
            <a:r>
              <a:rPr lang="en-US" dirty="0"/>
              <a:t>Eight years Fordham University undergraduate course data</a:t>
            </a:r>
          </a:p>
          <a:p>
            <a:pPr lvl="1"/>
            <a:r>
              <a:rPr lang="en-US" dirty="0"/>
              <a:t>~10,000 undergraduate students per year </a:t>
            </a:r>
          </a:p>
          <a:p>
            <a:pPr>
              <a:spcBef>
                <a:spcPts val="1600"/>
              </a:spcBef>
            </a:pPr>
            <a:r>
              <a:rPr lang="en-US" dirty="0"/>
              <a:t>Each record represents one student in one class</a:t>
            </a:r>
          </a:p>
          <a:p>
            <a:pPr lvl="1"/>
            <a:r>
              <a:rPr lang="en-US" dirty="0"/>
              <a:t>Course: name, dept. code, course #, section #, semester, year</a:t>
            </a:r>
          </a:p>
          <a:p>
            <a:pPr lvl="1"/>
            <a:r>
              <a:rPr lang="en-US" dirty="0"/>
              <a:t>Instructor: Instructor id (anonymized)</a:t>
            </a:r>
          </a:p>
          <a:p>
            <a:pPr lvl="1"/>
            <a:r>
              <a:rPr lang="en-US" dirty="0"/>
              <a:t>Student: Student id (anonymized)</a:t>
            </a:r>
          </a:p>
          <a:p>
            <a:pPr lvl="1"/>
            <a:r>
              <a:rPr lang="en-US" dirty="0"/>
              <a:t>Final grade</a:t>
            </a:r>
          </a:p>
          <a:p>
            <a:r>
              <a:rPr lang="en-US" dirty="0"/>
              <a:t>What we don’t have due to privacy/legal concerns:</a:t>
            </a:r>
          </a:p>
          <a:p>
            <a:pPr lvl="1"/>
            <a:r>
              <a:rPr lang="en-US" dirty="0"/>
              <a:t>Student info. (race, gender, parent income, SAT scores, etc.)</a:t>
            </a:r>
          </a:p>
          <a:p>
            <a:pPr lvl="1"/>
            <a:r>
              <a:rPr lang="en-US" dirty="0"/>
              <a:t>Instructor info. (rank, race, gender, years of experience, surveys)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4A7E2-92B5-FD0B-77AF-08E2CFBD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879E77-9228-BCB9-FBB5-0AD66E27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7BE0F-484E-CA28-6C4E-1419E91A0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30932"/>
              </p:ext>
            </p:extLst>
          </p:nvPr>
        </p:nvGraphicFramePr>
        <p:xfrm>
          <a:off x="9007250" y="2431254"/>
          <a:ext cx="301752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76744866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55783332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17018"/>
                  </a:ext>
                </a:extLst>
              </a:tr>
              <a:tr h="3139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446,508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484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24,691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0986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Unique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2,663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618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Course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22,608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237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Student Majors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324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Departments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5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416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7575-9698-0194-88F3-A4456E32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844" y="1620359"/>
            <a:ext cx="4898653" cy="1400530"/>
          </a:xfrm>
        </p:spPr>
        <p:txBody>
          <a:bodyPr/>
          <a:lstStyle/>
          <a:p>
            <a:r>
              <a:rPr lang="en-US" sz="6000" dirty="0"/>
              <a:t>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4D968-7B65-9BF6-E160-F158FCF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EAEFE-4D4F-DDAC-975A-4F7B2446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5035E-C8B4-EF5E-4EAB-9C0722AF00B4}"/>
              </a:ext>
            </a:extLst>
          </p:cNvPr>
          <p:cNvSpPr txBox="1"/>
          <p:nvPr/>
        </p:nvSpPr>
        <p:spPr>
          <a:xfrm>
            <a:off x="774125" y="4558046"/>
            <a:ext cx="975359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For more information: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You can contact me at: 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gaweiss@fordham.edu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My webpage: </a:t>
            </a:r>
            <a:r>
              <a:rPr lang="en-US" sz="1600" dirty="0">
                <a:hlinkClick r:id="rId3"/>
              </a:rPr>
              <a:t>https://storm.cis.fordham.edu/~gweiss/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EDM Lab page: </a:t>
            </a:r>
            <a:r>
              <a:rPr lang="en-US" sz="1600" dirty="0">
                <a:hlinkClick r:id="rId4"/>
              </a:rPr>
              <a:t>https://www.cis.fordham.edu/edmlab/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These Slides:  </a:t>
            </a:r>
            <a:r>
              <a:rPr lang="en-US" sz="1300" dirty="0">
                <a:hlinkClick r:id="rId5"/>
              </a:rPr>
              <a:t>https://storm.cis.fordham.edu/~gweiss/presentations/Weiss-ICDATA23-invited-talk.pptx</a:t>
            </a:r>
            <a:r>
              <a:rPr lang="en-US" sz="1300" dirty="0"/>
              <a:t>  (or .pdf)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190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B98E-A60B-D592-EE2E-55DFE27C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What Grading Patterns Exist?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031B-FC21-5BEF-2EF8-3CA2F5B6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38026"/>
            <a:ext cx="8946541" cy="41641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Motivation:</a:t>
            </a:r>
          </a:p>
          <a:p>
            <a:pPr lvl="1"/>
            <a:r>
              <a:rPr lang="en-US" dirty="0"/>
              <a:t>Undergraduate grades are important:</a:t>
            </a:r>
          </a:p>
          <a:p>
            <a:pPr lvl="2"/>
            <a:r>
              <a:rPr lang="en-US" dirty="0"/>
              <a:t>Provide feedback/motivation to student</a:t>
            </a:r>
          </a:p>
          <a:p>
            <a:pPr lvl="2"/>
            <a:r>
              <a:rPr lang="en-US" dirty="0"/>
              <a:t>Used for “admission” to majors, graduate programs, jobs</a:t>
            </a:r>
          </a:p>
          <a:p>
            <a:pPr lvl="1"/>
            <a:r>
              <a:rPr lang="en-US" dirty="0"/>
              <a:t>Conflict of interest: grades impact student assessment of instructors</a:t>
            </a:r>
          </a:p>
          <a:p>
            <a:pPr lvl="1"/>
            <a:r>
              <a:rPr lang="en-US" dirty="0"/>
              <a:t>We want accurate and fair grades</a:t>
            </a:r>
          </a:p>
          <a:p>
            <a:pPr lvl="2"/>
            <a:r>
              <a:rPr lang="en-US" dirty="0"/>
              <a:t>Major deviations in grading may be considered unfair</a:t>
            </a:r>
          </a:p>
          <a:p>
            <a:r>
              <a:rPr lang="en-US" dirty="0"/>
              <a:t>Goals: </a:t>
            </a:r>
          </a:p>
          <a:p>
            <a:pPr lvl="1"/>
            <a:r>
              <a:rPr lang="en-US" dirty="0"/>
              <a:t>Identify patterns at the department, course, and instructor level.</a:t>
            </a:r>
          </a:p>
          <a:p>
            <a:pPr lvl="1"/>
            <a:r>
              <a:rPr lang="en-US" dirty="0"/>
              <a:t>Analyze the patterns– are there big differences?   (Answer: yes)</a:t>
            </a:r>
          </a:p>
          <a:p>
            <a:pPr lvl="1"/>
            <a:r>
              <a:rPr lang="en-US" dirty="0"/>
              <a:t>Provide an open-source software tool for general use and research</a:t>
            </a:r>
          </a:p>
          <a:p>
            <a:pPr lvl="2"/>
            <a:r>
              <a:rPr lang="en-US" dirty="0"/>
              <a:t>https://www.cis.fordham.edu/edmlab/software/grade-analysis-tool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3D315-065E-A33F-6BC2-D736E675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10302-6965-2AB3-0F68-1E1A5ED8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5EFAE-CABD-C045-EEE0-88D249EA06AC}"/>
              </a:ext>
            </a:extLst>
          </p:cNvPr>
          <p:cNvSpPr txBox="1"/>
          <p:nvPr/>
        </p:nvSpPr>
        <p:spPr>
          <a:xfrm>
            <a:off x="1328839" y="5986363"/>
            <a:ext cx="919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Gary M. Weiss, Luisa A. L. Rosa, Hyun Jeong and Daniel D. Leeds (2023).  </a:t>
            </a:r>
            <a:r>
              <a:rPr lang="en-US" sz="11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Analysis of Grading Patterns in Undergraduate University Courses</a:t>
            </a:r>
            <a:r>
              <a:rPr lang="en-US" sz="11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1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Proceedings of the 2023 IEEE 467h Annual Computers, Software, and Applications Conference (COMPSAC)</a:t>
            </a:r>
            <a:r>
              <a:rPr lang="en-US" sz="11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IEEE, Torino, Italy.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1B8E9-7A2B-BDEE-DE40-9BD941C0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General Grading Trends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5BF2-0991-5634-DE73-DC53F59A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D0F444-49AE-4C7C-9D1D-053211C48E3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50FCA-53FB-DDBB-12AA-A2027785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3861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CSCE Keynote   July 26, 2023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9C02E9-7AFF-1F36-8D34-439A4B5BC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968171"/>
              </p:ext>
            </p:extLst>
          </p:nvPr>
        </p:nvGraphicFramePr>
        <p:xfrm>
          <a:off x="5561462" y="1562668"/>
          <a:ext cx="5566786" cy="21004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0789">
                  <a:extLst>
                    <a:ext uri="{9D8B030D-6E8A-4147-A177-3AD203B41FA5}">
                      <a16:colId xmlns:a16="http://schemas.microsoft.com/office/drawing/2014/main" val="583042808"/>
                    </a:ext>
                  </a:extLst>
                </a:gridCol>
                <a:gridCol w="849958">
                  <a:extLst>
                    <a:ext uri="{9D8B030D-6E8A-4147-A177-3AD203B41FA5}">
                      <a16:colId xmlns:a16="http://schemas.microsoft.com/office/drawing/2014/main" val="281428001"/>
                    </a:ext>
                  </a:extLst>
                </a:gridCol>
                <a:gridCol w="849958">
                  <a:extLst>
                    <a:ext uri="{9D8B030D-6E8A-4147-A177-3AD203B41FA5}">
                      <a16:colId xmlns:a16="http://schemas.microsoft.com/office/drawing/2014/main" val="1192893520"/>
                    </a:ext>
                  </a:extLst>
                </a:gridCol>
                <a:gridCol w="752150">
                  <a:extLst>
                    <a:ext uri="{9D8B030D-6E8A-4147-A177-3AD203B41FA5}">
                      <a16:colId xmlns:a16="http://schemas.microsoft.com/office/drawing/2014/main" val="1350631645"/>
                    </a:ext>
                  </a:extLst>
                </a:gridCol>
                <a:gridCol w="752150">
                  <a:extLst>
                    <a:ext uri="{9D8B030D-6E8A-4147-A177-3AD203B41FA5}">
                      <a16:colId xmlns:a16="http://schemas.microsoft.com/office/drawing/2014/main" val="732533452"/>
                    </a:ext>
                  </a:extLst>
                </a:gridCol>
                <a:gridCol w="991781">
                  <a:extLst>
                    <a:ext uri="{9D8B030D-6E8A-4147-A177-3AD203B41FA5}">
                      <a16:colId xmlns:a16="http://schemas.microsoft.com/office/drawing/2014/main" val="2030780862"/>
                    </a:ext>
                  </a:extLst>
                </a:gridCol>
              </a:tblGrid>
              <a:tr h="289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Course Level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/>
                </a:tc>
                <a:extLst>
                  <a:ext uri="{0D108BD9-81ED-4DB2-BD59-A6C34878D82A}">
                    <a16:rowId xmlns:a16="http://schemas.microsoft.com/office/drawing/2014/main" val="178758535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Student Year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1000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2000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3000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4000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Average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extLst>
                  <a:ext uri="{0D108BD9-81ED-4DB2-BD59-A6C34878D82A}">
                    <a16:rowId xmlns:a16="http://schemas.microsoft.com/office/drawing/2014/main" val="368439144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Freshman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3.109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3.276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3.037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3.235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 3.122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extLst>
                  <a:ext uri="{0D108BD9-81ED-4DB2-BD59-A6C34878D82A}">
                    <a16:rowId xmlns:a16="http://schemas.microsoft.com/office/drawing/2014/main" val="357393615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Sophomore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3.190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3.284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3.217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3.257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3.224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extLst>
                  <a:ext uri="{0D108BD9-81ED-4DB2-BD59-A6C34878D82A}">
                    <a16:rowId xmlns:a16="http://schemas.microsoft.com/office/drawing/2014/main" val="114612500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Junior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3.169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3.313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3.281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3.322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 3.264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extLst>
                  <a:ext uri="{0D108BD9-81ED-4DB2-BD59-A6C34878D82A}">
                    <a16:rowId xmlns:a16="http://schemas.microsoft.com/office/drawing/2014/main" val="108952900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Senior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3.182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3.348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3.333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3.411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 3.331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extLst>
                  <a:ext uri="{0D108BD9-81ED-4DB2-BD59-A6C34878D82A}">
                    <a16:rowId xmlns:a16="http://schemas.microsoft.com/office/drawing/2014/main" val="95668917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Average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3.137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3.305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06548" marR="106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3.275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3.389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20" marR="57220" marT="0" marB="0" anchor="ctr"/>
                </a:tc>
                <a:extLst>
                  <a:ext uri="{0D108BD9-81ED-4DB2-BD59-A6C34878D82A}">
                    <a16:rowId xmlns:a16="http://schemas.microsoft.com/office/drawing/2014/main" val="3517671905"/>
                  </a:ext>
                </a:extLst>
              </a:tr>
            </a:tbl>
          </a:graphicData>
        </a:graphic>
      </p:graphicFrame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929308A6-037B-E88C-028A-5D9BEADAC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08" y="4133970"/>
            <a:ext cx="5613987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AEDCA7-0735-3B1C-4444-A96BBF8978E9}"/>
              </a:ext>
            </a:extLst>
          </p:cNvPr>
          <p:cNvSpPr txBox="1"/>
          <p:nvPr/>
        </p:nvSpPr>
        <p:spPr>
          <a:xfrm>
            <a:off x="5561462" y="1287716"/>
            <a:ext cx="5681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Average Grade by Student Year and Course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C31AB0-DEFE-736E-4259-9DA7FB19B86A}"/>
              </a:ext>
            </a:extLst>
          </p:cNvPr>
          <p:cNvSpPr txBox="1"/>
          <p:nvPr/>
        </p:nvSpPr>
        <p:spPr>
          <a:xfrm>
            <a:off x="5713862" y="3880694"/>
            <a:ext cx="5358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Student Grade Distribution (</a:t>
            </a:r>
            <a:r>
              <a:rPr lang="en-US" sz="1400" dirty="0">
                <a:sym typeface="Symbol" panose="05050102010706020507" pitchFamily="18" charset="2"/>
              </a:rPr>
              <a:t>=3.25)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3792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0A46-04A3-9205-100F-FA414907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by Department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1055A7-1043-CC2A-1FC2-232B955E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22766"/>
            <a:ext cx="8946541" cy="4195481"/>
          </a:xfrm>
        </p:spPr>
        <p:txBody>
          <a:bodyPr>
            <a:normAutofit/>
          </a:bodyPr>
          <a:lstStyle/>
          <a:p>
            <a:r>
              <a:rPr lang="en-US" sz="1800" dirty="0"/>
              <a:t>Large variation by department</a:t>
            </a:r>
          </a:p>
          <a:p>
            <a:r>
              <a:rPr lang="en-US" sz="1800" dirty="0"/>
              <a:t>STEM departments have lowest grades (consistent with research)</a:t>
            </a:r>
          </a:p>
          <a:p>
            <a:r>
              <a:rPr lang="en-US" sz="1800" dirty="0"/>
              <a:t>Research: instructors teaching in multiple department adhere to department grading pattern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3B063-78D8-782D-26EE-F1996A1E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60BB-6C71-3E69-6F6E-756888D3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050F75E-22C9-F142-364A-03DE56DA5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8" y="3138105"/>
            <a:ext cx="9810640" cy="3291840"/>
          </a:xfrm>
          <a:prstGeom prst="rect">
            <a:avLst/>
          </a:prstGeom>
        </p:spPr>
      </p:pic>
      <p:pic>
        <p:nvPicPr>
          <p:cNvPr id="2050" name="Picture 2" descr="Life Not Fair Quotation Free Stock Photo - Public Domain Pictures">
            <a:extLst>
              <a:ext uri="{FF2B5EF4-FFF2-40B4-BE49-F238E27FC236}">
                <a16:creationId xmlns:a16="http://schemas.microsoft.com/office/drawing/2014/main" id="{F76A0B72-5241-352A-7C3B-0CC1400B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04" y="1288220"/>
            <a:ext cx="1691738" cy="21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8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AE27-87DE-6D61-4E38-5CE3313F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GPA vs.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A373-1F8E-5426-C669-4A582FB79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95" y="2059496"/>
            <a:ext cx="4191331" cy="4203157"/>
          </a:xfrm>
        </p:spPr>
        <p:txBody>
          <a:bodyPr>
            <a:normAutofit/>
          </a:bodyPr>
          <a:lstStyle/>
          <a:p>
            <a:r>
              <a:rPr lang="en-US" sz="1600" dirty="0"/>
              <a:t>Hypothesis: inverse relationship between dept. enrollment and GPA</a:t>
            </a:r>
          </a:p>
          <a:p>
            <a:r>
              <a:rPr lang="en-US" sz="1600" dirty="0"/>
              <a:t>Conclusion: GPA impacted mainly when enrollments are small</a:t>
            </a:r>
          </a:p>
          <a:p>
            <a:pPr lvl="1"/>
            <a:r>
              <a:rPr lang="en-US" sz="1400" dirty="0"/>
              <a:t>No big difference between medium and large departments</a:t>
            </a:r>
          </a:p>
          <a:p>
            <a:pPr lvl="1"/>
            <a:r>
              <a:rPr lang="en-US" sz="1400" dirty="0"/>
              <a:t>Of 21 highest GPA departments, 19 have enrollments under 5000</a:t>
            </a:r>
          </a:p>
          <a:p>
            <a:pPr lvl="1"/>
            <a:r>
              <a:rPr lang="en-US" sz="1400" dirty="0"/>
              <a:t>No department with enrollment over 5000 has GPA &gt; 3.5</a:t>
            </a:r>
          </a:p>
          <a:p>
            <a:pPr lvl="1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 GPA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Low Enrollment</a:t>
            </a:r>
          </a:p>
          <a:p>
            <a:pPr lvl="2"/>
            <a:r>
              <a:rPr lang="en-US" sz="1200" dirty="0">
                <a:sym typeface="Wingdings" panose="05000000000000000000" pitchFamily="2" charset="2"/>
              </a:rPr>
              <a:t>Low GPA </a:t>
            </a:r>
            <a:r>
              <a:rPr lang="en-US" sz="1200" u="sng" dirty="0">
                <a:sym typeface="Wingdings" panose="05000000000000000000" pitchFamily="2" charset="2"/>
              </a:rPr>
              <a:t>not</a:t>
            </a:r>
            <a:r>
              <a:rPr lang="en-US" sz="1200" dirty="0">
                <a:sym typeface="Wingdings" panose="05000000000000000000" pitchFamily="2" charset="2"/>
              </a:rPr>
              <a:t> related to enrollment</a:t>
            </a:r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24844-937A-F3E9-23EE-29509973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CSCE Keynote   July 26,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EC880-5C26-47A2-41B1-767D2680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444-49AE-4C7C-9D1D-053211C48E3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0E859C94-D06A-8A6F-032B-F5A0C863D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96" y="2552877"/>
            <a:ext cx="7223760" cy="3150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AA6989-8090-4289-04DC-1F2E35BBCEBC}"/>
              </a:ext>
            </a:extLst>
          </p:cNvPr>
          <p:cNvSpPr txBox="1"/>
          <p:nvPr/>
        </p:nvSpPr>
        <p:spPr>
          <a:xfrm>
            <a:off x="7091539" y="1953790"/>
            <a:ext cx="2697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Low enrollment/High GPA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BDE495-C9C3-4287-ABE4-8A05723AD52F}"/>
              </a:ext>
            </a:extLst>
          </p:cNvPr>
          <p:cNvCxnSpPr>
            <a:cxnSpLocks/>
          </p:cNvCxnSpPr>
          <p:nvPr/>
        </p:nvCxnSpPr>
        <p:spPr>
          <a:xfrm flipH="1">
            <a:off x="6479741" y="2276955"/>
            <a:ext cx="611798" cy="4136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903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10232</TotalTime>
  <Words>6063</Words>
  <Application>Microsoft Office PowerPoint</Application>
  <PresentationFormat>Widescreen</PresentationFormat>
  <Paragraphs>1310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Century Gothic</vt:lpstr>
      <vt:lpstr>Helvetica</vt:lpstr>
      <vt:lpstr>Times New Roman</vt:lpstr>
      <vt:lpstr>Wingdings 3</vt:lpstr>
      <vt:lpstr>Ion</vt:lpstr>
      <vt:lpstr>What can we Learn from Student Course-Grade Data? </vt:lpstr>
      <vt:lpstr>General Motivation &amp; Goals</vt:lpstr>
      <vt:lpstr>What Questions can we Answer using only Course Enrollment Data?</vt:lpstr>
      <vt:lpstr>What Questions can we Answer using only Course Enrollment Data?</vt:lpstr>
      <vt:lpstr>The Data</vt:lpstr>
      <vt:lpstr>Q1: What Grading Patterns Exist? </vt:lpstr>
      <vt:lpstr>General Grading Trends</vt:lpstr>
      <vt:lpstr>GPA by Department</vt:lpstr>
      <vt:lpstr>Department GPA vs. Enrollment</vt:lpstr>
      <vt:lpstr>GPA by Course</vt:lpstr>
      <vt:lpstr> Course Grade Distribution Patterns</vt:lpstr>
      <vt:lpstr>Individual Course Grade Distributions</vt:lpstr>
      <vt:lpstr>Instructor Grading Patterns</vt:lpstr>
      <vt:lpstr>Course Sequencing Questions</vt:lpstr>
      <vt:lpstr>Q2: What are Most Common Course Sequences?</vt:lpstr>
      <vt:lpstr> Computer Science Frequent 5-Sequences (minimum support = 50)</vt:lpstr>
      <vt:lpstr>Computer Science Course Sequence Flow (covers all 5-sequences)</vt:lpstr>
      <vt:lpstr>PowerPoint Presentation</vt:lpstr>
      <vt:lpstr>Q3: How does Gap between Courses Impact Performance? </vt:lpstr>
      <vt:lpstr>Computer Science Course Gap Table</vt:lpstr>
      <vt:lpstr>Spanish Course Gap Table</vt:lpstr>
      <vt:lpstr>Q4: How Does Order of Courses Impact Performance? </vt:lpstr>
      <vt:lpstr>PowerPoint Presentation</vt:lpstr>
      <vt:lpstr>Q5: How Effective is an Instructor?</vt:lpstr>
      <vt:lpstr>Methodology</vt:lpstr>
      <vt:lpstr>Instructor Effectiveness for CS2 (based on Grades in Data Structures)</vt:lpstr>
      <vt:lpstr>Q6: What Major will a Student Perform Well In? Choose?</vt:lpstr>
      <vt:lpstr>Methodology</vt:lpstr>
      <vt:lpstr>Recommendation Results</vt:lpstr>
      <vt:lpstr>Majors often Recommended with Neuroscience</vt:lpstr>
      <vt:lpstr>Q7: How Can we Group Courses Based on Similar Student Performance?</vt:lpstr>
      <vt:lpstr>Methodology</vt:lpstr>
      <vt:lpstr>Distribution of Course-Pair Correlations</vt:lpstr>
      <vt:lpstr>Course Pairs with High Correlations </vt:lpstr>
      <vt:lpstr>Network/Graph Analysis &amp; Metrics</vt:lpstr>
      <vt:lpstr>Course Network for Computer Science</vt:lpstr>
      <vt:lpstr>Course Network for 3 Departments + Core Curriculum Courses</vt:lpstr>
      <vt:lpstr>Courses Comprising the Largest Cliques  </vt:lpstr>
      <vt:lpstr>Category Level Summary Clique Info </vt:lpstr>
      <vt:lpstr>Q8: What Can we Learn from Course Co-enrollment Patterns? </vt:lpstr>
      <vt:lpstr>Formation of Network Graph</vt:lpstr>
      <vt:lpstr>Network Analysis Metrics</vt:lpstr>
      <vt:lpstr>Course Network Results</vt:lpstr>
      <vt:lpstr>Hub Analysis</vt:lpstr>
      <vt:lpstr>PowerPoint Presentation</vt:lpstr>
      <vt:lpstr>Limitations and Future Work</vt:lpstr>
      <vt:lpstr>Other Educational Research</vt:lpstr>
      <vt:lpstr>Fordham EDM Lab References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Hubs in Undergraduate Course Networks Based on Scaled Co-Enrollments  </dc:title>
  <dc:creator>Gary Weiss</dc:creator>
  <cp:lastModifiedBy>Gary M. Weiss</cp:lastModifiedBy>
  <cp:revision>141</cp:revision>
  <dcterms:created xsi:type="dcterms:W3CDTF">2021-06-14T15:36:13Z</dcterms:created>
  <dcterms:modified xsi:type="dcterms:W3CDTF">2023-07-22T20:30:00Z</dcterms:modified>
</cp:coreProperties>
</file>