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04" r:id="rId4"/>
    <p:sldId id="305" r:id="rId5"/>
    <p:sldId id="306" r:id="rId6"/>
    <p:sldId id="258" r:id="rId7"/>
    <p:sldId id="264" r:id="rId8"/>
    <p:sldId id="259" r:id="rId9"/>
    <p:sldId id="263" r:id="rId10"/>
    <p:sldId id="266" r:id="rId11"/>
    <p:sldId id="267" r:id="rId12"/>
    <p:sldId id="276" r:id="rId13"/>
    <p:sldId id="277" r:id="rId14"/>
    <p:sldId id="268" r:id="rId15"/>
    <p:sldId id="269" r:id="rId16"/>
    <p:sldId id="270" r:id="rId17"/>
    <p:sldId id="275" r:id="rId18"/>
    <p:sldId id="271" r:id="rId19"/>
    <p:sldId id="272" r:id="rId20"/>
    <p:sldId id="278" r:id="rId21"/>
    <p:sldId id="274" r:id="rId22"/>
    <p:sldId id="273" r:id="rId23"/>
    <p:sldId id="279" r:id="rId24"/>
    <p:sldId id="295" r:id="rId25"/>
    <p:sldId id="297" r:id="rId26"/>
    <p:sldId id="296" r:id="rId27"/>
    <p:sldId id="294" r:id="rId28"/>
    <p:sldId id="262" r:id="rId29"/>
    <p:sldId id="285" r:id="rId30"/>
    <p:sldId id="286" r:id="rId31"/>
    <p:sldId id="291" r:id="rId32"/>
    <p:sldId id="287" r:id="rId33"/>
    <p:sldId id="288" r:id="rId34"/>
    <p:sldId id="289" r:id="rId35"/>
    <p:sldId id="298" r:id="rId36"/>
    <p:sldId id="299" r:id="rId37"/>
    <p:sldId id="300" r:id="rId38"/>
    <p:sldId id="301" r:id="rId39"/>
    <p:sldId id="302" r:id="rId40"/>
    <p:sldId id="30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26D"/>
    <a:srgbClr val="FF3F3F"/>
    <a:srgbClr val="59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3080" autoAdjust="0"/>
  </p:normalViewPr>
  <p:slideViewPr>
    <p:cSldViewPr snapToGrid="0">
      <p:cViewPr varScale="1">
        <p:scale>
          <a:sx n="56" d="100"/>
          <a:sy n="56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FF5D9-5A3A-475E-A1FC-4F864A23A5A0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DE224-D19E-42BA-873D-8B8DFF8BF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E224-D19E-42BA-873D-8B8DFF8BFC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multi-valued variables. Examples of </a:t>
            </a:r>
            <a:r>
              <a:rPr lang="en-US" baseline="0" dirty="0" err="1" smtClean="0"/>
              <a:t>bayes</a:t>
            </a:r>
            <a:r>
              <a:rPr lang="en-US" baseline="0" dirty="0" smtClean="0"/>
              <a:t> and marginal </a:t>
            </a:r>
            <a:r>
              <a:rPr lang="en-US" baseline="0" smtClean="0"/>
              <a:t>and conditional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E224-D19E-42BA-873D-8B8DFF8BFC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E224-D19E-42BA-873D-8B8DFF8BFC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8EF9-ECA5-4A02-A2A4-D57E23D80735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918D-BF86-4DBE-98C7-E738A68600CA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3F17-FC3A-4F81-9521-8E95D25717A7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D988-427F-4C32-8133-B973E5DD123A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9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2129-E7E4-4637-AC28-B77982074301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5102-497C-4363-8E34-68A0A8043B9E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1D55-AEE3-4ECE-96EE-9DF9222FE95D}" type="datetime1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24CE-7DEC-441D-BA07-0CCFC59D78D5}" type="datetime1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075-ADC7-4915-8763-40AC16B96E76}" type="datetime1">
              <a:rPr lang="en-US" smtClean="0"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6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F872-E476-4E29-AC3A-9A4840BD7752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2D44-32E9-461A-84FC-45B1EFE988FE}" type="datetime1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DFAC-F7D7-46BA-973B-944A7EDFCDD3}" type="datetime1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E15E-221E-462F-B062-450F918F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CISC 5800</a:t>
            </a:r>
          </a:p>
          <a:p>
            <a:r>
              <a:rPr lang="en-US" sz="3600" dirty="0" err="1"/>
              <a:t>D</a:t>
            </a:r>
            <a:r>
              <a:rPr lang="en-US" sz="3600" dirty="0" err="1" smtClean="0"/>
              <a:t>r</a:t>
            </a:r>
            <a:r>
              <a:rPr lang="en-US" sz="3600" dirty="0" smtClean="0"/>
              <a:t> Daniel Leeds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02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Groundwork: probability, slopes, and programming</a:t>
            </a:r>
          </a:p>
          <a:p>
            <a:r>
              <a:rPr lang="en-US" dirty="0" smtClean="0"/>
              <a:t>Classification overview: </a:t>
            </a:r>
            <a:r>
              <a:rPr lang="en-US" sz="1800" dirty="0"/>
              <a:t>T</a:t>
            </a:r>
            <a:r>
              <a:rPr lang="en-US" sz="1800" dirty="0" smtClean="0"/>
              <a:t>raining, testing, and overfitting</a:t>
            </a:r>
          </a:p>
          <a:p>
            <a:r>
              <a:rPr lang="en-US" dirty="0" smtClean="0"/>
              <a:t>Discriminative and generative methods: </a:t>
            </a:r>
            <a:r>
              <a:rPr lang="en-US" sz="1800" dirty="0"/>
              <a:t>R</a:t>
            </a:r>
            <a:r>
              <a:rPr lang="en-US" sz="1800" dirty="0" smtClean="0"/>
              <a:t>egression vs Naïve Bayes</a:t>
            </a:r>
          </a:p>
          <a:p>
            <a:r>
              <a:rPr lang="en-US" dirty="0"/>
              <a:t>Classifier theory: </a:t>
            </a:r>
            <a:r>
              <a:rPr lang="en-US" dirty="0" err="1"/>
              <a:t>Separability</a:t>
            </a:r>
            <a:r>
              <a:rPr lang="en-US" dirty="0"/>
              <a:t>, information criteria</a:t>
            </a:r>
          </a:p>
          <a:p>
            <a:r>
              <a:rPr lang="en-US" dirty="0" smtClean="0"/>
              <a:t>Support vector machines: </a:t>
            </a:r>
            <a:r>
              <a:rPr lang="en-US" sz="1800" dirty="0"/>
              <a:t>S</a:t>
            </a:r>
            <a:r>
              <a:rPr lang="en-US" sz="1800" dirty="0" smtClean="0"/>
              <a:t>lack variables and kernels</a:t>
            </a:r>
          </a:p>
          <a:p>
            <a:r>
              <a:rPr lang="en-US" dirty="0" smtClean="0"/>
              <a:t>Expectation-Maximization: </a:t>
            </a:r>
            <a:r>
              <a:rPr lang="en-US" sz="1800" dirty="0" smtClean="0"/>
              <a:t>Gaussian mixture models</a:t>
            </a:r>
          </a:p>
          <a:p>
            <a:r>
              <a:rPr lang="en-US" dirty="0" smtClean="0"/>
              <a:t>Dimensionality reduction: </a:t>
            </a:r>
            <a:r>
              <a:rPr lang="en-US" sz="1800" dirty="0" smtClean="0"/>
              <a:t>Principle Component Analysis</a:t>
            </a:r>
          </a:p>
          <a:p>
            <a:r>
              <a:rPr lang="en-US" dirty="0" smtClean="0"/>
              <a:t>Graphical models: </a:t>
            </a:r>
            <a:r>
              <a:rPr lang="en-US" sz="1800" dirty="0" smtClean="0"/>
              <a:t>Bayes nets, Hidden </a:t>
            </a:r>
            <a:r>
              <a:rPr lang="en-US" sz="1800" dirty="0"/>
              <a:t>M</a:t>
            </a:r>
            <a:r>
              <a:rPr lang="en-US" sz="1800" dirty="0" smtClean="0"/>
              <a:t>arkov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3897"/>
                <a:ext cx="10515600" cy="534410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 smtClean="0"/>
                  <a:t>What is the probability that a child likes chocolate?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The “frequentist” approach:</a:t>
                </a:r>
                <a:endParaRPr lang="en-US" sz="3200" dirty="0"/>
              </a:p>
              <a:p>
                <a:r>
                  <a:rPr lang="en-US" sz="3200" dirty="0" smtClean="0"/>
                  <a:t>Ask 100 children</a:t>
                </a:r>
              </a:p>
              <a:p>
                <a:r>
                  <a:rPr lang="en-US" sz="3200" dirty="0" smtClean="0"/>
                  <a:t>Count who likes chocolate</a:t>
                </a:r>
              </a:p>
              <a:p>
                <a:r>
                  <a:rPr lang="en-US" sz="3200" dirty="0" smtClean="0"/>
                  <a:t>Divide by number of children asked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3200" dirty="0" smtClean="0"/>
                  <a:t>P(“child likes chocolate”)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In short:  P(C)=0.85		C=“child likes chocolate”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3897"/>
                <a:ext cx="10515600" cy="5344103"/>
              </a:xfrm>
              <a:blipFill rotWithShape="0">
                <a:blip r:embed="rId2"/>
                <a:stretch>
                  <a:fillRect l="-1507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57039"/>
              </p:ext>
            </p:extLst>
          </p:nvPr>
        </p:nvGraphicFramePr>
        <p:xfrm>
          <a:off x="8243084" y="2262823"/>
          <a:ext cx="374188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941"/>
                <a:gridCol w="18709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Chocolate?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Sarah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Melissa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Darren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probability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45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P(A) means “Probability that statement A is true”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0≤Prob(A)</a:t>
            </a:r>
            <a:r>
              <a:rPr lang="en-US" sz="3600" dirty="0"/>
              <a:t> ≤</a:t>
            </a:r>
            <a:r>
              <a:rPr lang="en-US" sz="3600" dirty="0" smtClean="0"/>
              <a:t>1</a:t>
            </a:r>
          </a:p>
          <a:p>
            <a:r>
              <a:rPr lang="en-US" sz="3600" dirty="0" err="1" smtClean="0"/>
              <a:t>Prob</a:t>
            </a:r>
            <a:r>
              <a:rPr lang="en-US" sz="3600" dirty="0" smtClean="0"/>
              <a:t>(True)=1</a:t>
            </a:r>
          </a:p>
          <a:p>
            <a:r>
              <a:rPr lang="en-US" sz="3600" dirty="0" err="1" smtClean="0"/>
              <a:t>Prob</a:t>
            </a:r>
            <a:r>
              <a:rPr lang="en-US" sz="3600" dirty="0" smtClean="0"/>
              <a:t>(False)=0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204275" cy="4764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A variable can take on a value from a given set of values:</a:t>
            </a:r>
          </a:p>
          <a:p>
            <a:r>
              <a:rPr lang="en-US" sz="3200" dirty="0" smtClean="0"/>
              <a:t>{True, False}</a:t>
            </a:r>
          </a:p>
          <a:p>
            <a:r>
              <a:rPr lang="en-US" sz="3200" dirty="0" smtClean="0"/>
              <a:t>{Cat, Dog, Horse, Cow}</a:t>
            </a:r>
          </a:p>
          <a:p>
            <a:r>
              <a:rPr lang="en-US" sz="3200" dirty="0" smtClean="0"/>
              <a:t>{0,1,2,3,4,5,6,7}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 smtClean="0"/>
              <a:t>A random variable holds each value with a given probability</a:t>
            </a:r>
          </a:p>
          <a:p>
            <a:pPr marL="0" indent="0">
              <a:buNone/>
            </a:pPr>
            <a:r>
              <a:rPr lang="en-US" sz="3200" dirty="0" smtClean="0"/>
              <a:t>To start, let us consider a </a:t>
            </a:r>
            <a:r>
              <a:rPr lang="en-US" sz="3200" b="1" dirty="0" smtClean="0"/>
              <a:t>binary variable</a:t>
            </a:r>
          </a:p>
          <a:p>
            <a:r>
              <a:rPr lang="en-US" sz="3200" dirty="0" smtClean="0"/>
              <a:t>P(</a:t>
            </a:r>
            <a:r>
              <a:rPr lang="en-US" sz="3200" dirty="0" err="1" smtClean="0"/>
              <a:t>LikesChocolate</a:t>
            </a:r>
            <a:r>
              <a:rPr lang="en-US" sz="3200" dirty="0" smtClean="0"/>
              <a:t>) = P(</a:t>
            </a:r>
            <a:r>
              <a:rPr lang="en-US" sz="3200" dirty="0" err="1" smtClean="0"/>
              <a:t>LikesChocolate</a:t>
            </a:r>
            <a:r>
              <a:rPr lang="en-US" sz="3200" dirty="0" smtClean="0"/>
              <a:t>=True) = 0.85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897"/>
            <a:ext cx="10515600" cy="4845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is the probability that a child DOES NOT like chocolate?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Complement: C’ = “child doesn’t like chocolate”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P(C’) =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In general: P(A’) =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425163" y="230685"/>
            <a:ext cx="3745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C=“child likes chocolate”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0964" y="3719945"/>
            <a:ext cx="4499263" cy="252499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41227" y="4509654"/>
            <a:ext cx="1246909" cy="1246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4480" y="3297793"/>
            <a:ext cx="491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children (the full “sample space”)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77645" y="4535633"/>
            <a:ext cx="37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47116" y="3850944"/>
            <a:ext cx="54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35306" y="836623"/>
                <a:ext cx="5756694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P(“child likes chocolate”)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06" y="836623"/>
                <a:ext cx="5756694" cy="710451"/>
              </a:xfrm>
              <a:prstGeom prst="rect">
                <a:avLst/>
              </a:prstGeom>
              <a:blipFill rotWithShape="0">
                <a:blip r:embed="rId2"/>
                <a:stretch>
                  <a:fillRect l="-222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7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4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Prob</a:t>
            </a:r>
            <a:r>
              <a:rPr lang="en-US" sz="3200" dirty="0" smtClean="0"/>
              <a:t>(A or B) = ???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39513"/>
              </p:ext>
            </p:extLst>
          </p:nvPr>
        </p:nvGraphicFramePr>
        <p:xfrm>
          <a:off x="5789538" y="380395"/>
          <a:ext cx="603351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410"/>
                <a:gridCol w="2026736"/>
                <a:gridCol w="19033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Chocolate?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Ice cream?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Sarah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Melissa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Darren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360968" y="4196484"/>
            <a:ext cx="4499263" cy="252499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31231" y="4986193"/>
            <a:ext cx="1246909" cy="1246909"/>
          </a:xfrm>
          <a:prstGeom prst="ellipse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0968" y="3707920"/>
            <a:ext cx="406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children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867649" y="4939363"/>
            <a:ext cx="37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72895" y="4981070"/>
            <a:ext cx="1246909" cy="1246909"/>
          </a:xfrm>
          <a:prstGeom prst="ellipse">
            <a:avLst/>
          </a:prstGeom>
          <a:solidFill>
            <a:schemeClr val="accent2">
              <a:lumMod val="7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787245" y="4965484"/>
            <a:ext cx="37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752" y="3436308"/>
            <a:ext cx="42573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C=“child likes chocolate</a:t>
            </a:r>
            <a:r>
              <a:rPr lang="en-US" sz="3200" dirty="0" smtClean="0">
                <a:solidFill>
                  <a:srgbClr val="0000FF"/>
                </a:solidFill>
              </a:rPr>
              <a:t>”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I=“child likes ice cream”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69192" cy="1325563"/>
          </a:xfrm>
        </p:spPr>
        <p:txBody>
          <a:bodyPr/>
          <a:lstStyle/>
          <a:p>
            <a:r>
              <a:rPr lang="en-US" dirty="0" smtClean="0"/>
              <a:t>Joint and marginal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955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Across 100 children:</a:t>
            </a:r>
          </a:p>
          <a:p>
            <a:r>
              <a:rPr lang="en-US" sz="3200" dirty="0" smtClean="0"/>
              <a:t>55 like chocolate AND ice cream</a:t>
            </a:r>
          </a:p>
          <a:p>
            <a:r>
              <a:rPr lang="en-US" sz="3200" dirty="0" smtClean="0"/>
              <a:t>30 like chocolate but not ice cream</a:t>
            </a:r>
          </a:p>
          <a:p>
            <a:r>
              <a:rPr lang="en-US" sz="3200" dirty="0"/>
              <a:t>5</a:t>
            </a:r>
            <a:r>
              <a:rPr lang="en-US" sz="3200" dirty="0" smtClean="0"/>
              <a:t> like ice cream but not chocolate</a:t>
            </a:r>
          </a:p>
          <a:p>
            <a:r>
              <a:rPr lang="en-US" sz="3200" dirty="0" smtClean="0"/>
              <a:t>10 don’t like chocolate nor ice cream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0797" y="4646323"/>
            <a:ext cx="4041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Prob(I) = </a:t>
            </a:r>
          </a:p>
          <a:p>
            <a:r>
              <a:rPr lang="en-US" sz="3200" b="1" dirty="0" err="1" smtClean="0"/>
              <a:t>Prob</a:t>
            </a:r>
            <a:r>
              <a:rPr lang="en-US" sz="3200" b="1" dirty="0" smtClean="0"/>
              <a:t>(C) = </a:t>
            </a:r>
          </a:p>
          <a:p>
            <a:r>
              <a:rPr lang="en-US" sz="3200" b="1" dirty="0" err="1" smtClean="0"/>
              <a:t>Prob</a:t>
            </a:r>
            <a:r>
              <a:rPr lang="en-US" sz="3200" b="1" dirty="0" smtClean="0"/>
              <a:t>(I,C)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1358" y="1932317"/>
            <a:ext cx="2863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Corrected slide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69192" cy="1325563"/>
          </a:xfrm>
        </p:spPr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3362" y="1588276"/>
                <a:ext cx="10515600" cy="47679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Across 100 children:</a:t>
                </a:r>
              </a:p>
              <a:p>
                <a:r>
                  <a:rPr lang="en-US" dirty="0"/>
                  <a:t>5</a:t>
                </a:r>
                <a:r>
                  <a:rPr lang="en-US" dirty="0" smtClean="0"/>
                  <a:t>5 like chocolate AND ice cream	P(C,I)</a:t>
                </a:r>
              </a:p>
              <a:p>
                <a:r>
                  <a:rPr lang="en-US" dirty="0" smtClean="0"/>
                  <a:t>30 like chocolate but not ice cream	P(C,I’)</a:t>
                </a:r>
              </a:p>
              <a:p>
                <a:r>
                  <a:rPr lang="en-US" dirty="0"/>
                  <a:t>5</a:t>
                </a:r>
                <a:r>
                  <a:rPr lang="en-US" dirty="0" smtClean="0"/>
                  <a:t> like ice cream but not chocolate	P(C’,I)</a:t>
                </a:r>
              </a:p>
              <a:p>
                <a:r>
                  <a:rPr lang="en-US" dirty="0" smtClean="0"/>
                  <a:t>10 don’t like chocolate nor ice cream  P(C’,I’)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Prob</a:t>
                </a:r>
                <a:r>
                  <a:rPr lang="en-US" dirty="0" smtClean="0"/>
                  <a:t>(C|I) : Probability child likes chocolate given s/he likes ice cream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P(C|I)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362" y="1588276"/>
                <a:ext cx="10515600" cy="4767985"/>
              </a:xfrm>
              <a:blipFill rotWithShape="0">
                <a:blip r:embed="rId2"/>
                <a:stretch>
                  <a:fillRect l="-1217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68121" y="1588187"/>
            <a:ext cx="4374354" cy="2339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Also, </a:t>
            </a:r>
            <a:r>
              <a:rPr lang="en-US" sz="2800" b="1" dirty="0" smtClean="0">
                <a:solidFill>
                  <a:srgbClr val="0000FF"/>
                </a:solidFill>
              </a:rPr>
              <a:t>Multiplication Rule: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P(A,B) = P(A|B) P(B)</a:t>
            </a:r>
          </a:p>
          <a:p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P(A,B):Probability A and B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are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both true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185" y="422614"/>
            <a:ext cx="449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Corrected slide</a:t>
            </a:r>
          </a:p>
        </p:txBody>
      </p:sp>
    </p:spTree>
    <p:extLst>
      <p:ext uri="{BB962C8B-B14F-4D97-AF65-F5344CB8AC3E}">
        <p14:creationId xmlns:p14="http://schemas.microsoft.com/office/powerpoint/2010/main" val="14877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If the truth value of B does not affect the truth value of A:</a:t>
            </a:r>
          </a:p>
          <a:p>
            <a:r>
              <a:rPr lang="en-US" sz="3200" dirty="0" smtClean="0"/>
              <a:t>P(A|B) = P(A)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Equivalently</a:t>
            </a:r>
            <a:endParaRPr lang="en-US" sz="3200" dirty="0"/>
          </a:p>
          <a:p>
            <a:r>
              <a:rPr lang="en-US" sz="3200" dirty="0" smtClean="0"/>
              <a:t>P(A,B) = P(A) P(B)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ulti-valued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random variable can hold more than two values, each with a given probability</a:t>
            </a:r>
          </a:p>
          <a:p>
            <a:r>
              <a:rPr lang="en-US" sz="3200" dirty="0" smtClean="0"/>
              <a:t>P(Animal=Cat)=0.5</a:t>
            </a:r>
          </a:p>
          <a:p>
            <a:r>
              <a:rPr lang="en-US" sz="3200" dirty="0" smtClean="0"/>
              <a:t>P(Animal=Dog)=0.3</a:t>
            </a:r>
          </a:p>
          <a:p>
            <a:r>
              <a:rPr lang="en-US" sz="3200" dirty="0" smtClean="0"/>
              <a:t>P(Animal=Horse)=0.1</a:t>
            </a:r>
          </a:p>
          <a:p>
            <a:r>
              <a:rPr lang="en-US" sz="3200" dirty="0" smtClean="0"/>
              <a:t>P(Animal=Cow)=0.1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patterns in data</a:t>
            </a:r>
          </a:p>
          <a:p>
            <a:r>
              <a:rPr lang="en-US" sz="3200" dirty="0" smtClean="0"/>
              <a:t>Adapting program behavior</a:t>
            </a:r>
          </a:p>
          <a:p>
            <a:endParaRPr lang="en-US" sz="3200" dirty="0"/>
          </a:p>
          <a:p>
            <a:r>
              <a:rPr lang="en-US" sz="3200" dirty="0" smtClean="0"/>
              <a:t>Advertise a customer’s favorite products</a:t>
            </a:r>
          </a:p>
          <a:p>
            <a:r>
              <a:rPr lang="en-US" sz="3200" dirty="0" smtClean="0"/>
              <a:t>Search the web to find pictures of dogs</a:t>
            </a:r>
          </a:p>
          <a:p>
            <a:r>
              <a:rPr lang="en-US" sz="3200" dirty="0" smtClean="0"/>
              <a:t>Change radio channel when user says “change channel”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rules: multi-valued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690688"/>
                <a:ext cx="8347364" cy="298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For a given variable A: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32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= 0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8347364" cy="2989152"/>
              </a:xfrm>
              <a:prstGeom prst="rect">
                <a:avLst/>
              </a:prstGeom>
              <a:blipFill rotWithShape="0">
                <a:blip r:embed="rId2"/>
                <a:stretch>
                  <a:fillRect l="-1899" t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68126" y="2470484"/>
            <a:ext cx="3818021" cy="25186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668126" y="3368842"/>
            <a:ext cx="3818021" cy="67376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35453" y="3785937"/>
            <a:ext cx="1090863" cy="120315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85564" y="2470484"/>
            <a:ext cx="439699" cy="128016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53249" y="2655779"/>
            <a:ext cx="75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cat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3086" y="2787398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dog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2406" y="3884585"/>
            <a:ext cx="123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horse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6786" y="4109343"/>
            <a:ext cx="94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cow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29544" y="1797147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animal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8136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Terminology:</a:t>
                </a:r>
              </a:p>
              <a:p>
                <a:r>
                  <a:rPr lang="en-US" sz="3200" dirty="0" smtClean="0"/>
                  <a:t>P(A|B) is the “posterior probability”</a:t>
                </a:r>
              </a:p>
              <a:p>
                <a:r>
                  <a:rPr lang="en-US" sz="3200" dirty="0"/>
                  <a:t>P(B|A) is the “likelihood”</a:t>
                </a:r>
              </a:p>
              <a:p>
                <a:r>
                  <a:rPr lang="en-US" sz="3200" dirty="0" smtClean="0"/>
                  <a:t>P(A) is the “prior probability”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i="1" dirty="0" smtClean="0">
                    <a:solidFill>
                      <a:srgbClr val="0000FF"/>
                    </a:solidFill>
                  </a:rPr>
                  <a:t>We will spend (much) more time with Bayes rule in following lectures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813629"/>
              </a:xfrm>
              <a:blipFill rotWithShape="0">
                <a:blip r:embed="rId3"/>
                <a:stretch>
                  <a:fillRect l="-1507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7464"/>
                <a:ext cx="10515600" cy="55634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 random variable can take on a continuous range of values</a:t>
                </a:r>
              </a:p>
              <a:p>
                <a:r>
                  <a:rPr lang="en-US" sz="3200" dirty="0" smtClean="0"/>
                  <a:t>From 0 to 1</a:t>
                </a:r>
              </a:p>
              <a:p>
                <a:r>
                  <a:rPr lang="en-US" sz="3200" dirty="0" smtClean="0"/>
                  <a:t>From 0 to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 smtClean="0"/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3200" dirty="0" smtClean="0"/>
              </a:p>
              <a:p>
                <a:endParaRPr lang="en-US" sz="1200" dirty="0"/>
              </a:p>
              <a:p>
                <a:pPr marL="0" indent="0">
                  <a:buNone/>
                </a:pPr>
                <a:r>
                  <a:rPr lang="en-US" sz="3200" dirty="0" smtClean="0"/>
                  <a:t>Probability expressed through a </a:t>
                </a:r>
                <a:br>
                  <a:rPr lang="en-US" sz="3200" dirty="0" smtClean="0"/>
                </a:br>
                <a:r>
                  <a:rPr lang="en-US" sz="3200" dirty="0" smtClean="0"/>
                  <a:t>         “probability density function” </a:t>
                </a:r>
                <a:r>
                  <a:rPr lang="en-US" sz="3200" b="1" dirty="0" smtClean="0"/>
                  <a:t>f(x)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“Probability A has value between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 is</a:t>
                </a:r>
                <a:br>
                  <a:rPr lang="en-US" dirty="0" smtClean="0"/>
                </a:br>
                <a:r>
                  <a:rPr lang="en-US" dirty="0" smtClean="0"/>
                  <a:t>	area under the curve of f between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7464"/>
                <a:ext cx="10515600" cy="5563449"/>
              </a:xfrm>
              <a:blipFill rotWithShape="0">
                <a:blip r:embed="rId2"/>
                <a:stretch>
                  <a:fillRect l="-1507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260484" y="4510932"/>
            <a:ext cx="3124514" cy="2406451"/>
            <a:chOff x="8260484" y="4510932"/>
            <a:chExt cx="3124514" cy="2406451"/>
          </a:xfrm>
        </p:grpSpPr>
        <p:pic>
          <p:nvPicPr>
            <p:cNvPr id="1026" name="Picture 2" descr="http://tse1.mm.bing.net/th?&amp;id=JN.9TcqI1q3JuLUGp0hZnSFJQ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484" y="4650869"/>
              <a:ext cx="2963725" cy="212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067282" y="6270459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70055" y="4510932"/>
              <a:ext cx="598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f(x)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67727" y="6455718"/>
              <a:ext cx="2460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-2    -1     0     1     2</a:t>
              </a:r>
              <a:endParaRPr lang="en-US" sz="24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16776" y="4849841"/>
            <a:ext cx="3013375" cy="1942175"/>
            <a:chOff x="3354089" y="4827588"/>
            <a:chExt cx="3013375" cy="1942175"/>
          </a:xfrm>
        </p:grpSpPr>
        <p:pic>
          <p:nvPicPr>
            <p:cNvPr id="1030" name="Picture 6" descr="http://tse1.mm.bing.net/th?&amp;id=JN.RyoF2GPk2zrmhazmvL2X2A&amp;w=300&amp;h=300&amp;c=0&amp;pid=1.9&amp;rs=0&amp;p=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3" b="8656"/>
            <a:stretch/>
          </p:blipFill>
          <p:spPr bwMode="auto">
            <a:xfrm>
              <a:off x="3819524" y="4929719"/>
              <a:ext cx="2036143" cy="152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710946" y="6425327"/>
              <a:ext cx="2656518" cy="34443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/>
                <a:t>0</a:t>
              </a:r>
              <a:r>
                <a:rPr lang="en-US" sz="1600" dirty="0" smtClean="0"/>
                <a:t>    0.2   0.4   0.6  0.8    </a:t>
              </a:r>
              <a:r>
                <a:rPr lang="en-US" sz="1600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4089" y="4827588"/>
              <a:ext cx="511796" cy="16256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en-US" sz="1600" dirty="0" smtClean="0"/>
                <a:t>0.1</a:t>
              </a:r>
            </a:p>
            <a:p>
              <a:pPr algn="r"/>
              <a:endParaRPr lang="en-US" sz="400" dirty="0" smtClean="0"/>
            </a:p>
            <a:p>
              <a:pPr algn="r"/>
              <a:r>
                <a:rPr lang="en-US" sz="1600" dirty="0" smtClean="0"/>
                <a:t>0.08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1600" dirty="0" smtClean="0"/>
                <a:t>0.06</a:t>
              </a:r>
            </a:p>
            <a:p>
              <a:pPr algn="r"/>
              <a:endParaRPr lang="en-US" sz="400" dirty="0" smtClean="0"/>
            </a:p>
            <a:p>
              <a:pPr algn="r"/>
              <a:r>
                <a:rPr lang="en-US" sz="1600" dirty="0" smtClean="0"/>
                <a:t>0.04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1600" dirty="0" smtClean="0"/>
                <a:t>0.02</a:t>
              </a:r>
            </a:p>
            <a:p>
              <a:pPr algn="r"/>
              <a:endParaRPr lang="en-US" sz="200" dirty="0" smtClean="0"/>
            </a:p>
            <a:p>
              <a:pPr algn="r"/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27560" y="4963719"/>
              <a:ext cx="577903" cy="332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probability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 smtClean="0"/>
                  <a:t>Uniform: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𝑢𝑛𝑖𝑓𝑜𝑟𝑚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3200" dirty="0" smtClean="0"/>
                  <a:t>Gaussian: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32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3500" dirty="0" smtClean="0"/>
                  <a:t>Beta: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𝑏𝑒𝑡𝑎</m:t>
                        </m:r>
                      </m:sub>
                    </m:sSub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196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850828" y="3289685"/>
            <a:ext cx="2331117" cy="1795389"/>
            <a:chOff x="8260484" y="4510932"/>
            <a:chExt cx="3124514" cy="2406451"/>
          </a:xfrm>
        </p:grpSpPr>
        <p:pic>
          <p:nvPicPr>
            <p:cNvPr id="8" name="Picture 2" descr="http://tse1.mm.bing.net/th?&amp;id=JN.9TcqI1q3JuLUGp0hZnSFJQ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484" y="4650869"/>
              <a:ext cx="2963725" cy="212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067282" y="6270459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70055" y="4510932"/>
              <a:ext cx="598241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 smtClean="0"/>
                <a:t>f(x)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7727" y="6455718"/>
              <a:ext cx="2460930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 smtClean="0"/>
                <a:t>-2   -1    0    1     2</a:t>
              </a:r>
              <a:endParaRPr lang="en-US" sz="2400" dirty="0"/>
            </a:p>
          </p:txBody>
        </p:sp>
      </p:grpSp>
      <p:pic>
        <p:nvPicPr>
          <p:cNvPr id="2050" name="Picture 2" descr="http://tse1.mm.bing.net/th?&amp;id=JN.0xv9EASENnoNxMeC3wht5w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88" y="1423602"/>
            <a:ext cx="2145598" cy="16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03"/>
            <a:ext cx="10515600" cy="1325563"/>
          </a:xfrm>
        </p:spPr>
        <p:txBody>
          <a:bodyPr/>
          <a:lstStyle/>
          <a:p>
            <a:r>
              <a:rPr lang="en-US" dirty="0" smtClean="0"/>
              <a:t>The Gaussian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0226"/>
                <a:ext cx="10515600" cy="54777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3200" dirty="0" smtClean="0"/>
                  <a:t>Mean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 smtClean="0"/>
                  <a:t> – center of distribution</a:t>
                </a:r>
              </a:p>
              <a:p>
                <a:r>
                  <a:rPr lang="en-US" sz="3200" dirty="0" smtClean="0"/>
                  <a:t>Standard deviation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 smtClean="0"/>
                  <a:t> – width of distribution</a:t>
                </a:r>
              </a:p>
              <a:p>
                <a:endParaRPr lang="en-US" dirty="0"/>
              </a:p>
              <a:p>
                <a:r>
                  <a:rPr lang="en-US" sz="3200" dirty="0" smtClean="0"/>
                  <a:t>Which color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 smtClean="0"/>
                  <a:t>=-2,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=0.5?	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Which color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 smtClean="0"/>
                  <a:t>=0,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=</a:t>
                </a:r>
                <a:r>
                  <a:rPr lang="en-US" sz="3200" dirty="0" smtClean="0"/>
                  <a:t>0.2?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0226"/>
                <a:ext cx="10515600" cy="5477774"/>
              </a:xfr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7/74/Normal_Distribution_PDF.svg/360px-Normal_Distribution_PDF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b="10040"/>
          <a:stretch/>
        </p:blipFill>
        <p:spPr bwMode="auto">
          <a:xfrm>
            <a:off x="6485467" y="212725"/>
            <a:ext cx="5350932" cy="33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64373" y="3494501"/>
            <a:ext cx="549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-5   -4    -3   -2    -1     0    1     2     3     4     5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6444" y="268287"/>
            <a:ext cx="511796" cy="33554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900" dirty="0" smtClean="0"/>
              <a:t>1</a:t>
            </a:r>
          </a:p>
          <a:p>
            <a:pPr algn="r"/>
            <a:endParaRPr lang="en-US" sz="1900" dirty="0" smtClean="0"/>
          </a:p>
          <a:p>
            <a:pPr algn="r"/>
            <a:r>
              <a:rPr lang="en-US" sz="1900" dirty="0" smtClean="0"/>
              <a:t>0.8</a:t>
            </a:r>
          </a:p>
          <a:p>
            <a:pPr algn="r"/>
            <a:endParaRPr lang="en-US" sz="1900" dirty="0" smtClean="0"/>
          </a:p>
          <a:p>
            <a:pPr algn="r"/>
            <a:r>
              <a:rPr lang="en-US" sz="1900" dirty="0" smtClean="0"/>
              <a:t>0.6</a:t>
            </a:r>
          </a:p>
          <a:p>
            <a:pPr algn="r"/>
            <a:endParaRPr lang="en-US" sz="1900" dirty="0" smtClean="0"/>
          </a:p>
          <a:p>
            <a:pPr algn="r"/>
            <a:r>
              <a:rPr lang="en-US" sz="1900" dirty="0" smtClean="0"/>
              <a:t>0.4</a:t>
            </a:r>
          </a:p>
          <a:p>
            <a:pPr algn="r"/>
            <a:endParaRPr lang="en-US" sz="1900" dirty="0" smtClean="0"/>
          </a:p>
          <a:p>
            <a:pPr algn="r"/>
            <a:r>
              <a:rPr lang="en-US" sz="1900" dirty="0" smtClean="0"/>
              <a:t>0.2</a:t>
            </a:r>
          </a:p>
          <a:p>
            <a:pPr algn="r"/>
            <a:endParaRPr lang="en-US" sz="1900" dirty="0" smtClean="0"/>
          </a:p>
          <a:p>
            <a:pPr algn="r"/>
            <a:r>
              <a:rPr lang="en-US" sz="1900" dirty="0" smtClean="0"/>
              <a:t>0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04401" y="592668"/>
                <a:ext cx="1756834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01" y="592668"/>
                <a:ext cx="1756834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Calculus: finding the slope of a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69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What is the minimum value of</a:t>
                </a:r>
                <a:r>
                  <a:rPr lang="en-US" sz="3200" dirty="0"/>
                  <a:t>: f(x)=x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-5x+6</a:t>
                </a: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Find value of x where slope is 0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General rules:</a:t>
                </a:r>
                <a:r>
                  <a:rPr lang="en-US" dirty="0" smtClean="0"/>
                  <a:t>	slope of f(x):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6908"/>
              </a:xfrm>
              <a:blipFill rotWithShape="0">
                <a:blip r:embed="rId2"/>
                <a:stretch>
                  <a:fillRect l="-1507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upload.wikimedia.org/wikipedia/commons/thumb/a/aa/Quadratic_func.svg/180px-Quadratic_func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05" y="2514203"/>
            <a:ext cx="4369328" cy="32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Calculus: finding the slope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is the minimum value of</a:t>
            </a:r>
            <a:r>
              <a:rPr lang="en-US" sz="3200" dirty="0"/>
              <a:t>: f(x)=x</a:t>
            </a:r>
            <a:r>
              <a:rPr lang="en-US" sz="3200" baseline="30000" dirty="0"/>
              <a:t>2</a:t>
            </a:r>
            <a:r>
              <a:rPr lang="en-US" sz="3200" dirty="0"/>
              <a:t>-5x+6</a:t>
            </a:r>
            <a:endParaRPr lang="en-US" sz="3200" dirty="0" smtClean="0"/>
          </a:p>
          <a:p>
            <a:endParaRPr lang="en-US" dirty="0" smtClean="0"/>
          </a:p>
          <a:p>
            <a:r>
              <a:rPr lang="en-US" sz="3200" dirty="0" smtClean="0"/>
              <a:t>f'(x)=</a:t>
            </a:r>
          </a:p>
          <a:p>
            <a:r>
              <a:rPr lang="en-US" sz="3200" dirty="0" smtClean="0"/>
              <a:t>What is the slope at x=5?</a:t>
            </a:r>
          </a:p>
          <a:p>
            <a:r>
              <a:rPr lang="en-US" sz="3200" dirty="0" smtClean="0"/>
              <a:t>What is the slope at x=-5?</a:t>
            </a:r>
          </a:p>
          <a:p>
            <a:endParaRPr lang="en-US" dirty="0"/>
          </a:p>
          <a:p>
            <a:r>
              <a:rPr lang="en-US" sz="3200" dirty="0" smtClean="0"/>
              <a:t>What value of x gives slope of 0?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s://upload.wikimedia.org/wikipedia/commons/thumb/a/aa/Quadratic_func.svg/180px-Quadratic_fun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72" y="2480336"/>
            <a:ext cx="4369328" cy="32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More on derivatives: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3200" dirty="0"/>
                  <a:t>-- w is not related to x, so derivative is 0</a:t>
                </a:r>
                <a:endParaRPr lang="en-US" sz="3200" i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 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unc>
                      <m:func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0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000" b="0" dirty="0" smtClean="0"/>
              </a:p>
              <a:p>
                <a:pPr lvl="1"/>
                <a:endParaRPr lang="en-US" sz="12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9975"/>
              </a:xfrm>
              <a:blipFill rotWithShape="0">
                <a:blip r:embed="rId3"/>
                <a:stretch>
                  <a:fillRect t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 </a:t>
            </a:r>
            <a:r>
              <a:rPr lang="en-US" dirty="0" err="1" smtClean="0"/>
              <a:t>Matlab</a:t>
            </a:r>
            <a:r>
              <a:rPr lang="en-US" dirty="0" smtClean="0"/>
              <a:t>: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Numbers: -8.5, 0, 94</a:t>
            </a:r>
          </a:p>
          <a:p>
            <a:endParaRPr lang="en-US" sz="1600" dirty="0" smtClean="0"/>
          </a:p>
          <a:p>
            <a:r>
              <a:rPr lang="en-US" dirty="0" smtClean="0"/>
              <a:t>Characters: 'j', '#', 'K'		- always surrounded by single quotes</a:t>
            </a:r>
          </a:p>
          <a:p>
            <a:endParaRPr lang="en-US" sz="1600" dirty="0" smtClean="0"/>
          </a:p>
          <a:p>
            <a:r>
              <a:rPr lang="en-US" dirty="0" smtClean="0"/>
              <a:t>Groups of numbers/characters – placed in between [ ]</a:t>
            </a:r>
          </a:p>
          <a:p>
            <a:pPr lvl="1"/>
            <a:r>
              <a:rPr lang="en-US" dirty="0" smtClean="0"/>
              <a:t>[5 10 12; 3 -4 12; -6 0 0]		- spaces/commas separate columns,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/>
              <a:t>	 semi-colons separate </a:t>
            </a:r>
            <a:r>
              <a:rPr lang="en-US" dirty="0" smtClean="0"/>
              <a:t>rows</a:t>
            </a:r>
          </a:p>
          <a:p>
            <a:pPr lvl="1"/>
            <a:r>
              <a:rPr lang="en-US" dirty="0" smtClean="0"/>
              <a:t>'hi robot', ['h'  '</a:t>
            </a:r>
            <a:r>
              <a:rPr lang="en-US" dirty="0" err="1" smtClean="0"/>
              <a:t>i</a:t>
            </a:r>
            <a:r>
              <a:rPr lang="en-US" dirty="0" smtClean="0"/>
              <a:t>'  ' '  'robot']	- a collection of characters can be grouped </a:t>
            </a:r>
            <a:br>
              <a:rPr lang="en-US" dirty="0" smtClean="0"/>
            </a:br>
            <a:r>
              <a:rPr lang="en-US" dirty="0" smtClean="0"/>
              <a:t>					 inside a set of single quotes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943"/>
            <a:ext cx="10515600" cy="5229802"/>
          </a:xfrm>
        </p:spPr>
        <p:txBody>
          <a:bodyPr>
            <a:normAutofit/>
          </a:bodyPr>
          <a:lstStyle/>
          <a:p>
            <a:r>
              <a:rPr lang="en-US" dirty="0"/>
              <a:t>Start counting at 1</a:t>
            </a:r>
          </a:p>
          <a:p>
            <a:pPr marL="0" indent="0">
              <a:buNone/>
            </a:pPr>
            <a:r>
              <a:rPr lang="en-US" dirty="0" smtClean="0"/>
              <a:t>matrix1=[4 8 12; 6 3 0; -2 -7 -12];</a:t>
            </a:r>
          </a:p>
          <a:p>
            <a:pPr marL="0" indent="0">
              <a:buNone/>
            </a:pPr>
            <a:r>
              <a:rPr lang="en-US" dirty="0" smtClean="0"/>
              <a:t>matrix1(2,3) -&gt; 0</a:t>
            </a:r>
          </a:p>
          <a:p>
            <a:endParaRPr lang="en-US" sz="1400" dirty="0"/>
          </a:p>
          <a:p>
            <a:r>
              <a:rPr lang="en-US" dirty="0" smtClean="0"/>
              <a:t>Last row/column can also be designated by keyword “end”</a:t>
            </a:r>
          </a:p>
          <a:p>
            <a:pPr marL="0" indent="0">
              <a:buNone/>
            </a:pPr>
            <a:r>
              <a:rPr lang="en-US" dirty="0" smtClean="0"/>
              <a:t>matrix1(1,end) -&gt; 12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Colon indicates counting up by increment</a:t>
            </a:r>
          </a:p>
          <a:p>
            <a:pPr lvl="1"/>
            <a:r>
              <a:rPr lang="en-US" dirty="0" smtClean="0"/>
              <a:t>[2:10] -&gt; [2 3 4 5 6 7 8 9 10]</a:t>
            </a:r>
          </a:p>
          <a:p>
            <a:pPr lvl="1"/>
            <a:r>
              <a:rPr lang="en-US" dirty="0" smtClean="0"/>
              <a:t>[3:4:19] -&gt; [3 7 11 15 19]</a:t>
            </a:r>
          </a:p>
          <a:p>
            <a:pPr marL="0" indent="0">
              <a:buNone/>
            </a:pPr>
            <a:r>
              <a:rPr lang="en-US" dirty="0" smtClean="0"/>
              <a:t>matrix1(2,1:3) -&gt; [6 3 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69768" cy="1325563"/>
          </a:xfrm>
        </p:spPr>
        <p:txBody>
          <a:bodyPr/>
          <a:lstStyle/>
          <a:p>
            <a:r>
              <a:rPr lang="en-US" dirty="0" smtClean="0"/>
              <a:t>Advertise a customer’s favorite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85" y="1239203"/>
            <a:ext cx="9203860" cy="5551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21" y="2005263"/>
            <a:ext cx="3340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summer, I </a:t>
            </a:r>
            <a:br>
              <a:rPr lang="en-US" sz="3200" dirty="0" smtClean="0"/>
            </a:br>
            <a:r>
              <a:rPr lang="en-US" sz="3200" dirty="0" smtClean="0"/>
              <a:t>had two meetings, </a:t>
            </a:r>
            <a:br>
              <a:rPr lang="en-US" sz="3200" dirty="0" smtClean="0"/>
            </a:br>
            <a:r>
              <a:rPr lang="en-US" sz="3200" dirty="0" smtClean="0"/>
              <a:t>one in Portland and one in Baltimore</a:t>
            </a:r>
          </a:p>
          <a:p>
            <a:endParaRPr lang="en-US" sz="3200" dirty="0"/>
          </a:p>
          <a:p>
            <a:r>
              <a:rPr lang="en-US" sz="3200" dirty="0" smtClean="0"/>
              <a:t>Today I get an </a:t>
            </a:r>
            <a:br>
              <a:rPr lang="en-US" sz="3200" dirty="0" smtClean="0"/>
            </a:br>
            <a:r>
              <a:rPr lang="en-US" sz="3200" dirty="0" smtClean="0"/>
              <a:t>e-mail from Priceline: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Vector/matrix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vec1</a:t>
            </a:r>
            <a:r>
              <a:rPr lang="en-US" dirty="0"/>
              <a:t>=[9, 3, 5, 7</a:t>
            </a:r>
            <a:r>
              <a:rPr lang="en-US" dirty="0" smtClean="0"/>
              <a:t>]; matrix2=[4.5 -3.2; 2.2 0; -4.4 -3];</a:t>
            </a:r>
          </a:p>
          <a:p>
            <a:r>
              <a:rPr lang="en-US" dirty="0" smtClean="0"/>
              <a:t>mean	mean(vec1) -&gt; 6</a:t>
            </a:r>
          </a:p>
          <a:p>
            <a:r>
              <a:rPr lang="en-US" dirty="0" smtClean="0"/>
              <a:t>min		min(vec1) -&gt; 3</a:t>
            </a:r>
          </a:p>
          <a:p>
            <a:r>
              <a:rPr lang="en-US" dirty="0" smtClean="0"/>
              <a:t>max		max(vec1) -&gt; ?</a:t>
            </a:r>
          </a:p>
          <a:p>
            <a:r>
              <a:rPr lang="en-US" dirty="0" err="1" smtClean="0"/>
              <a:t>std</a:t>
            </a:r>
            <a:r>
              <a:rPr lang="en-US" dirty="0" smtClean="0"/>
              <a:t>		</a:t>
            </a:r>
            <a:r>
              <a:rPr lang="en-US" dirty="0" err="1" smtClean="0"/>
              <a:t>std</a:t>
            </a:r>
            <a:r>
              <a:rPr lang="en-US" dirty="0" smtClean="0"/>
              <a:t>(vec1) -&gt; 2.58</a:t>
            </a:r>
          </a:p>
          <a:p>
            <a:r>
              <a:rPr lang="en-US" dirty="0" smtClean="0"/>
              <a:t>length	length(vec1) -&gt; ?</a:t>
            </a:r>
          </a:p>
          <a:p>
            <a:r>
              <a:rPr lang="en-US" dirty="0" smtClean="0"/>
              <a:t>size		size(matrix2) -&gt; [3 2];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syntax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6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Semicolons suppress output of computations: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200" dirty="0" smtClean="0"/>
              <a:t>&gt; a=4+5</a:t>
            </a:r>
          </a:p>
          <a:p>
            <a:pPr marL="0" indent="0">
              <a:buNone/>
            </a:pPr>
            <a:r>
              <a:rPr lang="en-US" sz="2200" dirty="0" smtClean="0"/>
              <a:t>	a =</a:t>
            </a:r>
          </a:p>
          <a:p>
            <a:pPr marL="0" indent="0">
              <a:buNone/>
            </a:pPr>
            <a:r>
              <a:rPr lang="en-US" sz="2200" dirty="0" smtClean="0"/>
              <a:t>	     9</a:t>
            </a:r>
          </a:p>
          <a:p>
            <a:pPr marL="0" indent="0">
              <a:buNone/>
            </a:pPr>
            <a:r>
              <a:rPr lang="en-US" sz="2200" dirty="0" smtClean="0"/>
              <a:t>	&gt; b=6+7;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&gt;</a:t>
            </a:r>
          </a:p>
          <a:p>
            <a:r>
              <a:rPr lang="en-US" dirty="0" smtClean="0"/>
              <a:t>% starts a comment for the line (like // in C++)</a:t>
            </a:r>
          </a:p>
          <a:p>
            <a:r>
              <a:rPr lang="en-US" dirty="0" smtClean="0"/>
              <a:t>.* ,  ./ ,  .^  performs element-wise arithmetic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&gt;c=[2 3 4]./[2 1 2]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&gt;c =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[1    3    1]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&gt;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who, </a:t>
            </a:r>
            <a:r>
              <a:rPr lang="en-US" dirty="0" err="1" smtClean="0"/>
              <a:t>whos</a:t>
            </a:r>
            <a:r>
              <a:rPr lang="en-US" dirty="0" smtClean="0"/>
              <a:t> – list variables in environment</a:t>
            </a:r>
          </a:p>
          <a:p>
            <a:r>
              <a:rPr lang="en-US" dirty="0" smtClean="0"/>
              <a:t>Comparisons:</a:t>
            </a:r>
          </a:p>
          <a:p>
            <a:pPr lvl="1"/>
            <a:r>
              <a:rPr lang="en-US" dirty="0" smtClean="0"/>
              <a:t>Like C++: ==, &lt;, &gt;, &lt;=, &gt;=</a:t>
            </a:r>
          </a:p>
          <a:p>
            <a:pPr lvl="1"/>
            <a:r>
              <a:rPr lang="en-US" dirty="0" smtClean="0"/>
              <a:t>Not like C++: not ~, and &amp;, or |</a:t>
            </a:r>
          </a:p>
          <a:p>
            <a:r>
              <a:rPr lang="en-US" dirty="0" smtClean="0"/>
              <a:t>Conditions:</a:t>
            </a:r>
          </a:p>
          <a:p>
            <a:pPr lvl="1"/>
            <a:r>
              <a:rPr lang="en-US" dirty="0" smtClean="0"/>
              <a:t>if(...),    end;</a:t>
            </a:r>
            <a:endParaRPr lang="en-US" dirty="0"/>
          </a:p>
          <a:p>
            <a:r>
              <a:rPr lang="en-US" dirty="0" smtClean="0"/>
              <a:t>Loops:</a:t>
            </a:r>
          </a:p>
          <a:p>
            <a:pPr lvl="1"/>
            <a:r>
              <a:rPr lang="en-US" dirty="0" smtClean="0"/>
              <a:t>while(...),    end;</a:t>
            </a:r>
          </a:p>
          <a:p>
            <a:pPr lvl="1"/>
            <a:r>
              <a:rPr lang="en-US" dirty="0" smtClean="0"/>
              <a:t>for x=</a:t>
            </a:r>
            <a:r>
              <a:rPr lang="en-US" dirty="0" err="1" smtClean="0"/>
              <a:t>a:b</a:t>
            </a:r>
            <a:r>
              <a:rPr lang="en-US" dirty="0" smtClean="0"/>
              <a:t>,    end;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.mat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save</a:t>
            </a:r>
            <a:r>
              <a:rPr lang="en-US" dirty="0" smtClean="0"/>
              <a:t> filename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variableNames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load</a:t>
            </a:r>
            <a:r>
              <a:rPr lang="en-US" dirty="0" smtClean="0"/>
              <a:t> filename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Confirm correct directories:</a:t>
            </a:r>
          </a:p>
          <a:p>
            <a:pPr lvl="1"/>
            <a:r>
              <a:rPr lang="en-US" dirty="0" err="1" smtClean="0"/>
              <a:t>pwd</a:t>
            </a:r>
            <a:r>
              <a:rPr lang="en-US" dirty="0" smtClean="0"/>
              <a:t> – show directory  (</a:t>
            </a:r>
            <a:r>
              <a:rPr lang="en-US" b="1" dirty="0" smtClean="0"/>
              <a:t>p</a:t>
            </a:r>
            <a:r>
              <a:rPr lang="en-US" dirty="0" smtClean="0"/>
              <a:t>rint </a:t>
            </a:r>
            <a:r>
              <a:rPr lang="en-US" b="1" dirty="0" smtClean="0"/>
              <a:t>w</a:t>
            </a:r>
            <a:r>
              <a:rPr lang="en-US" dirty="0" smtClean="0"/>
              <a:t>orking </a:t>
            </a:r>
            <a:r>
              <a:rPr lang="en-US" b="1" dirty="0" smtClean="0"/>
              <a:t>d</a:t>
            </a:r>
            <a:r>
              <a:rPr lang="en-US" dirty="0" smtClean="0"/>
              <a:t>irectory)</a:t>
            </a:r>
            <a:endParaRPr lang="en-US" dirty="0"/>
          </a:p>
          <a:p>
            <a:pPr lvl="1"/>
            <a:r>
              <a:rPr lang="en-US" dirty="0" smtClean="0"/>
              <a:t>cd – </a:t>
            </a:r>
            <a:r>
              <a:rPr lang="en-US" b="1" dirty="0" smtClean="0"/>
              <a:t>c</a:t>
            </a:r>
            <a:r>
              <a:rPr lang="en-US" dirty="0" smtClean="0"/>
              <a:t>hange </a:t>
            </a:r>
            <a:r>
              <a:rPr lang="en-US" b="1" dirty="0" smtClean="0"/>
              <a:t>d</a:t>
            </a:r>
            <a:r>
              <a:rPr lang="en-US" dirty="0" smtClean="0"/>
              <a:t>irectory</a:t>
            </a:r>
          </a:p>
          <a:p>
            <a:pPr lvl="1"/>
            <a:r>
              <a:rPr lang="en-US" dirty="0" smtClean="0"/>
              <a:t>ls – </a:t>
            </a:r>
            <a:r>
              <a:rPr lang="en-US" b="1" dirty="0" smtClean="0"/>
              <a:t>l</a:t>
            </a:r>
            <a:r>
              <a:rPr lang="en-US" dirty="0" smtClean="0"/>
              <a:t>i</a:t>
            </a:r>
            <a:r>
              <a:rPr lang="en-US" b="1" dirty="0" smtClean="0"/>
              <a:t>s</a:t>
            </a:r>
            <a:r>
              <a:rPr lang="en-US" dirty="0" smtClean="0"/>
              <a:t>t files in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new functions: .m files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Begin file with function header: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function output = </a:t>
                </a:r>
                <a:r>
                  <a:rPr lang="en-US" dirty="0" err="1" smtClean="0"/>
                  <a:t>function_name</a:t>
                </a:r>
                <a:r>
                  <a:rPr lang="en-US" dirty="0" smtClean="0"/>
                  <a:t>(input)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statement1;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statement2;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Can allow multiple inputs/outputs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function [output1, output2] = </a:t>
                </a:r>
                <a:r>
                  <a:rPr lang="en-US" dirty="0" err="1" smtClean="0"/>
                  <a:t>function_name</a:t>
                </a:r>
                <a:r>
                  <a:rPr lang="en-US" dirty="0" smtClean="0"/>
                  <a:t>(input1, input2, input3)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algebra: data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4818" cy="4351338"/>
          </a:xfrm>
        </p:spPr>
        <p:txBody>
          <a:bodyPr/>
          <a:lstStyle/>
          <a:p>
            <a:r>
              <a:rPr lang="en-US" sz="3200" dirty="0" smtClean="0"/>
              <a:t>Vector –	list of numbers:</a:t>
            </a:r>
            <a:br>
              <a:rPr lang="en-US" sz="3200" dirty="0" smtClean="0"/>
            </a:br>
            <a:r>
              <a:rPr lang="en-US" sz="3200" dirty="0" smtClean="0"/>
              <a:t>		each number describes</a:t>
            </a:r>
            <a:br>
              <a:rPr lang="en-US" sz="3200" dirty="0" smtClean="0"/>
            </a:br>
            <a:r>
              <a:rPr lang="en-US" sz="3200" dirty="0" smtClean="0"/>
              <a:t>		a data </a:t>
            </a:r>
            <a:r>
              <a:rPr lang="en-US" sz="3200" b="1" dirty="0" smtClean="0"/>
              <a:t>feature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Matrix –	list of lists of numbers:</a:t>
            </a:r>
            <a:br>
              <a:rPr lang="en-US" sz="3200" dirty="0" smtClean="0"/>
            </a:br>
            <a:r>
              <a:rPr lang="en-US" sz="3200" dirty="0" smtClean="0"/>
              <a:t>		features for each data</a:t>
            </a:r>
            <a:br>
              <a:rPr lang="en-US" sz="3200" dirty="0" smtClean="0"/>
            </a:br>
            <a:r>
              <a:rPr lang="en-US" sz="3200" dirty="0" smtClean="0"/>
              <a:t>		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97818"/>
              </p:ext>
            </p:extLst>
          </p:nvPr>
        </p:nvGraphicFramePr>
        <p:xfrm>
          <a:off x="5575611" y="1825625"/>
          <a:ext cx="32004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996"/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Wolf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Monkey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Broker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Analyst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Dividend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⁞</a:t>
                      </a:r>
                      <a:r>
                        <a:rPr lang="en-US" baseline="0" dirty="0" smtClean="0"/>
                        <a:t>    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86848" y="2713375"/>
            <a:ext cx="138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word occurrences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948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5939"/>
              </p:ext>
            </p:extLst>
          </p:nvPr>
        </p:nvGraphicFramePr>
        <p:xfrm>
          <a:off x="9068689" y="1843232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68689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99859"/>
              </p:ext>
            </p:extLst>
          </p:nvPr>
        </p:nvGraphicFramePr>
        <p:xfrm>
          <a:off x="10767603" y="1825625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67603" y="1303749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data feature defines a dimension in space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13845"/>
              </p:ext>
            </p:extLst>
          </p:nvPr>
        </p:nvGraphicFramePr>
        <p:xfrm>
          <a:off x="-184312" y="3259571"/>
          <a:ext cx="303678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787"/>
                <a:gridCol w="167799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Wolf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Lion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Monkey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Broker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Analyst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Dividend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⁞</a:t>
                      </a:r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1434" y="2734520"/>
            <a:ext cx="173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Document1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06942"/>
              </p:ext>
            </p:extLst>
          </p:nvPr>
        </p:nvGraphicFramePr>
        <p:xfrm>
          <a:off x="2859399" y="3256396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35762" y="2734520"/>
            <a:ext cx="165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Document2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30904"/>
              </p:ext>
            </p:extLst>
          </p:nvPr>
        </p:nvGraphicFramePr>
        <p:xfrm>
          <a:off x="4230998" y="3259571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0997" y="2737695"/>
            <a:ext cx="181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Document3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96302" y="2704896"/>
            <a:ext cx="0" cy="328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96302" y="5985369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81455" y="6212936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wolf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191991" y="4114301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291945" y="400129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0500" y="4683630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34353" y="573875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76064" y="3816628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doc1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30368" y="44314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92669" y="5432953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44886" y="5962083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11493" y="3456576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33" name="Straight Arrow Connector 32"/>
          <p:cNvCxnSpPr>
            <a:endCxn id="25" idx="3"/>
          </p:cNvCxnSpPr>
          <p:nvPr/>
        </p:nvCxnSpPr>
        <p:spPr>
          <a:xfrm flipV="1">
            <a:off x="6692668" y="4789383"/>
            <a:ext cx="1135976" cy="1202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3"/>
          </p:cNvCxnSpPr>
          <p:nvPr/>
        </p:nvCxnSpPr>
        <p:spPr>
          <a:xfrm flipV="1">
            <a:off x="6681779" y="4107047"/>
            <a:ext cx="1628310" cy="18852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The dot product compares two vectors: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  <a:blipFill rotWithShape="0">
                <a:blip r:embed="rId2"/>
                <a:stretch>
                  <a:fillRect l="-1507" t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76963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963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22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83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76894" y="5288973"/>
            <a:ext cx="1472640" cy="1229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66005" y="5288973"/>
            <a:ext cx="615489" cy="12299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𝟏𝟓𝟎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product,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Magnitude of a vector is the sum of the squares of the elements</a:t>
                </a:r>
              </a:p>
              <a:p>
                <a:pPr marL="0" indent="0">
                  <a:buNone/>
                </a:pPr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dirty="0" smtClean="0"/>
                  <a:t> has unit magnitude,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is the “projection” of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onto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  <a:blipFill rotWithShape="0">
                <a:blip r:embed="rId2"/>
                <a:stretch>
                  <a:fillRect l="-1342" t="-6069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32172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2172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031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		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692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28984" y="5321989"/>
            <a:ext cx="2201452" cy="1196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8095" y="5652655"/>
            <a:ext cx="1006996" cy="8662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=.71×1.5+.71×1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2318095" y="4447309"/>
            <a:ext cx="2451332" cy="2064645"/>
          </a:xfrm>
          <a:prstGeom prst="line">
            <a:avLst/>
          </a:prstGeom>
          <a:ln w="19050">
            <a:solidFill>
              <a:srgbClr val="599A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7928" y="4925290"/>
            <a:ext cx="305374" cy="396699"/>
          </a:xfrm>
          <a:prstGeom prst="line">
            <a:avLst/>
          </a:prstGeom>
          <a:ln w="19050">
            <a:solidFill>
              <a:srgbClr val="FF3F3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28984" y="6511954"/>
            <a:ext cx="757116" cy="6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07542" y="6182591"/>
            <a:ext cx="295431" cy="329363"/>
          </a:xfrm>
          <a:prstGeom prst="straightConnector1">
            <a:avLst/>
          </a:prstGeom>
          <a:ln w="19050">
            <a:solidFill>
              <a:srgbClr val="00F26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7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72355" cy="4351338"/>
              </a:xfrm>
            </p:spPr>
            <p:txBody>
              <a:bodyPr/>
              <a:lstStyle/>
              <a:p>
                <a:r>
                  <a:rPr lang="en-US" dirty="0" smtClean="0"/>
                  <a:t>Scalar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matrix: Multiply each element of the matrix by the scalar value</a:t>
                </a:r>
              </a:p>
              <a:p>
                <a:endParaRPr lang="en-US" sz="1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column vector: dot product of each row with vector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72355" cy="4351338"/>
              </a:xfrm>
              <a:blipFill rotWithShape="0">
                <a:blip r:embed="rId2"/>
                <a:stretch>
                  <a:fillRect l="-95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1127" y="457200"/>
            <a:ext cx="47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“scalar” means single numeric value (not a multi-element matrix)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91745" y="5798127"/>
            <a:ext cx="41564" cy="378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69627" y="6307282"/>
                <a:ext cx="571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627" y="6307282"/>
                <a:ext cx="5715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293918" y="5214859"/>
            <a:ext cx="474517" cy="354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99297" y="5259097"/>
                <a:ext cx="1194621" cy="98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97" y="5259097"/>
                <a:ext cx="1194621" cy="9830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22234" y="4537494"/>
            <a:ext cx="1276709" cy="126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9946"/>
          <a:stretch/>
        </p:blipFill>
        <p:spPr>
          <a:xfrm>
            <a:off x="2628821" y="1581777"/>
            <a:ext cx="9563179" cy="42415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76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Search the web to find pictures of dogs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05263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Filenames:</a:t>
            </a:r>
          </a:p>
          <a:p>
            <a:r>
              <a:rPr lang="en-US" sz="3200" dirty="0" smtClean="0"/>
              <a:t>- Dog.jpg</a:t>
            </a:r>
          </a:p>
          <a:p>
            <a:r>
              <a:rPr lang="en-US" sz="3200" dirty="0" smtClean="0"/>
              <a:t>- Puppy.bmp</a:t>
            </a:r>
          </a:p>
          <a:p>
            <a:endParaRPr lang="en-US" sz="3200" dirty="0" smtClean="0"/>
          </a:p>
          <a:p>
            <a:r>
              <a:rPr lang="en-US" sz="3200" dirty="0" smtClean="0"/>
              <a:t>Caption text</a:t>
            </a:r>
          </a:p>
          <a:p>
            <a:endParaRPr lang="en-US" sz="3200" dirty="0" smtClean="0"/>
          </a:p>
          <a:p>
            <a:r>
              <a:rPr lang="en-US" sz="3200" dirty="0" smtClean="0"/>
              <a:t>Pixel patterns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smtClean="0"/>
                  <a:t> matrix: Compute dot product of each left row and </a:t>
                </a:r>
                <a:br>
                  <a:rPr lang="en-US" sz="3200" dirty="0" smtClean="0"/>
                </a:br>
                <a:r>
                  <a:rPr lang="en-US" sz="3200" dirty="0" smtClean="0"/>
                  <a:t>			right column</a:t>
                </a:r>
              </a:p>
              <a:p>
                <a:endParaRPr lang="en-US" sz="1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000" dirty="0" smtClean="0"/>
                  <a:t>NB: Matrix dimensions need to be compatible for valid multiplication – number of rows of left matrix (</a:t>
                </a:r>
                <a:r>
                  <a:rPr lang="en-US" sz="3000" b="1" dirty="0" smtClean="0"/>
                  <a:t>A</a:t>
                </a:r>
                <a:r>
                  <a:rPr lang="en-US" sz="3000" dirty="0" smtClean="0"/>
                  <a:t>) = number of columns of right matrix (</a:t>
                </a:r>
                <a:r>
                  <a:rPr lang="en-US" sz="3000" b="1" dirty="0" smtClean="0"/>
                  <a:t>B</a:t>
                </a:r>
                <a:r>
                  <a:rPr lang="en-US" sz="3000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1" cy="4351338"/>
              </a:xfrm>
              <a:blipFill rotWithShape="0">
                <a:blip r:embed="rId2"/>
                <a:stretch>
                  <a:fillRect l="-1150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58" y="166420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Distinguish user’s voice from music</a:t>
            </a:r>
          </a:p>
          <a:p>
            <a:r>
              <a:rPr lang="en-US" sz="3200" dirty="0" smtClean="0"/>
              <a:t>Understand what user has said</a:t>
            </a:r>
            <a:endParaRPr lang="en-US" sz="3200" dirty="0"/>
          </a:p>
        </p:txBody>
      </p:sp>
      <p:pic>
        <p:nvPicPr>
          <p:cNvPr id="1026" name="Picture 2" descr="http://www.bing.com/th?id=AVFvJSsJVy%2fE8cg160x160&amp;w=110&amp;h=110&amp;rs=1&amp;qlt=80&amp;pcl=f9f9f9&amp;cdv=1&amp;pid=Comm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70" y="2065002"/>
            <a:ext cx="4289171" cy="4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769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Change radio channel when user says “change channel”</a:t>
            </a:r>
            <a:endParaRPr lang="en-US" dirty="0"/>
          </a:p>
        </p:txBody>
      </p:sp>
      <p:pic>
        <p:nvPicPr>
          <p:cNvPr id="1028" name="Picture 4" descr="http://tse1.mm.bing.net/th?&amp;id=JN.GcpeQkp3Q7O4DgkquwAzRg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7667" y="3048793"/>
            <a:ext cx="26421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covered in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Theory: describing patterns in data</a:t>
            </a:r>
          </a:p>
          <a:p>
            <a:pPr lvl="1"/>
            <a:r>
              <a:rPr lang="en-US" sz="2800" dirty="0"/>
              <a:t>Probability</a:t>
            </a:r>
          </a:p>
          <a:p>
            <a:pPr lvl="1"/>
            <a:r>
              <a:rPr lang="en-US" sz="2800" dirty="0"/>
              <a:t>Linear algebra</a:t>
            </a:r>
          </a:p>
          <a:p>
            <a:pPr lvl="1"/>
            <a:r>
              <a:rPr lang="en-US" sz="2800" dirty="0" smtClean="0"/>
              <a:t>Calculus/optimization</a:t>
            </a:r>
          </a:p>
          <a:p>
            <a:pPr lvl="1"/>
            <a:endParaRPr lang="en-US" dirty="0"/>
          </a:p>
          <a:p>
            <a:r>
              <a:rPr lang="en-US" sz="3200" dirty="0" smtClean="0"/>
              <a:t>Implementation: programming to find and react to patterns in data</a:t>
            </a:r>
            <a:endParaRPr lang="en-US" dirty="0" smtClean="0"/>
          </a:p>
          <a:p>
            <a:pPr lvl="1"/>
            <a:r>
              <a:rPr lang="en-US" sz="2800" dirty="0" err="1" smtClean="0"/>
              <a:t>Matlab</a:t>
            </a:r>
            <a:endParaRPr lang="en-US" sz="2800" dirty="0" smtClean="0"/>
          </a:p>
          <a:p>
            <a:pPr lvl="1"/>
            <a:r>
              <a:rPr lang="en-US" sz="2800" dirty="0" smtClean="0"/>
              <a:t>Data sets of text, speech, pictures, user actions, neural data…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Groundwork: probability, slopes, and programming</a:t>
            </a:r>
          </a:p>
          <a:p>
            <a:r>
              <a:rPr lang="en-US" sz="3000" dirty="0" smtClean="0"/>
              <a:t>Classification overview: </a:t>
            </a:r>
            <a:r>
              <a:rPr lang="en-US" sz="2400" dirty="0"/>
              <a:t>T</a:t>
            </a:r>
            <a:r>
              <a:rPr lang="en-US" sz="2400" dirty="0" smtClean="0"/>
              <a:t>raining, testing, and overfitting</a:t>
            </a:r>
            <a:endParaRPr lang="en-US" sz="1800" dirty="0" smtClean="0"/>
          </a:p>
          <a:p>
            <a:r>
              <a:rPr lang="en-US" sz="3000" dirty="0" smtClean="0"/>
              <a:t>Discriminative and generative methods:</a:t>
            </a:r>
            <a:r>
              <a:rPr lang="en-US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egression vs Naïve Bayes</a:t>
            </a:r>
          </a:p>
          <a:p>
            <a:r>
              <a:rPr lang="en-US" sz="3000" dirty="0"/>
              <a:t>Classifier theory: </a:t>
            </a:r>
            <a:r>
              <a:rPr lang="en-US" sz="3000" dirty="0" err="1"/>
              <a:t>Separability</a:t>
            </a:r>
            <a:r>
              <a:rPr lang="en-US" sz="3000" dirty="0"/>
              <a:t>, information criteria</a:t>
            </a:r>
          </a:p>
          <a:p>
            <a:r>
              <a:rPr lang="en-US" sz="3000" dirty="0" smtClean="0"/>
              <a:t>Support vector machines: </a:t>
            </a:r>
            <a:r>
              <a:rPr lang="en-US" sz="2400" dirty="0"/>
              <a:t>S</a:t>
            </a:r>
            <a:r>
              <a:rPr lang="en-US" sz="2400" dirty="0" smtClean="0"/>
              <a:t>lack variables and kernels</a:t>
            </a:r>
            <a:endParaRPr lang="en-US" sz="1800" dirty="0" smtClean="0"/>
          </a:p>
          <a:p>
            <a:r>
              <a:rPr lang="en-US" sz="3000" dirty="0" smtClean="0"/>
              <a:t>Expectation-Maximization: </a:t>
            </a:r>
            <a:r>
              <a:rPr lang="en-US" sz="2400" dirty="0" smtClean="0"/>
              <a:t>Gaussian mixture models</a:t>
            </a:r>
            <a:endParaRPr lang="en-US" sz="1800" dirty="0" smtClean="0"/>
          </a:p>
          <a:p>
            <a:r>
              <a:rPr lang="en-US" sz="3000" dirty="0" smtClean="0"/>
              <a:t>Dimensionality reduction: </a:t>
            </a:r>
            <a:r>
              <a:rPr lang="en-US" sz="2400" dirty="0" smtClean="0"/>
              <a:t>Principle Component Analysis</a:t>
            </a:r>
          </a:p>
          <a:p>
            <a:r>
              <a:rPr lang="en-US" sz="3000" dirty="0" smtClean="0"/>
              <a:t>Graphical models: </a:t>
            </a:r>
            <a:r>
              <a:rPr lang="en-US" sz="2400" dirty="0" smtClean="0"/>
              <a:t>Bayes nets, Hidden </a:t>
            </a:r>
            <a:r>
              <a:rPr lang="en-US" sz="2400" dirty="0"/>
              <a:t>M</a:t>
            </a:r>
            <a:r>
              <a:rPr lang="en-US" sz="2400" dirty="0" smtClean="0"/>
              <a:t>arkov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do in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attendance</a:t>
            </a:r>
          </a:p>
          <a:p>
            <a:r>
              <a:rPr lang="en-US" sz="3200" dirty="0" smtClean="0"/>
              <a:t>Assignments: </a:t>
            </a:r>
            <a:r>
              <a:rPr lang="en-US" sz="3200" dirty="0" err="1" smtClean="0"/>
              <a:t>homeworks</a:t>
            </a:r>
            <a:r>
              <a:rPr lang="en-US" sz="3200" dirty="0" smtClean="0"/>
              <a:t> (4) and </a:t>
            </a:r>
            <a:r>
              <a:rPr lang="en-US" sz="3200" dirty="0"/>
              <a:t>f</a:t>
            </a:r>
            <a:r>
              <a:rPr lang="en-US" sz="3200" dirty="0" smtClean="0"/>
              <a:t>inal project</a:t>
            </a:r>
          </a:p>
          <a:p>
            <a:r>
              <a:rPr lang="en-US" sz="3200" dirty="0" smtClean="0"/>
              <a:t>Exams: midterm and final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6253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Office hours: Wednesday 3-4pm and by appointment</a:t>
            </a:r>
          </a:p>
          <a:p>
            <a:r>
              <a:rPr lang="en-US" sz="3200" dirty="0" smtClean="0"/>
              <a:t>Course web site: http://storm.cis.fordham.edu/leeds/cisc5800</a:t>
            </a:r>
          </a:p>
          <a:p>
            <a:r>
              <a:rPr lang="en-US" sz="3200" dirty="0" smtClean="0"/>
              <a:t>Fellow students</a:t>
            </a:r>
          </a:p>
          <a:p>
            <a:r>
              <a:rPr lang="en-US" sz="3200" dirty="0" smtClean="0"/>
              <a:t>Textbooks/online notes</a:t>
            </a:r>
          </a:p>
          <a:p>
            <a:endParaRPr lang="en-US" sz="3200" dirty="0"/>
          </a:p>
          <a:p>
            <a:r>
              <a:rPr lang="en-US" sz="3200" dirty="0" err="1" smtClean="0"/>
              <a:t>Matlab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Pattern Recognition and 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3014203"/>
            <a:ext cx="1567113" cy="23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x.images-amazon.com/images/I/51MucLjt9IL._SX43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70" y="3014203"/>
            <a:ext cx="2073291" cy="23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17" y="4229183"/>
            <a:ext cx="1576972" cy="15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1361</Words>
  <Application>Microsoft Office PowerPoint</Application>
  <PresentationFormat>Widescreen</PresentationFormat>
  <Paragraphs>535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Machine Learning</vt:lpstr>
      <vt:lpstr>What is machine learning</vt:lpstr>
      <vt:lpstr>Advertise a customer’s favorite products</vt:lpstr>
      <vt:lpstr>PowerPoint Presentation</vt:lpstr>
      <vt:lpstr>PowerPoint Presentation</vt:lpstr>
      <vt:lpstr>What’s covered in this class</vt:lpstr>
      <vt:lpstr>Outline of topics</vt:lpstr>
      <vt:lpstr>What you need to do in this class</vt:lpstr>
      <vt:lpstr>Resources</vt:lpstr>
      <vt:lpstr>Outline of topics</vt:lpstr>
      <vt:lpstr>Probability</vt:lpstr>
      <vt:lpstr>General probability properties</vt:lpstr>
      <vt:lpstr>Random variables</vt:lpstr>
      <vt:lpstr>Complements</vt:lpstr>
      <vt:lpstr>Addition rule</vt:lpstr>
      <vt:lpstr>Joint and marginal probabilities</vt:lpstr>
      <vt:lpstr>Conditional probability</vt:lpstr>
      <vt:lpstr>Independence</vt:lpstr>
      <vt:lpstr>Multi-valued random variables</vt:lpstr>
      <vt:lpstr>Probability rules: multi-valued variables</vt:lpstr>
      <vt:lpstr>Bayes rule</vt:lpstr>
      <vt:lpstr>Continuous random variables</vt:lpstr>
      <vt:lpstr>Common probability distributions</vt:lpstr>
      <vt:lpstr>The Gaussian function</vt:lpstr>
      <vt:lpstr>Calculus: finding the slope of a function</vt:lpstr>
      <vt:lpstr>Calculus: finding the slope of a function</vt:lpstr>
      <vt:lpstr>More on derivatives: d/dx f(x)= f^′ (x)</vt:lpstr>
      <vt:lpstr>Programming in Matlab: Data types</vt:lpstr>
      <vt:lpstr>Matrix indexing</vt:lpstr>
      <vt:lpstr>Vector/matrix functions</vt:lpstr>
      <vt:lpstr>Extra syntax notes</vt:lpstr>
      <vt:lpstr>Variables</vt:lpstr>
      <vt:lpstr>Data: .mat files</vt:lpstr>
      <vt:lpstr>Define new functions: .m files</vt:lpstr>
      <vt:lpstr>Linear algebra: data features</vt:lpstr>
      <vt:lpstr>Feature space</vt:lpstr>
      <vt:lpstr>The dot product</vt:lpstr>
      <vt:lpstr>The dot product, continued</vt:lpstr>
      <vt:lpstr>Multiplication</vt:lpstr>
      <vt:lpstr>Multiplication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ddleeds</dc:creator>
  <cp:lastModifiedBy>ddleeds</cp:lastModifiedBy>
  <cp:revision>135</cp:revision>
  <dcterms:created xsi:type="dcterms:W3CDTF">2015-08-03T19:58:22Z</dcterms:created>
  <dcterms:modified xsi:type="dcterms:W3CDTF">2015-09-13T01:11:20Z</dcterms:modified>
</cp:coreProperties>
</file>