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79" r:id="rId3"/>
    <p:sldId id="281" r:id="rId4"/>
    <p:sldId id="282" r:id="rId5"/>
    <p:sldId id="285" r:id="rId6"/>
    <p:sldId id="284" r:id="rId7"/>
    <p:sldId id="283" r:id="rId8"/>
    <p:sldId id="280" r:id="rId9"/>
    <p:sldId id="286" r:id="rId10"/>
    <p:sldId id="257" r:id="rId11"/>
    <p:sldId id="270" r:id="rId12"/>
    <p:sldId id="258" r:id="rId13"/>
    <p:sldId id="259" r:id="rId14"/>
    <p:sldId id="292" r:id="rId15"/>
    <p:sldId id="271" r:id="rId16"/>
    <p:sldId id="272" r:id="rId17"/>
    <p:sldId id="278" r:id="rId18"/>
    <p:sldId id="293" r:id="rId19"/>
    <p:sldId id="273" r:id="rId20"/>
    <p:sldId id="275" r:id="rId21"/>
    <p:sldId id="263" r:id="rId22"/>
    <p:sldId id="276" r:id="rId23"/>
    <p:sldId id="277" r:id="rId24"/>
    <p:sldId id="294" r:id="rId25"/>
    <p:sldId id="287" r:id="rId26"/>
    <p:sldId id="288" r:id="rId27"/>
    <p:sldId id="289" r:id="rId28"/>
    <p:sldId id="290" r:id="rId29"/>
    <p:sldId id="296" r:id="rId30"/>
    <p:sldId id="291" r:id="rId31"/>
    <p:sldId id="297" r:id="rId32"/>
    <p:sldId id="299" r:id="rId33"/>
    <p:sldId id="298" r:id="rId34"/>
    <p:sldId id="300" r:id="rId35"/>
    <p:sldId id="308" r:id="rId36"/>
    <p:sldId id="309" r:id="rId37"/>
    <p:sldId id="310" r:id="rId38"/>
    <p:sldId id="311" r:id="rId39"/>
    <p:sldId id="305" r:id="rId40"/>
    <p:sldId id="301" r:id="rId41"/>
    <p:sldId id="302" r:id="rId42"/>
    <p:sldId id="303" r:id="rId43"/>
    <p:sldId id="304" r:id="rId44"/>
    <p:sldId id="306" r:id="rId45"/>
    <p:sldId id="307" r:id="rId46"/>
    <p:sldId id="31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6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3FE2-9170-4C92-A72B-11E1E3CFF525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617B-BC20-4BBD-8857-441EE66A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617B-BC20-4BBD-8857-441EE66A7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617B-BC20-4BBD-8857-441EE66A7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8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C617B-BC20-4BBD-8857-441EE66A70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5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449A-AF01-46F2-A332-58EEC79608D5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F7A7-6681-46B0-AD4B-2396A6AE0010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DF73-9FC6-4858-A7B3-BE953D8CF605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EF97-9D1C-4808-A225-C489675105E0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941F-E91A-41C3-907A-22A91ECE8082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823C-2DAB-4061-A7E2-F91A32A5E4C1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F0FF-4EA7-42C0-A949-4C9947769560}" type="datetime1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5F41-3866-4999-8C00-E0BBFA7D6F50}" type="datetime1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36F7-A3A9-4E5D-A69E-93BAB4C49AEA}" type="datetime1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40EF-C0CD-4DD0-9010-02F89646C0FB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940D-1BA6-4B68-B018-E55A4809160D}" type="datetime1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ABE7-4D5D-4BD7-83DA-D363DE1F53B9}" type="datetime1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B6A3-1660-41C2-A5AA-C6B9AF8B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CISC 5800</a:t>
            </a:r>
          </a:p>
          <a:p>
            <a:r>
              <a:rPr lang="en-US" dirty="0" smtClean="0"/>
              <a:t>Professor Daniel Leeds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4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7072"/>
                <a:ext cx="10799618" cy="51850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Typically: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:r>
                  <a:rPr lang="en-US" b="1" dirty="0" smtClean="0"/>
                  <a:t>D is the observed data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 smtClean="0"/>
                  <a:t> are the parameters </a:t>
                </a:r>
                <a:r>
                  <a:rPr lang="en-US" dirty="0" smtClean="0"/>
                  <a:t>to </a:t>
                </a:r>
                <a:br>
                  <a:rPr lang="en-US" dirty="0" smtClean="0"/>
                </a:br>
                <a:r>
                  <a:rPr lang="en-US" dirty="0" smtClean="0"/>
                  <a:t>	describe that data</a:t>
                </a:r>
                <a:br>
                  <a:rPr lang="en-US" dirty="0" smtClean="0"/>
                </a:br>
                <a:r>
                  <a:rPr lang="en-US" dirty="0"/>
                  <a:t>	</a:t>
                </a:r>
                <a:r>
                  <a:rPr lang="en-US" i="1" dirty="0" smtClean="0"/>
                  <a:t>Our job is to find the most likely parameters for given data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u="sng" dirty="0" smtClean="0"/>
                  <a:t>A posteriori probability</a:t>
                </a:r>
                <a:r>
                  <a:rPr lang="en-US" dirty="0" smtClean="0"/>
                  <a:t>: Probability of Parameters p for data 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Likelihood</a:t>
                </a:r>
                <a:r>
                  <a:rPr lang="en-US" dirty="0" smtClean="0"/>
                  <a:t>: Probability of data d given it is from Parameters 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u="sng" dirty="0" smtClean="0"/>
              </a:p>
              <a:p>
                <a:r>
                  <a:rPr lang="en-US" u="sng" dirty="0" smtClean="0"/>
                  <a:t>Prior</a:t>
                </a:r>
                <a:r>
                  <a:rPr lang="en-US" dirty="0" smtClean="0"/>
                  <a:t>: Probability of observing Parameters p: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u="sng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Parameters may be treated as analogous to class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7072"/>
                <a:ext cx="10799618" cy="5185064"/>
              </a:xfrm>
              <a:blipFill rotWithShape="0">
                <a:blip r:embed="rId2"/>
                <a:stretch>
                  <a:fillRect l="-1016" t="-2000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40568" y="460218"/>
                <a:ext cx="4239046" cy="113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68" y="460218"/>
                <a:ext cx="4239046" cy="1135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classification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MAP – Maximum A Posteriori: Determine parameters/class that has maximum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 smtClean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dirty="0" smtClean="0"/>
                  <a:t>MLE – Maximum Likelihood: Determine parameters/class which maximize probability of the data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Likelihood: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parameter has own distribution of possible data</a:t>
                </a:r>
              </a:p>
              <a:p>
                <a:r>
                  <a:rPr lang="en-US" dirty="0" smtClean="0"/>
                  <a:t>Distribution described by </a:t>
                </a:r>
                <a:r>
                  <a:rPr lang="en-US" b="1" dirty="0" smtClean="0"/>
                  <a:t>parameter(s)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Example</a:t>
                </a:r>
                <a:endParaRPr lang="en-US" dirty="0"/>
              </a:p>
              <a:p>
                <a:r>
                  <a:rPr lang="en-US" dirty="0" smtClean="0"/>
                  <a:t>Classes: {Horse, Dog}</a:t>
                </a:r>
              </a:p>
              <a:p>
                <a:r>
                  <a:rPr lang="en-US" dirty="0" smtClean="0"/>
                  <a:t>Feature: </a:t>
                </a:r>
                <a:r>
                  <a:rPr lang="en-US" dirty="0" err="1" smtClean="0"/>
                  <a:t>RunningSpeed</a:t>
                </a:r>
                <a:r>
                  <a:rPr lang="en-US" dirty="0" smtClean="0"/>
                  <a:t>: [0 20]</a:t>
                </a:r>
              </a:p>
              <a:p>
                <a:r>
                  <a:rPr lang="en-US" dirty="0" smtClean="0"/>
                  <a:t>Model as Gaussian with fixed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h𝑜𝑟𝑠𝑒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=11.5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9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170077" y="3191958"/>
            <a:ext cx="3813115" cy="2871988"/>
            <a:chOff x="7170077" y="3191958"/>
            <a:chExt cx="3813115" cy="28719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447" b="6946"/>
            <a:stretch/>
          </p:blipFill>
          <p:spPr>
            <a:xfrm>
              <a:off x="7751617" y="3262746"/>
              <a:ext cx="3099605" cy="246264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574973" y="5725392"/>
              <a:ext cx="340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0           </a:t>
              </a:r>
              <a:r>
                <a:rPr lang="en-US" sz="1600" dirty="0"/>
                <a:t> </a:t>
              </a:r>
              <a:r>
                <a:rPr lang="en-US" sz="1600" dirty="0" smtClean="0"/>
                <a:t> 5             10            15            </a:t>
              </a:r>
              <a:r>
                <a:rPr lang="en-US" sz="1600" dirty="0"/>
                <a:t>2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70077" y="3191958"/>
              <a:ext cx="5815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0.2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0.15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0.1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0.05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/>
                <a:t>0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prior: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166"/>
          </a:xfrm>
        </p:spPr>
        <p:txBody>
          <a:bodyPr/>
          <a:lstStyle/>
          <a:p>
            <a:r>
              <a:rPr lang="en-US" dirty="0" smtClean="0"/>
              <a:t>Certain parameters/classes are more common than others</a:t>
            </a:r>
          </a:p>
          <a:p>
            <a:r>
              <a:rPr lang="en-US" dirty="0" smtClean="0"/>
              <a:t>Classes: {</a:t>
            </a:r>
            <a:r>
              <a:rPr lang="en-US" dirty="0" smtClean="0">
                <a:solidFill>
                  <a:srgbClr val="0000FF"/>
                </a:solidFill>
              </a:rPr>
              <a:t>Horse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Dog</a:t>
            </a:r>
            <a:r>
              <a:rPr lang="en-US" dirty="0" smtClean="0"/>
              <a:t>}</a:t>
            </a:r>
          </a:p>
          <a:p>
            <a:r>
              <a:rPr lang="en-US" dirty="0" smtClean="0"/>
              <a:t>P(Horse)=0.05, P(Dog)=0.95</a:t>
            </a:r>
          </a:p>
          <a:p>
            <a:endParaRPr lang="en-US" dirty="0"/>
          </a:p>
          <a:p>
            <a:r>
              <a:rPr lang="en-US" dirty="0" smtClean="0"/>
              <a:t>High likelihood may not mean high posterior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is higher?</a:t>
            </a:r>
            <a:endParaRPr lang="en-US" dirty="0"/>
          </a:p>
          <a:p>
            <a:pPr marL="457200" lvl="1" indent="0">
              <a:buNone/>
            </a:pPr>
            <a:r>
              <a:rPr lang="en-US" sz="2800" dirty="0" smtClean="0"/>
              <a:t>P(</a:t>
            </a:r>
            <a:r>
              <a:rPr lang="en-US" sz="2800" dirty="0" err="1" smtClean="0"/>
              <a:t>Horse|D</a:t>
            </a:r>
            <a:r>
              <a:rPr lang="en-US" sz="2800" dirty="0" smtClean="0"/>
              <a:t>=9)</a:t>
            </a:r>
          </a:p>
          <a:p>
            <a:pPr marL="457200" lvl="1" indent="0">
              <a:buNone/>
            </a:pPr>
            <a:r>
              <a:rPr lang="en-US" sz="2800" dirty="0" smtClean="0"/>
              <a:t>P(</a:t>
            </a:r>
            <a:r>
              <a:rPr lang="en-US" sz="2800" dirty="0" err="1" smtClean="0"/>
              <a:t>Dog|D</a:t>
            </a:r>
            <a:r>
              <a:rPr lang="en-US" sz="2800" dirty="0" smtClean="0"/>
              <a:t>=9)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087939" y="3181568"/>
            <a:ext cx="3813115" cy="2871988"/>
            <a:chOff x="7170077" y="3191958"/>
            <a:chExt cx="3813115" cy="28719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447" b="6946"/>
            <a:stretch/>
          </p:blipFill>
          <p:spPr>
            <a:xfrm>
              <a:off x="7751617" y="3262746"/>
              <a:ext cx="3099605" cy="246264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74973" y="5725392"/>
              <a:ext cx="340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0           </a:t>
              </a:r>
              <a:r>
                <a:rPr lang="en-US" sz="1600" dirty="0"/>
                <a:t> </a:t>
              </a:r>
              <a:r>
                <a:rPr lang="en-US" sz="1600" dirty="0" smtClean="0"/>
                <a:t> 5             10            15            </a:t>
              </a:r>
              <a:r>
                <a:rPr lang="en-US" sz="1600" dirty="0"/>
                <a:t>2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70077" y="3191958"/>
              <a:ext cx="5815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0.2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0.15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0.1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 smtClean="0"/>
                <a:t>0.05</a:t>
              </a:r>
            </a:p>
            <a:p>
              <a:pPr algn="r"/>
              <a:endParaRPr lang="en-US" sz="2200" dirty="0" smtClean="0"/>
            </a:p>
            <a:p>
              <a:pPr algn="r"/>
              <a:r>
                <a:rPr lang="en-US" sz="1600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04080" y="1045058"/>
                <a:ext cx="41898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80" y="1045058"/>
                <a:ext cx="418980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9995597" y="3384884"/>
            <a:ext cx="32085" cy="234050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sz="3200" dirty="0" smtClean="0"/>
                  <a:t>Classify by finding class with max posterior or max likelihood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32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Posterior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3200" dirty="0" smtClean="0"/>
                  <a:t> Likelihood x Prior</a:t>
                </a:r>
                <a:r>
                  <a:rPr lang="en-US" dirty="0" smtClean="0"/>
                  <a:t>	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 smtClean="0"/>
                  <a:t> - means proportional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We “ignore” the P(D) denominator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because D stays same while comparing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different classes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have a coin biased to favor one side</a:t>
                </a:r>
              </a:p>
              <a:p>
                <a:endParaRPr lang="en-US" dirty="0"/>
              </a:p>
              <a:p>
                <a:r>
                  <a:rPr lang="en-US" dirty="0" smtClean="0"/>
                  <a:t>How can we calculate the bias?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Data (D): {HHTH,  TTHH, TTTT, HTTT}		Bias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):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probability of H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	|H| - # heads,  |T| - # tails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finding the 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Equivalently, maximize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82063" y="2085474"/>
            <a:ext cx="402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dirty="0" smtClean="0"/>
              <a:t> - probability of Head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properties of logarithms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Convenient when dealing with small probabilities</a:t>
                </a:r>
              </a:p>
              <a:p>
                <a:r>
                  <a:rPr lang="en-US" dirty="0" smtClean="0"/>
                  <a:t>0.0000454 x  0.000912 = 0.0000000414   -&gt;  -10 + -7 = -17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ph showing a logarithm curves, which crosses the x-axis where x is 1 and extend towards minus infinity along the y-ax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69" y="55245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c/c6/Exp.svg/200px-Exp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22" y="2867944"/>
            <a:ext cx="3133058" cy="23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527447" y="1264990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og(x)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488495" y="3781230"/>
            <a:ext cx="107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exp</a:t>
            </a:r>
            <a:r>
              <a:rPr lang="en-US" sz="2800" dirty="0" smtClean="0"/>
              <a:t>(x)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finding the maximum 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Equivalently, maximize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82063" y="2085474"/>
            <a:ext cx="402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dirty="0" smtClean="0"/>
              <a:t> - probability of Head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Optimization: finding zero slope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Location of maximum has slope 0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maximize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𝑑𝑝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 rot="10800000">
            <a:off x="7710055" y="3362181"/>
            <a:ext cx="3112554" cy="2394384"/>
            <a:chOff x="7710055" y="3362181"/>
            <a:chExt cx="3112554" cy="2394384"/>
          </a:xfrm>
        </p:grpSpPr>
        <p:pic>
          <p:nvPicPr>
            <p:cNvPr id="2050" name="Picture 2" descr="https://upload.wikimedia.org/wikipedia/commons/thumb/a/aa/Quadratic_func.svg/180px-Quadratic_func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7" b="9788"/>
            <a:stretch/>
          </p:blipFill>
          <p:spPr bwMode="auto">
            <a:xfrm>
              <a:off x="7710055" y="3362181"/>
              <a:ext cx="3112554" cy="2394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7793182" y="5631873"/>
              <a:ext cx="2875923" cy="103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6882063" y="2085474"/>
            <a:ext cx="402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</a:t>
            </a:r>
            <a:r>
              <a:rPr lang="en-US" sz="2800" dirty="0" smtClean="0"/>
              <a:t> - probability of Head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03695" cy="4351338"/>
          </a:xfrm>
        </p:spPr>
        <p:txBody>
          <a:bodyPr>
            <a:normAutofit/>
          </a:bodyPr>
          <a:lstStyle/>
          <a:p>
            <a:r>
              <a:rPr lang="en-US" dirty="0"/>
              <a:t>Goal: learn function C to maximize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correct labels (Y) </a:t>
            </a:r>
            <a:r>
              <a:rPr lang="en-US" dirty="0"/>
              <a:t>based on </a:t>
            </a:r>
            <a:r>
              <a:rPr lang="en-US" dirty="0" smtClean="0"/>
              <a:t>features (X)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C(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en-US" sz="4400" dirty="0" smtClean="0"/>
              <a:t>)=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910013"/>
            <a:ext cx="1724891" cy="240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lion: 16</a:t>
            </a:r>
          </a:p>
          <a:p>
            <a:pPr algn="ctr"/>
            <a:r>
              <a:rPr lang="en-US" sz="2400" dirty="0" smtClean="0"/>
              <a:t>wolf: 12</a:t>
            </a:r>
          </a:p>
          <a:p>
            <a:pPr algn="ctr"/>
            <a:r>
              <a:rPr lang="en-US" sz="2400" dirty="0" smtClean="0"/>
              <a:t>monkey: 14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roker: 0</a:t>
            </a:r>
          </a:p>
          <a:p>
            <a:pPr algn="ctr"/>
            <a:r>
              <a:rPr lang="en-US" sz="2400" dirty="0" smtClean="0"/>
              <a:t>analyst: 1</a:t>
            </a:r>
          </a:p>
          <a:p>
            <a:pPr algn="ctr"/>
            <a:r>
              <a:rPr lang="en-US" sz="2400" dirty="0" smtClean="0"/>
              <a:t>dividend: 1</a:t>
            </a:r>
          </a:p>
        </p:txBody>
      </p:sp>
      <p:cxnSp>
        <p:nvCxnSpPr>
          <p:cNvPr id="7" name="Straight Arrow Connector 6"/>
          <p:cNvCxnSpPr>
            <a:endCxn id="10" idx="1"/>
          </p:cNvCxnSpPr>
          <p:nvPr/>
        </p:nvCxnSpPr>
        <p:spPr>
          <a:xfrm flipV="1">
            <a:off x="2659209" y="5110956"/>
            <a:ext cx="860709" cy="1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19918" y="4757013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jungle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2114" y="4286891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7004" y="4107585"/>
            <a:ext cx="1724891" cy="240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lion: 0</a:t>
            </a:r>
          </a:p>
          <a:p>
            <a:pPr algn="ctr"/>
            <a:r>
              <a:rPr lang="en-US" sz="2400" dirty="0" smtClean="0"/>
              <a:t>wolf: 2</a:t>
            </a:r>
          </a:p>
          <a:p>
            <a:pPr algn="ctr"/>
            <a:r>
              <a:rPr lang="en-US" sz="2400" dirty="0" smtClean="0"/>
              <a:t>monkey: 1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roker: 14</a:t>
            </a:r>
          </a:p>
          <a:p>
            <a:pPr algn="ctr"/>
            <a:r>
              <a:rPr lang="en-US" sz="2400" dirty="0" smtClean="0"/>
              <a:t>analyst: 10</a:t>
            </a:r>
          </a:p>
          <a:p>
            <a:pPr algn="ctr"/>
            <a:r>
              <a:rPr lang="en-US" sz="2400" dirty="0" smtClean="0"/>
              <a:t>dividend: 12</a:t>
            </a: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 flipV="1">
            <a:off x="8438013" y="5308528"/>
            <a:ext cx="860709" cy="1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8722" y="4954585"/>
            <a:ext cx="228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</a:rPr>
              <a:t>wallStreet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0918" y="448446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  <p:bldP spid="14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of </a:t>
            </a:r>
            <a:r>
              <a:rPr lang="en-US" smtClean="0"/>
              <a:t>the MLE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getting heads is #</a:t>
                </a:r>
                <a:r>
                  <a:rPr lang="en-US" dirty="0"/>
                  <a:t> </a:t>
                </a:r>
                <a:r>
                  <a:rPr lang="en-US" dirty="0" smtClean="0"/>
                  <a:t>heads divided by # total flips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maximum </a:t>
            </a:r>
            <a:r>
              <a:rPr lang="en-US" b="1" dirty="0" smtClean="0"/>
              <a:t>a posteriori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Incorporating the Beta prior: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Probability density function for the Beta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67" y="2379871"/>
            <a:ext cx="4714770" cy="37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3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MAP: 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(estimating p)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3159"/>
                <a:ext cx="11097126" cy="56548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3159"/>
                <a:ext cx="11097126" cy="565484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823284" y="3224463"/>
            <a:ext cx="0" cy="6256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88505" y="320377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Set derivative to 0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of the MAP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Prior has strong influence when |H| and |T| small</a:t>
                </a:r>
              </a:p>
              <a:p>
                <a:r>
                  <a:rPr lang="en-US" dirty="0" smtClean="0"/>
                  <a:t>Prior has weak </a:t>
                </a:r>
                <a:r>
                  <a:rPr lang="en-US" smtClean="0"/>
                  <a:t>influence when |H| and |T| large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Dr. Lyon’s lecture: </a:t>
            </a:r>
          </a:p>
          <a:p>
            <a:r>
              <a:rPr lang="en-US" dirty="0"/>
              <a:t>P</a:t>
            </a:r>
            <a:r>
              <a:rPr lang="en-US" dirty="0" smtClean="0"/>
              <a:t>osition coordinates: x, y, angle</a:t>
            </a:r>
          </a:p>
          <a:p>
            <a:r>
              <a:rPr lang="en-US" dirty="0" smtClean="0"/>
              <a:t>Pictures: pixels, sonar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Sometimes multiple features provide new information</a:t>
            </a:r>
          </a:p>
          <a:p>
            <a:r>
              <a:rPr lang="en-US" dirty="0" smtClean="0"/>
              <a:t>Robot localization: (2,4) different from (2,2) and from (4,4)</a:t>
            </a:r>
          </a:p>
          <a:p>
            <a:pPr marL="0" indent="0">
              <a:buNone/>
            </a:pPr>
            <a:r>
              <a:rPr lang="en-US" dirty="0" smtClean="0"/>
              <a:t>Sometimes multiple features redundant:</a:t>
            </a:r>
          </a:p>
          <a:p>
            <a:r>
              <a:rPr lang="en-US" dirty="0" smtClean="0"/>
              <a:t>Super-hero fan: Watch Batman? Watch Superman?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Assuming independence: Is there a storm?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P(storm | lightning, wind)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Let’s assume L and W are independent given 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P(</a:t>
            </a:r>
            <a:r>
              <a:rPr lang="en-US" dirty="0" err="1" smtClean="0"/>
              <a:t>Lightning|Storm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Lightning? Yes or No (Binary variable like Heads or Tails)</a:t>
            </a:r>
          </a:p>
          <a:p>
            <a:r>
              <a:rPr lang="en-US" dirty="0" smtClean="0"/>
              <a:t>P(L=</a:t>
            </a:r>
            <a:r>
              <a:rPr lang="en-US" dirty="0" err="1" smtClean="0"/>
              <a:t>yes|S</a:t>
            </a:r>
            <a:r>
              <a:rPr lang="en-US" dirty="0" smtClean="0"/>
              <a:t>=yes) – Probability of lightning given there’s a storm</a:t>
            </a:r>
          </a:p>
          <a:p>
            <a:endParaRPr lang="en-US" dirty="0" smtClean="0"/>
          </a:p>
          <a:p>
            <a:r>
              <a:rPr lang="en-US" dirty="0" smtClean="0"/>
              <a:t>P(L=</a:t>
            </a:r>
            <a:r>
              <a:rPr lang="en-US" dirty="0" err="1" smtClean="0"/>
              <a:t>no|S</a:t>
            </a:r>
            <a:r>
              <a:rPr lang="en-US" dirty="0" smtClean="0"/>
              <a:t>=yes</a:t>
            </a:r>
            <a:r>
              <a:rPr lang="en-US" dirty="0"/>
              <a:t>) = ?</a:t>
            </a:r>
          </a:p>
          <a:p>
            <a:endParaRPr lang="en-US" dirty="0"/>
          </a:p>
          <a:p>
            <a:r>
              <a:rPr lang="en-US" dirty="0" smtClean="0"/>
              <a:t>What is MLE of P(L=</a:t>
            </a:r>
            <a:r>
              <a:rPr lang="en-US" dirty="0" err="1" smtClean="0"/>
              <a:t>yes|S</a:t>
            </a:r>
            <a:r>
              <a:rPr lang="en-US" dirty="0" smtClean="0"/>
              <a:t>=yes)?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MLE of P(L=</a:t>
            </a:r>
            <a:r>
              <a:rPr lang="en-US" dirty="0" err="1" smtClean="0"/>
              <a:t>yes|S</a:t>
            </a:r>
            <a:r>
              <a:rPr lang="en-US" dirty="0" smtClean="0"/>
              <a:t>=no)?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 – counting data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3958" y="705853"/>
            <a:ext cx="44276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A and C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55695" cy="1325563"/>
          </a:xfrm>
        </p:spPr>
        <p:txBody>
          <a:bodyPr/>
          <a:lstStyle/>
          <a:p>
            <a:r>
              <a:rPr lang="en-US" dirty="0" smtClean="0"/>
              <a:t>P(L,W|S)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978" y="1841667"/>
                <a:ext cx="5706980" cy="4751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Non-independent, estimate:</a:t>
                </a:r>
              </a:p>
              <a:p>
                <a:r>
                  <a:rPr lang="en-US" dirty="0" smtClean="0"/>
                  <a:t>P(L=</a:t>
                </a:r>
                <a:r>
                  <a:rPr lang="en-US" dirty="0" err="1" smtClean="0"/>
                  <a:t>yes,W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yes|S</a:t>
                </a:r>
                <a:r>
                  <a:rPr lang="en-US" dirty="0" smtClean="0"/>
                  <a:t>=yes)</a:t>
                </a:r>
              </a:p>
              <a:p>
                <a:r>
                  <a:rPr lang="en-US" dirty="0" smtClean="0"/>
                  <a:t>P(L=</a:t>
                </a:r>
                <a:r>
                  <a:rPr lang="en-US" dirty="0" err="1" smtClean="0"/>
                  <a:t>yes,W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no|S</a:t>
                </a:r>
                <a:r>
                  <a:rPr lang="en-US" dirty="0" smtClean="0"/>
                  <a:t>=yes)</a:t>
                </a:r>
              </a:p>
              <a:p>
                <a:r>
                  <a:rPr lang="en-US" dirty="0" smtClean="0"/>
                  <a:t>P(L=</a:t>
                </a:r>
                <a:r>
                  <a:rPr lang="en-US" dirty="0" err="1" smtClean="0"/>
                  <a:t>no,W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yes|S</a:t>
                </a:r>
                <a:r>
                  <a:rPr lang="en-US" dirty="0" smtClean="0"/>
                  <a:t>=yes)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educe P(L=</a:t>
                </a:r>
                <a:r>
                  <a:rPr lang="en-US" dirty="0" err="1" smtClean="0"/>
                  <a:t>no,W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no|S</a:t>
                </a:r>
                <a:r>
                  <a:rPr lang="en-US" dirty="0" smtClean="0"/>
                  <a:t>=yes):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Repeat for S=no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978" y="1841667"/>
                <a:ext cx="5706980" cy="4751638"/>
              </a:xfrm>
              <a:blipFill rotWithShape="0">
                <a:blip r:embed="rId2"/>
                <a:stretch>
                  <a:fillRect l="-213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6769768" y="365125"/>
            <a:ext cx="4455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|C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04546" y="1841667"/>
            <a:ext cx="57069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Number of parameters to estimate:</a:t>
            </a:r>
          </a:p>
          <a:p>
            <a:r>
              <a:rPr lang="en-US" dirty="0" smtClean="0"/>
              <a:t>For each class find 2</a:t>
            </a:r>
            <a:r>
              <a:rPr lang="en-US" baseline="30000" dirty="0" smtClean="0"/>
              <a:t>n</a:t>
            </a:r>
            <a:r>
              <a:rPr lang="en-US" dirty="0" smtClean="0"/>
              <a:t>-1</a:t>
            </a:r>
          </a:p>
          <a:p>
            <a:r>
              <a:rPr lang="en-US" dirty="0" smtClean="0"/>
              <a:t>In total: 2 (2</a:t>
            </a:r>
            <a:r>
              <a:rPr lang="en-US" baseline="30000" dirty="0" smtClean="0"/>
              <a:t>n</a:t>
            </a:r>
            <a:r>
              <a:rPr lang="en-US" dirty="0" smtClean="0"/>
              <a:t>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9768" y="3761570"/>
            <a:ext cx="44276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in this slide, all variables are binary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365124"/>
            <a:ext cx="5293895" cy="1325563"/>
          </a:xfrm>
        </p:spPr>
        <p:txBody>
          <a:bodyPr/>
          <a:lstStyle/>
          <a:p>
            <a:r>
              <a:rPr lang="en-US" dirty="0" smtClean="0"/>
              <a:t>P(L,W|S)=P(L|S)P(W,S)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78" y="1841667"/>
            <a:ext cx="5706980" cy="4751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 smtClean="0"/>
              <a:t>ndependent</a:t>
            </a:r>
            <a:r>
              <a:rPr lang="en-US" dirty="0" smtClean="0"/>
              <a:t>, estimate:</a:t>
            </a:r>
          </a:p>
          <a:p>
            <a:r>
              <a:rPr lang="en-US" dirty="0" smtClean="0"/>
              <a:t>P(L=</a:t>
            </a:r>
            <a:r>
              <a:rPr lang="en-US" dirty="0" err="1" smtClean="0"/>
              <a:t>yes|S</a:t>
            </a:r>
            <a:r>
              <a:rPr lang="en-US" dirty="0" smtClean="0"/>
              <a:t>=yes)</a:t>
            </a:r>
          </a:p>
          <a:p>
            <a:r>
              <a:rPr lang="en-US" dirty="0" smtClean="0"/>
              <a:t>Deduce P(L=</a:t>
            </a:r>
            <a:r>
              <a:rPr lang="en-US" dirty="0" err="1" smtClean="0"/>
              <a:t>no|S</a:t>
            </a:r>
            <a:r>
              <a:rPr lang="en-US" dirty="0" smtClean="0"/>
              <a:t>=yes):</a:t>
            </a:r>
            <a:br>
              <a:rPr lang="en-US" dirty="0" smtClean="0"/>
            </a:br>
            <a:r>
              <a:rPr lang="en-US" dirty="0" smtClean="0"/>
              <a:t>1-P(L=</a:t>
            </a:r>
            <a:r>
              <a:rPr lang="en-US" dirty="0" err="1" smtClean="0"/>
              <a:t>yes|S</a:t>
            </a:r>
            <a:r>
              <a:rPr lang="en-US" dirty="0" smtClean="0"/>
              <a:t>=yes)</a:t>
            </a:r>
          </a:p>
          <a:p>
            <a:r>
              <a:rPr lang="en-US" dirty="0" smtClean="0"/>
              <a:t>P(W=</a:t>
            </a:r>
            <a:r>
              <a:rPr lang="en-US" dirty="0" err="1" smtClean="0"/>
              <a:t>yes|S</a:t>
            </a:r>
            <a:r>
              <a:rPr lang="en-US" dirty="0" smtClean="0"/>
              <a:t>=yes)</a:t>
            </a:r>
          </a:p>
          <a:p>
            <a:r>
              <a:rPr lang="en-US" dirty="0"/>
              <a:t>D</a:t>
            </a:r>
            <a:r>
              <a:rPr lang="en-US" dirty="0" smtClean="0"/>
              <a:t>educe P(W=</a:t>
            </a:r>
            <a:r>
              <a:rPr lang="en-US" dirty="0" err="1" smtClean="0"/>
              <a:t>no|S</a:t>
            </a:r>
            <a:r>
              <a:rPr lang="en-US" dirty="0" smtClean="0"/>
              <a:t>=yes):</a:t>
            </a:r>
            <a:br>
              <a:rPr lang="en-US" dirty="0" smtClean="0"/>
            </a:br>
            <a:r>
              <a:rPr lang="en-US" dirty="0" smtClean="0"/>
              <a:t>1-P(W=</a:t>
            </a:r>
            <a:r>
              <a:rPr lang="en-US" dirty="0" err="1" smtClean="0"/>
              <a:t>yes|S</a:t>
            </a:r>
            <a:r>
              <a:rPr lang="en-US" dirty="0" smtClean="0"/>
              <a:t>=yes)</a:t>
            </a:r>
          </a:p>
          <a:p>
            <a:endParaRPr lang="en-US" dirty="0" smtClean="0"/>
          </a:p>
          <a:p>
            <a:r>
              <a:rPr lang="en-US" dirty="0" smtClean="0"/>
              <a:t>Repeat for S=no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69768" y="365125"/>
            <a:ext cx="4455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A</a:t>
            </a:r>
            <a:r>
              <a:rPr lang="en-US" baseline="-25000" dirty="0" err="1" smtClean="0"/>
              <a:t>n</a:t>
            </a:r>
            <a:r>
              <a:rPr lang="en-US" dirty="0" err="1" smtClean="0"/>
              <a:t>|C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04546" y="1841667"/>
            <a:ext cx="57069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Number of parameters to estimate:</a:t>
            </a:r>
          </a:p>
          <a:p>
            <a:r>
              <a:rPr lang="en-US" dirty="0" smtClean="0"/>
              <a:t>For each class find n</a:t>
            </a:r>
          </a:p>
          <a:p>
            <a:r>
              <a:rPr lang="en-US" dirty="0" smtClean="0"/>
              <a:t>In total: 2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69768" y="3761570"/>
            <a:ext cx="442762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in this slide, all variables are binary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Giraffe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38309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X : height</a:t>
            </a:r>
          </a:p>
          <a:p>
            <a:r>
              <a:rPr lang="en-US" sz="3200" dirty="0" smtClean="0"/>
              <a:t>Class Y : True or False  (“is giraffe” or “is not giraffe”)</a:t>
            </a:r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Learn optimal classification parameter(s)</a:t>
            </a:r>
          </a:p>
          <a:p>
            <a:r>
              <a:rPr lang="en-US" sz="3200" dirty="0" smtClean="0"/>
              <a:t>Parameter: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thresh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iraffe Mikumi National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38" y="1027906"/>
            <a:ext cx="2095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0778" y="4519743"/>
                <a:ext cx="5021178" cy="185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Example function: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𝑟𝑢𝑒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𝑡h𝑟𝑒𝑠h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𝐹𝑎𝑙𝑠𝑒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78" y="4519743"/>
                <a:ext cx="5021178" cy="1853713"/>
              </a:xfrm>
              <a:prstGeom prst="rect">
                <a:avLst/>
              </a:prstGeom>
              <a:blipFill rotWithShape="0">
                <a:blip r:embed="rId3"/>
                <a:stretch>
                  <a:fillRect l="-2552"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Classification +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478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Want to know P(Y|X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,...,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Compute P(X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,...,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err="1" smtClean="0"/>
                  <a:t>|Y</a:t>
                </a:r>
                <a:r>
                  <a:rPr lang="en-US" dirty="0" smtClean="0"/>
                  <a:t>) and P(Y)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Learning:</a:t>
                </a:r>
              </a:p>
              <a:p>
                <a:r>
                  <a:rPr lang="en-US" dirty="0" smtClean="0"/>
                  <a:t>Estimate each P(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|Y</a:t>
                </a:r>
                <a:r>
                  <a:rPr lang="en-US" dirty="0" smtClean="0"/>
                  <a:t>) (through MLE)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Estimate P(Y)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47891"/>
              </a:xfrm>
              <a:blipFill rotWithShape="0">
                <a:blip r:embed="rId2"/>
                <a:stretch>
                  <a:fillRect l="-1043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4379" y="1283369"/>
            <a:ext cx="44276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X and Y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 of MLE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3983"/>
                <a:ext cx="9284368" cy="4912059"/>
              </a:xfrm>
            </p:spPr>
            <p:txBody>
              <a:bodyPr/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1050" dirty="0" smtClean="0"/>
              </a:p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very rare, but possible?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Example – classify articles:</a:t>
                </a:r>
              </a:p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– does </a:t>
                </a:r>
                <a:r>
                  <a:rPr lang="en-US" dirty="0" err="1" smtClean="0"/>
                  <a:t>word</a:t>
                </a:r>
                <a:r>
                  <a:rPr lang="en-US" baseline="-25000" dirty="0" err="1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appear in article?</a:t>
                </a:r>
              </a:p>
              <a:p>
                <a:r>
                  <a:rPr lang="en-US" dirty="0" smtClean="0"/>
                  <a:t>Y={jungle, </a:t>
                </a:r>
                <a:r>
                  <a:rPr lang="en-US" dirty="0" err="1" smtClean="0"/>
                  <a:t>wallStreet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=broker very unlikely in jungle:</a:t>
                </a:r>
              </a:p>
              <a:p>
                <a:pPr lvl="1"/>
                <a:r>
                  <a:rPr lang="en-US" dirty="0" smtClean="0"/>
                  <a:t>MLE P(X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broker|Y</a:t>
                </a:r>
                <a:r>
                  <a:rPr lang="en-US" dirty="0" smtClean="0"/>
                  <a:t>=jungle)=0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3983"/>
                <a:ext cx="9284368" cy="4912059"/>
              </a:xfrm>
              <a:blipFill rotWithShape="0">
                <a:blip r:embed="rId2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873162" y="3075823"/>
            <a:ext cx="1724891" cy="240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lion: 16</a:t>
            </a:r>
          </a:p>
          <a:p>
            <a:pPr algn="ctr"/>
            <a:r>
              <a:rPr lang="en-US" sz="2400" dirty="0" smtClean="0"/>
              <a:t>wolf: 12</a:t>
            </a:r>
          </a:p>
          <a:p>
            <a:pPr algn="ctr"/>
            <a:r>
              <a:rPr lang="en-US" sz="2400" dirty="0" smtClean="0"/>
              <a:t>monkey: 14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roker: 0</a:t>
            </a:r>
          </a:p>
          <a:p>
            <a:pPr algn="ctr"/>
            <a:r>
              <a:rPr lang="en-US" sz="2400" dirty="0" smtClean="0"/>
              <a:t>analyst: 0</a:t>
            </a:r>
          </a:p>
          <a:p>
            <a:pPr algn="ctr"/>
            <a:r>
              <a:rPr lang="en-US" sz="2400" dirty="0" smtClean="0"/>
              <a:t>dividend: 0</a:t>
            </a:r>
          </a:p>
        </p:txBody>
      </p:sp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9694171" y="4276766"/>
            <a:ext cx="860709" cy="1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54880" y="3922823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jungle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7076" y="3452701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53445" y="98699"/>
            <a:ext cx="41048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X and Y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each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</a:t>
            </a:r>
            <a:r>
              <a:rPr lang="en-US" dirty="0" smtClean="0"/>
              <a:t>through </a:t>
            </a:r>
            <a:r>
              <a:rPr lang="en-US" b="1" dirty="0" smtClean="0"/>
              <a:t>MAP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Incorporating prior for each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40842" y="4290040"/>
            <a:ext cx="44276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Updated Oct 1: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both X and Y can take on multiple values (binary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beyond)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8863" y="4607303"/>
                <a:ext cx="6809874" cy="204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</a:rPr>
                  <a:t>Extra note:</a:t>
                </a:r>
              </a:p>
              <a:p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“frequency” of class j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– “frequencies” of all classes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4607303"/>
                <a:ext cx="6809874" cy="2041328"/>
              </a:xfrm>
              <a:prstGeom prst="rect">
                <a:avLst/>
              </a:prstGeom>
              <a:blipFill rotWithShape="0">
                <a:blip r:embed="rId3"/>
                <a:stretch>
                  <a:fillRect t="-5373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2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Naïve 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fast learning and classifying: </a:t>
            </a:r>
          </a:p>
          <a:p>
            <a:pPr lvl="1"/>
            <a:r>
              <a:rPr lang="en-US" dirty="0" smtClean="0"/>
              <a:t>2n+1 parameters, not 2x(2</a:t>
            </a:r>
            <a:r>
              <a:rPr lang="en-US" baseline="30000" dirty="0" smtClean="0"/>
              <a:t>n</a:t>
            </a:r>
            <a:r>
              <a:rPr lang="en-US" dirty="0" smtClean="0"/>
              <a:t>-1)+1 parameters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Often works even if features are NOT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strategy: </a:t>
            </a:r>
            <a:br>
              <a:rPr lang="en-US" dirty="0" smtClean="0"/>
            </a:br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Generative, e.g., Bayes/Naïve Bayes: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probability distribution for each class</a:t>
            </a:r>
          </a:p>
          <a:p>
            <a:pPr lvl="1"/>
            <a:r>
              <a:rPr lang="en-US" dirty="0" smtClean="0"/>
              <a:t>Determine class with maximum probability for data example</a:t>
            </a:r>
          </a:p>
          <a:p>
            <a:pPr lvl="1"/>
            <a:endParaRPr lang="en-US" dirty="0"/>
          </a:p>
          <a:p>
            <a:r>
              <a:rPr lang="en-US" dirty="0" smtClean="0"/>
              <a:t>Discriminative, e.g., Logistic Regression:</a:t>
            </a:r>
          </a:p>
          <a:p>
            <a:pPr lvl="1"/>
            <a:r>
              <a:rPr lang="en-US" dirty="0" smtClean="0"/>
              <a:t>Identify boundary between classes</a:t>
            </a:r>
          </a:p>
          <a:p>
            <a:pPr lvl="1"/>
            <a:r>
              <a:rPr lang="en-US" dirty="0" smtClean="0"/>
              <a:t>Determine which side of boundary new data example exists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45581" y="786063"/>
            <a:ext cx="3408219" cy="1411735"/>
            <a:chOff x="7574973" y="3262746"/>
            <a:chExt cx="3408219" cy="2801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447" b="6946"/>
            <a:stretch/>
          </p:blipFill>
          <p:spPr>
            <a:xfrm>
              <a:off x="7751617" y="3262746"/>
              <a:ext cx="3099605" cy="246264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74973" y="5725392"/>
              <a:ext cx="340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0           </a:t>
              </a:r>
              <a:r>
                <a:rPr lang="en-US" sz="1600" dirty="0"/>
                <a:t> </a:t>
              </a:r>
              <a:r>
                <a:rPr lang="en-US" sz="1600" dirty="0" smtClean="0"/>
                <a:t> 5             10            15            </a:t>
              </a:r>
              <a:r>
                <a:rPr lang="en-US" sz="1600" dirty="0"/>
                <a:t>2</a:t>
              </a:r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7658" y="1915733"/>
            <a:ext cx="199949" cy="2048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840099" y="1922426"/>
            <a:ext cx="199949" cy="2048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201469" y="1884433"/>
            <a:ext cx="199949" cy="2048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851976" y="1900083"/>
            <a:ext cx="199949" cy="2048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410651" y="1906776"/>
            <a:ext cx="199949" cy="204850"/>
            <a:chOff x="3262745" y="4996188"/>
            <a:chExt cx="353291" cy="36195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919712" y="1907636"/>
            <a:ext cx="199949" cy="204850"/>
            <a:chOff x="3262745" y="4996188"/>
            <a:chExt cx="353291" cy="36195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034422" y="1907636"/>
            <a:ext cx="199949" cy="204850"/>
            <a:chOff x="3262745" y="4996188"/>
            <a:chExt cx="353291" cy="36195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611123" y="1897918"/>
            <a:ext cx="199949" cy="204850"/>
            <a:chOff x="3262745" y="4996188"/>
            <a:chExt cx="353291" cy="3619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81836" y="1915166"/>
            <a:ext cx="199949" cy="204850"/>
            <a:chOff x="3262745" y="4996188"/>
            <a:chExt cx="353291" cy="36195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507658" y="5076156"/>
            <a:ext cx="199949" cy="204850"/>
            <a:chOff x="3262745" y="4996188"/>
            <a:chExt cx="353291" cy="36195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840099" y="5082849"/>
            <a:ext cx="199949" cy="204850"/>
            <a:chOff x="3262745" y="4996188"/>
            <a:chExt cx="353291" cy="3619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201469" y="5044856"/>
            <a:ext cx="199949" cy="204850"/>
            <a:chOff x="3262745" y="4996188"/>
            <a:chExt cx="353291" cy="3619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851976" y="5060506"/>
            <a:ext cx="199949" cy="204850"/>
            <a:chOff x="3262745" y="4996188"/>
            <a:chExt cx="353291" cy="36195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8410651" y="5067199"/>
            <a:ext cx="199949" cy="204850"/>
            <a:chOff x="3262745" y="4996188"/>
            <a:chExt cx="353291" cy="36195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9919712" y="5068059"/>
            <a:ext cx="199949" cy="204850"/>
            <a:chOff x="3262745" y="4996188"/>
            <a:chExt cx="353291" cy="36195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9034422" y="5068059"/>
            <a:ext cx="199949" cy="204850"/>
            <a:chOff x="3262745" y="4996188"/>
            <a:chExt cx="353291" cy="3619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611123" y="5058341"/>
            <a:ext cx="199949" cy="204850"/>
            <a:chOff x="3262745" y="4996188"/>
            <a:chExt cx="353291" cy="36195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9381836" y="5075589"/>
            <a:ext cx="199949" cy="204850"/>
            <a:chOff x="3262745" y="4996188"/>
            <a:chExt cx="353291" cy="36195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>
            <a:off x="8122225" y="5518484"/>
            <a:ext cx="32315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67917" y="5585340"/>
            <a:ext cx="3408219" cy="1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0           </a:t>
            </a:r>
            <a:r>
              <a:rPr lang="en-US" sz="1600" dirty="0"/>
              <a:t> </a:t>
            </a:r>
            <a:r>
              <a:rPr lang="en-US" sz="1600" dirty="0" smtClean="0"/>
              <a:t> 5             10            15            </a:t>
            </a:r>
            <a:r>
              <a:rPr lang="en-US" sz="1600" dirty="0"/>
              <a:t>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9381836" y="4864432"/>
            <a:ext cx="0" cy="64168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data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4818" cy="4351338"/>
          </a:xfrm>
        </p:spPr>
        <p:txBody>
          <a:bodyPr/>
          <a:lstStyle/>
          <a:p>
            <a:r>
              <a:rPr lang="en-US" sz="3200" dirty="0" smtClean="0"/>
              <a:t>Vector –	list of numbers:</a:t>
            </a:r>
            <a:br>
              <a:rPr lang="en-US" sz="3200" dirty="0" smtClean="0"/>
            </a:br>
            <a:r>
              <a:rPr lang="en-US" sz="3200" dirty="0" smtClean="0"/>
              <a:t>		each number describes</a:t>
            </a:r>
            <a:br>
              <a:rPr lang="en-US" sz="3200" dirty="0" smtClean="0"/>
            </a:br>
            <a:r>
              <a:rPr lang="en-US" sz="3200" dirty="0" smtClean="0"/>
              <a:t>		a data </a:t>
            </a:r>
            <a:r>
              <a:rPr lang="en-US" sz="3200" b="1" dirty="0" smtClean="0"/>
              <a:t>feature</a:t>
            </a: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Matrix –	list of lists of numbers:</a:t>
            </a:r>
            <a:br>
              <a:rPr lang="en-US" sz="3200" dirty="0" smtClean="0"/>
            </a:br>
            <a:r>
              <a:rPr lang="en-US" sz="3200" dirty="0" smtClean="0"/>
              <a:t>		features for each data</a:t>
            </a:r>
            <a:br>
              <a:rPr lang="en-US" sz="3200" dirty="0" smtClean="0"/>
            </a:br>
            <a:r>
              <a:rPr lang="en-US" sz="3200" dirty="0" smtClean="0"/>
              <a:t>		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575611" y="1825625"/>
          <a:ext cx="3200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996"/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Monkey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Broker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Analyst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Dividend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⁞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86848" y="2713375"/>
            <a:ext cx="138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word occurrences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0948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68689" y="1843232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8689" y="1321356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0767603" y="1825625"/>
          <a:ext cx="1366404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⁞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67603" y="1303749"/>
            <a:ext cx="13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Document 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Each data feature defines a dimension in space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-184312" y="3259571"/>
          <a:ext cx="303678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787"/>
                <a:gridCol w="167799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Wolf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Lion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Monkey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Broker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Analyst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Dividend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⁞</a:t>
                      </a:r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1434" y="2734520"/>
            <a:ext cx="173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Document1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59399" y="3256396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35762" y="2734520"/>
            <a:ext cx="165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Document2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230998" y="3259571"/>
          <a:ext cx="136640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⁞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0997" y="2737695"/>
            <a:ext cx="181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Document3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96302" y="2704896"/>
            <a:ext cx="0" cy="3287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96302" y="5985369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1455" y="6212936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wolf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191991" y="4114301"/>
            <a:ext cx="180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291945" y="400129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0500" y="4683630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34353" y="5738754"/>
            <a:ext cx="123897" cy="1238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476064" y="3816628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doc1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30368" y="443149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92669" y="5432953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doc3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44886" y="5962083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11493" y="3456576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33" name="Straight Arrow Connector 32"/>
          <p:cNvCxnSpPr>
            <a:endCxn id="25" idx="3"/>
          </p:cNvCxnSpPr>
          <p:nvPr/>
        </p:nvCxnSpPr>
        <p:spPr>
          <a:xfrm flipV="1">
            <a:off x="6692668" y="4789383"/>
            <a:ext cx="1135976" cy="1202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3"/>
          </p:cNvCxnSpPr>
          <p:nvPr/>
        </p:nvCxnSpPr>
        <p:spPr>
          <a:xfrm flipV="1">
            <a:off x="6681779" y="4107047"/>
            <a:ext cx="1628310" cy="18852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The dot product compares two vectors: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2112530"/>
              </a:xfrm>
              <a:blipFill rotWithShape="0">
                <a:blip r:embed="rId2"/>
                <a:stretch>
                  <a:fillRect l="-1507" t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76963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963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822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10		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83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20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10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76894" y="5288973"/>
            <a:ext cx="1472640" cy="1229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66005" y="5288973"/>
            <a:ext cx="615489" cy="122991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𝟏𝟓𝟎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305655" cy="1681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dot product,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Magnitude of a vector is the sum of the squares of the elements</a:t>
                </a:r>
              </a:p>
              <a:p>
                <a:pPr marL="0" indent="0">
                  <a:buNone/>
                </a:pPr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200" dirty="0" smtClean="0"/>
                  <a:t> has unit magnitude,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is the “projection” of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200" dirty="0" smtClean="0"/>
                  <a:t> onto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419" y="1588334"/>
                <a:ext cx="11353800" cy="2112530"/>
              </a:xfrm>
              <a:blipFill rotWithShape="0">
                <a:blip r:embed="rId2"/>
                <a:stretch>
                  <a:fillRect l="-1342" t="-6069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2321729" y="3671578"/>
            <a:ext cx="0" cy="2847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21729" y="6511954"/>
            <a:ext cx="35595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0313" y="6488668"/>
            <a:ext cx="341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         1		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6920" y="3983161"/>
            <a:ext cx="5811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2</a:t>
            </a:r>
          </a:p>
          <a:p>
            <a:pPr algn="r"/>
            <a:endParaRPr lang="en-US" dirty="0" smtClean="0"/>
          </a:p>
          <a:p>
            <a:pPr algn="r"/>
            <a:endParaRPr lang="en-US" sz="1000" dirty="0" smtClean="0"/>
          </a:p>
          <a:p>
            <a:pPr algn="r"/>
            <a:endParaRPr lang="en-US" sz="1000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1</a:t>
            </a:r>
          </a:p>
          <a:p>
            <a:pPr algn="r"/>
            <a:endParaRPr lang="en-US" sz="1000" dirty="0" smtClean="0"/>
          </a:p>
          <a:p>
            <a:pPr algn="r"/>
            <a:endParaRPr lang="en-US" sz="1200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/>
              <a:t>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28984" y="5321989"/>
            <a:ext cx="2201452" cy="1196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8095" y="5652655"/>
            <a:ext cx="1006996" cy="8662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=.71×1.5+.71×1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7" y="3671578"/>
                <a:ext cx="5806292" cy="1409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3" y="291826"/>
                <a:ext cx="2584105" cy="12685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2318095" y="4447309"/>
            <a:ext cx="2451332" cy="2064645"/>
          </a:xfrm>
          <a:prstGeom prst="line">
            <a:avLst/>
          </a:prstGeom>
          <a:ln w="19050">
            <a:solidFill>
              <a:srgbClr val="599AD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7928" y="4925290"/>
            <a:ext cx="305374" cy="396699"/>
          </a:xfrm>
          <a:prstGeom prst="line">
            <a:avLst/>
          </a:prstGeom>
          <a:ln w="19050">
            <a:solidFill>
              <a:srgbClr val="FF3F3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328984" y="6511954"/>
            <a:ext cx="757116" cy="69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7542" y="6182591"/>
            <a:ext cx="295431" cy="329363"/>
          </a:xfrm>
          <a:prstGeom prst="straightConnector1">
            <a:avLst/>
          </a:prstGeom>
          <a:ln w="19050">
            <a:solidFill>
              <a:srgbClr val="00F26D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.71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0.71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+.71×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0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	   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26" y="5359802"/>
                <a:ext cx="5806293" cy="14032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E15E-221E-462F-B062-450F918F0D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7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boundary, defined by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39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176338" y="1690688"/>
            <a:ext cx="32084" cy="466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9812" y="3785937"/>
            <a:ext cx="5021178" cy="16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93653" y="3187457"/>
            <a:ext cx="353291" cy="361950"/>
            <a:chOff x="3262745" y="4996188"/>
            <a:chExt cx="353291" cy="36195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77244" y="2985352"/>
            <a:ext cx="353291" cy="361950"/>
            <a:chOff x="3262745" y="4996188"/>
            <a:chExt cx="353291" cy="3619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65403" y="4717214"/>
            <a:ext cx="353291" cy="361950"/>
            <a:chOff x="3262745" y="4996188"/>
            <a:chExt cx="353291" cy="36195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42443" y="5488756"/>
            <a:ext cx="353291" cy="361950"/>
            <a:chOff x="3262745" y="4996188"/>
            <a:chExt cx="353291" cy="3619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776236" y="5370186"/>
            <a:ext cx="353291" cy="361950"/>
            <a:chOff x="3262745" y="4996188"/>
            <a:chExt cx="353291" cy="3619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56100" y="2121494"/>
            <a:ext cx="353291" cy="361950"/>
            <a:chOff x="3262745" y="4996188"/>
            <a:chExt cx="353291" cy="3619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67644" y="2630095"/>
            <a:ext cx="353291" cy="361950"/>
            <a:chOff x="3262745" y="4996188"/>
            <a:chExt cx="353291" cy="36195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090998" y="4219484"/>
            <a:ext cx="353291" cy="361950"/>
            <a:chOff x="3262745" y="4996188"/>
            <a:chExt cx="353291" cy="3619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77244" y="2121494"/>
            <a:ext cx="2851430" cy="39745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8422" y="3511414"/>
            <a:ext cx="392848" cy="2745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6842" y="1690688"/>
            <a:ext cx="5374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Separating </a:t>
            </a:r>
            <a:r>
              <a:rPr lang="en-US" sz="3600" b="1" dirty="0" smtClean="0">
                <a:solidFill>
                  <a:srgbClr val="FF0000"/>
                </a:solidFill>
              </a:rPr>
              <a:t>hyperplane</a:t>
            </a:r>
            <a:r>
              <a:rPr lang="en-US" sz="3600" dirty="0" smtClean="0"/>
              <a:t> splits </a:t>
            </a:r>
            <a:r>
              <a:rPr lang="en-US" sz="3600" b="1" dirty="0" smtClean="0">
                <a:solidFill>
                  <a:srgbClr val="0070C0"/>
                </a:solidFill>
              </a:rPr>
              <a:t>class 0</a:t>
            </a:r>
            <a:r>
              <a:rPr lang="en-US" sz="3600" dirty="0" smtClean="0"/>
              <a:t> and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class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Plane is defined by line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 </a:t>
            </a:r>
            <a:r>
              <a:rPr lang="en-US" sz="3600" dirty="0" smtClean="0"/>
              <a:t>perpendicular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Is data point </a:t>
            </a:r>
            <a:r>
              <a:rPr lang="en-US" sz="3600" b="1" dirty="0" smtClean="0"/>
              <a:t>x</a:t>
            </a:r>
            <a:r>
              <a:rPr lang="en-US" sz="3600" dirty="0" smtClean="0"/>
              <a:t> in class 0 or class 1?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 smtClean="0"/>
              <a:t> </a:t>
            </a:r>
            <a:r>
              <a:rPr lang="en-US" sz="3600" dirty="0" smtClean="0"/>
              <a:t>&gt; </a:t>
            </a:r>
            <a:r>
              <a:rPr lang="en-US" sz="3600" dirty="0" smtClean="0"/>
              <a:t>0 class 0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3600" b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err="1" smtClean="0"/>
              <a:t>x</a:t>
            </a:r>
            <a:r>
              <a:rPr lang="en-US" sz="3600" dirty="0"/>
              <a:t> </a:t>
            </a:r>
            <a:r>
              <a:rPr lang="en-US" sz="3600" dirty="0" smtClean="0"/>
              <a:t>&lt;</a:t>
            </a:r>
            <a:r>
              <a:rPr lang="en-US" sz="3600" dirty="0" smtClean="0"/>
              <a:t> </a:t>
            </a:r>
            <a:r>
              <a:rPr lang="en-US" sz="3600" dirty="0" smtClean="0"/>
              <a:t>0 class 1</a:t>
            </a:r>
          </a:p>
        </p:txBody>
      </p:sp>
    </p:spTree>
    <p:extLst>
      <p:ext uri="{BB962C8B-B14F-4D97-AF65-F5344CB8AC3E}">
        <p14:creationId xmlns:p14="http://schemas.microsoft.com/office/powerpoint/2010/main" val="41269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098"/>
            <a:ext cx="10515600" cy="1325563"/>
          </a:xfrm>
        </p:spPr>
        <p:txBody>
          <a:bodyPr/>
          <a:lstStyle/>
          <a:p>
            <a:r>
              <a:rPr lang="en-US" dirty="0" smtClean="0"/>
              <a:t>Learning our classifier parameter(s)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1379662"/>
            <a:ext cx="5932387" cy="283904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Adjust parameter(s) based on observed data</a:t>
            </a:r>
          </a:p>
          <a:p>
            <a:r>
              <a:rPr lang="en-US" sz="3800" dirty="0" smtClean="0"/>
              <a:t>Training set: contains features and corresponding labels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upload.wikimedia.org/wikipedia/commons/thumb/6/60/Giraffe-solo_Koure-NIGER.jpg/71px-Giraffe-solo_Koure-N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61" y="2634580"/>
            <a:ext cx="6762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iraffe Mikumi National P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61" y="1681246"/>
            <a:ext cx="749214" cy="9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st African Giraffes near Kouré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54032" r="50251"/>
          <a:stretch/>
        </p:blipFill>
        <p:spPr bwMode="auto">
          <a:xfrm>
            <a:off x="6435909" y="3912517"/>
            <a:ext cx="634718" cy="10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4/48/Equus_grevyi_%28aka%29.jpg/120px-Equus_grevyi_%28aka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68" y="5137817"/>
            <a:ext cx="1143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a/ac/Ngorongoro_Crater%2C_Tanzania_%282288742082%29.jpg/120px-Ngorongoro_Crater%2C_Tanzania_%282288742082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98" y="5947527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9790" y="1007234"/>
            <a:ext cx="34650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X	      Y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1.5	   </a:t>
            </a:r>
            <a:r>
              <a:rPr lang="en-US" sz="2800" dirty="0" smtClean="0">
                <a:solidFill>
                  <a:srgbClr val="0070C0"/>
                </a:solidFill>
              </a:rPr>
              <a:t>True</a:t>
            </a:r>
          </a:p>
          <a:p>
            <a:endParaRPr lang="en-US" sz="2800" dirty="0"/>
          </a:p>
          <a:p>
            <a:r>
              <a:rPr lang="en-US" sz="2800" dirty="0" smtClean="0"/>
              <a:t>	2.2	   </a:t>
            </a:r>
            <a:r>
              <a:rPr lang="en-US" sz="2800" dirty="0" smtClean="0">
                <a:solidFill>
                  <a:srgbClr val="0070C0"/>
                </a:solidFill>
              </a:rPr>
              <a:t>True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1.8	    </a:t>
            </a:r>
            <a:r>
              <a:rPr lang="en-US" sz="2800" dirty="0" smtClean="0">
                <a:solidFill>
                  <a:srgbClr val="0070C0"/>
                </a:solidFill>
              </a:rPr>
              <a:t>True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1.2	    </a:t>
            </a:r>
            <a:r>
              <a:rPr lang="en-US" sz="2800" dirty="0" smtClean="0">
                <a:solidFill>
                  <a:schemeClr val="accent2"/>
                </a:solidFill>
              </a:rPr>
              <a:t>False</a:t>
            </a:r>
          </a:p>
          <a:p>
            <a:endParaRPr lang="en-US" sz="2800" dirty="0"/>
          </a:p>
          <a:p>
            <a:r>
              <a:rPr lang="en-US" sz="2800" dirty="0" smtClean="0"/>
              <a:t>	0.9	    </a:t>
            </a:r>
            <a:r>
              <a:rPr lang="en-US" sz="2800" dirty="0" smtClean="0">
                <a:solidFill>
                  <a:schemeClr val="accent2"/>
                </a:solidFill>
              </a:rPr>
              <a:t>False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9382" y="5499767"/>
            <a:ext cx="53617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593" y="5600107"/>
            <a:ext cx="520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	0.5	1.0	1.5	2.0	2.5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62745" y="4996188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5186" y="5002881"/>
            <a:ext cx="353291" cy="361950"/>
            <a:chOff x="3262745" y="4996188"/>
            <a:chExt cx="353291" cy="36195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956556" y="4964888"/>
            <a:ext cx="353291" cy="361950"/>
            <a:chOff x="3262745" y="4996188"/>
            <a:chExt cx="353291" cy="36195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607063" y="4980538"/>
            <a:ext cx="353291" cy="361950"/>
            <a:chOff x="3262745" y="4996188"/>
            <a:chExt cx="353291" cy="36195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165738" y="4987231"/>
            <a:ext cx="353291" cy="361950"/>
            <a:chOff x="3262745" y="4996188"/>
            <a:chExt cx="353291" cy="36195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3117271" y="4493581"/>
            <a:ext cx="0" cy="1352062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real-number projection to 0/1 label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Binary classification: 0 is class A, 1 is class B</a:t>
                </a:r>
              </a:p>
              <a:p>
                <a:r>
                  <a:rPr lang="en-US" dirty="0" smtClean="0"/>
                  <a:t>Sigmoid function stands in for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Sigmoid: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22745" cy="4351338"/>
              </a:xfrm>
              <a:blipFill rotWithShape="0">
                <a:blip r:embed="rId3"/>
                <a:stretch>
                  <a:fillRect l="-152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tse1.mm.bing.net/th?&amp;id=OIP.M95df40fec8ae4b01ff205ce892e2e806o0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1" b="7693"/>
          <a:stretch/>
        </p:blipFill>
        <p:spPr bwMode="auto">
          <a:xfrm>
            <a:off x="8454189" y="2983833"/>
            <a:ext cx="2794714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22568" y="3288632"/>
            <a:ext cx="753979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09011" y="3120190"/>
            <a:ext cx="595874" cy="465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0157" y="2850013"/>
            <a:ext cx="68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/>
              <a:t>1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 smtClean="0"/>
              <a:t>0.5</a:t>
            </a:r>
          </a:p>
          <a:p>
            <a:pPr algn="r"/>
            <a:endParaRPr lang="en-US" sz="2300" dirty="0" smtClean="0"/>
          </a:p>
          <a:p>
            <a:pPr algn="r"/>
            <a:r>
              <a:rPr lang="en-US" sz="23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705" y="4488923"/>
            <a:ext cx="34126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-10       5        0        5      10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0713" y="2658525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g(h)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53800" y="4704366"/>
            <a:ext cx="85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15" y="5505486"/>
                <a:ext cx="2663870" cy="1192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6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6" grpId="0"/>
      <p:bldP spid="9" grpId="0"/>
      <p:bldP spid="8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Similar to MLE for Bayes classifier</a:t>
                </a:r>
              </a:p>
              <a:p>
                <a:r>
                  <a:rPr lang="en-US" dirty="0" smtClean="0"/>
                  <a:t>“Likelihood” for data points y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, </a:t>
                </a:r>
                <a:r>
                  <a:rPr lang="en-US" dirty="0"/>
                  <a:t>…, </a:t>
                </a:r>
                <a:r>
                  <a:rPr lang="en-US" dirty="0" err="1"/>
                  <a:t>y</a:t>
                </a:r>
                <a:r>
                  <a:rPr lang="en-US" baseline="30000" dirty="0" err="1" smtClean="0"/>
                  <a:t>n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(really framed as posterior </a:t>
                </a:r>
                <a:r>
                  <a:rPr lang="en-US" dirty="0" err="1" smtClean="0"/>
                  <a:t>y|x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A,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=0, multiply (1-g(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 smtClean="0"/>
                  <a:t>))</a:t>
                </a:r>
              </a:p>
              <a:p>
                <a:pPr lvl="1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 in class B, </a:t>
                </a:r>
                <a:r>
                  <a:rPr lang="en-US" sz="3000" dirty="0" err="1" smtClean="0"/>
                  <a:t>y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smtClean="0"/>
                  <a:t>=1, multiply (g(</a:t>
                </a:r>
                <a:r>
                  <a:rPr lang="en-US" sz="3000" dirty="0" err="1" smtClean="0"/>
                  <a:t>x</a:t>
                </a:r>
                <a:r>
                  <a:rPr lang="en-US" sz="3000" baseline="30000" dirty="0" err="1" smtClean="0"/>
                  <a:t>i</a:t>
                </a:r>
                <a:r>
                  <a:rPr lang="en-US" sz="3000" dirty="0" err="1" smtClean="0"/>
                  <a:t>;w</a:t>
                </a:r>
                <a:r>
                  <a:rPr lang="en-US" sz="3000" dirty="0"/>
                  <a:t>))</a:t>
                </a:r>
                <a:endParaRPr lang="en-US" sz="30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7958"/>
                <a:ext cx="10515600" cy="5350041"/>
              </a:xfrm>
              <a:blipFill rotWithShape="0">
                <a:blip r:embed="rId2"/>
                <a:stretch>
                  <a:fillRect l="-928" t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799894"/>
                <a:ext cx="3240505" cy="10257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1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parameters for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083" y="1027906"/>
                <a:ext cx="4335379" cy="11780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50" y="-30987"/>
                <a:ext cx="2663870" cy="11927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3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Iterative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</p:spPr>
            <p:txBody>
              <a:bodyPr/>
              <a:lstStyle/>
              <a:p>
                <a:r>
                  <a:rPr lang="en-US" dirty="0" smtClean="0"/>
                  <a:t>Begin with initial guessed weights w</a:t>
                </a:r>
              </a:p>
              <a:p>
                <a:r>
                  <a:rPr lang="en-US" dirty="0" smtClean="0"/>
                  <a:t>For each data point (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err="1" smtClean="0"/>
                  <a:t>,x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), update each weight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so change is not too big or too small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=1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)=0,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larger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to be larger</a:t>
                </a:r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=0 and g(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)=1, and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&gt;0, make </a:t>
                </a:r>
                <a:r>
                  <a:rPr lang="en-US" dirty="0" err="1" smtClean="0"/>
                  <a:t>w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smaller and push </a:t>
                </a:r>
                <a:r>
                  <a:rPr lang="en-US" dirty="0" err="1" smtClean="0"/>
                  <a:t>w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i</a:t>
                </a:r>
                <a:r>
                  <a:rPr lang="en-US" dirty="0" smtClean="0"/>
                  <a:t> to be smaller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4"/>
                <a:ext cx="10515600" cy="5532436"/>
              </a:xfrm>
              <a:blipFill rotWithShape="0">
                <a:blip r:embed="rId2"/>
                <a:stretch>
                  <a:fillRect l="-1043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1474" y="4732421"/>
            <a:ext cx="10555705" cy="1623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71289" y="4091782"/>
            <a:ext cx="18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Intuition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4326" y="141460"/>
            <a:ext cx="4475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y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 – true data label</a:t>
            </a:r>
          </a:p>
          <a:p>
            <a:r>
              <a:rPr lang="en-US" sz="3200" dirty="0" smtClean="0"/>
              <a:t>g(</a:t>
            </a:r>
            <a:r>
              <a:rPr lang="en-US" sz="3200" dirty="0" err="1" smtClean="0"/>
              <a:t>w</a:t>
            </a:r>
            <a:r>
              <a:rPr lang="en-US" sz="3200" baseline="30000" dirty="0" err="1" smtClean="0"/>
              <a:t>T</a:t>
            </a:r>
            <a:r>
              <a:rPr lang="en-US" sz="3200" dirty="0" err="1" smtClean="0"/>
              <a:t>x</a:t>
            </a:r>
            <a:r>
              <a:rPr lang="en-US" sz="3200" baseline="30000" dirty="0" err="1" smtClean="0"/>
              <a:t>i</a:t>
            </a:r>
            <a:r>
              <a:rPr lang="en-US" sz="3200" dirty="0" smtClean="0"/>
              <a:t>) – computed data</a:t>
            </a:r>
            <a:br>
              <a:rPr lang="en-US" sz="3200" dirty="0" smtClean="0"/>
            </a:br>
            <a:r>
              <a:rPr lang="en-US" sz="3200" dirty="0" smtClean="0"/>
              <a:t>	      label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6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for discriminative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r>
              <a:rPr lang="en-US" dirty="0"/>
              <a:t>: </a:t>
            </a:r>
            <a:r>
              <a:rPr lang="en-US" dirty="0" smtClean="0"/>
              <a:t>P(</a:t>
            </a:r>
            <a:r>
              <a:rPr lang="en-US" dirty="0" err="1" smtClean="0"/>
              <a:t>x|y</a:t>
            </a:r>
            <a:r>
              <a:rPr lang="en-US" dirty="0" smtClean="0"/>
              <a:t>=1;w) ~ g(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MAP: P(y=1|x) = P(</a:t>
            </a:r>
            <a:r>
              <a:rPr lang="en-US" dirty="0" err="1" smtClean="0"/>
              <a:t>x|y</a:t>
            </a:r>
            <a:r>
              <a:rPr lang="en-US" dirty="0" smtClean="0"/>
              <a:t>=1;w) P(w) ~ g(</a:t>
            </a:r>
            <a:r>
              <a:rPr lang="en-US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) ???</a:t>
            </a:r>
          </a:p>
          <a:p>
            <a:endParaRPr lang="en-US" dirty="0"/>
          </a:p>
          <a:p>
            <a:r>
              <a:rPr lang="en-US" dirty="0" smtClean="0"/>
              <a:t>P(w) priors</a:t>
            </a:r>
          </a:p>
          <a:p>
            <a:pPr lvl="1"/>
            <a:r>
              <a:rPr lang="en-US" dirty="0" smtClean="0"/>
              <a:t>L2 regularization – minimize all weights</a:t>
            </a:r>
          </a:p>
          <a:p>
            <a:pPr lvl="1"/>
            <a:r>
              <a:rPr lang="en-US" dirty="0" smtClean="0"/>
              <a:t>L1 regularization – minimize number of non-zero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– L2 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P(y=1|x,w) = P(</a:t>
                </a:r>
                <a:r>
                  <a:rPr lang="en-US" dirty="0" err="1" smtClean="0"/>
                  <a:t>x|y</a:t>
                </a:r>
                <a:r>
                  <a:rPr lang="en-US" dirty="0" smtClean="0"/>
                  <a:t>=1;w</a:t>
                </a:r>
                <a:r>
                  <a:rPr lang="en-US" dirty="0"/>
                  <a:t>) P(w</a:t>
                </a:r>
                <a:r>
                  <a:rPr lang="en-US" dirty="0" smtClean="0"/>
                  <a:t>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816641" y="365125"/>
            <a:ext cx="2331117" cy="1689066"/>
            <a:chOff x="8260484" y="4510932"/>
            <a:chExt cx="3124514" cy="2263941"/>
          </a:xfrm>
        </p:grpSpPr>
        <p:pic>
          <p:nvPicPr>
            <p:cNvPr id="6" name="Picture 2" descr="http://tse1.mm.bing.net/th?&amp;id=JN.9TcqI1q3JuLUGp0hZnSFJQ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84" y="4650869"/>
              <a:ext cx="2963725" cy="2124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1067282" y="6270459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70055" y="4510932"/>
              <a:ext cx="598241" cy="461665"/>
            </a:xfrm>
            <a:prstGeom prst="rect">
              <a:avLst/>
            </a:prstGeom>
            <a:noFill/>
          </p:spPr>
          <p:txBody>
            <a:bodyPr wrap="none" rtlCol="0">
              <a:normAutofit fontScale="85000" lnSpcReduction="20000"/>
            </a:bodyPr>
            <a:lstStyle/>
            <a:p>
              <a:r>
                <a:rPr lang="en-US" sz="2400" dirty="0"/>
                <a:t>p</a:t>
              </a:r>
              <a:r>
                <a:rPr lang="en-US" sz="2400" dirty="0" smtClean="0"/>
                <a:t>(x)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90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4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Does classifier correctly label new data?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8200" y="3837222"/>
            <a:ext cx="53617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3411" y="3937562"/>
            <a:ext cx="520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	0.5	1.0	1.5	2.0	2.5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51563" y="3333643"/>
            <a:ext cx="353291" cy="361950"/>
            <a:chOff x="3262745" y="4996188"/>
            <a:chExt cx="353291" cy="3619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184004" y="3340336"/>
            <a:ext cx="353291" cy="361950"/>
            <a:chOff x="3262745" y="4996188"/>
            <a:chExt cx="353291" cy="3619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545374" y="3302343"/>
            <a:ext cx="353291" cy="361950"/>
            <a:chOff x="3262745" y="4996188"/>
            <a:chExt cx="353291" cy="3619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95881" y="3317993"/>
            <a:ext cx="353291" cy="361950"/>
            <a:chOff x="3262745" y="4996188"/>
            <a:chExt cx="353291" cy="36195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54556" y="3324686"/>
            <a:ext cx="353291" cy="361950"/>
            <a:chOff x="3262745" y="4996188"/>
            <a:chExt cx="353291" cy="3619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62745" y="5002881"/>
              <a:ext cx="353291" cy="31726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62745" y="4996188"/>
              <a:ext cx="353291" cy="36195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3706089" y="2831036"/>
            <a:ext cx="0" cy="1352062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38200" y="6130660"/>
            <a:ext cx="536170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3411" y="6231000"/>
            <a:ext cx="520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	0.5	1.0	1.5	2.0	2.5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06089" y="5124474"/>
            <a:ext cx="0" cy="1352062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-268893" y="3286787"/>
            <a:ext cx="1408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Train</a:t>
            </a:r>
            <a:endParaRPr lang="en-US" sz="48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52867" y="5499912"/>
            <a:ext cx="1176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Test</a:t>
            </a:r>
            <a:endParaRPr lang="en-US" sz="4800" dirty="0"/>
          </a:p>
        </p:txBody>
      </p:sp>
      <p:sp>
        <p:nvSpPr>
          <p:cNvPr id="42" name="Oval 41"/>
          <p:cNvSpPr/>
          <p:nvPr/>
        </p:nvSpPr>
        <p:spPr>
          <a:xfrm>
            <a:off x="1828800" y="5486400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50519" y="5470909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878281" y="5488714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96659" y="5470909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45100" y="5481662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012959" y="5470909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39459" y="5470909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83694" y="5491692"/>
            <a:ext cx="394855" cy="39485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69914" y="4918303"/>
            <a:ext cx="62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1320" y="4819943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946293" y="4868571"/>
            <a:ext cx="78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Trex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44141" y="4872506"/>
            <a:ext cx="110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giraffe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373028" y="4672190"/>
            <a:ext cx="847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baby</a:t>
            </a:r>
            <a:br>
              <a:rPr lang="en-US" sz="2000" dirty="0" smtClean="0"/>
            </a:br>
            <a:r>
              <a:rPr lang="en-US" sz="2000" dirty="0" smtClean="0"/>
              <a:t>giraffe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7315199" y="4399227"/>
            <a:ext cx="4488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 “good” performance:</a:t>
            </a:r>
          </a:p>
          <a:p>
            <a:r>
              <a:rPr lang="en-US" sz="3600" dirty="0" smtClean="0"/>
              <a:t>90% correct labels</a:t>
            </a:r>
            <a:endParaRPr lang="en-US" sz="3600" dirty="0"/>
          </a:p>
        </p:txBody>
      </p:sp>
      <p:sp>
        <p:nvSpPr>
          <p:cNvPr id="58" name="TextBox 57"/>
          <p:cNvSpPr txBox="1"/>
          <p:nvPr/>
        </p:nvSpPr>
        <p:spPr>
          <a:xfrm>
            <a:off x="6941127" y="330294"/>
            <a:ext cx="505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B050"/>
                </a:solidFill>
              </a:rPr>
              <a:t>Testing set should be distinct from training set!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 with your training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if we train with only baby giraffes and ants?</a:t>
            </a:r>
          </a:p>
          <a:p>
            <a:endParaRPr lang="en-US" sz="3600" dirty="0"/>
          </a:p>
          <a:p>
            <a:r>
              <a:rPr lang="en-US" sz="3600" dirty="0" smtClean="0"/>
              <a:t>What if we train with only T rexes and adult giraffes?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our classifier parameter(s)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Comment that this is </a:t>
            </a:r>
            <a:r>
              <a:rPr lang="en-US" b="1" dirty="0" smtClean="0"/>
              <a:t>discriminative</a:t>
            </a:r>
            <a:r>
              <a:rPr lang="en-US" dirty="0" smtClean="0"/>
              <a:t> : learn model to get best classification, ignore idea of first trying to model data statistics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vs.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45" y="1847849"/>
                <a:ext cx="11564793" cy="4371975"/>
              </a:xfrm>
            </p:spPr>
            <p:txBody>
              <a:bodyPr/>
              <a:lstStyle/>
              <a:p>
                <a:r>
                  <a:rPr lang="en-US" sz="3200" b="1" dirty="0" smtClean="0">
                    <a:solidFill>
                      <a:srgbClr val="0000FF"/>
                    </a:solidFill>
                  </a:rPr>
                  <a:t>Training</a:t>
                </a:r>
                <a:r>
                  <a:rPr lang="en-US" sz="3200" dirty="0" smtClean="0"/>
                  <a:t>: learn parameters from set of data in each class</a:t>
                </a:r>
              </a:p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Testing</a:t>
                </a:r>
                <a:r>
                  <a:rPr lang="en-US" sz="3200" dirty="0" smtClean="0"/>
                  <a:t>: measure how often classifier correctly identifies new data</a:t>
                </a:r>
                <a:endParaRPr lang="en-US" sz="3200" b="1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More training reduces classifier error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r>
                  <a:rPr lang="en-US" sz="3200" dirty="0"/>
                  <a:t>T</a:t>
                </a:r>
                <a:r>
                  <a:rPr lang="en-US" sz="3200" dirty="0" smtClean="0"/>
                  <a:t>oo much training data causes </a:t>
                </a:r>
                <a:br>
                  <a:rPr lang="en-US" sz="3200" dirty="0" smtClean="0"/>
                </a:br>
                <a:r>
                  <a:rPr lang="en-US" sz="3200" dirty="0" smtClean="0"/>
                  <a:t>worse testing error – overfitting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5" y="1847849"/>
                <a:ext cx="11564793" cy="4371975"/>
              </a:xfrm>
              <a:blipFill rotWithShape="0">
                <a:blip r:embed="rId3"/>
                <a:stretch>
                  <a:fillRect l="-1212" t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606145" y="3414852"/>
            <a:ext cx="4020993" cy="2962133"/>
            <a:chOff x="8769638" y="4752974"/>
            <a:chExt cx="2857500" cy="2105026"/>
          </a:xfrm>
        </p:grpSpPr>
        <p:pic>
          <p:nvPicPr>
            <p:cNvPr id="1026" name="Picture 2" descr="https://upload.wikimedia.org/wikipedia/commons/thumb/1/1f/Overfitting_svg.svg/300px-Overfitting_svg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638" y="4752974"/>
              <a:ext cx="2857500" cy="210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881937" y="5229726"/>
              <a:ext cx="288758" cy="320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743" y="6219824"/>
            <a:ext cx="3200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ize of training set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842764" y="459057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error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7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probability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41295" cy="4351338"/>
          </a:xfrm>
        </p:spPr>
        <p:txBody>
          <a:bodyPr/>
          <a:lstStyle/>
          <a:p>
            <a:r>
              <a:rPr lang="en-US" dirty="0" smtClean="0"/>
              <a:t>P(G=C|H=True)</a:t>
            </a:r>
          </a:p>
          <a:p>
            <a:endParaRPr lang="en-US" dirty="0" smtClean="0"/>
          </a:p>
          <a:p>
            <a:r>
              <a:rPr lang="en-US" dirty="0" smtClean="0"/>
              <a:t>P(G=C,H=True)</a:t>
            </a:r>
          </a:p>
          <a:p>
            <a:endParaRPr lang="en-US" dirty="0" smtClean="0"/>
          </a:p>
          <a:p>
            <a:r>
              <a:rPr lang="en-US" dirty="0" smtClean="0"/>
              <a:t>P(H=True)</a:t>
            </a:r>
          </a:p>
          <a:p>
            <a:endParaRPr lang="en-US" dirty="0" smtClean="0"/>
          </a:p>
          <a:p>
            <a:r>
              <a:rPr lang="en-US" dirty="0" smtClean="0"/>
              <a:t>P(H=</a:t>
            </a:r>
            <a:r>
              <a:rPr lang="en-US" dirty="0" err="1" smtClean="0"/>
              <a:t>True|G</a:t>
            </a:r>
            <a:r>
              <a:rPr lang="en-US" dirty="0" smtClean="0"/>
              <a:t>=C)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22918"/>
              </p:ext>
            </p:extLst>
          </p:nvPr>
        </p:nvGraphicFramePr>
        <p:xfrm>
          <a:off x="4584030" y="1523999"/>
          <a:ext cx="6769770" cy="505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590"/>
                <a:gridCol w="2256590"/>
                <a:gridCol w="2256590"/>
              </a:tblGrid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P(G,H)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0.05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False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0.15</a:t>
                      </a:r>
                      <a:endParaRPr lang="en-US" sz="2400" dirty="0"/>
                    </a:p>
                  </a:txBody>
                  <a:tcPr/>
                </a:tc>
              </a:tr>
              <a:tr h="561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B6A3-1660-41C2-A5AA-C6B9AF8B0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1414</Words>
  <Application>Microsoft Office PowerPoint</Application>
  <PresentationFormat>Widescreen</PresentationFormat>
  <Paragraphs>633</Paragraphs>
  <Slides>46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Bayesian classification</vt:lpstr>
      <vt:lpstr>Introduction to classifiers</vt:lpstr>
      <vt:lpstr>Giraffe detector</vt:lpstr>
      <vt:lpstr>Learning our classifier parameter(s)</vt:lpstr>
      <vt:lpstr>The testing set</vt:lpstr>
      <vt:lpstr>Be careful with your training set</vt:lpstr>
      <vt:lpstr>Learning our classifier parameter(s)</vt:lpstr>
      <vt:lpstr>Training vs. testing</vt:lpstr>
      <vt:lpstr>Quick probability review</vt:lpstr>
      <vt:lpstr>Bayes rule</vt:lpstr>
      <vt:lpstr>Typical classification approaches</vt:lpstr>
      <vt:lpstr>Likelihood: P(D│θ)</vt:lpstr>
      <vt:lpstr>The prior: P(θ)</vt:lpstr>
      <vt:lpstr>Review</vt:lpstr>
      <vt:lpstr>Learning probabilities</vt:lpstr>
      <vt:lpstr>Optimization: finding the maximum likelihood</vt:lpstr>
      <vt:lpstr>The properties of logarithms</vt:lpstr>
      <vt:lpstr>Optimization: finding the maximum likelihood</vt:lpstr>
      <vt:lpstr>Optimization: finding zero slope</vt:lpstr>
      <vt:lpstr>Intuition of the MLE result</vt:lpstr>
      <vt:lpstr>Finding the maximum a posteriori</vt:lpstr>
      <vt:lpstr>MAP: estimating θ (estimating p)</vt:lpstr>
      <vt:lpstr>Intuition of the MAP result</vt:lpstr>
      <vt:lpstr>Multiple features</vt:lpstr>
      <vt:lpstr>Assuming independence: Is there a storm?</vt:lpstr>
      <vt:lpstr>Estimating P(Lightning|Storm)</vt:lpstr>
      <vt:lpstr>MLE – counting data points</vt:lpstr>
      <vt:lpstr>P(L,W|S)</vt:lpstr>
      <vt:lpstr>P(L,W|S)=P(L|S)P(W,S)</vt:lpstr>
      <vt:lpstr>Naïve Bayes: Classification + Learning</vt:lpstr>
      <vt:lpstr>Shortcoming of MLE</vt:lpstr>
      <vt:lpstr>Estimate each P(Xi|Y) through MAP</vt:lpstr>
      <vt:lpstr>Benefits of Naïve Bayes</vt:lpstr>
      <vt:lpstr>Classification strategy:  generative vs. discriminative</vt:lpstr>
      <vt:lpstr>Linear algebra: data features</vt:lpstr>
      <vt:lpstr>Feature space</vt:lpstr>
      <vt:lpstr>The dot product</vt:lpstr>
      <vt:lpstr>The dot product, continued</vt:lpstr>
      <vt:lpstr>Separating boundary, defined by w</vt:lpstr>
      <vt:lpstr>From real-number projection to 0/1 label</vt:lpstr>
      <vt:lpstr>Learning parameters for classification</vt:lpstr>
      <vt:lpstr>Learning parameters for classification</vt:lpstr>
      <vt:lpstr>Learning parameters for classification</vt:lpstr>
      <vt:lpstr>Iterative gradient descent</vt:lpstr>
      <vt:lpstr>MAP for discriminative classifier</vt:lpstr>
      <vt:lpstr>MAP – L2 regularization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classification</dc:title>
  <dc:creator>ddleeds</dc:creator>
  <cp:lastModifiedBy>ddleeds</cp:lastModifiedBy>
  <cp:revision>143</cp:revision>
  <dcterms:created xsi:type="dcterms:W3CDTF">2015-08-11T02:17:00Z</dcterms:created>
  <dcterms:modified xsi:type="dcterms:W3CDTF">2015-10-01T05:05:46Z</dcterms:modified>
</cp:coreProperties>
</file>