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1" r:id="rId5"/>
    <p:sldId id="264" r:id="rId6"/>
    <p:sldId id="260" r:id="rId7"/>
    <p:sldId id="262" r:id="rId8"/>
    <p:sldId id="265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  <p:sldId id="275" r:id="rId19"/>
    <p:sldId id="274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AB801-4662-4D86-B224-B41D279B02A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51A47-AE1D-4ED5-A785-9518BFD55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16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51A47-AE1D-4ED5-A785-9518BFD55F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95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F95F-CF70-4551-8A3E-26A952BF0924}" type="datetime1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4BE4-DD61-4551-8E8F-82CB1DB4A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6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1BD1-F4D7-42FF-8417-F5468A17D165}" type="datetime1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4BE4-DD61-4551-8E8F-82CB1DB4A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95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AEDB-BEAB-4FCE-9C09-03EF241A478E}" type="datetime1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4BE4-DD61-4551-8E8F-82CB1DB4A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9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46B99-5D4A-4286-A356-E570C4D389E4}" type="datetime1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4BE4-DD61-4551-8E8F-82CB1DB4A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3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B0AA-64EE-45B4-BAFD-E44C59CE3817}" type="datetime1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4BE4-DD61-4551-8E8F-82CB1DB4A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4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DADF-CC56-459B-94EA-1A05207BC9F6}" type="datetime1">
              <a:rPr lang="en-US" smtClean="0"/>
              <a:t>12/5/2015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4BE4-DD61-4551-8E8F-82CB1DB4A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9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8815-6B2E-4B8A-A14A-8A99B310C118}" type="datetime1">
              <a:rPr lang="en-US" smtClean="0"/>
              <a:t>12/5/2015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4BE4-DD61-4551-8E8F-82CB1DB4A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0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75C5-4095-434D-980E-DCC5B0A484C5}" type="datetime1">
              <a:rPr lang="en-US" smtClean="0"/>
              <a:t>12/5/2015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4BE4-DD61-4551-8E8F-82CB1DB4A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A6182-45E4-40F4-A5C0-3AFD02F6D43C}" type="datetime1">
              <a:rPr lang="en-US" smtClean="0"/>
              <a:t>12/5/2015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4BE4-DD61-4551-8E8F-82CB1DB4A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9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61FE5-6962-4210-B9DA-34D5132DC14C}" type="datetime1">
              <a:rPr lang="en-US" smtClean="0"/>
              <a:t>12/5/2015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4BE4-DD61-4551-8E8F-82CB1DB4A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47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0A92-A6A5-4331-BA3B-6E50908B7068}" type="datetime1">
              <a:rPr lang="en-US" smtClean="0"/>
              <a:t>12/5/2015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4BE4-DD61-4551-8E8F-82CB1DB4A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2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CCEC4-DB82-4C89-A3F9-446208218B42}" type="datetime1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A4BE4-DD61-4551-8E8F-82CB1DB4A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4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36879"/>
          </a:xfrm>
        </p:spPr>
        <p:txBody>
          <a:bodyPr/>
          <a:lstStyle/>
          <a:p>
            <a:r>
              <a:rPr lang="en-US" dirty="0" smtClean="0"/>
              <a:t>Hidden Markov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CISC 5800</a:t>
            </a:r>
          </a:p>
          <a:p>
            <a:r>
              <a:rPr lang="en-US" dirty="0" smtClean="0"/>
              <a:t>Professor Daniel Leeds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08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in HMM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283200" cy="4351338"/>
              </a:xfrm>
            </p:spPr>
            <p:txBody>
              <a:bodyPr/>
              <a:lstStyle/>
              <a:p>
                <a:r>
                  <a:rPr lang="en-US" dirty="0" smtClean="0"/>
                  <a:t>Initial probabilities: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Transition probabilities	</a:t>
                </a:r>
                <a:r>
                  <a:rPr lang="en-US" dirty="0" err="1" smtClean="0"/>
                  <a:t>A</a:t>
                </a:r>
                <a:r>
                  <a:rPr lang="en-US" baseline="-25000" dirty="0" err="1" smtClean="0"/>
                  <a:t>i,j</a:t>
                </a:r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Emission probabilities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283200" cy="4351338"/>
              </a:xfrm>
              <a:blipFill rotWithShape="0">
                <a:blip r:embed="rId2"/>
                <a:stretch>
                  <a:fillRect l="-2079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4BE4-DD61-4551-8E8F-82CB1DB4A909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81800" y="2527300"/>
            <a:ext cx="37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</a:rPr>
              <a:t>How do we learn these values?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95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Learning HMM parameters: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7007"/>
            <a:ext cx="10515600" cy="67301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First, assume we know the states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4BE4-DD61-4551-8E8F-82CB1DB4A909}" type="slidenum">
              <a:rPr lang="en-US" smtClean="0"/>
              <a:t>11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16000" y="2054136"/>
                <a:ext cx="3390900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/>
                  <a:t>x</a:t>
                </a:r>
                <a:r>
                  <a:rPr lang="en-US" sz="2800" baseline="30000" dirty="0"/>
                  <a:t>1</a:t>
                </a:r>
                <a:r>
                  <a:rPr lang="en-US" sz="2800" dirty="0"/>
                  <a:t>: A,B,A,A,B</a:t>
                </a:r>
              </a:p>
              <a:p>
                <a:r>
                  <a:rPr lang="en-US" sz="2800" b="1" dirty="0"/>
                  <a:t>x</a:t>
                </a:r>
                <a:r>
                  <a:rPr lang="en-US" sz="2800" baseline="30000" dirty="0"/>
                  <a:t>2</a:t>
                </a:r>
                <a:r>
                  <a:rPr lang="en-US" sz="2800" dirty="0"/>
                  <a:t>: B,B,B,A,A</a:t>
                </a:r>
              </a:p>
              <a:p>
                <a:r>
                  <a:rPr lang="en-US" sz="2800" b="1" dirty="0"/>
                  <a:t>x</a:t>
                </a:r>
                <a:r>
                  <a:rPr lang="en-US" sz="2800" baseline="30000" dirty="0"/>
                  <a:t>3</a:t>
                </a:r>
                <a:r>
                  <a:rPr lang="en-US" sz="2800" dirty="0"/>
                  <a:t>: A,A,B,A,B</a:t>
                </a:r>
              </a:p>
              <a:p>
                <a:r>
                  <a:rPr lang="en-US" sz="2800" dirty="0"/>
                  <a:t>	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⋮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00" y="2054136"/>
                <a:ext cx="3390900" cy="1815882"/>
              </a:xfrm>
              <a:prstGeom prst="rect">
                <a:avLst/>
              </a:prstGeom>
              <a:blipFill rotWithShape="0">
                <a:blip r:embed="rId3"/>
                <a:stretch>
                  <a:fillRect l="-3777" t="-3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78200" y="2054136"/>
                <a:ext cx="7975600" cy="3051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Compute MLE for each parameter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argmax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∏"/>
                              <m:supHide m:val="on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/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  <m:nary>
                            <m:naryPr>
                              <m:chr m:val="∏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</m:sub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func>
                    </m:oMath>
                  </m:oMathPara>
                </a14:m>
                <a:endParaRPr lang="en-US" sz="2800" dirty="0" smtClean="0"/>
              </a:p>
              <a:p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#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 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#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200" y="2054136"/>
                <a:ext cx="7975600" cy="3051541"/>
              </a:xfrm>
              <a:prstGeom prst="rect">
                <a:avLst/>
              </a:prstGeom>
              <a:blipFill rotWithShape="0">
                <a:blip r:embed="rId4"/>
                <a:stretch>
                  <a:fillRect l="-1528" t="-19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549400" y="2054136"/>
            <a:ext cx="254000" cy="17177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5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HMM parameters: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i,j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4895"/>
            <a:ext cx="10515600" cy="67301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First, assume we know the states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4BE4-DD61-4551-8E8F-82CB1DB4A909}" type="slidenum">
              <a:rPr lang="en-US" smtClean="0"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16000" y="1965236"/>
                <a:ext cx="3390900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/>
                  <a:t>x</a:t>
                </a:r>
                <a:r>
                  <a:rPr lang="en-US" sz="2800" baseline="30000" dirty="0"/>
                  <a:t>1</a:t>
                </a:r>
                <a:r>
                  <a:rPr lang="en-US" sz="2800" dirty="0"/>
                  <a:t>: A,B,A,A,B</a:t>
                </a:r>
              </a:p>
              <a:p>
                <a:r>
                  <a:rPr lang="en-US" sz="2800" b="1" dirty="0"/>
                  <a:t>x</a:t>
                </a:r>
                <a:r>
                  <a:rPr lang="en-US" sz="2800" baseline="30000" dirty="0"/>
                  <a:t>2</a:t>
                </a:r>
                <a:r>
                  <a:rPr lang="en-US" sz="2800" dirty="0"/>
                  <a:t>: B,B,B,A,A</a:t>
                </a:r>
              </a:p>
              <a:p>
                <a:r>
                  <a:rPr lang="en-US" sz="2800" b="1" dirty="0"/>
                  <a:t>x</a:t>
                </a:r>
                <a:r>
                  <a:rPr lang="en-US" sz="2800" baseline="30000" dirty="0"/>
                  <a:t>3</a:t>
                </a:r>
                <a:r>
                  <a:rPr lang="en-US" sz="2800" dirty="0"/>
                  <a:t>: A,A,B,A,B</a:t>
                </a:r>
              </a:p>
              <a:p>
                <a:r>
                  <a:rPr lang="en-US" sz="2800" dirty="0"/>
                  <a:t>	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⋮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00" y="1965236"/>
                <a:ext cx="3390900" cy="1815882"/>
              </a:xfrm>
              <a:prstGeom prst="rect">
                <a:avLst/>
              </a:prstGeom>
              <a:blipFill rotWithShape="0">
                <a:blip r:embed="rId2"/>
                <a:stretch>
                  <a:fillRect l="-3777" t="-3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78200" y="1965236"/>
                <a:ext cx="7975600" cy="3120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Compute MLE for each parameter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argmax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∏"/>
                              <m:supHide m:val="on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/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  <m:nary>
                            <m:naryPr>
                              <m:chr m:val="∏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</m:sub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func>
                    </m:oMath>
                  </m:oMathPara>
                </a14:m>
                <a:endParaRPr lang="en-US" sz="2800" dirty="0" smtClean="0"/>
              </a:p>
              <a:p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#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 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#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200" y="1965236"/>
                <a:ext cx="7975600" cy="3120406"/>
              </a:xfrm>
              <a:prstGeom prst="rect">
                <a:avLst/>
              </a:prstGeom>
              <a:blipFill rotWithShape="0">
                <a:blip r:embed="rId3"/>
                <a:stretch>
                  <a:fillRect l="-1528" t="-1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372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Learning HMM parameters: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4895"/>
            <a:ext cx="10515600" cy="67301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First, assume we know the states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4BE4-DD61-4551-8E8F-82CB1DB4A909}" type="slidenum">
              <a:rPr lang="en-US" smtClean="0"/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16000" y="1965236"/>
                <a:ext cx="3390900" cy="34778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/>
                  <a:t>x</a:t>
                </a:r>
                <a:r>
                  <a:rPr lang="en-US" sz="2800" baseline="30000" dirty="0"/>
                  <a:t>1</a:t>
                </a:r>
                <a:r>
                  <a:rPr lang="en-US" sz="2800" dirty="0"/>
                  <a:t>: </a:t>
                </a:r>
                <a:r>
                  <a:rPr lang="en-US" sz="2800" dirty="0" smtClean="0"/>
                  <a:t>A,B,A,A,B</a:t>
                </a:r>
              </a:p>
              <a:p>
                <a:r>
                  <a:rPr lang="en-US" sz="2800" b="1" dirty="0" smtClean="0"/>
                  <a:t>o</a:t>
                </a:r>
                <a:r>
                  <a:rPr lang="en-US" sz="2800" baseline="30000" dirty="0" smtClean="0"/>
                  <a:t>1</a:t>
                </a:r>
                <a:r>
                  <a:rPr lang="en-US" sz="2800" dirty="0" smtClean="0"/>
                  <a:t>: 2,5,3,3,6</a:t>
                </a:r>
                <a:endParaRPr lang="en-US" sz="2800" b="1" dirty="0"/>
              </a:p>
              <a:p>
                <a:endParaRPr lang="en-US" sz="1200" dirty="0"/>
              </a:p>
              <a:p>
                <a:r>
                  <a:rPr lang="en-US" sz="2800" b="1" dirty="0"/>
                  <a:t>x</a:t>
                </a:r>
                <a:r>
                  <a:rPr lang="en-US" sz="2800" baseline="30000" dirty="0"/>
                  <a:t>2</a:t>
                </a:r>
                <a:r>
                  <a:rPr lang="en-US" sz="2800" dirty="0"/>
                  <a:t>: B,B,B,A,A</a:t>
                </a:r>
              </a:p>
              <a:p>
                <a:r>
                  <a:rPr lang="en-US" sz="2800" b="1" dirty="0" smtClean="0"/>
                  <a:t>o</a:t>
                </a:r>
                <a:r>
                  <a:rPr lang="en-US" sz="2800" baseline="30000" dirty="0"/>
                  <a:t>2</a:t>
                </a:r>
                <a:r>
                  <a:rPr lang="en-US" sz="2800" dirty="0" smtClean="0"/>
                  <a:t>: 4,5,1,3,2</a:t>
                </a:r>
                <a:endParaRPr lang="en-US" sz="2800" b="1" dirty="0" smtClean="0"/>
              </a:p>
              <a:p>
                <a:endParaRPr lang="en-US" sz="1200" b="1" dirty="0"/>
              </a:p>
              <a:p>
                <a:r>
                  <a:rPr lang="en-US" sz="2800" b="1" dirty="0" smtClean="0"/>
                  <a:t>x</a:t>
                </a:r>
                <a:r>
                  <a:rPr lang="en-US" sz="2800" baseline="30000" dirty="0" smtClean="0"/>
                  <a:t>3</a:t>
                </a:r>
                <a:r>
                  <a:rPr lang="en-US" sz="2800" dirty="0"/>
                  <a:t>: </a:t>
                </a:r>
                <a:r>
                  <a:rPr lang="en-US" sz="2800" dirty="0" smtClean="0"/>
                  <a:t>A,A,B,A,B</a:t>
                </a:r>
              </a:p>
              <a:p>
                <a:r>
                  <a:rPr lang="en-US" sz="2800" b="1" dirty="0" smtClean="0"/>
                  <a:t>o</a:t>
                </a:r>
                <a:r>
                  <a:rPr lang="en-US" sz="2800" baseline="30000" dirty="0" smtClean="0"/>
                  <a:t>3</a:t>
                </a:r>
                <a:r>
                  <a:rPr lang="en-US" sz="2800" dirty="0" smtClean="0"/>
                  <a:t>: 1,4,5,2,6</a:t>
                </a:r>
                <a:endParaRPr lang="en-US" sz="2800" dirty="0"/>
              </a:p>
              <a:p>
                <a:r>
                  <a:rPr lang="en-US" sz="2800" dirty="0"/>
                  <a:t>	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⋮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00" y="1965236"/>
                <a:ext cx="3390900" cy="3477875"/>
              </a:xfrm>
              <a:prstGeom prst="rect">
                <a:avLst/>
              </a:prstGeom>
              <a:blipFill rotWithShape="0">
                <a:blip r:embed="rId3"/>
                <a:stretch>
                  <a:fillRect l="-3777" t="-1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175000" y="1965236"/>
                <a:ext cx="8851900" cy="29279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Compute MLE for each parameter</a:t>
                </a:r>
              </a:p>
              <a:p>
                <a:endParaRPr lang="en-US" sz="4800" dirty="0" smtClean="0"/>
              </a:p>
              <a:p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#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 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#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000" y="1965236"/>
                <a:ext cx="8851900" cy="2927917"/>
              </a:xfrm>
              <a:prstGeom prst="rect">
                <a:avLst/>
              </a:prstGeom>
              <a:blipFill rotWithShape="0">
                <a:blip r:embed="rId4"/>
                <a:stretch>
                  <a:fillRect l="-1446" t="-1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736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HMM learning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Learning parameters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 smtClean="0"/>
                  <a:t>) with known states is not too hard</a:t>
                </a:r>
              </a:p>
              <a:p>
                <a:endParaRPr lang="en-US" dirty="0"/>
              </a:p>
              <a:p>
                <a:r>
                  <a:rPr lang="en-US" dirty="0" smtClean="0"/>
                  <a:t>BUT usually states are unknown</a:t>
                </a:r>
              </a:p>
              <a:p>
                <a:endParaRPr lang="en-US" dirty="0"/>
              </a:p>
              <a:p>
                <a:r>
                  <a:rPr lang="en-US" dirty="0" smtClean="0"/>
                  <a:t>If we had the parameters and the observations, we could figure out the states: 		Viterbi </a:t>
                </a:r>
                <a:r>
                  <a:rPr lang="en-US" dirty="0"/>
                  <a:t>P(Q*|O)=</a:t>
                </a:r>
                <a:r>
                  <a:rPr lang="en-US" dirty="0" err="1"/>
                  <a:t>argmax</a:t>
                </a:r>
                <a:r>
                  <a:rPr lang="en-US" baseline="-25000" dirty="0" err="1"/>
                  <a:t>Q</a:t>
                </a:r>
                <a:r>
                  <a:rPr lang="en-US" dirty="0"/>
                  <a:t> P(Q|O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4BE4-DD61-4551-8E8F-82CB1DB4A90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9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Expectation-Maximization, or “EM”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727576"/>
              </a:xfrm>
            </p:spPr>
            <p:txBody>
              <a:bodyPr/>
              <a:lstStyle/>
              <a:p>
                <a:r>
                  <a:rPr lang="en-US" dirty="0" smtClean="0"/>
                  <a:t>Problem: Uncertain of </a:t>
                </a:r>
                <a:r>
                  <a:rPr lang="en-US" dirty="0" err="1" smtClean="0"/>
                  <a:t>y</a:t>
                </a:r>
                <a:r>
                  <a:rPr lang="en-US" baseline="30000" dirty="0" err="1" smtClean="0"/>
                  <a:t>i</a:t>
                </a:r>
                <a:r>
                  <a:rPr lang="en-US" dirty="0" smtClean="0"/>
                  <a:t> (class), uncertain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dirty="0" smtClean="0"/>
                  <a:t> (parameters)</a:t>
                </a:r>
              </a:p>
              <a:p>
                <a:endParaRPr lang="en-US" dirty="0"/>
              </a:p>
              <a:p>
                <a:r>
                  <a:rPr lang="en-US" dirty="0" smtClean="0"/>
                  <a:t>Solution: Guess </a:t>
                </a:r>
                <a:r>
                  <a:rPr lang="en-US" dirty="0" err="1" smtClean="0"/>
                  <a:t>y</a:t>
                </a:r>
                <a:r>
                  <a:rPr lang="en-US" baseline="30000" dirty="0" err="1" smtClean="0"/>
                  <a:t>i</a:t>
                </a:r>
                <a:r>
                  <a:rPr lang="en-US" dirty="0" smtClean="0"/>
                  <a:t>, deduce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dirty="0" smtClean="0"/>
                  <a:t>, re-compute </a:t>
                </a:r>
                <a:r>
                  <a:rPr lang="en-US" dirty="0" err="1" smtClean="0"/>
                  <a:t>y</a:t>
                </a:r>
                <a:r>
                  <a:rPr lang="en-US" baseline="30000" dirty="0" err="1" smtClean="0"/>
                  <a:t>i</a:t>
                </a:r>
                <a:r>
                  <a:rPr lang="en-US" dirty="0" smtClean="0"/>
                  <a:t>, re-compute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dirty="0" smtClean="0"/>
                  <a:t> … etc.</a:t>
                </a:r>
                <a:br>
                  <a:rPr lang="en-US" dirty="0" smtClean="0"/>
                </a:br>
                <a:r>
                  <a:rPr lang="en-US" dirty="0" smtClean="0"/>
                  <a:t>	OR:  Guess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dirty="0" smtClean="0"/>
                  <a:t>, deduce </a:t>
                </a:r>
                <a:r>
                  <a:rPr lang="en-US" dirty="0" err="1" smtClean="0"/>
                  <a:t>y</a:t>
                </a:r>
                <a:r>
                  <a:rPr lang="en-US" baseline="30000" dirty="0" err="1" smtClean="0"/>
                  <a:t>i</a:t>
                </a:r>
                <a:r>
                  <a:rPr lang="en-US" dirty="0" smtClean="0"/>
                  <a:t>, re-compute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dirty="0" smtClean="0"/>
                  <a:t>, re-compute </a:t>
                </a:r>
                <a:r>
                  <a:rPr lang="en-US" dirty="0" err="1" smtClean="0"/>
                  <a:t>y</a:t>
                </a:r>
                <a:r>
                  <a:rPr lang="en-US" baseline="30000" dirty="0" err="1" smtClean="0"/>
                  <a:t>i</a:t>
                </a:r>
                <a:endParaRPr lang="en-US" dirty="0" smtClean="0"/>
              </a:p>
              <a:p>
                <a:pPr marL="0" indent="0" algn="ctr">
                  <a:buNone/>
                </a:pPr>
                <a:r>
                  <a:rPr lang="en-US" b="1" dirty="0" smtClean="0"/>
                  <a:t>Will converge to a solution</a:t>
                </a:r>
                <a:endParaRPr lang="en-US" b="1" dirty="0"/>
              </a:p>
              <a:p>
                <a:endParaRPr lang="en-US" dirty="0" smtClean="0"/>
              </a:p>
              <a:p>
                <a:r>
                  <a:rPr lang="en-US" dirty="0" smtClean="0"/>
                  <a:t>E step: Fill in expected values for missing variables</a:t>
                </a:r>
              </a:p>
              <a:p>
                <a:r>
                  <a:rPr lang="en-US" dirty="0" smtClean="0"/>
                  <a:t>M step: Regular MLE given known and filled-in variables</a:t>
                </a:r>
              </a:p>
              <a:p>
                <a:pPr marL="0" indent="0" algn="ctr">
                  <a:buNone/>
                </a:pPr>
                <a:r>
                  <a:rPr lang="en-US" b="1" dirty="0" smtClean="0"/>
                  <a:t>Also useful when there are holes in your data</a:t>
                </a: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727576"/>
              </a:xfrm>
              <a:blipFill rotWithShape="0">
                <a:blip r:embed="rId2"/>
                <a:stretch>
                  <a:fillRect l="-1043" t="-1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4BE4-DD61-4551-8E8F-82CB1DB4A90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1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states </a:t>
            </a:r>
            <a:r>
              <a:rPr lang="en-US" dirty="0" err="1" smtClean="0"/>
              <a:t>q</a:t>
            </a:r>
            <a:r>
              <a:rPr lang="en-US" baseline="-25000" dirty="0" err="1"/>
              <a:t>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66700" y="1536700"/>
                <a:ext cx="11569700" cy="5184775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Instead of picking one state: </a:t>
                </a:r>
                <a:r>
                  <a:rPr lang="en-US" dirty="0" err="1" smtClean="0"/>
                  <a:t>q</a:t>
                </a:r>
                <a:r>
                  <a:rPr lang="en-US" baseline="-25000" dirty="0" err="1" smtClean="0"/>
                  <a:t>t</a:t>
                </a:r>
                <a:r>
                  <a:rPr lang="en-US" dirty="0" smtClean="0"/>
                  <a:t>=</a:t>
                </a:r>
                <a:r>
                  <a:rPr lang="en-US" dirty="0" err="1" smtClean="0"/>
                  <a:t>s</a:t>
                </a:r>
                <a:r>
                  <a:rPr lang="en-US" baseline="-25000" dirty="0" err="1" smtClean="0"/>
                  <a:t>i</a:t>
                </a:r>
                <a:r>
                  <a:rPr lang="en-US" dirty="0" smtClean="0"/>
                  <a:t>, find P(</a:t>
                </a:r>
                <a:r>
                  <a:rPr lang="en-US" dirty="0" err="1" smtClean="0"/>
                  <a:t>q</a:t>
                </a:r>
                <a:r>
                  <a:rPr lang="en-US" baseline="-25000" dirty="0" err="1" smtClean="0"/>
                  <a:t>t</a:t>
                </a:r>
                <a:r>
                  <a:rPr lang="en-US" dirty="0" smtClean="0"/>
                  <a:t>=</a:t>
                </a:r>
                <a:r>
                  <a:rPr lang="en-US" dirty="0" err="1" smtClean="0"/>
                  <a:t>s</a:t>
                </a:r>
                <a:r>
                  <a:rPr lang="en-US" baseline="-25000" dirty="0" err="1" smtClean="0"/>
                  <a:t>i</a:t>
                </a:r>
                <a:r>
                  <a:rPr lang="en-US" dirty="0" err="1" smtClean="0"/>
                  <a:t>|</a:t>
                </a:r>
                <a:r>
                  <a:rPr lang="en-US" b="1" dirty="0" err="1" smtClean="0"/>
                  <a:t>o</a:t>
                </a:r>
                <a:r>
                  <a:rPr lang="en-US" dirty="0" smtClean="0"/>
                  <a:t>)</a:t>
                </a:r>
              </a:p>
              <a:p>
                <a:endParaRPr lang="en-US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⋯,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Forward probability: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sub>
                    </m:sSub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𝒐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𝒐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1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Backward probability</a:t>
                </a:r>
                <a:r>
                  <a:rPr lang="en-US" dirty="0"/>
                  <a:t>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sub>
                    </m:sSub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</m:d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𝒐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𝒐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𝑻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6700" y="1536700"/>
                <a:ext cx="11569700" cy="5184775"/>
              </a:xfrm>
              <a:blipFill rotWithShape="0">
                <a:blip r:embed="rId2"/>
                <a:stretch>
                  <a:fillRect l="-1106" t="-18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4BE4-DD61-4551-8E8F-82CB1DB4A90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0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of forward and backward probabilities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66700" y="1536700"/>
                <a:ext cx="11569700" cy="5184775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Forward probability: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sub>
                    </m:sSub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𝒐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𝒐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1" dirty="0" smtClean="0"/>
              </a:p>
              <a:p>
                <a:pPr marL="0" indent="0">
                  <a:buNone/>
                </a:pPr>
                <a:endParaRPr lang="en-US" sz="1300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nary>
                        <m:naryPr>
                          <m:chr m:val="∑"/>
                          <m:supHide m:val="on"/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Backward probability</a:t>
                </a:r>
                <a:r>
                  <a:rPr lang="en-US" dirty="0"/>
                  <a:t>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sub>
                    </m:sSub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</m:d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𝒐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𝒐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𝑻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1" dirty="0" smtClean="0"/>
              </a:p>
              <a:p>
                <a:pPr marL="0" indent="0">
                  <a:buNone/>
                </a:pPr>
                <a:endParaRPr lang="en-US" sz="1300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i="1" dirty="0" smtClean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6700" y="1536700"/>
                <a:ext cx="11569700" cy="5184775"/>
              </a:xfrm>
              <a:blipFill rotWithShape="0">
                <a:blip r:embed="rId2"/>
                <a:stretch>
                  <a:fillRect l="-685" t="-24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4BE4-DD61-4551-8E8F-82CB1DB4A909}" type="slidenum">
              <a:rPr lang="en-US" smtClean="0"/>
              <a:t>17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946922" y="3967317"/>
                <a:ext cx="4070555" cy="154580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Final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</m:oMath>
                </a14:m>
                <a:r>
                  <a:rPr lang="en-US" sz="2800" b="1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b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6922" y="3967317"/>
                <a:ext cx="4070555" cy="1545808"/>
              </a:xfrm>
              <a:prstGeom prst="rect">
                <a:avLst/>
              </a:prstGeom>
              <a:blipFill rotWithShape="0">
                <a:blip r:embed="rId3"/>
                <a:stretch>
                  <a:fillRect l="-2675" t="-2703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4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E-step: State probabilities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One state: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⋯,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Two states in a row: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⋯,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4BE4-DD61-4551-8E8F-82CB1DB4A90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2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when states known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#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 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#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#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 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#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#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𝑜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 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#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4BE4-DD61-4551-8E8F-82CB1DB4A90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5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sequence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Spoken language</a:t>
            </a:r>
          </a:p>
          <a:p>
            <a:r>
              <a:rPr lang="en-US" dirty="0" smtClean="0"/>
              <a:t>DNA sequences</a:t>
            </a:r>
          </a:p>
          <a:p>
            <a:r>
              <a:rPr lang="en-US" dirty="0" smtClean="0"/>
              <a:t>Daily stock values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Example: spoken language</a:t>
            </a:r>
          </a:p>
          <a:p>
            <a:pPr marL="0" indent="0" algn="ctr">
              <a:buNone/>
            </a:pPr>
            <a:r>
              <a:rPr lang="en-US" dirty="0" err="1" smtClean="0"/>
              <a:t>F?r</a:t>
            </a:r>
            <a:r>
              <a:rPr lang="en-US" dirty="0" smtClean="0"/>
              <a:t> </a:t>
            </a:r>
            <a:r>
              <a:rPr lang="en-US" dirty="0" err="1" smtClean="0"/>
              <a:t>plu</a:t>
            </a:r>
            <a:r>
              <a:rPr lang="en-US" dirty="0" smtClean="0"/>
              <a:t>? </a:t>
            </a:r>
            <a:r>
              <a:rPr lang="en-US" dirty="0" err="1" smtClean="0"/>
              <a:t>fi?e</a:t>
            </a:r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s nine</a:t>
            </a:r>
          </a:p>
          <a:p>
            <a:r>
              <a:rPr lang="en-US" dirty="0" smtClean="0"/>
              <a:t>Between F and r expect a vowel: “aw”, “</a:t>
            </a:r>
            <a:r>
              <a:rPr lang="en-US" dirty="0" err="1" smtClean="0"/>
              <a:t>ee</a:t>
            </a:r>
            <a:r>
              <a:rPr lang="en-US" dirty="0" smtClean="0"/>
              <a:t>”, “ah”; NOT “oh”, “uh”</a:t>
            </a:r>
          </a:p>
          <a:p>
            <a:r>
              <a:rPr lang="en-US" dirty="0" smtClean="0"/>
              <a:t>At end of “</a:t>
            </a:r>
            <a:r>
              <a:rPr lang="en-US" dirty="0" err="1" smtClean="0"/>
              <a:t>plu</a:t>
            </a:r>
            <a:r>
              <a:rPr lang="en-US" dirty="0" smtClean="0"/>
              <a:t>” expect consonant: “g”, “m”, “s”; NOT “d”, “p”</a:t>
            </a:r>
          </a:p>
        </p:txBody>
      </p:sp>
      <p:pic>
        <p:nvPicPr>
          <p:cNvPr id="1026" name="Picture 2" descr="http://tse1.mm.bing.net/th?&amp;id=OIP.Mfa6d3dcfae2a157338b2d0b2f9b9b3aeo0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797" y="635000"/>
            <a:ext cx="2857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4BE4-DD61-4551-8E8F-82CB1DB4A9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6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M-step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e>
                        </m:nary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/>
                          <m:e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e>
                            </m:nary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𝑜𝑏𝑠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𝒐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sub>
                            </m:s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𝒐𝒃𝒔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𝒋</m:t>
                            </m:r>
                          </m:sub>
                          <m:sup/>
                          <m:e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𝒐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sub>
                                </m:sSub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nary>
                          </m:e>
                        </m:nary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𝑒𝑞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  <m:sup/>
                          <m:e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𝑒𝑞</m:t>
                                </m:r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nary>
                          </m:e>
                        </m:nary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4BE4-DD61-4551-8E8F-82CB1DB4A909}" type="slidenum">
              <a:rPr lang="en-US" smtClean="0"/>
              <a:t>20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6705600" y="1978025"/>
                <a:ext cx="4800600" cy="4351338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 smtClean="0">
                    <a:latin typeface="+mj-lt"/>
                  </a:rPr>
                  <a:t>Known states:</a:t>
                </a: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#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 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#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#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 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#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#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𝑜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 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#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1978025"/>
                <a:ext cx="4800600" cy="4351338"/>
              </a:xfrm>
              <a:prstGeom prst="rect">
                <a:avLst/>
              </a:prstGeom>
              <a:blipFill rotWithShape="0">
                <a:blip r:embed="rId3"/>
                <a:stretch>
                  <a:fillRect l="-2141" t="-1806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931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HMMs in 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4BE4-DD61-4551-8E8F-82CB1DB4A909}" type="slidenum">
              <a:rPr lang="en-US" smtClean="0"/>
              <a:t>21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90600" y="1978024"/>
            <a:ext cx="10515600" cy="4079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For classification, find highest probability class given features</a:t>
            </a:r>
          </a:p>
          <a:p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Features for one sound:</a:t>
            </a:r>
          </a:p>
          <a:p>
            <a:r>
              <a:rPr lang="en-US" dirty="0" smtClean="0"/>
              <a:t>[q</a:t>
            </a:r>
            <a:r>
              <a:rPr lang="en-US" baseline="-25000" dirty="0" smtClean="0"/>
              <a:t>1</a:t>
            </a:r>
            <a:r>
              <a:rPr lang="en-US" dirty="0" smtClean="0"/>
              <a:t>, o</a:t>
            </a:r>
            <a:r>
              <a:rPr lang="en-US" baseline="-25000" dirty="0" smtClean="0"/>
              <a:t>1</a:t>
            </a:r>
            <a:r>
              <a:rPr lang="en-US" dirty="0" smtClean="0"/>
              <a:t>, q</a:t>
            </a:r>
            <a:r>
              <a:rPr lang="en-US" baseline="-25000" dirty="0" smtClean="0"/>
              <a:t>2</a:t>
            </a:r>
            <a:r>
              <a:rPr lang="en-US" dirty="0" smtClean="0"/>
              <a:t>, o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T</a:t>
            </a:r>
            <a:r>
              <a:rPr lang="en-US" dirty="0" smtClean="0"/>
              <a:t>, </a:t>
            </a:r>
            <a:r>
              <a:rPr lang="en-US" dirty="0" err="1" smtClean="0"/>
              <a:t>o</a:t>
            </a:r>
            <a:r>
              <a:rPr lang="en-US" baseline="-25000" dirty="0" err="1" smtClean="0"/>
              <a:t>T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Conclude word: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Generates states: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887661" y="4433845"/>
            <a:ext cx="722939" cy="722939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060787" y="4433845"/>
            <a:ext cx="722939" cy="722939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722323" y="4439879"/>
            <a:ext cx="722939" cy="722939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11" idx="6"/>
            <a:endCxn id="9" idx="2"/>
          </p:cNvCxnSpPr>
          <p:nvPr/>
        </p:nvCxnSpPr>
        <p:spPr>
          <a:xfrm flipV="1">
            <a:off x="7445262" y="4795315"/>
            <a:ext cx="442399" cy="603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656750" y="4811963"/>
            <a:ext cx="442399" cy="603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873485" y="5512220"/>
            <a:ext cx="722939" cy="722939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046611" y="5512220"/>
            <a:ext cx="722939" cy="722939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08147" y="5518254"/>
            <a:ext cx="722939" cy="722939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endCxn id="18" idx="0"/>
          </p:cNvCxnSpPr>
          <p:nvPr/>
        </p:nvCxnSpPr>
        <p:spPr>
          <a:xfrm flipH="1">
            <a:off x="7069617" y="5188306"/>
            <a:ext cx="17607" cy="32994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8240326" y="5217880"/>
            <a:ext cx="17607" cy="32994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9373881" y="5188306"/>
            <a:ext cx="17607" cy="32994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73090" y="4454214"/>
            <a:ext cx="5293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Q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5796287" y="5499893"/>
            <a:ext cx="5293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O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6563535" y="6356350"/>
            <a:ext cx="101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sound1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751852" y="6356350"/>
            <a:ext cx="101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sound2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023190" y="6352143"/>
            <a:ext cx="101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sound3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3442"/>
            <a:ext cx="10515600" cy="1325563"/>
          </a:xfrm>
        </p:spPr>
        <p:txBody>
          <a:bodyPr/>
          <a:lstStyle/>
          <a:p>
            <a:r>
              <a:rPr lang="en-US" dirty="0" smtClean="0"/>
              <a:t>Markov Models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44206"/>
                <a:ext cx="10515600" cy="229719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 smtClean="0"/>
                  <a:t>Start with:</a:t>
                </a:r>
              </a:p>
              <a:p>
                <a:r>
                  <a:rPr lang="en-US" sz="3200" i="1" dirty="0" smtClean="0"/>
                  <a:t>n</a:t>
                </a:r>
                <a:r>
                  <a:rPr lang="en-US" sz="3200" dirty="0" smtClean="0"/>
                  <a:t> states: </a:t>
                </a:r>
                <a:r>
                  <a:rPr lang="en-US" sz="3200" dirty="0"/>
                  <a:t>s</a:t>
                </a:r>
                <a:r>
                  <a:rPr lang="en-US" sz="3200" baseline="-25000" dirty="0" smtClean="0"/>
                  <a:t>1</a:t>
                </a:r>
                <a:r>
                  <a:rPr lang="en-US" sz="3200" dirty="0" smtClean="0"/>
                  <a:t>, …, </a:t>
                </a:r>
                <a:r>
                  <a:rPr lang="en-US" sz="3200" dirty="0" err="1"/>
                  <a:t>s</a:t>
                </a:r>
                <a:r>
                  <a:rPr lang="en-US" sz="3200" baseline="-25000" dirty="0" err="1" smtClean="0"/>
                  <a:t>n</a:t>
                </a:r>
                <a:endParaRPr lang="en-US" sz="3200" dirty="0" smtClean="0"/>
              </a:p>
              <a:p>
                <a:r>
                  <a:rPr lang="en-US" sz="3200" dirty="0" smtClean="0"/>
                  <a:t>Probability of initial start states: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 smtClean="0"/>
                  <a:t>,…,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sz="3200" dirty="0" smtClean="0"/>
              </a:p>
              <a:p>
                <a:r>
                  <a:rPr lang="en-US" sz="3200" dirty="0" smtClean="0"/>
                  <a:t>Probability of transition between states: </a:t>
                </a:r>
                <a:r>
                  <a:rPr lang="en-US" sz="3200" dirty="0" err="1" smtClean="0"/>
                  <a:t>A</a:t>
                </a:r>
                <a:r>
                  <a:rPr lang="en-US" sz="3200" baseline="-25000" dirty="0" err="1" smtClean="0"/>
                  <a:t>i,j</a:t>
                </a:r>
                <a:r>
                  <a:rPr lang="en-US" sz="3200" dirty="0" smtClean="0"/>
                  <a:t> = P(</a:t>
                </a:r>
                <a:r>
                  <a:rPr lang="en-US" sz="3200" dirty="0" err="1" smtClean="0"/>
                  <a:t>q</a:t>
                </a:r>
                <a:r>
                  <a:rPr lang="en-US" sz="3200" baseline="-25000" dirty="0" err="1" smtClean="0"/>
                  <a:t>t</a:t>
                </a:r>
                <a:r>
                  <a:rPr lang="en-US" sz="3200" dirty="0" smtClean="0"/>
                  <a:t>=s</a:t>
                </a:r>
                <a:r>
                  <a:rPr lang="en-US" sz="3200" baseline="-25000" dirty="0" smtClean="0"/>
                  <a:t>i</a:t>
                </a:r>
                <a:r>
                  <a:rPr lang="en-US" sz="3200" dirty="0" smtClean="0"/>
                  <a:t>|q</a:t>
                </a:r>
                <a:r>
                  <a:rPr lang="en-US" sz="3200" baseline="-25000" dirty="0" smtClean="0"/>
                  <a:t>t-1</a:t>
                </a:r>
                <a:r>
                  <a:rPr lang="en-US" sz="3200" dirty="0" smtClean="0"/>
                  <a:t>=</a:t>
                </a:r>
                <a:r>
                  <a:rPr lang="en-US" sz="3200" dirty="0" err="1"/>
                  <a:t>s</a:t>
                </a:r>
                <a:r>
                  <a:rPr lang="en-US" sz="3200" baseline="-25000" dirty="0" err="1" smtClean="0"/>
                  <a:t>j</a:t>
                </a:r>
                <a:r>
                  <a:rPr lang="en-US" sz="3200" dirty="0" smtClean="0"/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44206"/>
                <a:ext cx="10515600" cy="2297196"/>
              </a:xfrm>
              <a:blipFill rotWithShape="0">
                <a:blip r:embed="rId3"/>
                <a:stretch>
                  <a:fillRect l="-1507" t="-5570" b="-5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1818773" y="3881856"/>
            <a:ext cx="1299411" cy="1299411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205664" y="4066673"/>
            <a:ext cx="1299411" cy="1299411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380874" y="5101391"/>
            <a:ext cx="1299411" cy="1299411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42294" y="416845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5629185" y="439321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804395" y="5366084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3</a:t>
            </a:r>
            <a:endParaRPr lang="en-US" sz="3600" dirty="0"/>
          </a:p>
        </p:txBody>
      </p:sp>
      <p:sp>
        <p:nvSpPr>
          <p:cNvPr id="11" name="Freeform 10"/>
          <p:cNvSpPr/>
          <p:nvPr/>
        </p:nvSpPr>
        <p:spPr>
          <a:xfrm>
            <a:off x="2193684" y="5181600"/>
            <a:ext cx="1143074" cy="609600"/>
          </a:xfrm>
          <a:custGeom>
            <a:avLst/>
            <a:gdLst>
              <a:gd name="connsiteX0" fmla="*/ 100337 w 1143074"/>
              <a:gd name="connsiteY0" fmla="*/ 0 h 609600"/>
              <a:gd name="connsiteX1" fmla="*/ 100337 w 1143074"/>
              <a:gd name="connsiteY1" fmla="*/ 449179 h 609600"/>
              <a:gd name="connsiteX2" fmla="*/ 1143074 w 1143074"/>
              <a:gd name="connsiteY2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74" h="609600">
                <a:moveTo>
                  <a:pt x="100337" y="0"/>
                </a:moveTo>
                <a:cubicBezTo>
                  <a:pt x="13442" y="173789"/>
                  <a:pt x="-73453" y="347579"/>
                  <a:pt x="100337" y="449179"/>
                </a:cubicBezTo>
                <a:cubicBezTo>
                  <a:pt x="274127" y="550779"/>
                  <a:pt x="708600" y="580189"/>
                  <a:pt x="1143074" y="609600"/>
                </a:cubicBezTo>
              </a:path>
            </a:pathLst>
          </a:custGeom>
          <a:noFill/>
          <a:ln w="5715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rot="6727219">
            <a:off x="4187394" y="4482508"/>
            <a:ext cx="1143074" cy="609600"/>
          </a:xfrm>
          <a:custGeom>
            <a:avLst/>
            <a:gdLst>
              <a:gd name="connsiteX0" fmla="*/ 100337 w 1143074"/>
              <a:gd name="connsiteY0" fmla="*/ 0 h 609600"/>
              <a:gd name="connsiteX1" fmla="*/ 100337 w 1143074"/>
              <a:gd name="connsiteY1" fmla="*/ 449179 h 609600"/>
              <a:gd name="connsiteX2" fmla="*/ 1143074 w 1143074"/>
              <a:gd name="connsiteY2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74" h="609600">
                <a:moveTo>
                  <a:pt x="100337" y="0"/>
                </a:moveTo>
                <a:cubicBezTo>
                  <a:pt x="13442" y="173789"/>
                  <a:pt x="-73453" y="347579"/>
                  <a:pt x="100337" y="449179"/>
                </a:cubicBezTo>
                <a:cubicBezTo>
                  <a:pt x="274127" y="550779"/>
                  <a:pt x="708600" y="580189"/>
                  <a:pt x="1143074" y="609600"/>
                </a:cubicBezTo>
              </a:path>
            </a:pathLst>
          </a:custGeom>
          <a:noFill/>
          <a:ln w="5715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00199" y="3629292"/>
            <a:ext cx="522744" cy="601843"/>
          </a:xfrm>
          <a:custGeom>
            <a:avLst/>
            <a:gdLst>
              <a:gd name="connsiteX0" fmla="*/ 509345 w 522744"/>
              <a:gd name="connsiteY0" fmla="*/ 304132 h 601843"/>
              <a:gd name="connsiteX1" fmla="*/ 466815 w 522744"/>
              <a:gd name="connsiteY1" fmla="*/ 70215 h 601843"/>
              <a:gd name="connsiteX2" fmla="*/ 62777 w 522744"/>
              <a:gd name="connsiteY2" fmla="*/ 27685 h 601843"/>
              <a:gd name="connsiteX3" fmla="*/ 20247 w 522744"/>
              <a:gd name="connsiteY3" fmla="*/ 452988 h 601843"/>
              <a:gd name="connsiteX4" fmla="*/ 254164 w 522744"/>
              <a:gd name="connsiteY4" fmla="*/ 601843 h 601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744" h="601843">
                <a:moveTo>
                  <a:pt x="509345" y="304132"/>
                </a:moveTo>
                <a:cubicBezTo>
                  <a:pt x="525294" y="210210"/>
                  <a:pt x="541243" y="116289"/>
                  <a:pt x="466815" y="70215"/>
                </a:cubicBezTo>
                <a:cubicBezTo>
                  <a:pt x="392387" y="24140"/>
                  <a:pt x="137205" y="-36111"/>
                  <a:pt x="62777" y="27685"/>
                </a:cubicBezTo>
                <a:cubicBezTo>
                  <a:pt x="-11651" y="91480"/>
                  <a:pt x="-11651" y="357295"/>
                  <a:pt x="20247" y="452988"/>
                </a:cubicBezTo>
                <a:cubicBezTo>
                  <a:pt x="52145" y="548681"/>
                  <a:pt x="153154" y="575262"/>
                  <a:pt x="254164" y="601843"/>
                </a:cubicBezTo>
              </a:path>
            </a:pathLst>
          </a:custGeom>
          <a:noFill/>
          <a:ln w="5715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rot="12629697">
            <a:off x="4077707" y="6219072"/>
            <a:ext cx="567926" cy="554439"/>
          </a:xfrm>
          <a:custGeom>
            <a:avLst/>
            <a:gdLst>
              <a:gd name="connsiteX0" fmla="*/ 509345 w 522744"/>
              <a:gd name="connsiteY0" fmla="*/ 304132 h 601843"/>
              <a:gd name="connsiteX1" fmla="*/ 466815 w 522744"/>
              <a:gd name="connsiteY1" fmla="*/ 70215 h 601843"/>
              <a:gd name="connsiteX2" fmla="*/ 62777 w 522744"/>
              <a:gd name="connsiteY2" fmla="*/ 27685 h 601843"/>
              <a:gd name="connsiteX3" fmla="*/ 20247 w 522744"/>
              <a:gd name="connsiteY3" fmla="*/ 452988 h 601843"/>
              <a:gd name="connsiteX4" fmla="*/ 254164 w 522744"/>
              <a:gd name="connsiteY4" fmla="*/ 601843 h 601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744" h="601843">
                <a:moveTo>
                  <a:pt x="509345" y="304132"/>
                </a:moveTo>
                <a:cubicBezTo>
                  <a:pt x="525294" y="210210"/>
                  <a:pt x="541243" y="116289"/>
                  <a:pt x="466815" y="70215"/>
                </a:cubicBezTo>
                <a:cubicBezTo>
                  <a:pt x="392387" y="24140"/>
                  <a:pt x="137205" y="-36111"/>
                  <a:pt x="62777" y="27685"/>
                </a:cubicBezTo>
                <a:cubicBezTo>
                  <a:pt x="-11651" y="91480"/>
                  <a:pt x="-11651" y="357295"/>
                  <a:pt x="20247" y="452988"/>
                </a:cubicBezTo>
                <a:cubicBezTo>
                  <a:pt x="52145" y="548681"/>
                  <a:pt x="153154" y="575262"/>
                  <a:pt x="254164" y="601843"/>
                </a:cubicBezTo>
              </a:path>
            </a:pathLst>
          </a:custGeom>
          <a:noFill/>
          <a:ln w="5715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rot="7813684">
            <a:off x="6472296" y="4397709"/>
            <a:ext cx="522744" cy="637337"/>
          </a:xfrm>
          <a:custGeom>
            <a:avLst/>
            <a:gdLst>
              <a:gd name="connsiteX0" fmla="*/ 509345 w 522744"/>
              <a:gd name="connsiteY0" fmla="*/ 304132 h 601843"/>
              <a:gd name="connsiteX1" fmla="*/ 466815 w 522744"/>
              <a:gd name="connsiteY1" fmla="*/ 70215 h 601843"/>
              <a:gd name="connsiteX2" fmla="*/ 62777 w 522744"/>
              <a:gd name="connsiteY2" fmla="*/ 27685 h 601843"/>
              <a:gd name="connsiteX3" fmla="*/ 20247 w 522744"/>
              <a:gd name="connsiteY3" fmla="*/ 452988 h 601843"/>
              <a:gd name="connsiteX4" fmla="*/ 254164 w 522744"/>
              <a:gd name="connsiteY4" fmla="*/ 601843 h 601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744" h="601843">
                <a:moveTo>
                  <a:pt x="509345" y="304132"/>
                </a:moveTo>
                <a:cubicBezTo>
                  <a:pt x="525294" y="210210"/>
                  <a:pt x="541243" y="116289"/>
                  <a:pt x="466815" y="70215"/>
                </a:cubicBezTo>
                <a:cubicBezTo>
                  <a:pt x="392387" y="24140"/>
                  <a:pt x="137205" y="-36111"/>
                  <a:pt x="62777" y="27685"/>
                </a:cubicBezTo>
                <a:cubicBezTo>
                  <a:pt x="-11651" y="91480"/>
                  <a:pt x="-11651" y="357295"/>
                  <a:pt x="20247" y="452988"/>
                </a:cubicBezTo>
                <a:cubicBezTo>
                  <a:pt x="52145" y="548681"/>
                  <a:pt x="153154" y="575262"/>
                  <a:pt x="254164" y="601843"/>
                </a:cubicBezTo>
              </a:path>
            </a:pathLst>
          </a:custGeom>
          <a:noFill/>
          <a:ln w="5715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019647" y="3826692"/>
            <a:ext cx="2530548" cy="341271"/>
          </a:xfrm>
          <a:custGeom>
            <a:avLst/>
            <a:gdLst>
              <a:gd name="connsiteX0" fmla="*/ 0 w 2530548"/>
              <a:gd name="connsiteY0" fmla="*/ 341271 h 341271"/>
              <a:gd name="connsiteX1" fmla="*/ 1105786 w 2530548"/>
              <a:gd name="connsiteY1" fmla="*/ 1029 h 341271"/>
              <a:gd name="connsiteX2" fmla="*/ 2530548 w 2530548"/>
              <a:gd name="connsiteY2" fmla="*/ 256210 h 341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30548" h="341271">
                <a:moveTo>
                  <a:pt x="0" y="341271"/>
                </a:moveTo>
                <a:cubicBezTo>
                  <a:pt x="342014" y="178238"/>
                  <a:pt x="684028" y="15206"/>
                  <a:pt x="1105786" y="1029"/>
                </a:cubicBezTo>
                <a:cubicBezTo>
                  <a:pt x="1527544" y="-13148"/>
                  <a:pt x="2029046" y="121531"/>
                  <a:pt x="2530548" y="256210"/>
                </a:cubicBezTo>
              </a:path>
            </a:pathLst>
          </a:custGeom>
          <a:noFill/>
          <a:ln w="5715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rot="17615573">
            <a:off x="4595978" y="5430076"/>
            <a:ext cx="1143074" cy="609600"/>
          </a:xfrm>
          <a:custGeom>
            <a:avLst/>
            <a:gdLst>
              <a:gd name="connsiteX0" fmla="*/ 100337 w 1143074"/>
              <a:gd name="connsiteY0" fmla="*/ 0 h 609600"/>
              <a:gd name="connsiteX1" fmla="*/ 100337 w 1143074"/>
              <a:gd name="connsiteY1" fmla="*/ 449179 h 609600"/>
              <a:gd name="connsiteX2" fmla="*/ 1143074 w 1143074"/>
              <a:gd name="connsiteY2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74" h="609600">
                <a:moveTo>
                  <a:pt x="100337" y="0"/>
                </a:moveTo>
                <a:cubicBezTo>
                  <a:pt x="13442" y="173789"/>
                  <a:pt x="-73453" y="347579"/>
                  <a:pt x="100337" y="449179"/>
                </a:cubicBezTo>
                <a:cubicBezTo>
                  <a:pt x="274127" y="550779"/>
                  <a:pt x="708600" y="580189"/>
                  <a:pt x="1143074" y="609600"/>
                </a:cubicBezTo>
              </a:path>
            </a:pathLst>
          </a:custGeom>
          <a:noFill/>
          <a:ln w="5715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98801" y="3584804"/>
            <a:ext cx="535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.5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726776" y="5366083"/>
            <a:ext cx="535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.3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620815" y="3857068"/>
            <a:ext cx="535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.2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018476" y="4550613"/>
            <a:ext cx="535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.2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445797" y="4461276"/>
            <a:ext cx="535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.8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256511" y="5956827"/>
            <a:ext cx="535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.1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474952" y="6316868"/>
            <a:ext cx="535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.9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4BE4-DD61-4551-8E8F-82CB1DB4A9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5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dice-y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Two colored die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is the probability we start at </a:t>
            </a:r>
            <a:r>
              <a:rPr lang="en-US" dirty="0" err="1" smtClean="0"/>
              <a:t>s</a:t>
            </a:r>
            <a:r>
              <a:rPr lang="en-US" baseline="-25000" dirty="0" err="1"/>
              <a:t>A</a:t>
            </a:r>
            <a:r>
              <a:rPr lang="en-US" dirty="0" smtClean="0"/>
              <a:t>?</a:t>
            </a:r>
          </a:p>
          <a:p>
            <a:endParaRPr lang="en-US" baseline="-25000" dirty="0"/>
          </a:p>
          <a:p>
            <a:r>
              <a:rPr lang="en-US" dirty="0"/>
              <a:t>What is the probability we have the sequence of die choices: </a:t>
            </a:r>
          </a:p>
          <a:p>
            <a:pPr marL="0" indent="0" algn="ctr">
              <a:buNone/>
            </a:pPr>
            <a:r>
              <a:rPr lang="en-US" dirty="0" err="1"/>
              <a:t>s</a:t>
            </a:r>
            <a:r>
              <a:rPr lang="en-US" baseline="-25000" dirty="0" err="1"/>
              <a:t>A</a:t>
            </a:r>
            <a:r>
              <a:rPr lang="en-US" dirty="0"/>
              <a:t>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A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What is the probability we have the sequence of die choices: </a:t>
            </a:r>
          </a:p>
          <a:p>
            <a:pPr marL="0" indent="0" algn="ctr">
              <a:buNone/>
            </a:pPr>
            <a:r>
              <a:rPr lang="en-US" dirty="0" err="1" smtClean="0"/>
              <a:t>s</a:t>
            </a:r>
            <a:r>
              <a:rPr lang="en-US" baseline="-25000" dirty="0" err="1" smtClean="0"/>
              <a:t>B</a:t>
            </a:r>
            <a:r>
              <a:rPr lang="en-US" dirty="0" smtClean="0"/>
              <a:t>, </a:t>
            </a:r>
            <a:r>
              <a:rPr lang="en-US" dirty="0" err="1" smtClean="0"/>
              <a:t>s</a:t>
            </a:r>
            <a:r>
              <a:rPr lang="en-US" baseline="-25000" dirty="0" err="1"/>
              <a:t>A</a:t>
            </a:r>
            <a:r>
              <a:rPr lang="en-US" dirty="0" smtClean="0"/>
              <a:t>, </a:t>
            </a:r>
            <a:r>
              <a:rPr lang="en-US" dirty="0" err="1" smtClean="0"/>
              <a:t>s</a:t>
            </a:r>
            <a:r>
              <a:rPr lang="en-US" baseline="-25000" dirty="0" err="1"/>
              <a:t>B</a:t>
            </a:r>
            <a:r>
              <a:rPr lang="en-US" dirty="0" smtClean="0"/>
              <a:t>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A</a:t>
            </a:r>
            <a:r>
              <a:rPr lang="en-US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4BE4-DD61-4551-8E8F-82CB1DB4A909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2301" y="1287600"/>
            <a:ext cx="4032450" cy="18444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8994541" y="854022"/>
            <a:ext cx="2110339" cy="2864070"/>
            <a:chOff x="8994541" y="854022"/>
            <a:chExt cx="2110339" cy="2864070"/>
          </a:xfrm>
        </p:grpSpPr>
        <p:pic>
          <p:nvPicPr>
            <p:cNvPr id="1026" name="Picture 2" descr="http://thumbs.dreamstime.com/z/colored-dice-14238702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098" t="13327" r="43609" b="35623"/>
            <a:stretch/>
          </p:blipFill>
          <p:spPr bwMode="auto">
            <a:xfrm>
              <a:off x="9323671" y="854022"/>
              <a:ext cx="1781209" cy="2471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8994541" y="2238208"/>
              <a:ext cx="1079902" cy="14798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309203" y="168649"/>
                <a:ext cx="362554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=0.3,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=0.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9203" y="168649"/>
                <a:ext cx="3625544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5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18728" y="214203"/>
            <a:ext cx="2110339" cy="2864070"/>
            <a:chOff x="8994541" y="854022"/>
            <a:chExt cx="2110339" cy="2864070"/>
          </a:xfrm>
        </p:grpSpPr>
        <p:pic>
          <p:nvPicPr>
            <p:cNvPr id="1026" name="Picture 2" descr="http://thumbs.dreamstime.com/z/colored-dice-14238702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098" t="13327" r="43609" b="35623"/>
            <a:stretch/>
          </p:blipFill>
          <p:spPr bwMode="auto">
            <a:xfrm>
              <a:off x="9323671" y="854022"/>
              <a:ext cx="1781209" cy="2471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8994541" y="2238208"/>
              <a:ext cx="1079902" cy="14798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dice-y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probability we have the sequence of die choices: </a:t>
            </a:r>
          </a:p>
          <a:p>
            <a:pPr marL="0" indent="0" algn="ctr">
              <a:buNone/>
            </a:pPr>
            <a:r>
              <a:rPr lang="en-US" dirty="0" err="1" smtClean="0"/>
              <a:t>s</a:t>
            </a:r>
            <a:r>
              <a:rPr lang="en-US" baseline="-25000" dirty="0" err="1" smtClean="0"/>
              <a:t>B</a:t>
            </a:r>
            <a:r>
              <a:rPr lang="en-US" dirty="0" smtClean="0"/>
              <a:t>, </a:t>
            </a:r>
            <a:r>
              <a:rPr lang="en-US" dirty="0" err="1" smtClean="0"/>
              <a:t>s</a:t>
            </a:r>
            <a:r>
              <a:rPr lang="en-US" baseline="-25000" dirty="0" err="1"/>
              <a:t>A</a:t>
            </a:r>
            <a:r>
              <a:rPr lang="en-US" dirty="0" smtClean="0"/>
              <a:t>, </a:t>
            </a:r>
            <a:r>
              <a:rPr lang="en-US" dirty="0" err="1" smtClean="0"/>
              <a:t>s</a:t>
            </a:r>
            <a:r>
              <a:rPr lang="en-US" baseline="-25000" dirty="0" err="1"/>
              <a:t>B</a:t>
            </a:r>
            <a:r>
              <a:rPr lang="en-US" dirty="0" smtClean="0"/>
              <a:t>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A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Dynamic programming: find answer for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t</a:t>
            </a:r>
            <a:r>
              <a:rPr lang="en-US" dirty="0" smtClean="0"/>
              <a:t> , then compute q</a:t>
            </a:r>
            <a:r>
              <a:rPr lang="en-US" baseline="-25000" dirty="0" smtClean="0"/>
              <a:t>t+1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4BE4-DD61-4551-8E8F-82CB1DB4A909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6656" y="105706"/>
            <a:ext cx="4032450" cy="184440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244715"/>
              </p:ext>
            </p:extLst>
          </p:nvPr>
        </p:nvGraphicFramePr>
        <p:xfrm>
          <a:off x="934808" y="4379494"/>
          <a:ext cx="5161192" cy="15405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6295"/>
                <a:gridCol w="1203158"/>
                <a:gridCol w="1219200"/>
                <a:gridCol w="1102539"/>
              </a:tblGrid>
              <a:tr h="51352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State\Time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</a:t>
                      </a:r>
                      <a:r>
                        <a:rPr lang="en-US" sz="2400" baseline="-25000" dirty="0" smtClean="0"/>
                        <a:t>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</a:t>
                      </a:r>
                      <a:r>
                        <a:rPr lang="en-US" sz="2400" baseline="-25000" dirty="0" smtClean="0"/>
                        <a:t>2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</a:t>
                      </a:r>
                      <a:r>
                        <a:rPr lang="en-US" sz="2400" baseline="-25000" dirty="0" smtClean="0"/>
                        <a:t>3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524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</a:t>
                      </a:r>
                      <a:r>
                        <a:rPr lang="en-US" sz="2400" baseline="-25000" dirty="0" err="1" smtClean="0"/>
                        <a:t>A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0.3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524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</a:t>
                      </a:r>
                      <a:r>
                        <a:rPr lang="en-US" sz="2400" baseline="-25000" dirty="0" err="1" smtClean="0"/>
                        <a:t>B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0.7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993131" y="2643986"/>
                <a:ext cx="362554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=0.3,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=0.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3131" y="2643986"/>
                <a:ext cx="3625544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563759" y="4277382"/>
                <a:ext cx="5309937" cy="1030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3759" y="4277382"/>
                <a:ext cx="5309937" cy="103034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121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74"/>
            <a:ext cx="10515600" cy="1325563"/>
          </a:xfrm>
        </p:spPr>
        <p:txBody>
          <a:bodyPr/>
          <a:lstStyle/>
          <a:p>
            <a:r>
              <a:rPr lang="en-US" dirty="0" smtClean="0"/>
              <a:t>Hidden Markov Models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04037" y="1478037"/>
                <a:ext cx="11504428" cy="2980291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 smtClean="0"/>
                  <a:t>Actual state q “hidden”</a:t>
                </a:r>
              </a:p>
              <a:p>
                <a:r>
                  <a:rPr lang="en-US" sz="3200" dirty="0" smtClean="0"/>
                  <a:t>State produces visible data o: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dirty="0" smtClean="0"/>
              </a:p>
              <a:p>
                <a:r>
                  <a:rPr lang="en-US" sz="3200" dirty="0" smtClean="0"/>
                  <a:t>Compute </a:t>
                </a:r>
                <a:r>
                  <a:rPr lang="en-US" sz="3200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sz="3200" b="0" i="1" dirty="0" smtClean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𝑶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𝑸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𝜽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  <m:nary>
                      <m:naryPr>
                        <m:chr m:val="∏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=2</m:t>
                        </m:r>
                      </m:sub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nary>
                      <m:naryPr>
                        <m:chr m:val="∏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𝝓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4037" y="1478037"/>
                <a:ext cx="11504428" cy="2980291"/>
              </a:xfrm>
              <a:blipFill rotWithShape="0">
                <a:blip r:embed="rId2"/>
                <a:stretch>
                  <a:fillRect l="-1219" t="-4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4BE4-DD61-4551-8E8F-82CB1DB4A909}" type="slidenum">
              <a:rPr lang="en-US" smtClean="0"/>
              <a:t>6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013700" y="4914127"/>
            <a:ext cx="722939" cy="722939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75236" y="4914127"/>
            <a:ext cx="722939" cy="722939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48362" y="4914127"/>
            <a:ext cx="722939" cy="722939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509898" y="4920161"/>
            <a:ext cx="722939" cy="722939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8" idx="6"/>
            <a:endCxn id="6" idx="2"/>
          </p:cNvCxnSpPr>
          <p:nvPr/>
        </p:nvCxnSpPr>
        <p:spPr>
          <a:xfrm flipV="1">
            <a:off x="2232837" y="5275597"/>
            <a:ext cx="442399" cy="603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444325" y="5292245"/>
            <a:ext cx="442399" cy="603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579089" y="5324125"/>
            <a:ext cx="442399" cy="603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999524" y="5992502"/>
            <a:ext cx="722939" cy="722939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661060" y="5992502"/>
            <a:ext cx="722939" cy="722939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34186" y="5992502"/>
            <a:ext cx="722939" cy="722939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495722" y="5998536"/>
            <a:ext cx="722939" cy="722939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endCxn id="16" idx="0"/>
          </p:cNvCxnSpPr>
          <p:nvPr/>
        </p:nvCxnSpPr>
        <p:spPr>
          <a:xfrm flipH="1">
            <a:off x="1857192" y="5668588"/>
            <a:ext cx="17607" cy="32994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027901" y="5698162"/>
            <a:ext cx="17607" cy="32994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161456" y="5668588"/>
            <a:ext cx="17607" cy="32994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350878" y="5694078"/>
            <a:ext cx="17607" cy="32994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60665" y="4921796"/>
            <a:ext cx="5293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Q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583862" y="5967475"/>
            <a:ext cx="5293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O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073817" y="5566664"/>
                <a:ext cx="56701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3817" y="5566664"/>
                <a:ext cx="567015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2138136" y="4242648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3398175" y="4275632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4489872" y="4242648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1451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 animBg="1"/>
      <p:bldP spid="14" grpId="0" animBg="1"/>
      <p:bldP spid="15" grpId="0" animBg="1"/>
      <p:bldP spid="16" grpId="0" animBg="1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782"/>
            <a:ext cx="10515600" cy="1325563"/>
          </a:xfrm>
        </p:spPr>
        <p:txBody>
          <a:bodyPr/>
          <a:lstStyle/>
          <a:p>
            <a:r>
              <a:rPr lang="en-US" dirty="0" smtClean="0"/>
              <a:t>Deducing die based on observed “emissions”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/>
          <a:lstStyle/>
          <a:p>
            <a:r>
              <a:rPr lang="en-US" dirty="0" smtClean="0"/>
              <a:t>Each color is biased</a:t>
            </a:r>
          </a:p>
          <a:p>
            <a:r>
              <a:rPr lang="en-US" dirty="0" smtClean="0"/>
              <a:t>A (red)	B (blue)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see: 5		What is probability of o=5 | B (blue)</a:t>
            </a:r>
          </a:p>
          <a:p>
            <a:r>
              <a:rPr lang="en-US" dirty="0" smtClean="0"/>
              <a:t>We see: 5, 3	What is probability of </a:t>
            </a:r>
            <a:r>
              <a:rPr lang="en-US" b="1" dirty="0" smtClean="0"/>
              <a:t>o</a:t>
            </a:r>
            <a:r>
              <a:rPr lang="en-US" dirty="0" smtClean="0"/>
              <a:t>=5,3 | B, B?</a:t>
            </a:r>
            <a:br>
              <a:rPr lang="en-US" dirty="0" smtClean="0"/>
            </a:br>
            <a:r>
              <a:rPr lang="en-US" dirty="0" smtClean="0"/>
              <a:t>			What is probability of </a:t>
            </a:r>
            <a:r>
              <a:rPr lang="en-US" b="1" dirty="0" smtClean="0"/>
              <a:t>o</a:t>
            </a:r>
            <a:r>
              <a:rPr lang="en-US" dirty="0" smtClean="0"/>
              <a:t>=5,3 and </a:t>
            </a:r>
            <a:r>
              <a:rPr lang="en-US" b="1" dirty="0" smtClean="0"/>
              <a:t>s</a:t>
            </a:r>
            <a:r>
              <a:rPr lang="en-US" dirty="0" smtClean="0"/>
              <a:t>=B,B</a:t>
            </a:r>
            <a:br>
              <a:rPr lang="en-US" dirty="0" smtClean="0"/>
            </a:br>
            <a:r>
              <a:rPr lang="en-US" dirty="0" smtClean="0"/>
              <a:t>			What is MOST probable </a:t>
            </a:r>
            <a:r>
              <a:rPr lang="en-US" b="1" dirty="0" smtClean="0"/>
              <a:t>s</a:t>
            </a:r>
            <a:r>
              <a:rPr lang="en-US" dirty="0" smtClean="0"/>
              <a:t> | </a:t>
            </a:r>
            <a:r>
              <a:rPr lang="en-US" b="1" dirty="0" smtClean="0"/>
              <a:t>o</a:t>
            </a:r>
            <a:r>
              <a:rPr lang="en-US" dirty="0" smtClean="0"/>
              <a:t>=5,3?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4BE4-DD61-4551-8E8F-82CB1DB4A909}" type="slidenum">
              <a:rPr lang="en-US" smtClean="0"/>
              <a:t>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9243461" y="1367369"/>
            <a:ext cx="2110339" cy="2864070"/>
            <a:chOff x="8994541" y="854022"/>
            <a:chExt cx="2110339" cy="2864070"/>
          </a:xfrm>
        </p:grpSpPr>
        <p:pic>
          <p:nvPicPr>
            <p:cNvPr id="6" name="Picture 2" descr="http://thumbs.dreamstime.com/z/colored-dice-14238702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098" t="13327" r="43609" b="35623"/>
            <a:stretch/>
          </p:blipFill>
          <p:spPr bwMode="auto">
            <a:xfrm>
              <a:off x="9323671" y="854022"/>
              <a:ext cx="1781209" cy="2471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8994541" y="2238208"/>
              <a:ext cx="1079902" cy="14798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503699"/>
              </p:ext>
            </p:extLst>
          </p:nvPr>
        </p:nvGraphicFramePr>
        <p:xfrm>
          <a:off x="4902850" y="1367369"/>
          <a:ext cx="3823902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4634"/>
                <a:gridCol w="1274634"/>
                <a:gridCol w="1274634"/>
              </a:tblGrid>
              <a:tr h="4174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P(</a:t>
                      </a:r>
                      <a:r>
                        <a:rPr lang="en-US" sz="2400" dirty="0" err="1" smtClean="0"/>
                        <a:t>o|s</a:t>
                      </a:r>
                      <a:r>
                        <a:rPr lang="en-US" sz="2400" baseline="-25000" dirty="0" err="1" smtClean="0"/>
                        <a:t>A</a:t>
                      </a:r>
                      <a:r>
                        <a:rPr lang="en-US" sz="2400" baseline="0" dirty="0" smtClean="0"/>
                        <a:t>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P(</a:t>
                      </a:r>
                      <a:r>
                        <a:rPr lang="en-US" sz="2400" dirty="0" err="1" smtClean="0"/>
                        <a:t>o|s</a:t>
                      </a:r>
                      <a:r>
                        <a:rPr lang="en-US" sz="2400" baseline="-25000" dirty="0" err="1" smtClean="0"/>
                        <a:t>B</a:t>
                      </a:r>
                      <a:r>
                        <a:rPr lang="en-US" sz="2400" baseline="0" dirty="0" smtClean="0"/>
                        <a:t>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4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.3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4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.2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4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.2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4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.2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4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.2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4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.3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79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568" y="1210112"/>
            <a:ext cx="7136175" cy="20621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calculate most likely states given observable data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786529"/>
                <a:ext cx="10515600" cy="3390433"/>
              </a:xfrm>
            </p:spPr>
            <p:txBody>
              <a:bodyPr>
                <a:noAutofit/>
              </a:bodyPr>
              <a:lstStyle/>
              <a:p>
                <a:r>
                  <a:rPr lang="en-US" sz="3600" dirty="0" smtClean="0"/>
                  <a:t>Define and use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3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dirty="0" smtClean="0"/>
              </a:p>
              <a:p>
                <a:endParaRPr lang="en-US" sz="3600" dirty="0"/>
              </a:p>
              <a:p>
                <a:endParaRPr lang="en-US" sz="3600" dirty="0" smtClean="0"/>
              </a:p>
              <a:p>
                <a:r>
                  <a:rPr lang="en-US" sz="3600" dirty="0" smtClean="0"/>
                  <a:t>Find the most likely path from q</a:t>
                </a:r>
                <a:r>
                  <a:rPr lang="en-US" sz="3600" baseline="-25000" dirty="0" smtClean="0"/>
                  <a:t>1</a:t>
                </a:r>
                <a:r>
                  <a:rPr lang="en-US" sz="3600" dirty="0" smtClean="0"/>
                  <a:t> to </a:t>
                </a:r>
                <a:r>
                  <a:rPr lang="en-US" sz="3600" dirty="0" err="1" smtClean="0"/>
                  <a:t>q</a:t>
                </a:r>
                <a:r>
                  <a:rPr lang="en-US" sz="3600" baseline="-25000" dirty="0" err="1" smtClean="0"/>
                  <a:t>t</a:t>
                </a:r>
                <a:r>
                  <a:rPr lang="en-US" sz="3600" dirty="0" smtClean="0"/>
                  <a:t> that</a:t>
                </a:r>
              </a:p>
              <a:p>
                <a:pPr lvl="1"/>
                <a:r>
                  <a:rPr lang="en-US" sz="3200" dirty="0" err="1" smtClean="0"/>
                  <a:t>q</a:t>
                </a:r>
                <a:r>
                  <a:rPr lang="en-US" sz="3200" baseline="-25000" dirty="0" err="1" smtClean="0"/>
                  <a:t>t</a:t>
                </a:r>
                <a:r>
                  <a:rPr lang="en-US" sz="3200" dirty="0" smtClean="0"/>
                  <a:t>=</a:t>
                </a:r>
                <a:r>
                  <a:rPr lang="en-US" sz="3200" dirty="0" err="1" smtClean="0"/>
                  <a:t>s</a:t>
                </a:r>
                <a:r>
                  <a:rPr lang="en-US" sz="3200" baseline="-25000" dirty="0" err="1" smtClean="0"/>
                  <a:t>i</a:t>
                </a:r>
                <a:endParaRPr lang="en-US" sz="3200" dirty="0" smtClean="0"/>
              </a:p>
              <a:p>
                <a:pPr lvl="1"/>
                <a:r>
                  <a:rPr lang="en-US" sz="3200" dirty="0" smtClean="0"/>
                  <a:t>Outputs are o</a:t>
                </a:r>
                <a:r>
                  <a:rPr lang="en-US" sz="3200" baseline="-25000" dirty="0" smtClean="0"/>
                  <a:t>1</a:t>
                </a:r>
                <a:r>
                  <a:rPr lang="en-US" sz="3200" dirty="0" smtClean="0"/>
                  <a:t>, …, </a:t>
                </a:r>
                <a:r>
                  <a:rPr lang="en-US" sz="3200" dirty="0" err="1" smtClean="0"/>
                  <a:t>o</a:t>
                </a:r>
                <a:r>
                  <a:rPr lang="en-US" sz="3200" baseline="-25000" dirty="0" err="1" smtClean="0"/>
                  <a:t>t</a:t>
                </a:r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786529"/>
                <a:ext cx="10515600" cy="3390433"/>
              </a:xfrm>
              <a:blipFill rotWithShape="0">
                <a:blip r:embed="rId3"/>
                <a:stretch>
                  <a:fillRect l="-1623" t="-4317" b="-7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4BE4-DD61-4551-8E8F-82CB1DB4A909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8379" y="3581352"/>
            <a:ext cx="7910117" cy="1071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30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Viterbi algorithm: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𝑜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𝐦𝐚𝐱</m:t>
                            </m:r>
                          </m:e>
                          <m:lim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𝒋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𝜹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𝒋</m:t>
                            </m:r>
                          </m:e>
                        </m:d>
                      </m:e>
                    </m:func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𝝓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</m:oMath>
                </a14:m>
                <a:endParaRPr lang="en-US" b="1" dirty="0"/>
              </a:p>
              <a:p>
                <a:endParaRPr lang="en-US" dirty="0" smtClean="0"/>
              </a:p>
              <a:p>
                <a:r>
                  <a:rPr lang="en-US" dirty="0" smtClean="0"/>
                  <a:t>P(Q*|O)=</a:t>
                </a:r>
                <a:r>
                  <a:rPr lang="en-US" dirty="0" err="1" smtClean="0"/>
                  <a:t>argmax</a:t>
                </a:r>
                <a:r>
                  <a:rPr lang="en-US" baseline="-25000" dirty="0" err="1" smtClean="0"/>
                  <a:t>Q</a:t>
                </a:r>
                <a:r>
                  <a:rPr lang="en-US" dirty="0" smtClean="0"/>
                  <a:t> P(Q|O)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4BE4-DD61-4551-8E8F-82CB1DB4A9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0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1753</TotalTime>
  <Words>556</Words>
  <Application>Microsoft Office PowerPoint</Application>
  <PresentationFormat>Widescreen</PresentationFormat>
  <Paragraphs>245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Office Theme</vt:lpstr>
      <vt:lpstr>Hidden Markov Models</vt:lpstr>
      <vt:lpstr>Representing sequence data</vt:lpstr>
      <vt:lpstr>Markov Models</vt:lpstr>
      <vt:lpstr>A dice-y example</vt:lpstr>
      <vt:lpstr>A dice-y example</vt:lpstr>
      <vt:lpstr>Hidden Markov Models</vt:lpstr>
      <vt:lpstr>Deducing die based on observed “emissions”</vt:lpstr>
      <vt:lpstr>Goal: calculate most likely states given observable data</vt:lpstr>
      <vt:lpstr>Viterbi algorithm: δ_t (i)</vt:lpstr>
      <vt:lpstr>Parameters in HMM</vt:lpstr>
      <vt:lpstr>Learning HMM parameters: π_i</vt:lpstr>
      <vt:lpstr>Learning HMM parameters: Ai,j</vt:lpstr>
      <vt:lpstr>Learning HMM parameters: ϕ_(i,j)</vt:lpstr>
      <vt:lpstr>Challenges in HMM learning</vt:lpstr>
      <vt:lpstr>Expectation-Maximization, or “EM”</vt:lpstr>
      <vt:lpstr>Computing states qt</vt:lpstr>
      <vt:lpstr>Details of forward and backward probabilities</vt:lpstr>
      <vt:lpstr>E-step: State probabilities</vt:lpstr>
      <vt:lpstr>Recall: when states known</vt:lpstr>
      <vt:lpstr>M-step</vt:lpstr>
      <vt:lpstr>Review of HMMs in action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Hidden Markov Models</dc:title>
  <dc:creator>ddleeds</dc:creator>
  <cp:lastModifiedBy>ddleeds</cp:lastModifiedBy>
  <cp:revision>73</cp:revision>
  <dcterms:created xsi:type="dcterms:W3CDTF">2015-11-04T06:10:40Z</dcterms:created>
  <dcterms:modified xsi:type="dcterms:W3CDTF">2015-12-05T23:15:55Z</dcterms:modified>
</cp:coreProperties>
</file>