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319" r:id="rId4"/>
    <p:sldId id="304" r:id="rId5"/>
    <p:sldId id="258" r:id="rId6"/>
    <p:sldId id="264" r:id="rId7"/>
    <p:sldId id="259" r:id="rId8"/>
    <p:sldId id="263" r:id="rId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26D"/>
    <a:srgbClr val="FF3F3F"/>
    <a:srgbClr val="5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3080" autoAdjust="0"/>
  </p:normalViewPr>
  <p:slideViewPr>
    <p:cSldViewPr snapToGrid="0">
      <p:cViewPr varScale="1">
        <p:scale>
          <a:sx n="82" d="100"/>
          <a:sy n="82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EC5F-967B-4190-97FC-111AAEB121CB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1CE19-111B-4855-A220-382113A88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77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F5D9-5A3A-475E-A1FC-4F864A23A5A0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E224-D19E-42BA-873D-8B8DFF8BF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8EF9-ECA5-4A02-A2A4-D57E23D80735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918D-BF86-4DBE-98C7-E738A68600CA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3F17-FC3A-4F81-9521-8E95D25717A7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D988-427F-4C32-8133-B973E5DD123A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9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2129-E7E4-4637-AC28-B77982074301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5102-497C-4363-8E34-68A0A8043B9E}" type="datetime1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1D55-AEE3-4ECE-96EE-9DF9222FE95D}" type="datetime1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24CE-7DEC-441D-BA07-0CCFC59D78D5}" type="datetime1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075-ADC7-4915-8763-40AC16B96E76}" type="datetime1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6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F872-E476-4E29-AC3A-9A4840BD7752}" type="datetime1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2D44-32E9-461A-84FC-45B1EFE988FE}" type="datetime1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6DFAC-F7D7-46BA-973B-944A7EDFCDD3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9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11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0732"/>
            <a:ext cx="9144000" cy="2387600"/>
          </a:xfrm>
        </p:spPr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70407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CISC 5800</a:t>
            </a:r>
          </a:p>
          <a:p>
            <a:r>
              <a:rPr lang="en-US" sz="3600" dirty="0" err="1"/>
              <a:t>D</a:t>
            </a:r>
            <a:r>
              <a:rPr lang="en-US" sz="3600" dirty="0" err="1" smtClean="0"/>
              <a:t>r</a:t>
            </a:r>
            <a:r>
              <a:rPr lang="en-US" sz="3600" dirty="0" smtClean="0"/>
              <a:t> Daniel Leeds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95" y="3212122"/>
            <a:ext cx="2350759" cy="2833617"/>
          </a:xfrm>
          <a:prstGeom prst="rect">
            <a:avLst/>
          </a:prstGeom>
        </p:spPr>
      </p:pic>
      <p:pic>
        <p:nvPicPr>
          <p:cNvPr id="2050" name="Picture 2" descr="Image result for bra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10592"/>
          <a:stretch/>
        </p:blipFill>
        <p:spPr bwMode="auto">
          <a:xfrm>
            <a:off x="661236" y="3223408"/>
            <a:ext cx="3001108" cy="28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2031" y="3048000"/>
            <a:ext cx="3540369" cy="3270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29600" y="2993561"/>
            <a:ext cx="3540369" cy="3270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s://ccn.societyconference.com/documents/1031/588ecc2068ed3ff41a4fb95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79" b="29570"/>
          <a:stretch/>
        </p:blipFill>
        <p:spPr bwMode="auto">
          <a:xfrm>
            <a:off x="3448173" y="40862"/>
            <a:ext cx="5353622" cy="149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569" y="0"/>
            <a:ext cx="5744308" cy="171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2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29"/>
    </mc:Choice>
    <mc:Fallback xmlns="">
      <p:transition spd="slow" advTm="8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1877"/>
            <a:ext cx="10515600" cy="40550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Finding patterns in data</a:t>
            </a:r>
          </a:p>
          <a:p>
            <a:endParaRPr lang="en-US" sz="1200" dirty="0" smtClean="0"/>
          </a:p>
          <a:p>
            <a:r>
              <a:rPr lang="en-US" sz="3200" dirty="0" smtClean="0"/>
              <a:t>Adapting program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9"/>
    </mc:Choice>
    <mc:Fallback xmlns="">
      <p:transition spd="slow" advTm="2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Dog photos and the internet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149968" y="1532249"/>
            <a:ext cx="1771772" cy="1414560"/>
            <a:chOff x="2579077" y="2426677"/>
            <a:chExt cx="1453662" cy="1160585"/>
          </a:xfrm>
        </p:grpSpPr>
        <p:sp>
          <p:nvSpPr>
            <p:cNvPr id="5" name="Rectangle 4"/>
            <p:cNvSpPr/>
            <p:nvPr/>
          </p:nvSpPr>
          <p:spPr>
            <a:xfrm>
              <a:off x="2825262" y="2426677"/>
              <a:ext cx="961292" cy="7502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5"/>
            <p:cNvSpPr/>
            <p:nvPr/>
          </p:nvSpPr>
          <p:spPr>
            <a:xfrm>
              <a:off x="2579077" y="3176954"/>
              <a:ext cx="1453662" cy="410308"/>
            </a:xfrm>
            <a:prstGeom prst="trapezoid">
              <a:avLst>
                <a:gd name="adj" fmla="val 5900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54215" y="2555631"/>
              <a:ext cx="726831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Image result for web cam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47" y="1391392"/>
            <a:ext cx="512413" cy="58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846" y="1532249"/>
            <a:ext cx="3282101" cy="1830565"/>
            <a:chOff x="175846" y="2202174"/>
            <a:chExt cx="3282101" cy="18305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47693"/>
            <a:stretch/>
          </p:blipFill>
          <p:spPr>
            <a:xfrm>
              <a:off x="237798" y="2202174"/>
              <a:ext cx="3220149" cy="17721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5846" y="3104914"/>
              <a:ext cx="550985" cy="927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3457947" y="1815367"/>
            <a:ext cx="434115" cy="4313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21740" y="2031020"/>
            <a:ext cx="608334" cy="212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913820" y="1164217"/>
            <a:ext cx="4211380" cy="2548294"/>
            <a:chOff x="6913820" y="1836137"/>
            <a:chExt cx="4211380" cy="2548294"/>
          </a:xfrm>
        </p:grpSpPr>
        <p:sp>
          <p:nvSpPr>
            <p:cNvPr id="16" name="Cloud Callout 15"/>
            <p:cNvSpPr/>
            <p:nvPr/>
          </p:nvSpPr>
          <p:spPr>
            <a:xfrm>
              <a:off x="6913820" y="1836137"/>
              <a:ext cx="4211380" cy="213816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9615" y="3891280"/>
              <a:ext cx="550985" cy="4931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22154" y="1685531"/>
            <a:ext cx="2919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Model of dog appearance</a:t>
            </a:r>
            <a:endParaRPr lang="en-US" sz="3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35" y="4617440"/>
            <a:ext cx="7702281" cy="22064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7798" y="3890301"/>
            <a:ext cx="598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earch for “dog” from web images:</a:t>
            </a:r>
            <a:endParaRPr lang="en-US" sz="32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705600" y="3100819"/>
            <a:ext cx="984738" cy="1516621"/>
          </a:xfrm>
          <a:prstGeom prst="straightConnector1">
            <a:avLst/>
          </a:prstGeom>
          <a:ln w="571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1"/>
          </p:cNvCxnSpPr>
          <p:nvPr/>
        </p:nvCxnSpPr>
        <p:spPr>
          <a:xfrm flipH="1">
            <a:off x="8554419" y="3300106"/>
            <a:ext cx="465091" cy="2985062"/>
          </a:xfrm>
          <a:prstGeom prst="straightConnector1">
            <a:avLst/>
          </a:prstGeom>
          <a:ln w="571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84"/>
    </mc:Choice>
    <mc:Fallback xmlns="">
      <p:transition spd="slow" advTm="8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69768" cy="1325563"/>
          </a:xfrm>
        </p:spPr>
        <p:txBody>
          <a:bodyPr/>
          <a:lstStyle/>
          <a:p>
            <a:r>
              <a:rPr lang="en-US" dirty="0" smtClean="0"/>
              <a:t>Advertise a customer’s favorite products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885" y="1239203"/>
            <a:ext cx="9203860" cy="5551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421" y="2005263"/>
            <a:ext cx="3340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summer, I </a:t>
            </a:r>
            <a:br>
              <a:rPr lang="en-US" sz="3200" dirty="0" smtClean="0"/>
            </a:br>
            <a:r>
              <a:rPr lang="en-US" sz="3200" dirty="0" smtClean="0"/>
              <a:t>had two meetings, </a:t>
            </a:r>
            <a:br>
              <a:rPr lang="en-US" sz="3200" dirty="0" smtClean="0"/>
            </a:br>
            <a:r>
              <a:rPr lang="en-US" sz="3200" dirty="0" smtClean="0"/>
              <a:t>one in Portland and one in Baltimore</a:t>
            </a:r>
          </a:p>
          <a:p>
            <a:endParaRPr lang="en-US" sz="3200" dirty="0"/>
          </a:p>
          <a:p>
            <a:r>
              <a:rPr lang="en-US" sz="3200" dirty="0" smtClean="0"/>
              <a:t>Today I get an </a:t>
            </a:r>
            <a:br>
              <a:rPr lang="en-US" sz="3200" dirty="0" smtClean="0"/>
            </a:br>
            <a:r>
              <a:rPr lang="en-US" sz="3200" dirty="0" smtClean="0"/>
              <a:t>e-mail from Priceline: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4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1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5"/>
    </mc:Choice>
    <mc:Fallback xmlns="">
      <p:transition spd="slow" advTm="4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41"/>
            <a:ext cx="10515600" cy="1325563"/>
          </a:xfrm>
        </p:spPr>
        <p:txBody>
          <a:bodyPr/>
          <a:lstStyle/>
          <a:p>
            <a:r>
              <a:rPr lang="en-US" dirty="0" smtClean="0"/>
              <a:t>What’s covered in this class: </a:t>
            </a:r>
            <a:br>
              <a:rPr lang="en-US" dirty="0" smtClean="0"/>
            </a:br>
            <a:r>
              <a:rPr lang="en-US" dirty="0" smtClean="0"/>
              <a:t>Theory &amp;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64703"/>
          </a:xfrm>
        </p:spPr>
        <p:txBody>
          <a:bodyPr/>
          <a:lstStyle/>
          <a:p>
            <a:r>
              <a:rPr lang="en-US" sz="3200" dirty="0" smtClean="0"/>
              <a:t>Theory: math for describing patterns in data</a:t>
            </a:r>
          </a:p>
          <a:p>
            <a:pPr lvl="1"/>
            <a:r>
              <a:rPr lang="en-US" sz="3000" dirty="0"/>
              <a:t>Probability</a:t>
            </a:r>
          </a:p>
          <a:p>
            <a:pPr lvl="1"/>
            <a:r>
              <a:rPr lang="en-US" sz="3000" dirty="0"/>
              <a:t>Linear algebra</a:t>
            </a:r>
          </a:p>
          <a:p>
            <a:pPr lvl="1"/>
            <a:r>
              <a:rPr lang="en-US" sz="3000" dirty="0" smtClean="0"/>
              <a:t>Calculus/optimization</a:t>
            </a:r>
          </a:p>
          <a:p>
            <a:pPr lvl="1"/>
            <a:endParaRPr lang="en-US" sz="600" dirty="0"/>
          </a:p>
          <a:p>
            <a:r>
              <a:rPr lang="en-US" sz="3200" dirty="0" smtClean="0"/>
              <a:t>Implementation: programming to find and react to patterns in data</a:t>
            </a:r>
          </a:p>
          <a:p>
            <a:pPr lvl="1"/>
            <a:r>
              <a:rPr lang="en-US" sz="3000" dirty="0" smtClean="0"/>
              <a:t>Popular and successful algorithms</a:t>
            </a:r>
          </a:p>
          <a:p>
            <a:pPr lvl="1"/>
            <a:r>
              <a:rPr lang="en-US" sz="3000" dirty="0" err="1" smtClean="0"/>
              <a:t>Matlab</a:t>
            </a:r>
            <a:endParaRPr lang="en-US" sz="3000" dirty="0" smtClean="0"/>
          </a:p>
          <a:p>
            <a:pPr lvl="1"/>
            <a:r>
              <a:rPr lang="en-US" sz="3000" dirty="0" smtClean="0"/>
              <a:t>Data sets of text, speech, pictures, user actions, neural data…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8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52"/>
    </mc:Choice>
    <mc:Fallback xmlns="">
      <p:transition spd="slow" advTm="17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63"/>
            <a:ext cx="4743734" cy="1325563"/>
          </a:xfrm>
        </p:spPr>
        <p:txBody>
          <a:bodyPr/>
          <a:lstStyle/>
          <a:p>
            <a:r>
              <a:rPr lang="en-US" dirty="0" smtClean="0"/>
              <a:t>Outline of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344726"/>
            <a:ext cx="11816862" cy="51729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Groundwork: probability</a:t>
            </a:r>
            <a:r>
              <a:rPr lang="en-US" sz="3200" dirty="0"/>
              <a:t> </a:t>
            </a:r>
            <a:r>
              <a:rPr lang="en-US" sz="3200" dirty="0" smtClean="0"/>
              <a:t>and slopes</a:t>
            </a:r>
          </a:p>
          <a:p>
            <a:r>
              <a:rPr lang="en-US" sz="3200" dirty="0" smtClean="0"/>
              <a:t>Classification overview: </a:t>
            </a:r>
            <a:r>
              <a:rPr lang="en-US" dirty="0"/>
              <a:t>T</a:t>
            </a:r>
            <a:r>
              <a:rPr lang="en-US" dirty="0" smtClean="0"/>
              <a:t>raining, testing, and overfitting</a:t>
            </a:r>
            <a:endParaRPr lang="en-US" sz="2000" dirty="0" smtClean="0"/>
          </a:p>
          <a:p>
            <a:r>
              <a:rPr lang="en-US" sz="3200" dirty="0" smtClean="0"/>
              <a:t>Basic classifiers: </a:t>
            </a:r>
            <a:r>
              <a:rPr lang="en-US" dirty="0" smtClean="0"/>
              <a:t>Naïve Bayes and Logistic Regression</a:t>
            </a:r>
          </a:p>
          <a:p>
            <a:r>
              <a:rPr lang="en-US" sz="3200" dirty="0" smtClean="0"/>
              <a:t>Advanced classifiers: </a:t>
            </a:r>
            <a:r>
              <a:rPr lang="en-US" dirty="0"/>
              <a:t>N</a:t>
            </a:r>
            <a:r>
              <a:rPr lang="en-US" dirty="0" smtClean="0"/>
              <a:t>eural networks and support vector machines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b="1" dirty="0" smtClean="0">
                <a:solidFill>
                  <a:srgbClr val="0000FF"/>
                </a:solidFill>
              </a:rPr>
              <a:t>Deep learning</a:t>
            </a:r>
            <a:r>
              <a:rPr lang="en-US" dirty="0" smtClean="0"/>
              <a:t>		</a:t>
            </a:r>
            <a:r>
              <a:rPr lang="en-US" b="1" dirty="0" smtClean="0">
                <a:solidFill>
                  <a:srgbClr val="0000FF"/>
                </a:solidFill>
              </a:rPr>
              <a:t>Kernel methods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Dimensionality reduction:</a:t>
            </a:r>
            <a:r>
              <a:rPr lang="en-US" sz="4400" dirty="0" smtClean="0"/>
              <a:t> </a:t>
            </a:r>
            <a:r>
              <a:rPr lang="en-US" dirty="0" smtClean="0"/>
              <a:t>Feature selection, information criteria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Graphical </a:t>
            </a:r>
            <a:r>
              <a:rPr lang="en-US" sz="3200" dirty="0"/>
              <a:t>models:</a:t>
            </a:r>
            <a:r>
              <a:rPr lang="en-US" sz="4400" dirty="0"/>
              <a:t> </a:t>
            </a:r>
            <a:r>
              <a:rPr lang="en-US" dirty="0" smtClean="0"/>
              <a:t>Bayes Nets and Hidden </a:t>
            </a:r>
            <a:r>
              <a:rPr lang="en-US" dirty="0"/>
              <a:t>Markov M</a:t>
            </a:r>
            <a:r>
              <a:rPr lang="en-US" dirty="0" smtClean="0"/>
              <a:t>odel</a:t>
            </a:r>
            <a:endParaRPr lang="en-US" dirty="0"/>
          </a:p>
          <a:p>
            <a:r>
              <a:rPr lang="en-US" sz="3200" dirty="0" smtClean="0"/>
              <a:t>Expectation-Maximization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53800" y="11600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6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92"/>
    </mc:Choice>
    <mc:Fallback xmlns="">
      <p:transition spd="slow" advTm="22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need to do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Class attendance</a:t>
            </a:r>
          </a:p>
          <a:p>
            <a:pPr marL="0" indent="0">
              <a:buNone/>
            </a:pPr>
            <a:r>
              <a:rPr lang="en-US" sz="3200" dirty="0" smtClean="0"/>
              <a:t>Assignments: </a:t>
            </a:r>
            <a:r>
              <a:rPr lang="en-US" sz="3200" dirty="0" err="1" smtClean="0"/>
              <a:t>homeworks</a:t>
            </a:r>
            <a:r>
              <a:rPr lang="en-US" sz="3200" dirty="0" smtClean="0"/>
              <a:t> (4-5) and </a:t>
            </a:r>
            <a:r>
              <a:rPr lang="en-US" sz="3200" dirty="0"/>
              <a:t>f</a:t>
            </a:r>
            <a:r>
              <a:rPr lang="en-US" sz="3200" dirty="0" smtClean="0"/>
              <a:t>inal project</a:t>
            </a:r>
          </a:p>
          <a:p>
            <a:pPr marL="0" indent="0">
              <a:buNone/>
            </a:pPr>
            <a:r>
              <a:rPr lang="en-US" sz="3200" dirty="0" smtClean="0"/>
              <a:t>Exams: midterm and final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Don’t cheat</a:t>
            </a:r>
          </a:p>
          <a:p>
            <a:r>
              <a:rPr lang="en-US" sz="3200" dirty="0"/>
              <a:t>You may discuss </a:t>
            </a:r>
            <a:r>
              <a:rPr lang="en-US" sz="3200" dirty="0" err="1"/>
              <a:t>homeworks</a:t>
            </a:r>
            <a:r>
              <a:rPr lang="en-US" sz="3200" dirty="0"/>
              <a:t> with other students, but your submitted work must be your </a:t>
            </a:r>
            <a:r>
              <a:rPr lang="en-US" sz="3200" dirty="0" smtClean="0"/>
              <a:t>own. Copying is not allowed.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3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35"/>
    </mc:Choice>
    <mc:Fallback xmlns="">
      <p:transition spd="slow" advTm="26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66253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Office hours: Monday 4-5pm and by appointment</a:t>
            </a:r>
          </a:p>
          <a:p>
            <a:r>
              <a:rPr lang="en-US" sz="3200" dirty="0" smtClean="0"/>
              <a:t>Course web site: http://storm.cis.fordham.edu/leeds/cisc5800</a:t>
            </a:r>
          </a:p>
          <a:p>
            <a:r>
              <a:rPr lang="en-US" sz="3200" dirty="0" smtClean="0"/>
              <a:t>Fellow students</a:t>
            </a:r>
          </a:p>
          <a:p>
            <a:r>
              <a:rPr lang="en-US" sz="3200" dirty="0" smtClean="0"/>
              <a:t>Textbooks/online notes</a:t>
            </a:r>
          </a:p>
          <a:p>
            <a:endParaRPr lang="en-US" sz="3200" dirty="0"/>
          </a:p>
          <a:p>
            <a:r>
              <a:rPr lang="en-US" sz="3200" dirty="0" err="1" smtClean="0"/>
              <a:t>Matlab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Pattern Recognition and Machine Lea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08" y="3541742"/>
            <a:ext cx="1296438" cy="19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cx.images-amazon.com/images/I/51MucLjt9IL._SX439_BO1,204,203,200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67" y="3541742"/>
            <a:ext cx="1715188" cy="19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tla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17" y="4229183"/>
            <a:ext cx="1576972" cy="15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99" y="4365522"/>
            <a:ext cx="3246073" cy="1042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599" y="3411415"/>
            <a:ext cx="3486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Andrew Ng’s Stanford </a:t>
            </a:r>
            <a:br>
              <a:rPr lang="en-US" sz="2800" dirty="0" smtClean="0"/>
            </a:br>
            <a:r>
              <a:rPr lang="en-US" sz="2800" dirty="0" smtClean="0"/>
              <a:t>course notes</a:t>
            </a:r>
            <a:endParaRPr lang="en-US" sz="2800" dirty="0"/>
          </a:p>
        </p:txBody>
      </p:sp>
      <p:pic>
        <p:nvPicPr>
          <p:cNvPr id="1026" name="Picture 2" descr="Python logo and wordmark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5721716"/>
            <a:ext cx="247650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8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75"/>
    </mc:Choice>
    <mc:Fallback xmlns="">
      <p:transition spd="slow" advTm="27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4.4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2.5|1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2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19.6|12.7|43.6|24.5|4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4.7|30.2|31.2|1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6.8|39.5|10.7|77.2|6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207</Words>
  <Application>Microsoft Office PowerPoint</Application>
  <PresentationFormat>Widescreen</PresentationFormat>
  <Paragraphs>55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Machine Learning</vt:lpstr>
      <vt:lpstr>What is machine learning</vt:lpstr>
      <vt:lpstr>Dog photos and the internet</vt:lpstr>
      <vt:lpstr>Advertise a customer’s favorite products</vt:lpstr>
      <vt:lpstr>What’s covered in this class:  Theory &amp; Implementation</vt:lpstr>
      <vt:lpstr>Outline of topics</vt:lpstr>
      <vt:lpstr>What you need to do in this class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ddleeds</dc:creator>
  <cp:lastModifiedBy>ddleeds</cp:lastModifiedBy>
  <cp:revision>174</cp:revision>
  <dcterms:created xsi:type="dcterms:W3CDTF">2015-08-03T19:58:22Z</dcterms:created>
  <dcterms:modified xsi:type="dcterms:W3CDTF">2017-09-06T03:26:43Z</dcterms:modified>
</cp:coreProperties>
</file>